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5143500" cx="9144000"/>
  <p:notesSz cx="6858000" cy="9144000"/>
  <p:embeddedFontLst>
    <p:embeddedFont>
      <p:font typeface="Open Sans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4C01E7B-97E6-4842-880C-72D6BA840AAA}">
  <a:tblStyle styleId="{B4C01E7B-97E6-4842-880C-72D6BA840AA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OpenSans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OpenSans-italic.fntdata"/><Relationship Id="rId12" Type="http://schemas.openxmlformats.org/officeDocument/2006/relationships/slide" Target="slides/slide6.xml"/><Relationship Id="rId34" Type="http://schemas.openxmlformats.org/officeDocument/2006/relationships/font" Target="fonts/OpenSans-bold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36" Type="http://schemas.openxmlformats.org/officeDocument/2006/relationships/font" Target="fonts/OpenSans-boldItalic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89c27b0dc_0_300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g2b89c27b0dc_0_30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25" spcFirstLastPara="1" rIns="93125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5" name="Google Shape;65;g2b89c27b0dc_0_300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25" spcFirstLastPara="1" rIns="93125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fld id="{00000000-1234-1234-1234-123412341234}" type="slidenum">
              <a:rPr b="0" i="0" lang="en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b89c27b0dc_0_1732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b89c27b0dc_0_1732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89c27b0dc_0_1801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b89c27b0dc_0_1801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b89c27b0dc_0_1869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b89c27b0dc_0_1869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b89c27b0dc_0_19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b89c27b0dc_0_19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b89c27b0dc_0_20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b89c27b0dc_0_20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b89c27b0dc_0_2141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b89c27b0dc_0_2141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b89c27b0dc_0_2231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b89c27b0dc_0_2231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b89c27b0dc_0_2299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b89c27b0dc_0_2299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b89c27b0dc_0_2367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b89c27b0dc_0_2367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b89c27b0dc_0_24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b89c27b0dc_0_24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b89c27b0dc_0_30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g2b89c27b0dc_0_30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b89c27b0dc_0_2503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b89c27b0dc_0_2503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b89c27b0dc_0_2571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b89c27b0dc_0_2571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b89c27b0dc_0_2639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b89c27b0dc_0_2639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b89c27b0dc_0_2707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b89c27b0dc_0_2707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b89c27b0dc_0_2775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b89c27b0dc_0_2775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b89c27b0dc_0_2861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b89c27b0dc_0_2861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b89c27b0dc_0_2929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b89c27b0dc_0_2929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b89c27b0dc_0_1256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b89c27b0dc_0_1256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b89c27b0dc_0_1324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b89c27b0dc_0_1324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b89c27b0dc_0_1392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b89c27b0dc_0_1392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89c27b0dc_0_1460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b89c27b0dc_0_1460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b89c27b0dc_0_1528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b89c27b0dc_0_1528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b89c27b0dc_0_1596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b89c27b0dc_0_1596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b89c27b0dc_0_1664:notes"/>
          <p:cNvSpPr/>
          <p:nvPr>
            <p:ph idx="2" type="sldImg"/>
          </p:nvPr>
        </p:nvSpPr>
        <p:spPr>
          <a:xfrm>
            <a:off x="381158" y="685789"/>
            <a:ext cx="6096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b89c27b0dc_0_1664:notes"/>
          <p:cNvSpPr txBox="1"/>
          <p:nvPr>
            <p:ph idx="1" type="body"/>
          </p:nvPr>
        </p:nvSpPr>
        <p:spPr>
          <a:xfrm>
            <a:off x="685785" y="4343389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0"/>
            <a:ext cx="8229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Char char="○"/>
              <a:defRPr/>
            </a:lvl2pPr>
            <a:lvl3pPr indent="-342900" lvl="2" marL="1371600" rtl="0" algn="l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Char char="■"/>
              <a:defRPr/>
            </a:lvl3pPr>
            <a:lvl4pPr indent="-342900" lvl="3" marL="1828800" rtl="0" algn="l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800"/>
              <a:buChar char="●"/>
              <a:defRPr/>
            </a:lvl4pPr>
            <a:lvl5pPr indent="-330200" lvl="4" marL="2286000" rtl="0" algn="l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600"/>
              <a:buChar char="○"/>
              <a:defRPr/>
            </a:lvl5pPr>
            <a:lvl6pPr indent="-330200" lvl="5" marL="2743200" rtl="0" algn="l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600"/>
              <a:buChar char="■"/>
              <a:defRPr/>
            </a:lvl6pPr>
            <a:lvl7pPr indent="-330200" lvl="6" marL="3200400" rtl="0" algn="l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600"/>
              <a:buChar char="●"/>
              <a:defRPr/>
            </a:lvl7pPr>
            <a:lvl8pPr indent="-330200" lvl="7" marL="3657600" rtl="0" algn="l"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ts val="1600"/>
              <a:buChar char="○"/>
              <a:defRPr/>
            </a:lvl8pPr>
            <a:lvl9pPr indent="-330200" lvl="8" marL="4114800" rtl="0" algn="l">
              <a:spcBef>
                <a:spcPts val="1200"/>
              </a:spcBef>
              <a:spcAft>
                <a:spcPts val="1200"/>
              </a:spcAft>
              <a:buClr>
                <a:srgbClr val="7F7F7F"/>
              </a:buClr>
              <a:buSzPts val="1600"/>
              <a:buFont typeface="Arial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363347" y="4767263"/>
            <a:ext cx="2085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659165" y="4767263"/>
            <a:ext cx="2847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543278" y="4767263"/>
            <a:ext cx="561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rmAutofit/>
          </a:bodyPr>
          <a:lstStyle>
            <a:lvl1pPr indent="0" lvl="0" marL="0" rtl="0" algn="l">
              <a:spcBef>
                <a:spcPts val="0"/>
              </a:spcBef>
              <a:buNone/>
              <a:defRPr/>
            </a:lvl1pPr>
            <a:lvl2pPr indent="0" lvl="1" marL="0" rtl="0" algn="l">
              <a:spcBef>
                <a:spcPts val="0"/>
              </a:spcBef>
              <a:buNone/>
              <a:defRPr/>
            </a:lvl2pPr>
            <a:lvl3pPr indent="0" lvl="2" marL="0" rtl="0" algn="l">
              <a:spcBef>
                <a:spcPts val="0"/>
              </a:spcBef>
              <a:buNone/>
              <a:defRPr/>
            </a:lvl3pPr>
            <a:lvl4pPr indent="0" lvl="3" marL="0" rtl="0" algn="l">
              <a:spcBef>
                <a:spcPts val="0"/>
              </a:spcBef>
              <a:buNone/>
              <a:defRPr/>
            </a:lvl4pPr>
            <a:lvl5pPr indent="0" lvl="4" marL="0" rtl="0" algn="l">
              <a:spcBef>
                <a:spcPts val="0"/>
              </a:spcBef>
              <a:buNone/>
              <a:defRPr/>
            </a:lvl5pPr>
            <a:lvl6pPr indent="0" lvl="5" marL="0" rtl="0" algn="l">
              <a:spcBef>
                <a:spcPts val="0"/>
              </a:spcBef>
              <a:buNone/>
              <a:defRPr/>
            </a:lvl6pPr>
            <a:lvl7pPr indent="0" lvl="6" marL="0" rtl="0" algn="l">
              <a:spcBef>
                <a:spcPts val="0"/>
              </a:spcBef>
              <a:buNone/>
              <a:defRPr/>
            </a:lvl7pPr>
            <a:lvl8pPr indent="0" lvl="7" marL="0" rtl="0" algn="l">
              <a:spcBef>
                <a:spcPts val="0"/>
              </a:spcBef>
              <a:buNone/>
              <a:defRPr/>
            </a:lvl8pPr>
            <a:lvl9pPr indent="0" lvl="8" marL="0" rt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900" lIns="83825" spcFirstLastPara="1" rIns="83825" wrap="square" tIns="419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1" sz="3700" cap="none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13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13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13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13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13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13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13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1300"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1900" lIns="83825" spcFirstLastPara="1" rIns="83825" wrap="square" tIns="41900">
            <a:normAutofit/>
          </a:bodyPr>
          <a:lstStyle>
            <a:lvl1pPr indent="-2286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900" lIns="83825" spcFirstLastPara="1" rIns="83825" wrap="square" tIns="41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900" lIns="83825" spcFirstLastPara="1" rIns="83825" wrap="square" tIns="419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900" lIns="83825" spcFirstLastPara="1" rIns="83825" wrap="square" tIns="4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patentscope.wipo.int/search/en/detail.jsf?docId=IN398496495&amp;_cid=P10-LISAUJ-50674-1.https://ipindia.gov.in/e-gateways.htm" TargetMode="External"/><Relationship Id="rId4" Type="http://schemas.openxmlformats.org/officeDocument/2006/relationships/hyperlink" Target="https://www.registered-design.service.gov.uk/find/6310190" TargetMode="External"/><Relationship Id="rId5" Type="http://schemas.openxmlformats.org/officeDocument/2006/relationships/hyperlink" Target="https://www.registered-design.service.gov.uk/find/6310190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patentscope.wipo.int/search/en/detail.jsf?docId=IN398496495&amp;_cid=P10-LISAUJ-50674-1.https://ipindia.gov.in/e-gateways.ht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3286" y="411510"/>
            <a:ext cx="2900842" cy="2300432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/>
          <p:nvPr/>
        </p:nvSpPr>
        <p:spPr>
          <a:xfrm>
            <a:off x="-508" y="0"/>
            <a:ext cx="252000" cy="5158200"/>
          </a:xfrm>
          <a:prstGeom prst="rect">
            <a:avLst/>
          </a:prstGeom>
          <a:solidFill>
            <a:srgbClr val="002060"/>
          </a:solidFill>
          <a:ln cap="flat" cmpd="sng" w="25400">
            <a:solidFill>
              <a:srgbClr val="0035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1900" lIns="83825" spcFirstLastPara="1" rIns="83825" wrap="square" tIns="4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1058969" y="2933797"/>
            <a:ext cx="2253576" cy="1690182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/>
          <p:nvPr/>
        </p:nvSpPr>
        <p:spPr>
          <a:xfrm>
            <a:off x="8911265" y="87474"/>
            <a:ext cx="232800" cy="5016900"/>
          </a:xfrm>
          <a:prstGeom prst="rect">
            <a:avLst/>
          </a:prstGeom>
          <a:solidFill>
            <a:srgbClr val="002060"/>
          </a:solidFill>
          <a:ln cap="flat" cmpd="sng" w="25400">
            <a:solidFill>
              <a:srgbClr val="0035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1900" lIns="83825" spcFirstLastPara="1" rIns="83825" wrap="square" tIns="4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6332219" y="3041809"/>
            <a:ext cx="2579045" cy="1690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12545" y="3041809"/>
            <a:ext cx="2253576" cy="1690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39952" y="4083918"/>
            <a:ext cx="436457" cy="262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Google Shape;74;p15"/>
          <p:cNvCxnSpPr/>
          <p:nvPr/>
        </p:nvCxnSpPr>
        <p:spPr>
          <a:xfrm>
            <a:off x="1619672" y="3705876"/>
            <a:ext cx="5603700" cy="0"/>
          </a:xfrm>
          <a:prstGeom prst="straightConnector1">
            <a:avLst/>
          </a:prstGeom>
          <a:noFill/>
          <a:ln cap="flat" cmpd="sng" w="9525">
            <a:solidFill>
              <a:srgbClr val="191919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cxnSp>
      <p:sp>
        <p:nvSpPr>
          <p:cNvPr id="75" name="Google Shape;75;p15"/>
          <p:cNvSpPr txBox="1"/>
          <p:nvPr/>
        </p:nvSpPr>
        <p:spPr>
          <a:xfrm>
            <a:off x="2730541" y="3705876"/>
            <a:ext cx="33681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900" lIns="83825" spcFirstLastPara="1" rIns="83825" wrap="square" tIns="419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n" sz="2900" u="none" cap="none" strike="noStrike">
                <a:solidFill>
                  <a:srgbClr val="00355C"/>
                </a:solidFill>
                <a:latin typeface="Arial"/>
                <a:ea typeface="Arial"/>
                <a:cs typeface="Arial"/>
                <a:sym typeface="Arial"/>
              </a:rPr>
              <a:t>Choose to know</a:t>
            </a:r>
            <a:endParaRPr b="1" i="0" sz="2900" u="none" cap="none" strike="noStrike">
              <a:solidFill>
                <a:srgbClr val="00355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2383024" y="3165825"/>
            <a:ext cx="44211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1900" lIns="83825" spcFirstLastPara="1" rIns="83825" wrap="square" tIns="4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b="1" i="0" lang="en" sz="4100" u="none" cap="none" strike="noStrike">
                <a:solidFill>
                  <a:srgbClr val="0035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VIDYAPEETH</a:t>
            </a:r>
            <a:endParaRPr b="1" i="0" sz="4900" u="none" cap="none" strike="noStrike">
              <a:solidFill>
                <a:srgbClr val="00355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2555448" y="2679769"/>
            <a:ext cx="4421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900" lIns="83825" spcFirstLastPara="1" rIns="83825" wrap="square" tIns="4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b="1" i="0" lang="en" sz="4600" u="none" cap="none" strike="noStrike">
                <a:solidFill>
                  <a:srgbClr val="0035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LINGAYA’S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5"/>
          <p:cNvSpPr/>
          <p:nvPr/>
        </p:nvSpPr>
        <p:spPr>
          <a:xfrm rot="5400000">
            <a:off x="4492651" y="-4476750"/>
            <a:ext cx="174600" cy="9128100"/>
          </a:xfrm>
          <a:prstGeom prst="rect">
            <a:avLst/>
          </a:prstGeom>
          <a:solidFill>
            <a:srgbClr val="002060"/>
          </a:solidFill>
          <a:ln cap="flat" cmpd="sng" w="25400">
            <a:solidFill>
              <a:srgbClr val="00355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1900" lIns="83825" spcFirstLastPara="1" rIns="83825" wrap="square" tIns="4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/>
          <p:nvPr/>
        </p:nvSpPr>
        <p:spPr>
          <a:xfrm rot="5400000">
            <a:off x="4406099" y="456414"/>
            <a:ext cx="331800" cy="9144000"/>
          </a:xfrm>
          <a:prstGeom prst="rect">
            <a:avLst/>
          </a:prstGeom>
          <a:solidFill>
            <a:srgbClr val="FFCD2F"/>
          </a:solidFill>
          <a:ln cap="flat" cmpd="sng" w="25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1900" lIns="83825" spcFirstLastPara="1" rIns="83825" wrap="square" tIns="4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0" y="4623978"/>
            <a:ext cx="9144000" cy="357000"/>
          </a:xfrm>
          <a:prstGeom prst="wave">
            <a:avLst>
              <a:gd fmla="val 12500" name="adj1"/>
              <a:gd fmla="val 0" name="adj2"/>
            </a:avLst>
          </a:prstGeom>
          <a:solidFill>
            <a:srgbClr val="FFCD2F"/>
          </a:solidFill>
          <a:ln cap="flat" cmpd="sng" w="25400">
            <a:solidFill>
              <a:srgbClr val="FFCD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1900" lIns="83825" spcFirstLastPara="1" rIns="83825" wrap="square" tIns="4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4139950" y="4785994"/>
            <a:ext cx="45624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900" lIns="83825" spcFirstLastPara="1" rIns="83825" wrap="square" tIns="419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191919"/>
                </a:solidFill>
                <a:latin typeface="Arial Rounded"/>
                <a:ea typeface="Arial Rounded"/>
                <a:cs typeface="Arial Rounded"/>
                <a:sym typeface="Arial Rounded"/>
              </a:rPr>
              <a:t>www.lingayasvidyapeeth.edu.in</a:t>
            </a:r>
            <a:endParaRPr b="1" i="0" sz="1800" u="none" cap="none" strike="noStrike">
              <a:solidFill>
                <a:srgbClr val="191919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181650" y="84350"/>
            <a:ext cx="8780700" cy="481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</a:t>
            </a:r>
            <a:endParaRPr b="1"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Communication System For Broadcasting A Live- Video Through Social Media And Method Thereof, Indian patent, Application no. 202311026512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 Tracking Device Enables Hands Free Neuro Computer Interaction, International patent, Application No. 6310190</a:t>
            </a:r>
            <a:endParaRPr b="1"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WEBINAR</a:t>
            </a:r>
            <a:endParaRPr b="1"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NEP 2020: Making India Knowledge Superpower 14 September 2023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NEP 2020: Motivated Energized &amp; Capable Faculty, 19 January 2023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NEP 2020: Breaking Barriers  in Science &amp; Technology, 14 February 2023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Paradigm shift in Business Environment: Challenges and opportunities, 26 November 2022</a:t>
            </a:r>
            <a:endParaRPr b="1"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Workshops</a:t>
            </a:r>
            <a:endParaRPr b="1"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Delivered a lecture in International Workshop on Research and Publication, 6-8 March 2023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Successfully Completed workshop on Ameliorative Development in Higher Education, 18-18 April 2023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Successfully Completed workshop on Psychometric Testing and Assessment, 9-12 August 2023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Chapter</a:t>
            </a:r>
            <a:endParaRPr b="1"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Titled: Paradigm Shift in Business management , Chapter Name:An Overview of Digital Payment Network in India, ISBN: 978-81-959202-2-8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Keynote Speaker in two International FDP’s and one National FDP,s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Delivered Lecture in International workshop</a:t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Times New Roman"/>
              <a:buChar char="●"/>
            </a:pPr>
            <a:r>
              <a:rPr lang="en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Worked as Core Coordinator in International Conference named LeadershipX : IILC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24"/>
          <p:cNvSpPr/>
          <p:nvPr/>
        </p:nvSpPr>
        <p:spPr>
          <a:xfrm>
            <a:off x="310375" y="3810600"/>
            <a:ext cx="5860800" cy="763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0" y="79350"/>
            <a:ext cx="8881200" cy="498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4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Dr. Komal Jaiswal</a:t>
            </a:r>
            <a:endParaRPr b="1" sz="4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4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Conferences/FDP/ Workshop</a:t>
            </a:r>
            <a:endParaRPr b="1" sz="4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893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0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Seven day Faculty Development Programme on “Holistic Pedagogy” organised by Don Bosco College,Bengaluru in Collaboration with Globethics.net,India from 9th to 15th January 2023.</a:t>
            </a:r>
            <a:endParaRPr sz="40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893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0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Faculty Development Programme on “Qualitative Research Tools and Techniques with Special reference to APA Format (7th Edition)” held on 24th September 2022,at IPEM ,Ghaziabad</a:t>
            </a:r>
            <a:endParaRPr sz="40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893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0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International Conference Paradigm Shift in Business and Management: Outcome Based strategic performance Management system with Stakeholders Prospective” IPEM Ghaziabad presented paper entitled” An Overview of Digital Payment Network in India”</a:t>
            </a:r>
            <a:endParaRPr sz="40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893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0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an International conference on “Technological Transformation &amp; Sustainability : Perspectives &amp; Challenges” organised by DAV Centenary College,faridabad .</a:t>
            </a:r>
            <a:endParaRPr sz="40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893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0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FDP- Scaling up professional education through new paradigm of entrepreneurship development, 1st Dec, 2022 - 7th Dec, 2022</a:t>
            </a:r>
            <a:endParaRPr sz="40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89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0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Paradigm shift in Business Environment: Challenges and opportunities, 26 November 2022</a:t>
            </a:r>
            <a:endParaRPr sz="40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4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Chapter</a:t>
            </a:r>
            <a:endParaRPr b="1" sz="4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Titled: Paradigm Shift in Business management , Chapter Name:An Overview of Digital Payment Network in India, ISBN: 978-81-959202-2-8</a:t>
            </a:r>
            <a:endParaRPr sz="40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49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</a:t>
            </a:r>
            <a:endParaRPr b="1" sz="493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4176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1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Patent: Communication System For Broadcasting A Live- Video Through Social Media And Method Thereof, Indian patent, Application no. 202311026512</a:t>
            </a:r>
            <a:endParaRPr sz="413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4176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13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Patent: Eye Tracking Device Enables Hands Free Neuro Computer Interaction, International patent, Application No. 6310190</a:t>
            </a:r>
            <a:endParaRPr b="1" sz="413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139375" y="148525"/>
            <a:ext cx="8842500" cy="487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Praveen kumar Pandey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 , Webinars , FDPs and Workshop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Presented paper in International Conference on “Sustainable and Innovative Solutions for India @ 75: A Journey towards Atma Nirbhar Bharat” dated 12th May, 2023 organised by IMS Ghaziabad.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Delivered Successful Departmental Workshop on “</a:t>
            </a:r>
            <a:r>
              <a:rPr b="1"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write Quality research Paper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Tips and Technique for Success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in School of Commerce and Management, Lingaya’s Vidyapeeth, Faridabad.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Published Research Paper in high repute Journal with Impact Factor 3.5 (Scopus) on the topic , Journal named “COGENT Business &amp; Management, Taylor &amp; Francis Publication” in Volume No.11 , Issue No.1, pp.01 - 17 DOI: 10.1080/23311975.2023.2284444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2 days International Conference on Theme: “Ignite: Empowering Innovation and Leadership for Thriving Start-ups”organised by School of Commerce and Management in Lingaya’s Vidyapeeth on 3rd-4th November 2023.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Worked as Core Coordinator in International Conference named LeadershipX : IILC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Worked as a Reviewer in International Repute Journal named “Journal of Strategy and Management (EMERALD Publication), International Journal of Services, Economics and Management (IJSEM - INDERSCIENCE Publication), International Journal of Electronic Finance (INDERSCIENCE Publication)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Chapter Accepted for publication in Springer on the topic “Managing Human Capital for Organizational Success”.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457200" y="275925"/>
            <a:ext cx="8229600" cy="4686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Praveen kumar Pandey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 , Webinars , FDPs and Workshop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Chapter Accepted for publication in Springer on the topic “Traditional Human Resource Management (HRM): Evolution and Key Concepts”.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Book Chapter Accepted for publication in Springer on the topic “The Shift towards Human Capital Management (HCM): Adapting to the Modern Workplace”.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Book Chapter Accepted for publication in Springer on the topic “Artificial Intelligence in Human Capital Management”.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Book Chapter Accepted for publication in Springer on the topic “Workforce Analytics and Organisational Performance”.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Book Chapter Accepted for publication in T &amp; F on the topic “Hybrid Work Models, Metaverse Integration, and Talent Management Strategies: Navigating Post-Pandemic Realities ”.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Book Chapter Accepted for publication in T &amp; F on the topic “ Mitigating Negative Externalities in the Metaverse: Challenges and Strategies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Book Chapter Accepted for publication in Elsevier on the topic “ Immersive Learning Trends using Digital Twins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15.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Book Chapter Accepted for publication in Elsevier on the topic “ Digital Twin and Virtual Reality, Augmented Reality and Mixed Reality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457200" y="262475"/>
            <a:ext cx="8229600" cy="457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Granted &amp; Published Indian Patent on “A Method For Analyzing Mediating Role of Reward in Job Satisfaction and Motivating Employees Performance.” Application No. 202311045568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Granted &amp; Published UK Patent on Eye Tracking Device Enables Hands Free Neuro Computer Interaction, International patent, Application No. 6310190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DDDD"/>
            </a:gs>
            <a:gs pos="100000">
              <a:srgbClr val="919191"/>
            </a:gs>
          </a:gsLst>
          <a:lin ang="5400012" scaled="0"/>
        </a:gra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159950" y="114250"/>
            <a:ext cx="8814900" cy="4907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Pawan kumar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 , Webinars , FDPs and Workshop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37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an International webinar on “Paradigm shift in Business Environment : Challenges and Opportunities”on 26th November 2022 organised by IPEM Ghaziabad.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37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UGC supported Webinar on NEP 2020: Technology use &amp; Integration , Organised by UGC-HRDC, JNVU, Jodhpur on 27th Jan 2023.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37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UGC supported Webinar on NEP 2020:Motivated,Energized &amp; Capable Faculty, Organised by UGC-HRDC,JNVU,Jodhpur on 19th Jan 2023.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37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Online Advanced Excel training organised by “BIZWIZ.Co.In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37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Faculty Development Programme and student-Expert Interaction Programme on “Scaling up Professional education through New Paradigm of Entrepreneurship Development “ organized by School of Agriculture in Collaboration with Research &amp; Development ,Lingaya’s Vidyapeeth,Faridabad.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37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the International Level e-Quiz on “Significance of Women Empowerment in the development of the country “Organised by Women Development cell in association with IQAC on 11th and 12th jan 2023.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37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the International Faculty Development Programme in collaboration with MDS Indocan organised by the School of commerce and management,Lingaya’s Vidyapeeth,faridabad from 13th -19th February 2023.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37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the Training program on “Entrepreneurship and Innovations “ jointly Organised by Faculty of Commerce -Parul University ,Gujarat , Research Foundation of India &amp; RFI-CARE on 21st jan to 28th Jan 2023.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>
            <p:ph idx="1" type="body"/>
          </p:nvPr>
        </p:nvSpPr>
        <p:spPr>
          <a:xfrm>
            <a:off x="289725" y="155375"/>
            <a:ext cx="8548500" cy="4842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Dr. Neha  Guleria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 , Webinars , FDPs and Workshop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Conference on ‘Artificial Intelligence, innovation, sustainability’ (28-29 April, 2023).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Conference on ‘Explorative Analysis of industry 4.0 scenario with HR activities’ (12-13 May, 2023).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Workshop on Ameliorative Development in higher education from 18-19 April, 2023.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week online FDP on ‘Big Data and Analytics: Recent Trends, Tools and Technologies’ (17-21 April, 2023).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one week FDP on ‘Digital Amelioration and the changes’ (13-19 Feb, 2023).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2 days International Conference on Theme: “Ignite: Empowering Innovation and Leadership for Thriving Start-ups”organised by School of Commerce and Management in Lingaya’s Vidyapeeth on 3rd-4th November 2023.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 ‘Communication system for broadcasting a live video through social media and method thereof’ published under intellectual property right govt. Of India and indexed at WIPO, Switzerland.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 Tracking Device Enables Hands Free Neuro Computer Interaction, International patent, Application No. 6310190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54750" y="100525"/>
            <a:ext cx="9012600" cy="4999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Himani </a:t>
            </a:r>
            <a:endParaRPr b="1"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 , Webinars , FDPs and Workshop</a:t>
            </a:r>
            <a:endParaRPr b="1"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686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One week Online Faculty Development Program on “Big data and Analytics : Recent Trends, Tools and Technologies” conducted from 17th-21st April 2023 organised by Department of Computer Engineering , Cumins College of engineering for Women ,Pune , Maharashtra .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686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a Paper on the topic “ A detailed report on Fintech industries in India &amp; its Impact on Financial sector “in the National Seminar on Azadi ka Amrit Mahotsav- Sustainable and Inclusive Growth for India 2047 held at Manav Rachna Institute of Research Studies Campus on 24th and 25th May 2023.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686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a Paper on the topic “ Detailed Knowledge on Passive Income“in the National Seminar on Azadi ka Amrit Mahotsav- Sustainable and Inclusive Growth for India 2047 held at Manav Rachna Institute of Research Studies Campus on 24th and 25th May 2023.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686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2 days International Conference on Theme: “Ignite: Empowering Innovation and Leadership for Thriving Start-ups”organised by School of Commerce and Management in Lingaya’s Vidyapeeth on 3rd-4th November 2023.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686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a Paper on the topic ‘The impact of innovative digital marketing on brand awareness in performance’ organised by School of Commerce and Management in Lingaya’s Vidyapeeth on 3rd-4th November 2023.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686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a Paper on the topic’ The impact of augmented reality on consumer behavior in Retail’ organised  by School of Commerce and Management in Lingaya’s Vidyapeeth on 3rd-4th November 2023.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686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week online FDP on ‘Big Data and Analytics: Recent Trends, Tools and Technologies’ (17-21 April, 2023).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Patents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686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 Tracking Device Enables Hands Free Neuro Computer Interaction, International patent, Application No. 6310190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686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Method for Analyzing strategies of Financial Management in Ecommerce enterprises vide Application No. 202311078689.</a:t>
            </a:r>
            <a:endParaRPr sz="4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201075" y="175925"/>
            <a:ext cx="8820300" cy="487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Manisha  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 , Webinars , FDPs and Workshop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Paper published in UGC Valid Journal (The Gazette of India ,Extraordinary Part III,Section 4.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2 days International Conference on Theme: “Ignite: Empowering Innovation and Leadership for Thriving Start-ups”organised by School of Commerce and Management in Lingaya’s Vidyapeeth on 3rd-4th November 2023.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5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Patents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 Tracking Device Enables Hands Free Neuro Computer Interaction, International patent, Application No. 6310190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Method for Analyzing strategies of Financial Management in Ecommerce enterprises vide Application No. 202311078689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idx="1" type="body"/>
          </p:nvPr>
        </p:nvSpPr>
        <p:spPr>
          <a:xfrm>
            <a:off x="172975" y="77150"/>
            <a:ext cx="8881200" cy="503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Vishesh Poswal  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 , Webinars , FDPs and Workshop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workshop on Significance &amp;amp; Utility of Intellectual Property Rights held on October 6, 2021.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FDP on Understanding Digital Tools for Teaching Pedagogy “Training the Trainers” organized by Aggarwal College Ballabgarh.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a paper entitled “ Impact of Covid 19 on E-Commerce” in the international conference on Role of Information and Communication Technology(ICT) during Covid 19, Faridabad from January 29-30, 2022.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FDP on creativity, innovation and design thinking organized by Moradabad Institute of technology on 29 may to 02 june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a paper entitled “ Empirical study on impact of Digital Finance on Women’s Present &amp;amp; Future Banking in Faridabad” in the National Conference on Sustainable Development Goals and Higher Education Institutions from June 28-29,2022.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a paper entitled “ Impact of New Education Policy 2020 on Higher Education System” in the National Conference on Mapping NAAC Assessment and Accreditation to NEP2020 for Quality Education in HEIs from October 10-11,2022.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National Seminar on “Challenges and Opportunities for Higher Educational Institutions in implementing NEP2020” on November 26,2022.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 in Two  days International Conference on Theme: “Ignite: Empowering Innovation and Leadership for Thriving Start-ups”organised by School of Commerce and Management in Lingaya’s Vidyapeeth on 3rd-4th November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in  an International conference on “Technological Transformation &amp; Sustainability : Perspectives &amp; Challenges” organised by DAV Centenary College,faridabad 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Patents: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Method for Analyzing strategies of Financial Management in Ecommerce enterprises vide Application No. 202311078689.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/>
        </p:nvSpPr>
        <p:spPr>
          <a:xfrm>
            <a:off x="4559375" y="446575"/>
            <a:ext cx="426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281725" y="4160700"/>
            <a:ext cx="8739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1" lang="en" sz="16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“Effective management is key to success in today's dynamic business environment. From setting goals to leading teams, understanding the fundamentals is crucial to achieving your objectives”</a:t>
            </a:r>
            <a:endParaRPr b="0" i="1" sz="1400" u="none" cap="none" strike="noStrike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 rotWithShape="1">
          <a:blip r:embed="rId3">
            <a:alphaModFix/>
          </a:blip>
          <a:srcRect b="18327" l="-512" r="0" t="0"/>
          <a:stretch/>
        </p:blipFill>
        <p:spPr>
          <a:xfrm>
            <a:off x="41325" y="109625"/>
            <a:ext cx="9066126" cy="38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/>
          <p:nvPr>
            <p:ph idx="1" type="body"/>
          </p:nvPr>
        </p:nvSpPr>
        <p:spPr>
          <a:xfrm>
            <a:off x="132525" y="109475"/>
            <a:ext cx="8570100" cy="490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" sz="1209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Akshita </a:t>
            </a:r>
            <a:endParaRPr b="1" sz="120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b="1" lang="en" sz="1209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1209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1133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b="1" lang="en" sz="1233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Conferences</a:t>
            </a:r>
            <a:endParaRPr b="1" sz="1233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an International conference on “Technological Transformation &amp; Sustainability : Perspectives &amp; Challenges” organised by DAV Centenary College,faridabad 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and Presented a paper entitled - “ Corporate Social Responsibility &amp; Sustainable advanced purpose” in the International E-Conference “ Paradigm shift in Business and Management : Outcome Based strategic Performance Management system with Stakeholders ‘Perspective “ organised by Institute of Professional Excellence &amp; Management , Ghaziabad in collaboration with “CTIF Global Capsule ,Denmark ,Bharati college ,University of Delhi “&amp; Ghaziabad Management Association “on 4th February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a Paper on the topic “ Comparative study between CSR activities of Nike and Adidas“in the National Seminar on Azadi ka Amrit Mahotsav- Sustainable and Inclusive Growth for India 2047 held at Manav Rachna Institute of Research Studies Campus on 24th and 25th May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and Presented a Paper on the topic “Electric Cars and Environment“in the National Seminar on Azadi ka Amrit Mahotsav- Sustainable and Inclusive Growth for India 2047 held at Manav Rachna Institute of Research Studies Campus on 24th and 25th May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and Presented a Paper entitled - Consumer sentiments concerning Green Products and How they alter their Purchasing Decisions “4th International Conference on “Emerging Trends in Multi-Disciplinary Research ‘ETMDR-2023’ “held during 2nd march-4th march ,2023 at Poornima University , Jaipur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Participated in 2 days International Conference on Theme: “Ignite: Empowering Innovation and Leadership for Thriving Start-ups”organised by School of Commerce and Management in Lingaya’s Vidyapeeth on 3rd-4th November 2023.</a:t>
            </a:r>
            <a:endParaRPr b="1"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/>
          <p:nvPr>
            <p:ph idx="1" type="body"/>
          </p:nvPr>
        </p:nvSpPr>
        <p:spPr>
          <a:xfrm>
            <a:off x="100725" y="109475"/>
            <a:ext cx="8808900" cy="4974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Attended Faculty Development Programme on “Qualitative Research Tools and Techniques with Special reference to APA Format (7th Edition)” held on 24th September 2022,at IPEM ,Ghaziabad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Attended the Faculty Development Programme in collaboration with MDS Indocan organised by the School of commerce and management,Lingaya’s Vidyapeeth,faridabad from 13th -19th February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9. Attended 3 Days FDP/SDP on “Soft skills” Jointly Organised by St.Paul Institute of Professional Studies-Indore (M.P.) ,Research Foundation of India &amp; RFI-CARE from 9th Feb to 11th Feb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 Attended Seven day Faculty Development Programme on “Holistic Pedagogy” organised by Don Bosco College,Bengaluru in Collaboration with Globethics.net,India from 9th to 15th January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 Big Data and Analytics: Recent Trends, Tools and Technologies" conducted from 17th-21st April 2023 organized by Department of Computer Engineering, Cummins College of Engineering for Women, Pune, Maharashtra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Chapters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Title: Emerging Trends in Multi-Disciplinary Research; Corporate Social Responsibility &amp; Sustainable Advancement Purpose ISBN: 978-81-952125-5-2</a:t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Title: Emerging Trends in Multi-Disciplinary Research; Consumers' Sentiments Concerning Green Products and How They Alter Their Purchasing Decisions. ISBN: 978-93-5812-990-8</a:t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Springer Publication; Social Influencer Effects on Generation Z's Purchasing Patterns(The chapter is sent for review, SCOPUS INDEXED)</a:t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21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AutoNum type="arabicPeriod"/>
            </a:pPr>
            <a:r>
              <a:rPr lang="en" sz="1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Wiley Publication; Understanding Industry 4.0(The chapter is sent for review, SCOPUS + Web of Science INDEXED)</a:t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6"/>
          <p:cNvSpPr txBox="1"/>
          <p:nvPr>
            <p:ph idx="1" type="body"/>
          </p:nvPr>
        </p:nvSpPr>
        <p:spPr>
          <a:xfrm>
            <a:off x="232100" y="210200"/>
            <a:ext cx="8677500" cy="487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Webinars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	The UGC Supported Webinar on NEP 2020: Motivated, Energized &amp; Capable Faculty, organized by UGC-HRDC, JNVU, Jodhpur, on 19 January 2023.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	The UGC sponsored webinar, on NEP 2020: Indian Knowledge System, organized on 07/02/2023 by UGC-HRDC, JNV University, Jodhpur.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	International Webinar on "Paradigm Shift in Business Environment: Challenges and Opportunities" organized by Institute of Professional Excellence &amp; Management, Ghaziabad, on 26 November, 2022 at IPEM, Ghaziabad.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	International Lecture titled "Multidisciplinary Research in Education" organized by DPG Degree College, DPG School of Technology and Management &amp; Chaudhary Partap Singh Memorial College of Education in association with Department of Research &amp; Publications, A2Z EduLearning Hub LLP on 09-02-2023.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      The UGC sponsored webinar, on NEP 2020: Indian Knowledge System, organized on 07/02/2023 by UGC-HRDC, JNV University, Jodhpur.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Workshops/Training Programme</a:t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	Training program under NATIONAL INTELLECTUAL PROPERTY AWARENESS MISSION on February 08,2023; Organized by Intellectual Property Office, India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	Training Program On "Entrepreneurship and Innovations" Jointly Organized by Faculty of Commerce-Parul University-Gujarat, Research Foundation of India &amp; RFI-CARE from 22 January to 28 January 2023.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	Workshop on Ameliorative Development in Higher Education organized by Udaan Educational services from 18th April 2023 to 19th April 2023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7"/>
          <p:cNvSpPr txBox="1"/>
          <p:nvPr>
            <p:ph idx="1" type="body"/>
          </p:nvPr>
        </p:nvSpPr>
        <p:spPr>
          <a:xfrm>
            <a:off x="232100" y="210200"/>
            <a:ext cx="8677500" cy="487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IPR Workshop organized by the R&amp;D and IQAC cell held at Lingaya's Vidyapeeth, Faridabad on 8th October, 2022.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workshop on "Empowering Researchers with Chat GPT for Writing Assistance" through online mode on 18th and 19th April, 2023 organized by Nuhianwali Education Society.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 Workshop on Research Data Analysis through SPSS organized by Udaan Educational services, from 22nd February 2023 to 28 February 2023.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National Workshop on Research Methodology organized by Udaan Educational services from 05/02/2023 to 12/02/2023.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Patent: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Indian patent IN202311026512 - COMMUNICATION SYSTEM FOR BROADCASTING A LIVE-VIDEO THROUGH SOCIAL MEDIA AND METHOD THERE OF published under intellectual property right gov. of India and indexed at WIPO, Switzerland .   </a:t>
            </a:r>
            <a:r>
              <a:rPr lang="en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https://patentscope.wipo.int/search/en/detail.jsf?docId=IN398496495&amp;_cid=P10-LISAUJ-50674-1.https://ipindia.gov.in/e-gateways.htm</a:t>
            </a:r>
            <a:endParaRPr sz="1100" u="sng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    Eye Tracking device enables hands free neuro computer interaction, UK design.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https://www.registered-design.service.gov.uk/find/6310190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    A METHOD FOR ANALYZING STRATEGIES OF FINANCIAL MANAGEMENT IN ECOMMERCE ENTERPRISES vide application number 202311078689 under intellectual property right, Govt of India.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556250" y="-9"/>
            <a:ext cx="44418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Shivangi Priya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Research Assistant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 , Webinars , FDPs and Workshop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38"/>
          <p:cNvSpPr txBox="1"/>
          <p:nvPr/>
        </p:nvSpPr>
        <p:spPr>
          <a:xfrm>
            <a:off x="475425" y="710600"/>
            <a:ext cx="8118000" cy="43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Faculty Development Programme on “Qualitative Research Tools and Techniques with Special reference to APA Format (7th Edition)” held on 24th September 2022,at IPEM ,Ghaziabad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one Week International Faculty Development Programme “Improving the writing skills of Early Career Researchers “Jointly organised by SKAUST-K &amp; Just Agriculture Education Group from 15th -21st December ,2022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Faculty Development Programme and student-Expert Interaction Programme on “Scaling up Professional education through New Paradigm of Entrepreneurship Development “ organized by School of Agriculture in Collaboration with Research &amp; Development ,Lingaya’s Vidyapeeth,Faridabad.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One week National level online Faculty Development Programme on “Societal Application of machine learning” From 26th - 30th December 2022 organised by the department of CSE at Shri vishnu Engineering College for Women (A),Bhimavaram.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Seven day Faculty Development Programme on “Holistic Pedagogy” organised by Don Bosco College,Bengaluru in Collaboration with Globethics.net,India from 9th to 15th January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and Presented a paper titled “Dark Data- A Hidden blessing in Disguise for Organisation” at 4th International Conference on Global Business Strategies for Sustainability on Jan 19th -20th ,2023 at Amity University,Uttar Pradesh.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UGC supported Webinar on NEP 2020:Motivated,Energized &amp; Capable Faculty ,Organised by UGC-HRDC,JNVU,Jodhpur on 19th Jan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the National Level Workshop on “Beginner’s Guide to Investment in Stock Market”held on 28th Jan 2023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UGC supported Webinar on NEP 2020: Technology use &amp; Integration  ,Organised by UGC-HRDC,JNVU,Jodhpur on 27th Jan 2023.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 txBox="1"/>
          <p:nvPr>
            <p:ph idx="1" type="body"/>
          </p:nvPr>
        </p:nvSpPr>
        <p:spPr>
          <a:xfrm>
            <a:off x="146700" y="50350"/>
            <a:ext cx="8855100" cy="503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SzPts val="935"/>
              <a:buNone/>
            </a:pPr>
            <a:r>
              <a:rPr b="1"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</a:t>
            </a:r>
            <a:r>
              <a:rPr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Attended workshop on “Research Methodology” from 5th feb 2023 to 12th Feb 2023</a:t>
            </a:r>
            <a:endParaRPr sz="11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</a:t>
            </a:r>
            <a:r>
              <a:rPr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Attended 3 Days FDP/SDP on “Soft skills” Jointly Organised by St.Paul Institute of Professional Studies-Indore (M.P.) ,Research Foundation of India &amp; RFI-CARE from 9th Feb to 11th Feb 2023.</a:t>
            </a:r>
            <a:endParaRPr sz="11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</a:t>
            </a:r>
            <a:r>
              <a:rPr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Attended the International Faculty Development Programme in collaboration with MDS Indocan organised by the School of commerce and management,Lingaya’s Vidyapeeth,faridabad from 13th -19th February 2023.</a:t>
            </a:r>
            <a:endParaRPr sz="11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r>
            <a:r>
              <a:rPr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Attended and Presented a Paper in the International E-Conference “ Paradigm shift in Business and Management : Outcome Based strategic Performance Management system with Stakeholders ‘Perspective “ organised by Institute of Professional Excellence &amp; Management , Ghaziabad in collaboration with “CTIF Global Capsule ,Denmark ,Bharati college ,University of Delhi “&amp; Ghaziabad Management Association “on 4th February 2023.</a:t>
            </a:r>
            <a:endParaRPr sz="11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</a:t>
            </a:r>
            <a:r>
              <a:rPr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Attended One Day workshop on the topic “Questionnaire Framing and Selecting Sampling Technique” on 20th April 2023.</a:t>
            </a:r>
            <a:endParaRPr sz="11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15. </a:t>
            </a:r>
            <a:r>
              <a:rPr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One week Online Faculty Development Program on “Big data and Analytics : Recent Trends, Tools and Technologies” conducted from 17th-21st April 2023 organised by Department of Computer Engineering , Cumins College of engineering for Women ,Pune , Maharashtra .</a:t>
            </a:r>
            <a:endParaRPr sz="11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b="1"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16. </a:t>
            </a:r>
            <a:r>
              <a:rPr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2 days International Conference on Theme: “Ignite: Empowering Innovation and Leadership for Thriving Start-ups”organised by School of Commerce and Management in Lingaya’s Vidyapeeth on 3rd-4th November 2023.</a:t>
            </a:r>
            <a:endParaRPr sz="11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b="1"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17. </a:t>
            </a:r>
            <a:r>
              <a:rPr lang="en" sz="11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World Intellectual Property Right Conclave 2023 as a Keynote speaker in Arya Auditorium on 6th October 2023 at East of Kailash,New Delhi.</a:t>
            </a:r>
            <a:endParaRPr sz="1205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0"/>
          <p:cNvSpPr txBox="1"/>
          <p:nvPr>
            <p:ph idx="1" type="body"/>
          </p:nvPr>
        </p:nvSpPr>
        <p:spPr>
          <a:xfrm>
            <a:off x="146700" y="50350"/>
            <a:ext cx="8855100" cy="503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b="1" lang="en" sz="1105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Patents</a:t>
            </a:r>
            <a:endParaRPr sz="102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Indian patent IN202311026512 - COMMUNICATION SYSTEM FOR BROADCASTING A LIVE-VIDEO THROUGH SOCIAL MEDIA AND METHOD THERE OF published under intellectual property right gov. of India and indexed at WIPO, Switzerland .   </a:t>
            </a:r>
            <a:r>
              <a:rPr lang="en" sz="11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https://patentscope.wipo.int/search/en/detail.jsf?docId=IN398496495&amp;_cid=P10-LISAUJ-50674-1.https://ipindia.gov.in/e-gateways.htm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 Tracking Device Enables Hands Free Neuro Computer Interaction, International patent, Application No. 6310190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 Chapters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Book title: Paradigm Shift in Business management, chapter Name:Dark Data - A Hidden blessing in Disguise for Organisation , ISBN: 978-81-959202-2-8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5000"/>
              </a:lnSpc>
              <a:spcBef>
                <a:spcPts val="360"/>
              </a:spcBef>
              <a:spcAft>
                <a:spcPts val="1200"/>
              </a:spcAft>
              <a:buSzPts val="935"/>
              <a:buNone/>
            </a:pPr>
            <a:r>
              <a:t/>
            </a:r>
            <a:endParaRPr sz="1105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118825" y="165675"/>
            <a:ext cx="8794200" cy="484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Dr. Samriti Mahajan 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Head of Department , Associate Professor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 , Webinars , FDPs and Workshop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an International webinar on “Paradigm shift in Business Environment : Challenges and Opportunities”on 26th November 2022 organised by IPEM Ghaziabad.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the International Faculty Development Programme in collaboration with MDS Indocan organised by the School of commerce and management,Lingaya’s Vidyapeeth,faridabad from 13th -19th February 2023.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Faculty Development Programme and student-Expert Interaction Programme on “Scaling up Professional education through New Paradigm of Entrepreneurship Development “ organized by School of Agriculture in Collaboration with Research &amp; Development ,Lingaya’s Vidyapeeth,Faridabad.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 Conference at ICF - By Gabriela Teasdale, President &amp; Founder of Transformation Paraguay (New york) on 29th Sep, 2022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 Workshop on Power BI + Tableau on 24th Nov, 2022 which was Organised by Havish Madhvapaty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 Global Academic Summit on “Strategic Intelligence and Leadership” on 1st - 2nd Dec, 2022 at IMS, Noida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Attended Faculty Development Programme on “Qualitative Research Tools and Techniques with Special reference to APA Format (7th Edition)” held on 24th September 2022,at IPEM ,Ghaziabad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 Skill learning &amp; Deepening learning Course on “Business Analytics with Excel” on 23rd June, 2022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 Workshop on “Artificial Intelligence &amp; Machine Learning (Ministry of MSME)” on 7th Sep, 2022 at Central Tool Room of Training Centre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3211" lvl="0" marL="457200" rtl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 Skill learning &amp; Deepening learning Course on “Tableau Training” on 27th July, 2022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214775" y="127950"/>
            <a:ext cx="8760000" cy="4887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r>
              <a:rPr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Attended a refresher course on “Microsoft Innovative Educator” held on 2nd March, 2022 and was organised by Microsoft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Attended a Faculty development programme on “Case Teaching &amp; Case Writing” from 11th-18th April, 2022 organised by SDIET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</a:t>
            </a:r>
            <a:r>
              <a:rPr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 workshop training on “Microsoft Custom Training”held on 1st March, 2022 organised by Microsoft.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</a:t>
            </a:r>
            <a:r>
              <a:rPr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Attended a Faculty development programme on “Strategizing &amp; Managing Brand” on 8th Jan, 2022 organised by Lloyd Business School.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r>
            <a:r>
              <a:rPr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.Attended a Global Entrepreneurship and Management Summit "AAROH where theme was “Student Research and Development Cell” held on 23rd March - 29th March at ATLAS SkillTech University,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16.</a:t>
            </a:r>
            <a:r>
              <a:rPr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Attended an International Conference and presented paper entitled on  Explorative analysis of industry 4.0 scenario with human resource activities on 12-13 May, 2023 organised by DAV Institute of Management,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r>
            <a:r>
              <a:rPr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.Attended an International Conference and presented paper entitled on Dark data - A hidden blessing in disguise for organisation on 19-20 Jan, 2023 at Amity University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18.</a:t>
            </a:r>
            <a:r>
              <a:rPr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Attended a Two days - International Conference and presented paper entitled Multidisciplinary approach to Innovation &amp; Design of Thinking on 23-24 June, 2022 at IEC University, H.P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r>
            <a:r>
              <a:rPr lang="en" sz="1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Attended a International Entrepreneurship Summit ‘AVLOKAN 2.0’ and presented paper entitled Beyond Sustainability – Trends in Regenerative, Socially Responsible, Community Ventures” 2022 on 10th -12th &amp; 17th-22nd, 2022 at Jain University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0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20. </a:t>
            </a:r>
            <a:r>
              <a:rPr lang="en" sz="102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2 days International Conference on Theme: “Ignite: Empowering Innovation and Leadership for Thriving Start-ups”organised by School of Commerce and Management in Lingaya’s Vidyapeeth on 3rd-4th November 2023.</a:t>
            </a:r>
            <a:endParaRPr sz="11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Award and Panel Speaker</a:t>
            </a:r>
            <a:endParaRPr b="1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2733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Panelary Session Speaker at World Innovation Patent Conclave on Aug 2022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2733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 “Young Women Educator and Scholar Award” at 10th National Women's Day Award - National Foundation for Entrepreneurship Development (NFED) on March 2023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0" y="114250"/>
            <a:ext cx="9057300" cy="4913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Madhya Bharti - Humanities and Social Sciences, Vol-84, No. 30, Jan-June:2023 entitled An exploratory study on virtual fitting room technologies (augmented reality) and online customer experiences for e- commerce retail in UGC index in 2023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GIS Science Journal, Vol 9, No 12, DOI: 20.18001.GSJ.2022.V9I12.22.40449 entitled Use of technology by youth to keep themselves fit and healthy in the post-covid world in Scopus indexed.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Education and Society, Vol-46, Issue-4, No-08, Oct-Dec: 2022, ISSN: 2278-6864 UGC CARE Journal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Entitled Effect of Augmented Reality on online beauty accessory purchase during covid 19 Pandemic: A study on L’oreal Paris Makeup Genius 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Journal of the Asiatic Society of Mumbai, Vol.XCV,No.43, Nov 2022,UGC CARE Group-1 entitled Tech-Life Balance is a new work-life balance of current digital society i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Dogo Rangsang, Research Journal, ISSN: 2347-7180, Vol. 12, Issue. 07, July 2022, UGC CARE GROUP 1 entitled Impact of augmented reality technology in creating sustainable education environment during Pandemic: in Delhi NCR 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Shodhasamhita : Journal of Fundamental &amp; Comparative Research, Vol. VIII, No. 1 (XXXIII) : 2022, ISSN: 2277-7067, UGC CARE entitled Effect of Conflict on the organisation Performance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International Journal of humanities, Law and social services, Vol No. IX, Issue. II, NO.1 : 2022 entitled Conflict Management: A literature Review and Study in UGC care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Anvesak, Vol. 52, No. 6(I), June 2022 ISSN: 0378-4568, UGC CARE GROUP 1 entitled Redesigning experiential fashion to tech-powered refashion in un- normal times: A review of innovative SCM in the apparel industry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NIU International Journal of Human Rights, Vol. 9 (II) – February, 2022, ISSN: 2394- 0298 UGC CARE GROUP entitled Impact of Artificial Intelligence on Apparels Post Pandemic: Review study of amplified intelligence in H&amp;M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AutoNum type="arabicPeriod"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Published in Journal of Education: Rabindra Bharati University, Vol. 24, No. 1(III), 2022, ISSN: 0972-7175, UGC CARE entitled The growth and development of shopping malls across the world”</a:t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228600" y="134798"/>
            <a:ext cx="8625600" cy="4929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1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Books Editor - </a:t>
            </a:r>
            <a:endParaRPr b="1" sz="1417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227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Times New Roman"/>
              <a:buAutoNum type="arabicPeriod"/>
            </a:pPr>
            <a:r>
              <a:rPr lang="en" sz="121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multidisciplinary approach in Innovation Paradigm by Swaranjali Publications</a:t>
            </a:r>
            <a:br>
              <a:rPr lang="en" sz="121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21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(ISBN - 978-93-5470-624-0)  in 2022</a:t>
            </a:r>
            <a:endParaRPr sz="1217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227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8"/>
              <a:buFont typeface="Times New Roman"/>
              <a:buAutoNum type="arabicPeriod"/>
            </a:pPr>
            <a:r>
              <a:rPr lang="en" sz="121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 system challenges in modern perspective by Alpha International Publication,(ISBN - 978-93-95978-95-8) in 2023</a:t>
            </a:r>
            <a:endParaRPr b="1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Books Chapters -</a:t>
            </a:r>
            <a:endParaRPr b="1"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592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18"/>
              <a:buFont typeface="Times New Roman"/>
              <a:buAutoNum type="arabicPeriod"/>
            </a:pPr>
            <a:r>
              <a:rPr lang="en" sz="121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Augmented Reality-Based Apparel Purchasing Simulation Guide by A multidisciplinary approach in Innovation Paradigm(ISBN No: 978-93-5470-624-0) in 2022</a:t>
            </a:r>
            <a:endParaRPr sz="1217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862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8"/>
              <a:buFont typeface="Times New Roman"/>
              <a:buAutoNum type="arabicPeriod"/>
            </a:pPr>
            <a:r>
              <a:rPr lang="en" sz="121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Conversational Commerce for Millennials in Apparel Industry: Chatbots by A multidisciplinary approach in Innovation Paradigm (ISBN No: 978-93-5470-624-1) in 2022</a:t>
            </a:r>
            <a:endParaRPr sz="1217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862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8"/>
              <a:buFont typeface="Times New Roman"/>
              <a:buAutoNum type="arabicPeriod"/>
            </a:pPr>
            <a:r>
              <a:rPr lang="en" sz="121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 of Conflict on the organisation Performance by A multidisciplinary approach in Innovation Paradigm (ISBN No: 978-93-5470-624-2) in 2022</a:t>
            </a:r>
            <a:endParaRPr sz="1217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862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8"/>
              <a:buFont typeface="Times New Roman"/>
              <a:buAutoNum type="arabicPeriod"/>
            </a:pPr>
            <a:r>
              <a:rPr lang="en" sz="1217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Innovation and Future Trends in Corporate Cultures by A multidisciplinary approach in Innovation Paradigm(ISBN No: 978-93-5470-624-3) in 2022</a:t>
            </a:r>
            <a:endParaRPr sz="1217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862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18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Paradigm Shift in Business management, chapter Name:Dark Data - A Hidden blessing in Disguise for Organisation , ISBN: 978-81-959202-2-8</a:t>
            </a:r>
            <a:endParaRPr sz="1417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21"/>
          <p:cNvGraphicFramePr/>
          <p:nvPr/>
        </p:nvGraphicFramePr>
        <p:xfrm>
          <a:off x="147625" y="14365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{B4C01E7B-97E6-4842-880C-72D6BA840AAA}</a:tableStyleId>
              </a:tblPr>
              <a:tblGrid>
                <a:gridCol w="626075"/>
                <a:gridCol w="2967500"/>
                <a:gridCol w="1733350"/>
                <a:gridCol w="1775625"/>
                <a:gridCol w="1775625"/>
              </a:tblGrid>
              <a:tr h="3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S.No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Title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Indian/International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Grant Year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Application No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</a:t>
                      </a:r>
                      <a:endParaRPr b="1"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Consumer attitude based behavioural intention in green food product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202211018196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8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</a:t>
                      </a:r>
                      <a:endParaRPr b="1"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GAIT Training Exercise Equipment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 - Design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362646-001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6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</a:t>
                      </a:r>
                      <a:endParaRPr b="1"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method for employees satisfaction that reduces turnover intention of employees and leadership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International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2022/04837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</a:t>
                      </a:r>
                      <a:endParaRPr b="1"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Intervention of critical Incident stress management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International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2022/05633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6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</a:t>
                      </a:r>
                      <a:endParaRPr b="1"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system and a method for regulating advertising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International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2022/05331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</a:t>
                      </a:r>
                      <a:endParaRPr b="1"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Growing popularity of Indian regional OTT platforms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International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2022/07837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</a:t>
                      </a:r>
                      <a:endParaRPr b="1"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novel inclusive educational model for children with disability and severe disability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International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2022/07611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2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8.</a:t>
                      </a:r>
                      <a:endParaRPr b="1" sz="13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Green Strategies: Adoption, Innovation and Alliances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202211030529 A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22"/>
          <p:cNvGraphicFramePr/>
          <p:nvPr/>
        </p:nvGraphicFramePr>
        <p:xfrm>
          <a:off x="138175" y="13861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{B4C01E7B-97E6-4842-880C-72D6BA840AAA}</a:tableStyleId>
              </a:tblPr>
              <a:tblGrid>
                <a:gridCol w="736875"/>
                <a:gridCol w="3009975"/>
                <a:gridCol w="1707375"/>
                <a:gridCol w="1647850"/>
                <a:gridCol w="1775525"/>
              </a:tblGrid>
              <a:tr h="40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S.No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Title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Indian/International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Grant Year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Application No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9.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Women Tribes in transition amid alien environment in urban city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202211070838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radar system using arduino and ultrasonic sensor for building inspection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International - German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202023100297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11.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Communication system for broadcasting a live-video through social media and method thereof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202311026512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12.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novel artificial intelligence model to overcome challenges of education for teachers and schools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Indian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202311009968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13.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IOT based Fibre optic Blanket Phototherapy Jaundice treatment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Uk design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14.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Hydroponic Nutrient Prediction Device using Internet of Things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Uk design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6291239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15.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Novel IOT Based Computerised Numerical Control Fiber Laser Composite Material Cutting Machine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UK design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6291241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7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16.</a:t>
                      </a:r>
                      <a:endParaRPr b="1"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91425" marL="91425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Novel Digital Currency Reader for Blind and Impaired People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UK design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2023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6291629</a:t>
                      </a:r>
                      <a:endParaRPr sz="11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8575" marB="68575" marR="28575" marL="2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166800" y="175925"/>
            <a:ext cx="8780700" cy="4926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- Dr. Priyanka Jarolia</a:t>
            </a:r>
            <a:endParaRPr b="1"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- Assistant Professor</a:t>
            </a:r>
            <a:endParaRPr b="1"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Conferences:</a:t>
            </a:r>
            <a:endParaRPr b="1"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Conference “Emerging business practices: Sustainability-The New Normal”-PIMSR Navi Mumbai presented paper entitled “Sustainability of Digital Marketing-Emerging Business Practices”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Conference Paradigm Shift in Business and Management: Outcome Based strategic performance Management system with Stakeholders Prospective” IPEM Ghaziabad presented paper entitled” An Overview of Digital Payment Network in India”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Conference on Technological Transformation and Sustainability: Perspectives and Challenges, DAV Faridabad, presented paper entitled Green Finance for Sustainability with Context to India”.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Global Conference on “Advancement in Management Practices and Research” Search Engine Marketing: A Growing Trend in the Digital Age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International Conference “ Diversity Equity and Inclusion: Cultures, Practices and Policies” Management, Entrepreneurship and Economics,DTU Delhi, Presented paper entitled Corporate Governance and Environmental Sustainability: A Review of Green Marketing Initiative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Participated in 2 days International Conference on Theme: “Ignite: Empowering Innovation and Leadership for Thriving Start-ups”organised by School of Commerce and Management in Lingaya’s Vidyapeeth on 3rd-4th November 2023.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FDP’s</a:t>
            </a:r>
            <a:endParaRPr b="1"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Impact of AI in Higher Education and Research: Future World, 25-31 May 2023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Recent Advance in Data Science, Data Analytics and Cyber Security, 1-5 March 2023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Digital Amelioration and Changing Shape of Quality Management Practices, 13-15  Feb 2023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FDP- Scaling up professional education through new paradigm of entrepreneurship development, 1st Dec, 2022 - 7th Dec, 2022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Societal Applications of Machine Learning, 26-30 December 2022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AutoNum type="arabicPeriod"/>
            </a:pPr>
            <a:r>
              <a:rPr lang="en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FDP-HOLISTIC PEDAGOGY, 9-15 January 2023, o</a:t>
            </a: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rganised by Don Bosco College,Bengaluru in Collaboration with Globethics.net,India from 9th to 15th January 2023.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