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63A2E-FB68-4BF6-A3C7-DC6261741D6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DEC-4C6C-4234-A0AE-72577A24C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63A2E-FB68-4BF6-A3C7-DC6261741D6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DEC-4C6C-4234-A0AE-72577A24C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63A2E-FB68-4BF6-A3C7-DC6261741D6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DEC-4C6C-4234-A0AE-72577A24C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63A2E-FB68-4BF6-A3C7-DC6261741D6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DEC-4C6C-4234-A0AE-72577A24C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63A2E-FB68-4BF6-A3C7-DC6261741D6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DEC-4C6C-4234-A0AE-72577A24C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63A2E-FB68-4BF6-A3C7-DC6261741D6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DEC-4C6C-4234-A0AE-72577A24C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63A2E-FB68-4BF6-A3C7-DC6261741D6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DEC-4C6C-4234-A0AE-72577A24C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63A2E-FB68-4BF6-A3C7-DC6261741D6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DEC-4C6C-4234-A0AE-72577A24C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63A2E-FB68-4BF6-A3C7-DC6261741D6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DEC-4C6C-4234-A0AE-72577A24C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63A2E-FB68-4BF6-A3C7-DC6261741D6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DEC-4C6C-4234-A0AE-72577A24C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63A2E-FB68-4BF6-A3C7-DC6261741D6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44DEC-4C6C-4234-A0AE-72577A24C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63A2E-FB68-4BF6-A3C7-DC6261741D64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44DEC-4C6C-4234-A0AE-72577A24CB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300161" y="3350631"/>
            <a:ext cx="9096375" cy="1734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3200" u="sng" dirty="0" smtClean="0"/>
              <a:t>Subject:</a:t>
            </a:r>
            <a:r>
              <a:rPr lang="en-IN" sz="3200" dirty="0"/>
              <a:t> </a:t>
            </a:r>
            <a:r>
              <a:rPr lang="en-US" sz="3200" dirty="0" smtClean="0"/>
              <a:t>Design of Steel Structure</a:t>
            </a:r>
            <a:endParaRPr lang="en-IN" sz="3200" dirty="0" smtClean="0"/>
          </a:p>
          <a:p>
            <a:r>
              <a:rPr lang="en-IN" sz="3200" u="sng" dirty="0" smtClean="0"/>
              <a:t>Topic:</a:t>
            </a:r>
            <a:r>
              <a:rPr lang="en-IN" sz="3200" dirty="0" smtClean="0"/>
              <a:t> welding and riveting</a:t>
            </a:r>
          </a:p>
          <a:p>
            <a:r>
              <a:rPr lang="en-IN" sz="3200" u="sng" dirty="0" smtClean="0"/>
              <a:t>Presented by</a:t>
            </a:r>
            <a:r>
              <a:rPr lang="en-IN" sz="3200" dirty="0" smtClean="0"/>
              <a:t>: </a:t>
            </a:r>
            <a:r>
              <a:rPr lang="en-IN" sz="3200" dirty="0" err="1" smtClean="0"/>
              <a:t>Atul</a:t>
            </a:r>
            <a:r>
              <a:rPr lang="en-IN" sz="3200" dirty="0" smtClean="0"/>
              <a:t> </a:t>
            </a:r>
            <a:r>
              <a:rPr lang="en-IN" sz="3200" dirty="0" err="1" smtClean="0"/>
              <a:t>Setya</a:t>
            </a:r>
            <a:endParaRPr lang="en-IN" sz="32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404664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2230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925171" y="134096"/>
            <a:ext cx="4499894" cy="540228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799" y="461398"/>
            <a:ext cx="1564281" cy="1365145"/>
          </a:xfrm>
          <a:prstGeom prst="rect">
            <a:avLst/>
          </a:prstGeom>
        </p:spPr>
        <p:txBody>
          <a:bodyPr vert="horz" wrap="square" lIns="0" tIns="10822" rIns="0" bIns="0" rtlCol="0">
            <a:spAutoFit/>
          </a:bodyPr>
          <a:lstStyle/>
          <a:p>
            <a:pPr marL="8325">
              <a:spcBef>
                <a:spcPts val="85"/>
              </a:spcBef>
            </a:pPr>
            <a:r>
              <a:rPr spc="39" dirty="0"/>
              <a:t>A</a:t>
            </a:r>
            <a:r>
              <a:rPr spc="20" dirty="0"/>
              <a:t>n</a:t>
            </a:r>
            <a:r>
              <a:rPr spc="-39" dirty="0"/>
              <a:t>s</a:t>
            </a:r>
            <a:r>
              <a:rPr spc="-52" dirty="0"/>
              <a:t>w</a:t>
            </a:r>
            <a:r>
              <a:rPr spc="-49" dirty="0"/>
              <a:t>e</a:t>
            </a:r>
            <a:r>
              <a:rPr spc="7" dirty="0"/>
              <a:t>r</a:t>
            </a:r>
            <a:r>
              <a:rPr spc="-184" dirty="0"/>
              <a:t> </a:t>
            </a:r>
            <a:r>
              <a:rPr spc="10" dirty="0"/>
              <a:t>C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5786" y="2143116"/>
            <a:ext cx="6502611" cy="2598816"/>
          </a:xfrm>
          <a:prstGeom prst="rect">
            <a:avLst/>
          </a:prstGeom>
        </p:spPr>
        <p:txBody>
          <a:bodyPr vert="horz" wrap="square" lIns="0" tIns="10822" rIns="0" bIns="0" rtlCol="0">
            <a:spAutoFit/>
          </a:bodyPr>
          <a:lstStyle/>
          <a:p>
            <a:pPr marL="8325">
              <a:spcBef>
                <a:spcPts val="85"/>
              </a:spcBef>
            </a:pPr>
            <a:r>
              <a:rPr sz="2600" spc="20" dirty="0">
                <a:solidFill>
                  <a:srgbClr val="C00000"/>
                </a:solidFill>
                <a:latin typeface="Calibri Light"/>
                <a:cs typeface="Calibri Light"/>
              </a:rPr>
              <a:t>U</a:t>
            </a:r>
            <a:r>
              <a:rPr sz="2600" spc="26" dirty="0">
                <a:solidFill>
                  <a:srgbClr val="C00000"/>
                </a:solidFill>
                <a:latin typeface="Calibri Light"/>
                <a:cs typeface="Calibri Light"/>
              </a:rPr>
              <a:t>n</a:t>
            </a:r>
            <a:r>
              <a:rPr sz="2600" spc="13" dirty="0">
                <a:solidFill>
                  <a:srgbClr val="C00000"/>
                </a:solidFill>
                <a:latin typeface="Calibri Light"/>
                <a:cs typeface="Calibri Light"/>
              </a:rPr>
              <a:t>w</a:t>
            </a:r>
            <a:r>
              <a:rPr sz="2600" spc="10" dirty="0">
                <a:solidFill>
                  <a:srgbClr val="C00000"/>
                </a:solidFill>
                <a:latin typeface="Calibri Light"/>
                <a:cs typeface="Calibri Light"/>
              </a:rPr>
              <a:t>i</a:t>
            </a:r>
            <a:r>
              <a:rPr sz="2600" spc="-20" dirty="0">
                <a:solidFill>
                  <a:srgbClr val="C00000"/>
                </a:solidFill>
                <a:latin typeface="Calibri Light"/>
                <a:cs typeface="Calibri Light"/>
              </a:rPr>
              <a:t>n</a:t>
            </a:r>
            <a:r>
              <a:rPr sz="2600" spc="-147" dirty="0">
                <a:solidFill>
                  <a:srgbClr val="C00000"/>
                </a:solidFill>
                <a:latin typeface="Calibri Light"/>
                <a:cs typeface="Calibri Light"/>
              </a:rPr>
              <a:t>’</a:t>
            </a:r>
            <a:r>
              <a:rPr sz="2600" spc="7" dirty="0">
                <a:solidFill>
                  <a:srgbClr val="C00000"/>
                </a:solidFill>
                <a:latin typeface="Calibri Light"/>
                <a:cs typeface="Calibri Light"/>
              </a:rPr>
              <a:t>s</a:t>
            </a:r>
            <a:r>
              <a:rPr sz="2600" spc="-170" dirty="0">
                <a:solidFill>
                  <a:srgbClr val="C00000"/>
                </a:solidFill>
                <a:latin typeface="Calibri Light"/>
                <a:cs typeface="Calibri Light"/>
              </a:rPr>
              <a:t> </a:t>
            </a:r>
            <a:r>
              <a:rPr sz="2600" spc="3" dirty="0">
                <a:solidFill>
                  <a:srgbClr val="C00000"/>
                </a:solidFill>
                <a:latin typeface="Calibri Light"/>
                <a:cs typeface="Calibri Light"/>
              </a:rPr>
              <a:t>f</a:t>
            </a:r>
            <a:r>
              <a:rPr sz="2600" spc="29" dirty="0">
                <a:solidFill>
                  <a:srgbClr val="C00000"/>
                </a:solidFill>
                <a:latin typeface="Calibri Light"/>
                <a:cs typeface="Calibri Light"/>
              </a:rPr>
              <a:t>o</a:t>
            </a:r>
            <a:r>
              <a:rPr sz="2600" spc="36" dirty="0">
                <a:solidFill>
                  <a:srgbClr val="C00000"/>
                </a:solidFill>
                <a:latin typeface="Calibri Light"/>
                <a:cs typeface="Calibri Light"/>
              </a:rPr>
              <a:t>r</a:t>
            </a:r>
            <a:r>
              <a:rPr sz="2600" spc="-36" dirty="0">
                <a:solidFill>
                  <a:srgbClr val="C00000"/>
                </a:solidFill>
                <a:latin typeface="Calibri Light"/>
                <a:cs typeface="Calibri Light"/>
              </a:rPr>
              <a:t>m</a:t>
            </a:r>
            <a:r>
              <a:rPr sz="2600" spc="-20" dirty="0">
                <a:solidFill>
                  <a:srgbClr val="C00000"/>
                </a:solidFill>
                <a:latin typeface="Calibri Light"/>
                <a:cs typeface="Calibri Light"/>
              </a:rPr>
              <a:t>u</a:t>
            </a:r>
            <a:r>
              <a:rPr sz="2600" spc="13" dirty="0">
                <a:solidFill>
                  <a:srgbClr val="C00000"/>
                </a:solidFill>
                <a:latin typeface="Calibri Light"/>
                <a:cs typeface="Calibri Light"/>
              </a:rPr>
              <a:t>l</a:t>
            </a:r>
            <a:r>
              <a:rPr sz="2600" spc="7" dirty="0">
                <a:solidFill>
                  <a:srgbClr val="C00000"/>
                </a:solidFill>
                <a:latin typeface="Calibri Light"/>
                <a:cs typeface="Calibri Light"/>
              </a:rPr>
              <a:t>a</a:t>
            </a:r>
            <a:endParaRPr sz="2600" dirty="0">
              <a:latin typeface="Calibri Light"/>
              <a:cs typeface="Calibri Light"/>
            </a:endParaRPr>
          </a:p>
          <a:p>
            <a:pPr>
              <a:spcBef>
                <a:spcPts val="3"/>
              </a:spcBef>
            </a:pPr>
            <a:endParaRPr sz="2100" dirty="0">
              <a:latin typeface="Calibri Light"/>
              <a:cs typeface="Calibri Light"/>
            </a:endParaRPr>
          </a:p>
          <a:p>
            <a:pPr marL="8325">
              <a:lnSpc>
                <a:spcPts val="2956"/>
              </a:lnSpc>
            </a:pPr>
            <a:r>
              <a:rPr sz="2600" spc="-3" dirty="0">
                <a:latin typeface="Calibri Light"/>
                <a:cs typeface="Calibri Light"/>
              </a:rPr>
              <a:t>Diameter</a:t>
            </a:r>
            <a:r>
              <a:rPr sz="2600" spc="82" dirty="0">
                <a:latin typeface="Calibri Light"/>
                <a:cs typeface="Calibri Light"/>
              </a:rPr>
              <a:t> </a:t>
            </a:r>
            <a:r>
              <a:rPr sz="2600" spc="13" dirty="0">
                <a:latin typeface="Calibri Light"/>
                <a:cs typeface="Calibri Light"/>
              </a:rPr>
              <a:t>of</a:t>
            </a:r>
            <a:r>
              <a:rPr sz="2600" spc="3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the</a:t>
            </a:r>
            <a:r>
              <a:rPr sz="2600" spc="36" dirty="0">
                <a:latin typeface="Calibri Light"/>
                <a:cs typeface="Calibri Light"/>
              </a:rPr>
              <a:t> </a:t>
            </a:r>
            <a:r>
              <a:rPr sz="2600" spc="16" dirty="0">
                <a:latin typeface="Calibri Light"/>
                <a:cs typeface="Calibri Light"/>
              </a:rPr>
              <a:t>hole</a:t>
            </a:r>
            <a:r>
              <a:rPr sz="2600" spc="-59" dirty="0">
                <a:latin typeface="Calibri Light"/>
                <a:cs typeface="Calibri Light"/>
              </a:rPr>
              <a:t> </a:t>
            </a:r>
            <a:r>
              <a:rPr sz="2600" spc="13" dirty="0">
                <a:latin typeface="Calibri Light"/>
                <a:cs typeface="Calibri Light"/>
              </a:rPr>
              <a:t>(d)</a:t>
            </a:r>
            <a:r>
              <a:rPr sz="2600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=</a:t>
            </a:r>
            <a:r>
              <a:rPr sz="2600" spc="-10" dirty="0">
                <a:latin typeface="Calibri Light"/>
                <a:cs typeface="Calibri Light"/>
              </a:rPr>
              <a:t> </a:t>
            </a:r>
            <a:r>
              <a:rPr sz="2600" spc="10" dirty="0">
                <a:latin typeface="Calibri Light"/>
                <a:cs typeface="Calibri Light"/>
              </a:rPr>
              <a:t>6.05</a:t>
            </a:r>
            <a:r>
              <a:rPr sz="2600" spc="3" dirty="0">
                <a:latin typeface="Calibri Light"/>
                <a:cs typeface="Calibri Light"/>
              </a:rPr>
              <a:t> </a:t>
            </a:r>
            <a:r>
              <a:rPr sz="2600" spc="-3" dirty="0">
                <a:latin typeface="Calibri Light"/>
                <a:cs typeface="Calibri Light"/>
              </a:rPr>
              <a:t>√t</a:t>
            </a:r>
            <a:r>
              <a:rPr sz="2600" spc="23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≈</a:t>
            </a:r>
            <a:r>
              <a:rPr sz="2600" spc="29" dirty="0">
                <a:latin typeface="Calibri Light"/>
                <a:cs typeface="Calibri Light"/>
              </a:rPr>
              <a:t> </a:t>
            </a:r>
            <a:r>
              <a:rPr sz="2600" spc="10" dirty="0">
                <a:latin typeface="Calibri Light"/>
                <a:cs typeface="Calibri Light"/>
              </a:rPr>
              <a:t>6</a:t>
            </a:r>
            <a:r>
              <a:rPr sz="2600" dirty="0">
                <a:latin typeface="Calibri Light"/>
                <a:cs typeface="Calibri Light"/>
              </a:rPr>
              <a:t> </a:t>
            </a:r>
            <a:r>
              <a:rPr sz="2600" spc="-3" dirty="0">
                <a:latin typeface="Calibri Light"/>
                <a:cs typeface="Calibri Light"/>
              </a:rPr>
              <a:t>√t</a:t>
            </a:r>
            <a:endParaRPr sz="2600" dirty="0">
              <a:latin typeface="Calibri Light"/>
              <a:cs typeface="Calibri Light"/>
            </a:endParaRPr>
          </a:p>
          <a:p>
            <a:pPr marL="4507074">
              <a:lnSpc>
                <a:spcPts val="2832"/>
              </a:lnSpc>
            </a:pPr>
            <a:r>
              <a:rPr sz="2600" spc="7" dirty="0">
                <a:latin typeface="Calibri Light"/>
                <a:cs typeface="Calibri Light"/>
              </a:rPr>
              <a:t>=</a:t>
            </a:r>
            <a:r>
              <a:rPr sz="2600" spc="-39" dirty="0">
                <a:latin typeface="Calibri Light"/>
                <a:cs typeface="Calibri Light"/>
              </a:rPr>
              <a:t> </a:t>
            </a:r>
            <a:r>
              <a:rPr sz="2600" spc="10" dirty="0">
                <a:latin typeface="Calibri Light"/>
                <a:cs typeface="Calibri Light"/>
              </a:rPr>
              <a:t>6</a:t>
            </a:r>
            <a:r>
              <a:rPr sz="2600" spc="-13" dirty="0">
                <a:latin typeface="Calibri Light"/>
                <a:cs typeface="Calibri Light"/>
              </a:rPr>
              <a:t> </a:t>
            </a:r>
            <a:r>
              <a:rPr sz="2600" spc="3" dirty="0">
                <a:latin typeface="Calibri Light"/>
                <a:cs typeface="Calibri Light"/>
              </a:rPr>
              <a:t>√16</a:t>
            </a:r>
            <a:endParaRPr sz="2600" dirty="0">
              <a:latin typeface="Calibri Light"/>
              <a:cs typeface="Calibri Light"/>
            </a:endParaRPr>
          </a:p>
          <a:p>
            <a:pPr marL="4507074">
              <a:lnSpc>
                <a:spcPts val="2983"/>
              </a:lnSpc>
            </a:pPr>
            <a:r>
              <a:rPr sz="2600" spc="10" dirty="0">
                <a:latin typeface="Calibri Light"/>
                <a:cs typeface="Calibri Light"/>
              </a:rPr>
              <a:t>=</a:t>
            </a:r>
            <a:r>
              <a:rPr sz="2600" spc="-49" dirty="0">
                <a:latin typeface="Calibri Light"/>
                <a:cs typeface="Calibri Light"/>
              </a:rPr>
              <a:t> </a:t>
            </a:r>
            <a:r>
              <a:rPr sz="2600" spc="10" dirty="0">
                <a:latin typeface="Calibri Light"/>
                <a:cs typeface="Calibri Light"/>
              </a:rPr>
              <a:t>24</a:t>
            </a:r>
            <a:r>
              <a:rPr sz="2600" spc="-20" dirty="0">
                <a:latin typeface="Calibri Light"/>
                <a:cs typeface="Calibri Light"/>
              </a:rPr>
              <a:t> </a:t>
            </a:r>
            <a:r>
              <a:rPr sz="2600" spc="10" dirty="0">
                <a:latin typeface="Calibri Light"/>
                <a:cs typeface="Calibri Light"/>
              </a:rPr>
              <a:t>mm</a:t>
            </a:r>
            <a:endParaRPr sz="2600" dirty="0">
              <a:latin typeface="Calibri Light"/>
              <a:cs typeface="Calibri Light"/>
            </a:endParaRPr>
          </a:p>
          <a:p>
            <a:pPr>
              <a:spcBef>
                <a:spcPts val="33"/>
              </a:spcBef>
            </a:pPr>
            <a:endParaRPr sz="2100" dirty="0">
              <a:latin typeface="Calibri Light"/>
              <a:cs typeface="Calibri Light"/>
            </a:endParaRPr>
          </a:p>
          <a:p>
            <a:pPr marL="8325"/>
            <a:r>
              <a:rPr sz="2600" spc="-3" dirty="0">
                <a:latin typeface="Calibri Light"/>
                <a:cs typeface="Calibri Light"/>
              </a:rPr>
              <a:t>Where,</a:t>
            </a:r>
            <a:r>
              <a:rPr sz="2600" spc="49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t</a:t>
            </a:r>
            <a:r>
              <a:rPr sz="2600" spc="-20" dirty="0">
                <a:latin typeface="Calibri Light"/>
                <a:cs typeface="Calibri Light"/>
              </a:rPr>
              <a:t> </a:t>
            </a:r>
            <a:r>
              <a:rPr sz="2600" spc="10" dirty="0">
                <a:latin typeface="Calibri Light"/>
                <a:cs typeface="Calibri Light"/>
              </a:rPr>
              <a:t>is</a:t>
            </a:r>
            <a:r>
              <a:rPr sz="2600" spc="20" dirty="0">
                <a:latin typeface="Calibri Light"/>
                <a:cs typeface="Calibri Light"/>
              </a:rPr>
              <a:t> </a:t>
            </a:r>
            <a:r>
              <a:rPr sz="2600" spc="10" dirty="0">
                <a:latin typeface="Calibri Light"/>
                <a:cs typeface="Calibri Light"/>
              </a:rPr>
              <a:t>thickness</a:t>
            </a:r>
            <a:r>
              <a:rPr sz="2600" spc="-26" dirty="0">
                <a:latin typeface="Calibri Light"/>
                <a:cs typeface="Calibri Light"/>
              </a:rPr>
              <a:t> </a:t>
            </a:r>
            <a:r>
              <a:rPr sz="2600" spc="13" dirty="0">
                <a:latin typeface="Calibri Light"/>
                <a:cs typeface="Calibri Light"/>
              </a:rPr>
              <a:t>of</a:t>
            </a:r>
            <a:r>
              <a:rPr sz="2600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the</a:t>
            </a:r>
            <a:r>
              <a:rPr sz="2600" spc="39" dirty="0">
                <a:latin typeface="Calibri Light"/>
                <a:cs typeface="Calibri Light"/>
              </a:rPr>
              <a:t> </a:t>
            </a:r>
            <a:r>
              <a:rPr sz="2600" spc="-13" dirty="0">
                <a:latin typeface="Calibri Light"/>
                <a:cs typeface="Calibri Light"/>
              </a:rPr>
              <a:t>plate.</a:t>
            </a:r>
            <a:endParaRPr sz="2600" dirty="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3143370" y="249118"/>
            <a:ext cx="2281196" cy="56166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2134786" y="33565"/>
            <a:ext cx="3888433" cy="578275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799" y="128239"/>
            <a:ext cx="1744116" cy="503370"/>
          </a:xfrm>
          <a:prstGeom prst="rect">
            <a:avLst/>
          </a:prstGeom>
        </p:spPr>
        <p:txBody>
          <a:bodyPr vert="horz" wrap="square" lIns="0" tIns="10822" rIns="0" bIns="0" rtlCol="0">
            <a:spAutoFit/>
          </a:bodyPr>
          <a:lstStyle/>
          <a:p>
            <a:pPr marL="8325">
              <a:spcBef>
                <a:spcPts val="85"/>
              </a:spcBef>
            </a:pPr>
            <a:r>
              <a:rPr sz="3200" spc="23" dirty="0"/>
              <a:t>A</a:t>
            </a:r>
            <a:r>
              <a:rPr sz="3200" spc="10" dirty="0"/>
              <a:t>n</a:t>
            </a:r>
            <a:r>
              <a:rPr sz="3200" spc="52" dirty="0"/>
              <a:t>s</a:t>
            </a:r>
            <a:r>
              <a:rPr sz="3200" spc="-59" dirty="0"/>
              <a:t>w</a:t>
            </a:r>
            <a:r>
              <a:rPr sz="3200" spc="3" dirty="0"/>
              <a:t>e</a:t>
            </a:r>
            <a:r>
              <a:rPr sz="3200" spc="7" dirty="0"/>
              <a:t>r</a:t>
            </a:r>
            <a:r>
              <a:rPr sz="3200" spc="-161" dirty="0"/>
              <a:t> </a:t>
            </a:r>
            <a:r>
              <a:rPr sz="3200" spc="10" dirty="0"/>
              <a:t>C</a:t>
            </a:r>
            <a:endParaRPr sz="3200"/>
          </a:p>
        </p:txBody>
      </p:sp>
      <p:sp>
        <p:nvSpPr>
          <p:cNvPr id="3" name="object 3"/>
          <p:cNvSpPr txBox="1"/>
          <p:nvPr/>
        </p:nvSpPr>
        <p:spPr>
          <a:xfrm>
            <a:off x="539552" y="830310"/>
            <a:ext cx="8447924" cy="3312362"/>
          </a:xfrm>
          <a:prstGeom prst="rect">
            <a:avLst/>
          </a:prstGeom>
        </p:spPr>
        <p:txBody>
          <a:bodyPr vert="horz" wrap="square" lIns="0" tIns="54528" rIns="0" bIns="0" rtlCol="0">
            <a:spAutoFit/>
          </a:bodyPr>
          <a:lstStyle/>
          <a:p>
            <a:pPr marL="8325" marR="3330">
              <a:lnSpc>
                <a:spcPts val="2806"/>
              </a:lnSpc>
              <a:spcBef>
                <a:spcPts val="429"/>
              </a:spcBef>
            </a:pPr>
            <a:r>
              <a:rPr sz="2600" spc="20" dirty="0">
                <a:latin typeface="Calibri Light"/>
                <a:cs typeface="Calibri Light"/>
              </a:rPr>
              <a:t>The</a:t>
            </a:r>
            <a:r>
              <a:rPr sz="2600" spc="-10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process</a:t>
            </a:r>
            <a:r>
              <a:rPr sz="2600" spc="-26" dirty="0">
                <a:latin typeface="Calibri Light"/>
                <a:cs typeface="Calibri Light"/>
              </a:rPr>
              <a:t> </a:t>
            </a:r>
            <a:r>
              <a:rPr sz="2600" spc="16" dirty="0">
                <a:latin typeface="Calibri Light"/>
                <a:cs typeface="Calibri Light"/>
              </a:rPr>
              <a:t>by</a:t>
            </a:r>
            <a:r>
              <a:rPr sz="2600" spc="-16" dirty="0">
                <a:latin typeface="Calibri Light"/>
                <a:cs typeface="Calibri Light"/>
              </a:rPr>
              <a:t> </a:t>
            </a:r>
            <a:r>
              <a:rPr sz="2600" spc="16" dirty="0">
                <a:latin typeface="Calibri Light"/>
                <a:cs typeface="Calibri Light"/>
              </a:rPr>
              <a:t>which</a:t>
            </a:r>
            <a:r>
              <a:rPr sz="2600" spc="-26" dirty="0">
                <a:latin typeface="Calibri Light"/>
                <a:cs typeface="Calibri Light"/>
              </a:rPr>
              <a:t> </a:t>
            </a:r>
            <a:r>
              <a:rPr sz="2600" spc="-16" dirty="0">
                <a:latin typeface="Calibri Light"/>
                <a:cs typeface="Calibri Light"/>
              </a:rPr>
              <a:t>two</a:t>
            </a:r>
            <a:r>
              <a:rPr sz="2600" spc="66" dirty="0">
                <a:latin typeface="Calibri Light"/>
                <a:cs typeface="Calibri Light"/>
              </a:rPr>
              <a:t> </a:t>
            </a:r>
            <a:r>
              <a:rPr sz="2600" spc="-13" dirty="0">
                <a:latin typeface="Calibri Light"/>
                <a:cs typeface="Calibri Light"/>
              </a:rPr>
              <a:t>plates</a:t>
            </a:r>
            <a:r>
              <a:rPr sz="2600" spc="72" dirty="0">
                <a:latin typeface="Calibri Light"/>
                <a:cs typeface="Calibri Light"/>
              </a:rPr>
              <a:t> </a:t>
            </a:r>
            <a:r>
              <a:rPr sz="2600" spc="-16" dirty="0">
                <a:latin typeface="Calibri Light"/>
                <a:cs typeface="Calibri Light"/>
              </a:rPr>
              <a:t>are</a:t>
            </a:r>
            <a:r>
              <a:rPr sz="2600" spc="39" dirty="0">
                <a:latin typeface="Calibri Light"/>
                <a:cs typeface="Calibri Light"/>
              </a:rPr>
              <a:t> </a:t>
            </a:r>
            <a:r>
              <a:rPr sz="2600" dirty="0">
                <a:latin typeface="Calibri Light"/>
                <a:cs typeface="Calibri Light"/>
              </a:rPr>
              <a:t>joints</a:t>
            </a:r>
            <a:r>
              <a:rPr sz="2600" spc="69" dirty="0">
                <a:latin typeface="Calibri Light"/>
                <a:cs typeface="Calibri Light"/>
              </a:rPr>
              <a:t> </a:t>
            </a:r>
            <a:r>
              <a:rPr sz="2600" spc="-3" dirty="0">
                <a:latin typeface="Calibri Light"/>
                <a:cs typeface="Calibri Light"/>
              </a:rPr>
              <a:t>together</a:t>
            </a:r>
            <a:r>
              <a:rPr sz="2600" spc="36" dirty="0">
                <a:latin typeface="Calibri Light"/>
                <a:cs typeface="Calibri Light"/>
              </a:rPr>
              <a:t> </a:t>
            </a:r>
            <a:r>
              <a:rPr sz="2600" spc="16" dirty="0">
                <a:latin typeface="Calibri Light"/>
                <a:cs typeface="Calibri Light"/>
              </a:rPr>
              <a:t>by</a:t>
            </a:r>
            <a:r>
              <a:rPr sz="2600" spc="-16" dirty="0">
                <a:latin typeface="Calibri Light"/>
                <a:cs typeface="Calibri Light"/>
              </a:rPr>
              <a:t> </a:t>
            </a:r>
            <a:r>
              <a:rPr sz="2600" spc="20" dirty="0">
                <a:latin typeface="Calibri Light"/>
                <a:cs typeface="Calibri Light"/>
              </a:rPr>
              <a:t>use </a:t>
            </a:r>
            <a:r>
              <a:rPr sz="2600" spc="-574" dirty="0">
                <a:latin typeface="Calibri Light"/>
                <a:cs typeface="Calibri Light"/>
              </a:rPr>
              <a:t> </a:t>
            </a:r>
            <a:r>
              <a:rPr sz="2600" spc="13" dirty="0">
                <a:latin typeface="Calibri Light"/>
                <a:cs typeface="Calibri Light"/>
              </a:rPr>
              <a:t>of</a:t>
            </a:r>
            <a:r>
              <a:rPr sz="2600" dirty="0">
                <a:latin typeface="Calibri Light"/>
                <a:cs typeface="Calibri Light"/>
              </a:rPr>
              <a:t> </a:t>
            </a:r>
            <a:r>
              <a:rPr sz="2600" spc="-10" dirty="0">
                <a:latin typeface="Calibri Light"/>
                <a:cs typeface="Calibri Light"/>
              </a:rPr>
              <a:t>rivet</a:t>
            </a:r>
            <a:r>
              <a:rPr sz="2600" spc="75" dirty="0">
                <a:latin typeface="Calibri Light"/>
                <a:cs typeface="Calibri Light"/>
              </a:rPr>
              <a:t> </a:t>
            </a:r>
            <a:r>
              <a:rPr sz="2600" spc="10" dirty="0">
                <a:latin typeface="Calibri Light"/>
                <a:cs typeface="Calibri Light"/>
              </a:rPr>
              <a:t>is</a:t>
            </a:r>
            <a:r>
              <a:rPr sz="2600" spc="-26" dirty="0">
                <a:latin typeface="Calibri Light"/>
                <a:cs typeface="Calibri Light"/>
              </a:rPr>
              <a:t> </a:t>
            </a:r>
            <a:r>
              <a:rPr sz="2600" spc="3" dirty="0">
                <a:latin typeface="Calibri Light"/>
                <a:cs typeface="Calibri Light"/>
              </a:rPr>
              <a:t>called</a:t>
            </a:r>
            <a:r>
              <a:rPr sz="2600" spc="52" dirty="0">
                <a:latin typeface="Calibri Light"/>
                <a:cs typeface="Calibri Light"/>
              </a:rPr>
              <a:t> </a:t>
            </a:r>
            <a:r>
              <a:rPr sz="2600" spc="3" dirty="0">
                <a:latin typeface="Calibri Light"/>
                <a:cs typeface="Calibri Light"/>
              </a:rPr>
              <a:t>riveting.</a:t>
            </a:r>
            <a:endParaRPr sz="2600" dirty="0">
              <a:latin typeface="Calibri Light"/>
              <a:cs typeface="Calibri Light"/>
            </a:endParaRPr>
          </a:p>
          <a:p>
            <a:pPr>
              <a:spcBef>
                <a:spcPts val="29"/>
              </a:spcBef>
            </a:pPr>
            <a:endParaRPr sz="2000" dirty="0">
              <a:latin typeface="Calibri Light"/>
              <a:cs typeface="Calibri Light"/>
            </a:endParaRPr>
          </a:p>
          <a:p>
            <a:pPr marL="8325">
              <a:lnSpc>
                <a:spcPts val="2979"/>
              </a:lnSpc>
            </a:pPr>
            <a:r>
              <a:rPr sz="2600" spc="-52" dirty="0">
                <a:latin typeface="Calibri Light"/>
                <a:cs typeface="Calibri Light"/>
              </a:rPr>
              <a:t>Two</a:t>
            </a:r>
            <a:r>
              <a:rPr sz="2600" spc="49" dirty="0">
                <a:latin typeface="Calibri Light"/>
                <a:cs typeface="Calibri Light"/>
              </a:rPr>
              <a:t> </a:t>
            </a:r>
            <a:r>
              <a:rPr sz="2600" dirty="0">
                <a:latin typeface="Calibri Light"/>
                <a:cs typeface="Calibri Light"/>
              </a:rPr>
              <a:t>types</a:t>
            </a:r>
            <a:r>
              <a:rPr sz="2600" spc="59" dirty="0">
                <a:latin typeface="Calibri Light"/>
                <a:cs typeface="Calibri Light"/>
              </a:rPr>
              <a:t> </a:t>
            </a:r>
            <a:r>
              <a:rPr sz="2600" spc="13" dirty="0">
                <a:latin typeface="Calibri Light"/>
                <a:cs typeface="Calibri Light"/>
              </a:rPr>
              <a:t>of</a:t>
            </a:r>
            <a:r>
              <a:rPr sz="2600" spc="-52" dirty="0">
                <a:latin typeface="Calibri Light"/>
                <a:cs typeface="Calibri Light"/>
              </a:rPr>
              <a:t> </a:t>
            </a:r>
            <a:r>
              <a:rPr sz="2600" spc="-10" dirty="0">
                <a:latin typeface="Calibri Light"/>
                <a:cs typeface="Calibri Light"/>
              </a:rPr>
              <a:t>rivet</a:t>
            </a:r>
            <a:r>
              <a:rPr sz="2600" spc="59" dirty="0">
                <a:latin typeface="Calibri Light"/>
                <a:cs typeface="Calibri Light"/>
              </a:rPr>
              <a:t> </a:t>
            </a:r>
            <a:r>
              <a:rPr sz="2600" spc="3" dirty="0">
                <a:latin typeface="Calibri Light"/>
                <a:cs typeface="Calibri Light"/>
              </a:rPr>
              <a:t>joints.</a:t>
            </a:r>
            <a:endParaRPr sz="2600" dirty="0">
              <a:latin typeface="Calibri Light"/>
              <a:cs typeface="Calibri Light"/>
            </a:endParaRPr>
          </a:p>
          <a:p>
            <a:pPr marL="8325">
              <a:lnSpc>
                <a:spcPts val="2855"/>
              </a:lnSpc>
            </a:pPr>
            <a:r>
              <a:rPr sz="2600" spc="7" dirty="0">
                <a:latin typeface="Calibri Light"/>
                <a:cs typeface="Calibri Light"/>
              </a:rPr>
              <a:t>1.</a:t>
            </a:r>
            <a:r>
              <a:rPr sz="2600" spc="-59" dirty="0">
                <a:latin typeface="Calibri Light"/>
                <a:cs typeface="Calibri Light"/>
              </a:rPr>
              <a:t> </a:t>
            </a:r>
            <a:r>
              <a:rPr sz="2600" spc="20" dirty="0">
                <a:latin typeface="Calibri Light"/>
                <a:cs typeface="Calibri Light"/>
              </a:rPr>
              <a:t>Lap</a:t>
            </a:r>
            <a:r>
              <a:rPr sz="2600" spc="-92" dirty="0">
                <a:latin typeface="Calibri Light"/>
                <a:cs typeface="Calibri Light"/>
              </a:rPr>
              <a:t> </a:t>
            </a:r>
            <a:r>
              <a:rPr sz="2600" spc="10" dirty="0">
                <a:latin typeface="Calibri Light"/>
                <a:cs typeface="Calibri Light"/>
              </a:rPr>
              <a:t>joint:-</a:t>
            </a:r>
            <a:endParaRPr sz="2600" dirty="0">
              <a:latin typeface="Calibri Light"/>
              <a:cs typeface="Calibri Light"/>
            </a:endParaRPr>
          </a:p>
          <a:p>
            <a:pPr marL="8325" marR="4195724">
              <a:lnSpc>
                <a:spcPts val="2806"/>
              </a:lnSpc>
              <a:spcBef>
                <a:spcPts val="220"/>
              </a:spcBef>
            </a:pPr>
            <a:r>
              <a:rPr sz="2600" spc="13" dirty="0">
                <a:latin typeface="Calibri Light"/>
                <a:cs typeface="Calibri Light"/>
              </a:rPr>
              <a:t>When </a:t>
            </a:r>
            <a:r>
              <a:rPr sz="2600" spc="7" dirty="0">
                <a:latin typeface="Calibri Light"/>
                <a:cs typeface="Calibri Light"/>
              </a:rPr>
              <a:t>the</a:t>
            </a:r>
            <a:r>
              <a:rPr sz="2600" spc="-13" dirty="0">
                <a:latin typeface="Calibri Light"/>
                <a:cs typeface="Calibri Light"/>
              </a:rPr>
              <a:t> </a:t>
            </a:r>
            <a:r>
              <a:rPr sz="2600" spc="-16" dirty="0">
                <a:latin typeface="Calibri Light"/>
                <a:cs typeface="Calibri Light"/>
              </a:rPr>
              <a:t>two</a:t>
            </a:r>
            <a:r>
              <a:rPr sz="2600" spc="59" dirty="0">
                <a:latin typeface="Calibri Light"/>
                <a:cs typeface="Calibri Light"/>
              </a:rPr>
              <a:t> </a:t>
            </a:r>
            <a:r>
              <a:rPr sz="2600" spc="-3" dirty="0">
                <a:latin typeface="Calibri Light"/>
                <a:cs typeface="Calibri Light"/>
              </a:rPr>
              <a:t>members</a:t>
            </a:r>
            <a:r>
              <a:rPr sz="2600" spc="66" dirty="0">
                <a:latin typeface="Calibri Light"/>
                <a:cs typeface="Calibri Light"/>
              </a:rPr>
              <a:t> </a:t>
            </a:r>
            <a:r>
              <a:rPr sz="2600" spc="-29" dirty="0">
                <a:latin typeface="Calibri Light"/>
                <a:cs typeface="Calibri Light"/>
              </a:rPr>
              <a:t>to </a:t>
            </a:r>
            <a:r>
              <a:rPr sz="2600" spc="-577" dirty="0">
                <a:latin typeface="Calibri Light"/>
                <a:cs typeface="Calibri Light"/>
              </a:rPr>
              <a:t> </a:t>
            </a:r>
            <a:r>
              <a:rPr sz="2600" spc="16" dirty="0">
                <a:latin typeface="Calibri Light"/>
                <a:cs typeface="Calibri Light"/>
              </a:rPr>
              <a:t>be</a:t>
            </a:r>
            <a:r>
              <a:rPr sz="2600" spc="-13" dirty="0">
                <a:latin typeface="Calibri Light"/>
                <a:cs typeface="Calibri Light"/>
              </a:rPr>
              <a:t> </a:t>
            </a:r>
            <a:r>
              <a:rPr sz="2600" dirty="0">
                <a:latin typeface="Calibri Light"/>
                <a:cs typeface="Calibri Light"/>
              </a:rPr>
              <a:t>connected</a:t>
            </a:r>
            <a:r>
              <a:rPr sz="2600" spc="16" dirty="0">
                <a:latin typeface="Calibri Light"/>
                <a:cs typeface="Calibri Light"/>
              </a:rPr>
              <a:t> </a:t>
            </a:r>
            <a:r>
              <a:rPr sz="2600" spc="-3" dirty="0">
                <a:latin typeface="Calibri Light"/>
                <a:cs typeface="Calibri Light"/>
              </a:rPr>
              <a:t>together</a:t>
            </a:r>
            <a:r>
              <a:rPr sz="2600" spc="79" dirty="0">
                <a:latin typeface="Calibri Light"/>
                <a:cs typeface="Calibri Light"/>
              </a:rPr>
              <a:t> </a:t>
            </a:r>
            <a:r>
              <a:rPr sz="2600" spc="16" dirty="0">
                <a:latin typeface="Calibri Light"/>
                <a:cs typeface="Calibri Light"/>
              </a:rPr>
              <a:t>by</a:t>
            </a:r>
            <a:endParaRPr sz="2600" dirty="0">
              <a:latin typeface="Calibri Light"/>
              <a:cs typeface="Calibri Light"/>
            </a:endParaRPr>
          </a:p>
          <a:p>
            <a:pPr marL="8325" marR="3712051">
              <a:lnSpc>
                <a:spcPts val="2806"/>
              </a:lnSpc>
              <a:spcBef>
                <a:spcPts val="52"/>
              </a:spcBef>
            </a:pPr>
            <a:r>
              <a:rPr sz="2600" spc="10" dirty="0">
                <a:latin typeface="Calibri Light"/>
                <a:cs typeface="Calibri Light"/>
              </a:rPr>
              <a:t>overlapping,</a:t>
            </a:r>
            <a:r>
              <a:rPr sz="2600" spc="16" dirty="0">
                <a:latin typeface="Calibri Light"/>
                <a:cs typeface="Calibri Light"/>
              </a:rPr>
              <a:t> and</a:t>
            </a:r>
            <a:r>
              <a:rPr sz="2600" spc="-36" dirty="0">
                <a:latin typeface="Calibri Light"/>
                <a:cs typeface="Calibri Light"/>
              </a:rPr>
              <a:t> </a:t>
            </a:r>
            <a:r>
              <a:rPr sz="2600" spc="-10" dirty="0">
                <a:latin typeface="Calibri Light"/>
                <a:cs typeface="Calibri Light"/>
              </a:rPr>
              <a:t>rivet</a:t>
            </a:r>
            <a:r>
              <a:rPr sz="2600" spc="69" dirty="0">
                <a:latin typeface="Calibri Light"/>
                <a:cs typeface="Calibri Light"/>
              </a:rPr>
              <a:t> </a:t>
            </a:r>
            <a:r>
              <a:rPr sz="2600" dirty="0">
                <a:latin typeface="Calibri Light"/>
                <a:cs typeface="Calibri Light"/>
              </a:rPr>
              <a:t>inserted </a:t>
            </a:r>
            <a:r>
              <a:rPr sz="2600" spc="-577" dirty="0">
                <a:latin typeface="Calibri Light"/>
                <a:cs typeface="Calibri Light"/>
              </a:rPr>
              <a:t> </a:t>
            </a:r>
            <a:r>
              <a:rPr sz="2600" spc="10" dirty="0">
                <a:latin typeface="Calibri Light"/>
                <a:cs typeface="Calibri Light"/>
              </a:rPr>
              <a:t>in</a:t>
            </a:r>
            <a:r>
              <a:rPr sz="2600" spc="-29" dirty="0">
                <a:latin typeface="Calibri Light"/>
                <a:cs typeface="Calibri Light"/>
              </a:rPr>
              <a:t> </a:t>
            </a:r>
            <a:r>
              <a:rPr sz="2600" spc="-3" dirty="0">
                <a:latin typeface="Calibri Light"/>
                <a:cs typeface="Calibri Light"/>
              </a:rPr>
              <a:t>overlap</a:t>
            </a:r>
            <a:r>
              <a:rPr sz="2600" spc="69" dirty="0">
                <a:latin typeface="Calibri Light"/>
                <a:cs typeface="Calibri Light"/>
              </a:rPr>
              <a:t> </a:t>
            </a:r>
            <a:r>
              <a:rPr sz="2600" spc="10" dirty="0">
                <a:latin typeface="Calibri Light"/>
                <a:cs typeface="Calibri Light"/>
              </a:rPr>
              <a:t>section.</a:t>
            </a:r>
            <a:endParaRPr sz="2600" dirty="0">
              <a:latin typeface="Calibri Light"/>
              <a:cs typeface="Calibri Ligh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31732" y="1932157"/>
            <a:ext cx="3535899" cy="192680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799" y="0"/>
            <a:ext cx="8504110" cy="1893751"/>
          </a:xfrm>
          <a:prstGeom prst="rect">
            <a:avLst/>
          </a:prstGeom>
        </p:spPr>
        <p:txBody>
          <a:bodyPr vert="horz" wrap="square" lIns="0" tIns="10822" rIns="0" bIns="0" rtlCol="0">
            <a:spAutoFit/>
          </a:bodyPr>
          <a:lstStyle/>
          <a:p>
            <a:pPr marL="8325">
              <a:lnSpc>
                <a:spcPts val="2956"/>
              </a:lnSpc>
              <a:spcBef>
                <a:spcPts val="85"/>
              </a:spcBef>
            </a:pPr>
            <a:r>
              <a:rPr sz="2600" spc="7" dirty="0">
                <a:latin typeface="Calibri Light"/>
                <a:cs typeface="Calibri Light"/>
              </a:rPr>
              <a:t>2.</a:t>
            </a:r>
            <a:r>
              <a:rPr sz="2600" spc="-56" dirty="0">
                <a:latin typeface="Calibri Light"/>
                <a:cs typeface="Calibri Light"/>
              </a:rPr>
              <a:t> </a:t>
            </a:r>
            <a:r>
              <a:rPr sz="2600" spc="10" dirty="0">
                <a:latin typeface="Calibri Light"/>
                <a:cs typeface="Calibri Light"/>
              </a:rPr>
              <a:t>Butt</a:t>
            </a:r>
            <a:r>
              <a:rPr sz="2600" spc="-128" dirty="0">
                <a:latin typeface="Calibri Light"/>
                <a:cs typeface="Calibri Light"/>
              </a:rPr>
              <a:t> </a:t>
            </a:r>
            <a:r>
              <a:rPr sz="2600" spc="10" dirty="0">
                <a:latin typeface="Calibri Light"/>
                <a:cs typeface="Calibri Light"/>
              </a:rPr>
              <a:t>joint:-</a:t>
            </a:r>
            <a:endParaRPr sz="2600">
              <a:latin typeface="Calibri Light"/>
              <a:cs typeface="Calibri Light"/>
            </a:endParaRPr>
          </a:p>
          <a:p>
            <a:pPr marL="8325" marR="3330">
              <a:lnSpc>
                <a:spcPct val="91500"/>
              </a:lnSpc>
              <a:spcBef>
                <a:spcPts val="111"/>
              </a:spcBef>
            </a:pPr>
            <a:r>
              <a:rPr sz="2600" spc="13" dirty="0">
                <a:latin typeface="Calibri Light"/>
                <a:cs typeface="Calibri Light"/>
              </a:rPr>
              <a:t>When</a:t>
            </a:r>
            <a:r>
              <a:rPr sz="2600" spc="23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the</a:t>
            </a:r>
            <a:r>
              <a:rPr sz="2600" spc="-3" dirty="0">
                <a:latin typeface="Calibri Light"/>
                <a:cs typeface="Calibri Light"/>
              </a:rPr>
              <a:t> </a:t>
            </a:r>
            <a:r>
              <a:rPr sz="2600" spc="-16" dirty="0">
                <a:latin typeface="Calibri Light"/>
                <a:cs typeface="Calibri Light"/>
              </a:rPr>
              <a:t>two</a:t>
            </a:r>
            <a:r>
              <a:rPr sz="2600" spc="66" dirty="0">
                <a:latin typeface="Calibri Light"/>
                <a:cs typeface="Calibri Light"/>
              </a:rPr>
              <a:t> </a:t>
            </a:r>
            <a:r>
              <a:rPr sz="2600" spc="-3" dirty="0">
                <a:latin typeface="Calibri Light"/>
                <a:cs typeface="Calibri Light"/>
              </a:rPr>
              <a:t>members</a:t>
            </a:r>
            <a:r>
              <a:rPr sz="2600" spc="75" dirty="0">
                <a:latin typeface="Calibri Light"/>
                <a:cs typeface="Calibri Light"/>
              </a:rPr>
              <a:t> </a:t>
            </a:r>
            <a:r>
              <a:rPr sz="2600" spc="-16" dirty="0">
                <a:latin typeface="Calibri Light"/>
                <a:cs typeface="Calibri Light"/>
              </a:rPr>
              <a:t>are</a:t>
            </a:r>
            <a:r>
              <a:rPr sz="2600" spc="39" dirty="0">
                <a:latin typeface="Calibri Light"/>
                <a:cs typeface="Calibri Light"/>
              </a:rPr>
              <a:t> </a:t>
            </a:r>
            <a:r>
              <a:rPr sz="2600" spc="-29" dirty="0">
                <a:latin typeface="Calibri Light"/>
                <a:cs typeface="Calibri Light"/>
              </a:rPr>
              <a:t>to</a:t>
            </a:r>
            <a:r>
              <a:rPr sz="2600" spc="69" dirty="0">
                <a:latin typeface="Calibri Light"/>
                <a:cs typeface="Calibri Light"/>
              </a:rPr>
              <a:t> </a:t>
            </a:r>
            <a:r>
              <a:rPr sz="2600" spc="16" dirty="0">
                <a:latin typeface="Calibri Light"/>
                <a:cs typeface="Calibri Light"/>
              </a:rPr>
              <a:t>be</a:t>
            </a:r>
            <a:r>
              <a:rPr sz="2600" spc="-3" dirty="0">
                <a:latin typeface="Calibri Light"/>
                <a:cs typeface="Calibri Light"/>
              </a:rPr>
              <a:t> </a:t>
            </a:r>
            <a:r>
              <a:rPr sz="2600" dirty="0">
                <a:latin typeface="Calibri Light"/>
                <a:cs typeface="Calibri Light"/>
              </a:rPr>
              <a:t>connected</a:t>
            </a:r>
            <a:r>
              <a:rPr sz="2600" spc="23" dirty="0">
                <a:latin typeface="Calibri Light"/>
                <a:cs typeface="Calibri Light"/>
              </a:rPr>
              <a:t> </a:t>
            </a:r>
            <a:r>
              <a:rPr sz="2600" spc="16" dirty="0">
                <a:latin typeface="Calibri Light"/>
                <a:cs typeface="Calibri Light"/>
              </a:rPr>
              <a:t>by</a:t>
            </a:r>
            <a:r>
              <a:rPr sz="2600" spc="-13" dirty="0">
                <a:latin typeface="Calibri Light"/>
                <a:cs typeface="Calibri Light"/>
              </a:rPr>
              <a:t> </a:t>
            </a:r>
            <a:r>
              <a:rPr sz="2600" spc="16" dirty="0">
                <a:latin typeface="Calibri Light"/>
                <a:cs typeface="Calibri Light"/>
              </a:rPr>
              <a:t>placing </a:t>
            </a:r>
            <a:r>
              <a:rPr sz="2600" spc="-577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the</a:t>
            </a:r>
            <a:r>
              <a:rPr sz="2600" spc="-7" dirty="0">
                <a:latin typeface="Calibri Light"/>
                <a:cs typeface="Calibri Light"/>
              </a:rPr>
              <a:t> </a:t>
            </a:r>
            <a:r>
              <a:rPr sz="2600" spc="-3" dirty="0">
                <a:latin typeface="Calibri Light"/>
                <a:cs typeface="Calibri Light"/>
              </a:rPr>
              <a:t>members</a:t>
            </a:r>
            <a:r>
              <a:rPr sz="2600" spc="72" dirty="0">
                <a:latin typeface="Calibri Light"/>
                <a:cs typeface="Calibri Light"/>
              </a:rPr>
              <a:t> </a:t>
            </a:r>
            <a:r>
              <a:rPr sz="2600" spc="10" dirty="0">
                <a:latin typeface="Calibri Light"/>
                <a:cs typeface="Calibri Light"/>
              </a:rPr>
              <a:t>end</a:t>
            </a:r>
            <a:r>
              <a:rPr sz="2600" spc="20" dirty="0">
                <a:latin typeface="Calibri Light"/>
                <a:cs typeface="Calibri Light"/>
              </a:rPr>
              <a:t> </a:t>
            </a:r>
            <a:r>
              <a:rPr sz="2600" spc="-29" dirty="0">
                <a:latin typeface="Calibri Light"/>
                <a:cs typeface="Calibri Light"/>
              </a:rPr>
              <a:t>to</a:t>
            </a:r>
            <a:r>
              <a:rPr sz="2600" spc="66" dirty="0">
                <a:latin typeface="Calibri Light"/>
                <a:cs typeface="Calibri Light"/>
              </a:rPr>
              <a:t> </a:t>
            </a:r>
            <a:r>
              <a:rPr sz="2600" spc="10" dirty="0">
                <a:latin typeface="Calibri Light"/>
                <a:cs typeface="Calibri Light"/>
              </a:rPr>
              <a:t>end</a:t>
            </a:r>
            <a:r>
              <a:rPr sz="2600" spc="-26" dirty="0">
                <a:latin typeface="Calibri Light"/>
                <a:cs typeface="Calibri Light"/>
              </a:rPr>
              <a:t> </a:t>
            </a:r>
            <a:r>
              <a:rPr sz="2600" spc="13" dirty="0">
                <a:latin typeface="Calibri Light"/>
                <a:cs typeface="Calibri Light"/>
              </a:rPr>
              <a:t>and</a:t>
            </a:r>
            <a:r>
              <a:rPr sz="2600" spc="20" dirty="0">
                <a:latin typeface="Calibri Light"/>
                <a:cs typeface="Calibri Light"/>
              </a:rPr>
              <a:t> </a:t>
            </a:r>
            <a:r>
              <a:rPr sz="2600" spc="13" dirty="0">
                <a:latin typeface="Calibri Light"/>
                <a:cs typeface="Calibri Light"/>
              </a:rPr>
              <a:t>additional</a:t>
            </a:r>
            <a:r>
              <a:rPr sz="2600" spc="-33" dirty="0">
                <a:latin typeface="Calibri Light"/>
                <a:cs typeface="Calibri Light"/>
              </a:rPr>
              <a:t> </a:t>
            </a:r>
            <a:r>
              <a:rPr sz="2600" spc="-13" dirty="0">
                <a:latin typeface="Calibri Light"/>
                <a:cs typeface="Calibri Light"/>
              </a:rPr>
              <a:t>plate/plates </a:t>
            </a:r>
            <a:r>
              <a:rPr sz="2600" spc="-10" dirty="0">
                <a:latin typeface="Calibri Light"/>
                <a:cs typeface="Calibri Light"/>
              </a:rPr>
              <a:t> </a:t>
            </a:r>
            <a:r>
              <a:rPr sz="2600" spc="3" dirty="0">
                <a:latin typeface="Calibri Light"/>
                <a:cs typeface="Calibri Light"/>
              </a:rPr>
              <a:t>provided</a:t>
            </a:r>
            <a:r>
              <a:rPr sz="2600" spc="20" dirty="0">
                <a:latin typeface="Calibri Light"/>
                <a:cs typeface="Calibri Light"/>
              </a:rPr>
              <a:t> </a:t>
            </a:r>
            <a:r>
              <a:rPr sz="2600" spc="16" dirty="0">
                <a:latin typeface="Calibri Light"/>
                <a:cs typeface="Calibri Light"/>
              </a:rPr>
              <a:t>on</a:t>
            </a:r>
            <a:r>
              <a:rPr sz="2600" spc="-26" dirty="0">
                <a:latin typeface="Calibri Light"/>
                <a:cs typeface="Calibri Light"/>
              </a:rPr>
              <a:t> </a:t>
            </a:r>
            <a:r>
              <a:rPr sz="2600" spc="3" dirty="0">
                <a:latin typeface="Calibri Light"/>
                <a:cs typeface="Calibri Light"/>
              </a:rPr>
              <a:t>either</a:t>
            </a:r>
            <a:r>
              <a:rPr sz="2600" spc="36" dirty="0">
                <a:latin typeface="Calibri Light"/>
                <a:cs typeface="Calibri Light"/>
              </a:rPr>
              <a:t> </a:t>
            </a:r>
            <a:r>
              <a:rPr sz="2600" spc="20" dirty="0">
                <a:latin typeface="Calibri Light"/>
                <a:cs typeface="Calibri Light"/>
              </a:rPr>
              <a:t>one</a:t>
            </a:r>
            <a:r>
              <a:rPr sz="2600" spc="-10" dirty="0">
                <a:latin typeface="Calibri Light"/>
                <a:cs typeface="Calibri Light"/>
              </a:rPr>
              <a:t> </a:t>
            </a:r>
            <a:r>
              <a:rPr sz="2600" spc="13" dirty="0">
                <a:latin typeface="Calibri Light"/>
                <a:cs typeface="Calibri Light"/>
              </a:rPr>
              <a:t>or</a:t>
            </a:r>
            <a:r>
              <a:rPr sz="2600" spc="-13" dirty="0">
                <a:latin typeface="Calibri Light"/>
                <a:cs typeface="Calibri Light"/>
              </a:rPr>
              <a:t> </a:t>
            </a:r>
            <a:r>
              <a:rPr sz="2600" spc="10" dirty="0">
                <a:latin typeface="Calibri Light"/>
                <a:cs typeface="Calibri Light"/>
              </a:rPr>
              <a:t>both</a:t>
            </a:r>
            <a:r>
              <a:rPr sz="2600" spc="23" dirty="0">
                <a:latin typeface="Calibri Light"/>
                <a:cs typeface="Calibri Light"/>
              </a:rPr>
              <a:t> </a:t>
            </a:r>
            <a:r>
              <a:rPr sz="2600" spc="13" dirty="0">
                <a:latin typeface="Calibri Light"/>
                <a:cs typeface="Calibri Light"/>
              </a:rPr>
              <a:t>sides</a:t>
            </a:r>
            <a:r>
              <a:rPr sz="2600" spc="-29" dirty="0">
                <a:latin typeface="Calibri Light"/>
                <a:cs typeface="Calibri Light"/>
              </a:rPr>
              <a:t> to</a:t>
            </a:r>
            <a:r>
              <a:rPr sz="2600" spc="66" dirty="0">
                <a:latin typeface="Calibri Light"/>
                <a:cs typeface="Calibri Light"/>
              </a:rPr>
              <a:t> </a:t>
            </a:r>
            <a:r>
              <a:rPr sz="2600" spc="-23" dirty="0">
                <a:latin typeface="Calibri Light"/>
                <a:cs typeface="Calibri Light"/>
              </a:rPr>
              <a:t>attach</a:t>
            </a:r>
            <a:r>
              <a:rPr sz="2600" spc="69" dirty="0">
                <a:latin typeface="Calibri Light"/>
                <a:cs typeface="Calibri Light"/>
              </a:rPr>
              <a:t> </a:t>
            </a:r>
            <a:r>
              <a:rPr sz="2600" spc="3" dirty="0">
                <a:latin typeface="Calibri Light"/>
                <a:cs typeface="Calibri Light"/>
              </a:rPr>
              <a:t>them </a:t>
            </a:r>
            <a:r>
              <a:rPr sz="2600" spc="7" dirty="0">
                <a:latin typeface="Calibri Light"/>
                <a:cs typeface="Calibri Light"/>
              </a:rPr>
              <a:t> </a:t>
            </a:r>
            <a:r>
              <a:rPr sz="2600" spc="-23" dirty="0">
                <a:latin typeface="Calibri Light"/>
                <a:cs typeface="Calibri Light"/>
              </a:rPr>
              <a:t>properly,</a:t>
            </a:r>
            <a:r>
              <a:rPr sz="2600" spc="3" dirty="0">
                <a:latin typeface="Calibri Light"/>
                <a:cs typeface="Calibri Light"/>
              </a:rPr>
              <a:t> then</a:t>
            </a:r>
            <a:r>
              <a:rPr sz="2600" spc="23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this</a:t>
            </a:r>
            <a:r>
              <a:rPr sz="2600" spc="23" dirty="0">
                <a:latin typeface="Calibri Light"/>
                <a:cs typeface="Calibri Light"/>
              </a:rPr>
              <a:t> </a:t>
            </a:r>
            <a:r>
              <a:rPr sz="2600" dirty="0">
                <a:latin typeface="Calibri Light"/>
                <a:cs typeface="Calibri Light"/>
              </a:rPr>
              <a:t>joint</a:t>
            </a:r>
            <a:r>
              <a:rPr sz="2600" spc="29" dirty="0">
                <a:latin typeface="Calibri Light"/>
                <a:cs typeface="Calibri Light"/>
              </a:rPr>
              <a:t> </a:t>
            </a:r>
            <a:r>
              <a:rPr sz="2600" spc="10" dirty="0">
                <a:latin typeface="Calibri Light"/>
                <a:cs typeface="Calibri Light"/>
              </a:rPr>
              <a:t>is</a:t>
            </a:r>
            <a:r>
              <a:rPr sz="2600" spc="-26" dirty="0">
                <a:latin typeface="Calibri Light"/>
                <a:cs typeface="Calibri Light"/>
              </a:rPr>
              <a:t> </a:t>
            </a:r>
            <a:r>
              <a:rPr sz="2600" spc="3" dirty="0">
                <a:latin typeface="Calibri Light"/>
                <a:cs typeface="Calibri Light"/>
              </a:rPr>
              <a:t>called</a:t>
            </a:r>
            <a:r>
              <a:rPr sz="2600" spc="23" dirty="0">
                <a:latin typeface="Calibri Light"/>
                <a:cs typeface="Calibri Light"/>
              </a:rPr>
              <a:t> </a:t>
            </a:r>
            <a:r>
              <a:rPr sz="2600" spc="-3" dirty="0">
                <a:latin typeface="Calibri Light"/>
                <a:cs typeface="Calibri Light"/>
              </a:rPr>
              <a:t>butt</a:t>
            </a:r>
            <a:r>
              <a:rPr sz="2600" spc="29" dirty="0">
                <a:latin typeface="Calibri Light"/>
                <a:cs typeface="Calibri Light"/>
              </a:rPr>
              <a:t> </a:t>
            </a:r>
            <a:r>
              <a:rPr sz="2600" spc="3" dirty="0">
                <a:latin typeface="Calibri Light"/>
                <a:cs typeface="Calibri Light"/>
              </a:rPr>
              <a:t>joint.And</a:t>
            </a:r>
            <a:r>
              <a:rPr sz="2600" spc="23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the </a:t>
            </a:r>
            <a:r>
              <a:rPr sz="2600" spc="10" dirty="0">
                <a:latin typeface="Calibri Light"/>
                <a:cs typeface="Calibri Light"/>
              </a:rPr>
              <a:t> </a:t>
            </a:r>
            <a:r>
              <a:rPr sz="2600" spc="13" dirty="0">
                <a:latin typeface="Calibri Light"/>
                <a:cs typeface="Calibri Light"/>
              </a:rPr>
              <a:t>additional</a:t>
            </a:r>
            <a:r>
              <a:rPr sz="2600" spc="-39" dirty="0">
                <a:latin typeface="Calibri Light"/>
                <a:cs typeface="Calibri Light"/>
              </a:rPr>
              <a:t> </a:t>
            </a:r>
            <a:r>
              <a:rPr sz="2600" spc="-13" dirty="0">
                <a:latin typeface="Calibri Light"/>
                <a:cs typeface="Calibri Light"/>
              </a:rPr>
              <a:t>plate</a:t>
            </a:r>
            <a:r>
              <a:rPr sz="2600" spc="88" dirty="0">
                <a:latin typeface="Calibri Light"/>
                <a:cs typeface="Calibri Light"/>
              </a:rPr>
              <a:t> </a:t>
            </a:r>
            <a:r>
              <a:rPr sz="2600" spc="10" dirty="0">
                <a:latin typeface="Calibri Light"/>
                <a:cs typeface="Calibri Light"/>
              </a:rPr>
              <a:t>is</a:t>
            </a:r>
            <a:r>
              <a:rPr sz="2600" spc="-26" dirty="0">
                <a:latin typeface="Calibri Light"/>
                <a:cs typeface="Calibri Light"/>
              </a:rPr>
              <a:t> </a:t>
            </a:r>
            <a:r>
              <a:rPr sz="2600" spc="3" dirty="0">
                <a:latin typeface="Calibri Light"/>
                <a:cs typeface="Calibri Light"/>
              </a:rPr>
              <a:t>called</a:t>
            </a:r>
            <a:r>
              <a:rPr sz="2600" spc="23" dirty="0">
                <a:latin typeface="Calibri Light"/>
                <a:cs typeface="Calibri Light"/>
              </a:rPr>
              <a:t> </a:t>
            </a:r>
            <a:r>
              <a:rPr sz="2600" spc="-13" dirty="0">
                <a:latin typeface="Calibri Light"/>
                <a:cs typeface="Calibri Light"/>
              </a:rPr>
              <a:t>cover</a:t>
            </a:r>
            <a:r>
              <a:rPr sz="2600" spc="36" dirty="0">
                <a:latin typeface="Calibri Light"/>
                <a:cs typeface="Calibri Light"/>
              </a:rPr>
              <a:t> </a:t>
            </a:r>
            <a:r>
              <a:rPr sz="2600" spc="-13" dirty="0">
                <a:latin typeface="Calibri Light"/>
                <a:cs typeface="Calibri Light"/>
              </a:rPr>
              <a:t>plate.</a:t>
            </a:r>
            <a:endParaRPr sz="2600">
              <a:latin typeface="Calibri Light"/>
              <a:cs typeface="Calibri Ligh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137" y="1932156"/>
            <a:ext cx="9134484" cy="169700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799" y="333266"/>
            <a:ext cx="8574998" cy="3677655"/>
          </a:xfrm>
          <a:prstGeom prst="rect">
            <a:avLst/>
          </a:prstGeom>
        </p:spPr>
        <p:txBody>
          <a:bodyPr vert="horz" wrap="square" lIns="0" tIns="54528" rIns="0" bIns="0" rtlCol="0">
            <a:spAutoFit/>
          </a:bodyPr>
          <a:lstStyle/>
          <a:p>
            <a:pPr marL="8325" marR="198131">
              <a:lnSpc>
                <a:spcPts val="2806"/>
              </a:lnSpc>
              <a:spcBef>
                <a:spcPts val="429"/>
              </a:spcBef>
            </a:pPr>
            <a:r>
              <a:rPr sz="2600" spc="-7" dirty="0">
                <a:latin typeface="Calibri Light"/>
                <a:cs typeface="Calibri Light"/>
              </a:rPr>
              <a:t>Provide</a:t>
            </a:r>
            <a:r>
              <a:rPr sz="2600" spc="39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a </a:t>
            </a:r>
            <a:r>
              <a:rPr sz="2600" spc="-3" dirty="0">
                <a:latin typeface="Calibri Light"/>
                <a:cs typeface="Calibri Light"/>
              </a:rPr>
              <a:t>butt</a:t>
            </a:r>
            <a:r>
              <a:rPr sz="2600" spc="26" dirty="0">
                <a:latin typeface="Calibri Light"/>
                <a:cs typeface="Calibri Light"/>
              </a:rPr>
              <a:t> </a:t>
            </a:r>
            <a:r>
              <a:rPr sz="2600" dirty="0">
                <a:latin typeface="Calibri Light"/>
                <a:cs typeface="Calibri Light"/>
              </a:rPr>
              <a:t>joint</a:t>
            </a:r>
            <a:r>
              <a:rPr sz="2600" spc="-16" dirty="0">
                <a:latin typeface="Calibri Light"/>
                <a:cs typeface="Calibri Light"/>
              </a:rPr>
              <a:t> rather</a:t>
            </a:r>
            <a:r>
              <a:rPr sz="2600" spc="88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than</a:t>
            </a:r>
            <a:r>
              <a:rPr sz="2600" spc="23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a </a:t>
            </a:r>
            <a:r>
              <a:rPr sz="2600" spc="10" dirty="0">
                <a:latin typeface="Calibri Light"/>
                <a:cs typeface="Calibri Light"/>
              </a:rPr>
              <a:t>lap</a:t>
            </a:r>
            <a:r>
              <a:rPr sz="2600" spc="23" dirty="0">
                <a:latin typeface="Calibri Light"/>
                <a:cs typeface="Calibri Light"/>
              </a:rPr>
              <a:t> </a:t>
            </a:r>
            <a:r>
              <a:rPr sz="2600" dirty="0">
                <a:latin typeface="Calibri Light"/>
                <a:cs typeface="Calibri Light"/>
              </a:rPr>
              <a:t>joint</a:t>
            </a:r>
            <a:r>
              <a:rPr sz="2600" spc="-16" dirty="0">
                <a:latin typeface="Calibri Light"/>
                <a:cs typeface="Calibri Light"/>
              </a:rPr>
              <a:t> </a:t>
            </a:r>
            <a:r>
              <a:rPr sz="2600" spc="-3" dirty="0">
                <a:latin typeface="Calibri Light"/>
                <a:cs typeface="Calibri Light"/>
              </a:rPr>
              <a:t>for</a:t>
            </a:r>
            <a:r>
              <a:rPr sz="2600" spc="-13" dirty="0">
                <a:latin typeface="Calibri Light"/>
                <a:cs typeface="Calibri Light"/>
              </a:rPr>
              <a:t> </a:t>
            </a:r>
            <a:r>
              <a:rPr sz="2600" spc="10" dirty="0">
                <a:latin typeface="Calibri Light"/>
                <a:cs typeface="Calibri Light"/>
              </a:rPr>
              <a:t>main</a:t>
            </a:r>
            <a:r>
              <a:rPr sz="2600" spc="26" dirty="0">
                <a:latin typeface="Calibri Light"/>
                <a:cs typeface="Calibri Light"/>
              </a:rPr>
              <a:t> </a:t>
            </a:r>
            <a:r>
              <a:rPr sz="2600" spc="-16" dirty="0">
                <a:latin typeface="Calibri Light"/>
                <a:cs typeface="Calibri Light"/>
              </a:rPr>
              <a:t>two </a:t>
            </a:r>
            <a:r>
              <a:rPr sz="2600" spc="-577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reasons:</a:t>
            </a:r>
            <a:endParaRPr sz="26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2300">
              <a:latin typeface="Calibri Light"/>
              <a:cs typeface="Calibri Light"/>
            </a:endParaRPr>
          </a:p>
          <a:p>
            <a:pPr marL="8325" marR="3330" algn="just">
              <a:lnSpc>
                <a:spcPct val="91900"/>
              </a:lnSpc>
              <a:spcBef>
                <a:spcPts val="3"/>
              </a:spcBef>
              <a:buAutoNum type="arabicPeriod"/>
              <a:tabLst>
                <a:tab pos="332994" algn="l"/>
              </a:tabLst>
            </a:pPr>
            <a:r>
              <a:rPr sz="2600" spc="3" dirty="0">
                <a:latin typeface="Calibri Light"/>
                <a:cs typeface="Calibri Light"/>
              </a:rPr>
              <a:t>In </a:t>
            </a:r>
            <a:r>
              <a:rPr sz="2600" spc="7" dirty="0">
                <a:latin typeface="Calibri Light"/>
                <a:cs typeface="Calibri Light"/>
              </a:rPr>
              <a:t>the </a:t>
            </a:r>
            <a:r>
              <a:rPr sz="2600" spc="3" dirty="0">
                <a:latin typeface="Calibri Light"/>
                <a:cs typeface="Calibri Light"/>
              </a:rPr>
              <a:t>case </a:t>
            </a:r>
            <a:r>
              <a:rPr sz="2600" spc="13" dirty="0">
                <a:latin typeface="Calibri Light"/>
                <a:cs typeface="Calibri Light"/>
              </a:rPr>
              <a:t>of </a:t>
            </a:r>
            <a:r>
              <a:rPr sz="2600" spc="10" dirty="0">
                <a:latin typeface="Calibri Light"/>
                <a:cs typeface="Calibri Light"/>
              </a:rPr>
              <a:t>a </a:t>
            </a:r>
            <a:r>
              <a:rPr sz="2600" spc="20" dirty="0">
                <a:latin typeface="Calibri Light"/>
                <a:cs typeface="Calibri Light"/>
              </a:rPr>
              <a:t>double </a:t>
            </a:r>
            <a:r>
              <a:rPr sz="2600" spc="-13" dirty="0">
                <a:latin typeface="Calibri Light"/>
                <a:cs typeface="Calibri Light"/>
              </a:rPr>
              <a:t>cover </a:t>
            </a:r>
            <a:r>
              <a:rPr sz="2600" spc="-3" dirty="0">
                <a:latin typeface="Calibri Light"/>
                <a:cs typeface="Calibri Light"/>
              </a:rPr>
              <a:t>butt </a:t>
            </a:r>
            <a:r>
              <a:rPr sz="2600" spc="-7" dirty="0">
                <a:latin typeface="Calibri Light"/>
                <a:cs typeface="Calibri Light"/>
              </a:rPr>
              <a:t>joint,the </a:t>
            </a:r>
            <a:r>
              <a:rPr sz="2600" spc="-20" dirty="0">
                <a:latin typeface="Calibri Light"/>
                <a:cs typeface="Calibri Light"/>
              </a:rPr>
              <a:t>total </a:t>
            </a:r>
            <a:r>
              <a:rPr sz="2600" spc="13" dirty="0">
                <a:latin typeface="Calibri Light"/>
                <a:cs typeface="Calibri Light"/>
              </a:rPr>
              <a:t>shear </a:t>
            </a:r>
            <a:r>
              <a:rPr sz="2600" spc="-577" dirty="0">
                <a:latin typeface="Calibri Light"/>
                <a:cs typeface="Calibri Light"/>
              </a:rPr>
              <a:t> </a:t>
            </a:r>
            <a:r>
              <a:rPr sz="2600" spc="-10" dirty="0">
                <a:latin typeface="Calibri Light"/>
                <a:cs typeface="Calibri Light"/>
              </a:rPr>
              <a:t>force </a:t>
            </a:r>
            <a:r>
              <a:rPr sz="2600" spc="-29" dirty="0">
                <a:latin typeface="Calibri Light"/>
                <a:cs typeface="Calibri Light"/>
              </a:rPr>
              <a:t>to </a:t>
            </a:r>
            <a:r>
              <a:rPr sz="2600" spc="16" dirty="0">
                <a:latin typeface="Calibri Light"/>
                <a:cs typeface="Calibri Light"/>
              </a:rPr>
              <a:t>be </a:t>
            </a:r>
            <a:r>
              <a:rPr sz="2600" spc="-13" dirty="0">
                <a:latin typeface="Calibri Light"/>
                <a:cs typeface="Calibri Light"/>
              </a:rPr>
              <a:t>transmitted </a:t>
            </a:r>
            <a:r>
              <a:rPr sz="2600" spc="16" dirty="0">
                <a:latin typeface="Calibri Light"/>
                <a:cs typeface="Calibri Light"/>
              </a:rPr>
              <a:t>by </a:t>
            </a:r>
            <a:r>
              <a:rPr sz="2600" spc="7" dirty="0">
                <a:latin typeface="Calibri Light"/>
                <a:cs typeface="Calibri Light"/>
              </a:rPr>
              <a:t>the </a:t>
            </a:r>
            <a:r>
              <a:rPr sz="2600" spc="-3" dirty="0">
                <a:latin typeface="Calibri Light"/>
                <a:cs typeface="Calibri Light"/>
              </a:rPr>
              <a:t>members </a:t>
            </a:r>
            <a:r>
              <a:rPr sz="2600" spc="10" dirty="0">
                <a:latin typeface="Calibri Light"/>
                <a:cs typeface="Calibri Light"/>
              </a:rPr>
              <a:t>is </a:t>
            </a:r>
            <a:r>
              <a:rPr sz="2600" spc="16" dirty="0">
                <a:latin typeface="Calibri Light"/>
                <a:cs typeface="Calibri Light"/>
              </a:rPr>
              <a:t>split </a:t>
            </a:r>
            <a:r>
              <a:rPr sz="2600" spc="-16" dirty="0">
                <a:latin typeface="Calibri Light"/>
                <a:cs typeface="Calibri Light"/>
              </a:rPr>
              <a:t>into two </a:t>
            </a:r>
            <a:r>
              <a:rPr sz="2600" spc="-13" dirty="0">
                <a:latin typeface="Calibri Light"/>
                <a:cs typeface="Calibri Light"/>
              </a:rPr>
              <a:t> </a:t>
            </a:r>
            <a:r>
              <a:rPr sz="2600" spc="3" dirty="0">
                <a:latin typeface="Calibri Light"/>
                <a:cs typeface="Calibri Light"/>
              </a:rPr>
              <a:t>parts</a:t>
            </a:r>
            <a:r>
              <a:rPr sz="2600" spc="20" dirty="0">
                <a:latin typeface="Calibri Light"/>
                <a:cs typeface="Calibri Light"/>
              </a:rPr>
              <a:t> </a:t>
            </a:r>
            <a:r>
              <a:rPr sz="2600" spc="13" dirty="0">
                <a:latin typeface="Calibri Light"/>
                <a:cs typeface="Calibri Light"/>
              </a:rPr>
              <a:t>and</a:t>
            </a:r>
            <a:r>
              <a:rPr sz="2600" spc="23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the</a:t>
            </a:r>
            <a:r>
              <a:rPr sz="2600" spc="-7" dirty="0">
                <a:latin typeface="Calibri Light"/>
                <a:cs typeface="Calibri Light"/>
              </a:rPr>
              <a:t> </a:t>
            </a:r>
            <a:r>
              <a:rPr sz="2600" spc="-10" dirty="0">
                <a:latin typeface="Calibri Light"/>
                <a:cs typeface="Calibri Light"/>
              </a:rPr>
              <a:t>force </a:t>
            </a:r>
            <a:r>
              <a:rPr sz="2600" spc="7" dirty="0">
                <a:latin typeface="Calibri Light"/>
                <a:cs typeface="Calibri Light"/>
              </a:rPr>
              <a:t>acts</a:t>
            </a:r>
            <a:r>
              <a:rPr sz="2600" spc="23" dirty="0">
                <a:latin typeface="Calibri Light"/>
                <a:cs typeface="Calibri Light"/>
              </a:rPr>
              <a:t> </a:t>
            </a:r>
            <a:r>
              <a:rPr sz="2600" spc="16" dirty="0">
                <a:latin typeface="Calibri Light"/>
                <a:cs typeface="Calibri Light"/>
              </a:rPr>
              <a:t>on</a:t>
            </a:r>
            <a:r>
              <a:rPr sz="2600" spc="23" dirty="0">
                <a:latin typeface="Calibri Light"/>
                <a:cs typeface="Calibri Light"/>
              </a:rPr>
              <a:t> </a:t>
            </a:r>
            <a:r>
              <a:rPr sz="2600" spc="10" dirty="0">
                <a:latin typeface="Calibri Light"/>
                <a:cs typeface="Calibri Light"/>
              </a:rPr>
              <a:t>each</a:t>
            </a:r>
            <a:r>
              <a:rPr sz="2600" spc="23" dirty="0">
                <a:latin typeface="Calibri Light"/>
                <a:cs typeface="Calibri Light"/>
              </a:rPr>
              <a:t> </a:t>
            </a:r>
            <a:r>
              <a:rPr sz="2600" spc="-26" dirty="0">
                <a:latin typeface="Calibri Light"/>
                <a:cs typeface="Calibri Light"/>
              </a:rPr>
              <a:t>half.</a:t>
            </a:r>
            <a:endParaRPr sz="2600">
              <a:latin typeface="Calibri Light"/>
              <a:cs typeface="Calibri Light"/>
            </a:endParaRPr>
          </a:p>
          <a:p>
            <a:pPr>
              <a:spcBef>
                <a:spcPts val="29"/>
              </a:spcBef>
              <a:buFont typeface="Calibri Light"/>
              <a:buAutoNum type="arabicPeriod"/>
            </a:pPr>
            <a:endParaRPr sz="2300">
              <a:latin typeface="Calibri Light"/>
              <a:cs typeface="Calibri Light"/>
            </a:endParaRPr>
          </a:p>
          <a:p>
            <a:pPr marL="8325" marR="47035">
              <a:lnSpc>
                <a:spcPct val="91100"/>
              </a:lnSpc>
              <a:buAutoNum type="arabicPeriod"/>
              <a:tabLst>
                <a:tab pos="332578" algn="l"/>
              </a:tabLst>
            </a:pPr>
            <a:r>
              <a:rPr sz="2600" spc="3" dirty="0">
                <a:latin typeface="Calibri Light"/>
                <a:cs typeface="Calibri Light"/>
              </a:rPr>
              <a:t>In</a:t>
            </a:r>
            <a:r>
              <a:rPr sz="2600" spc="33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the</a:t>
            </a:r>
            <a:r>
              <a:rPr sz="2600" dirty="0">
                <a:latin typeface="Calibri Light"/>
                <a:cs typeface="Calibri Light"/>
              </a:rPr>
              <a:t> </a:t>
            </a:r>
            <a:r>
              <a:rPr sz="2600" spc="3" dirty="0">
                <a:latin typeface="Calibri Light"/>
                <a:cs typeface="Calibri Light"/>
              </a:rPr>
              <a:t>case</a:t>
            </a:r>
            <a:r>
              <a:rPr sz="2600" spc="-3" dirty="0">
                <a:latin typeface="Calibri Light"/>
                <a:cs typeface="Calibri Light"/>
              </a:rPr>
              <a:t> </a:t>
            </a:r>
            <a:r>
              <a:rPr sz="2600" spc="13" dirty="0">
                <a:latin typeface="Calibri Light"/>
                <a:cs typeface="Calibri Light"/>
              </a:rPr>
              <a:t>of</a:t>
            </a:r>
            <a:r>
              <a:rPr sz="2600" spc="7" dirty="0">
                <a:latin typeface="Calibri Light"/>
                <a:cs typeface="Calibri Light"/>
              </a:rPr>
              <a:t> a</a:t>
            </a:r>
            <a:r>
              <a:rPr sz="2600" spc="10" dirty="0">
                <a:latin typeface="Calibri Light"/>
                <a:cs typeface="Calibri Light"/>
              </a:rPr>
              <a:t> </a:t>
            </a:r>
            <a:r>
              <a:rPr sz="2600" spc="20" dirty="0">
                <a:latin typeface="Calibri Light"/>
                <a:cs typeface="Calibri Light"/>
              </a:rPr>
              <a:t>double</a:t>
            </a:r>
            <a:r>
              <a:rPr sz="2600" spc="-56" dirty="0">
                <a:latin typeface="Calibri Light"/>
                <a:cs typeface="Calibri Light"/>
              </a:rPr>
              <a:t> </a:t>
            </a:r>
            <a:r>
              <a:rPr sz="2600" spc="-13" dirty="0">
                <a:latin typeface="Calibri Light"/>
                <a:cs typeface="Calibri Light"/>
              </a:rPr>
              <a:t>cover</a:t>
            </a:r>
            <a:r>
              <a:rPr sz="2600" spc="92" dirty="0">
                <a:latin typeface="Calibri Light"/>
                <a:cs typeface="Calibri Light"/>
              </a:rPr>
              <a:t> </a:t>
            </a:r>
            <a:r>
              <a:rPr sz="2600" spc="-3" dirty="0">
                <a:latin typeface="Calibri Light"/>
                <a:cs typeface="Calibri Light"/>
              </a:rPr>
              <a:t>butt</a:t>
            </a:r>
            <a:r>
              <a:rPr sz="2600" spc="-16" dirty="0">
                <a:latin typeface="Calibri Light"/>
                <a:cs typeface="Calibri Light"/>
              </a:rPr>
              <a:t> </a:t>
            </a:r>
            <a:r>
              <a:rPr sz="2600" dirty="0">
                <a:latin typeface="Calibri Light"/>
                <a:cs typeface="Calibri Light"/>
              </a:rPr>
              <a:t>joint,eccentricity</a:t>
            </a:r>
            <a:r>
              <a:rPr sz="2600" spc="85" dirty="0">
                <a:latin typeface="Calibri Light"/>
                <a:cs typeface="Calibri Light"/>
              </a:rPr>
              <a:t> </a:t>
            </a:r>
            <a:r>
              <a:rPr sz="2600" spc="13" dirty="0">
                <a:latin typeface="Calibri Light"/>
                <a:cs typeface="Calibri Light"/>
              </a:rPr>
              <a:t>of </a:t>
            </a:r>
            <a:r>
              <a:rPr sz="2600" spc="-577" dirty="0">
                <a:latin typeface="Calibri Light"/>
                <a:cs typeface="Calibri Light"/>
              </a:rPr>
              <a:t> </a:t>
            </a:r>
            <a:r>
              <a:rPr sz="2600" spc="-10" dirty="0">
                <a:latin typeface="Calibri Light"/>
                <a:cs typeface="Calibri Light"/>
              </a:rPr>
              <a:t>forces </a:t>
            </a:r>
            <a:r>
              <a:rPr sz="2600" spc="13" dirty="0">
                <a:latin typeface="Calibri Light"/>
                <a:cs typeface="Calibri Light"/>
              </a:rPr>
              <a:t>does </a:t>
            </a:r>
            <a:r>
              <a:rPr sz="2600" spc="16" dirty="0">
                <a:latin typeface="Calibri Light"/>
                <a:cs typeface="Calibri Light"/>
              </a:rPr>
              <a:t>not </a:t>
            </a:r>
            <a:r>
              <a:rPr sz="2600" spc="-13" dirty="0">
                <a:latin typeface="Calibri Light"/>
                <a:cs typeface="Calibri Light"/>
              </a:rPr>
              <a:t>exist </a:t>
            </a:r>
            <a:r>
              <a:rPr sz="2600" spc="13" dirty="0">
                <a:latin typeface="Calibri Light"/>
                <a:cs typeface="Calibri Light"/>
              </a:rPr>
              <a:t>and </a:t>
            </a:r>
            <a:r>
              <a:rPr sz="2600" spc="16" dirty="0">
                <a:latin typeface="Calibri Light"/>
                <a:cs typeface="Calibri Light"/>
              </a:rPr>
              <a:t>hence bending </a:t>
            </a:r>
            <a:r>
              <a:rPr sz="2600" spc="10" dirty="0">
                <a:latin typeface="Calibri Light"/>
                <a:cs typeface="Calibri Light"/>
              </a:rPr>
              <a:t>is </a:t>
            </a:r>
            <a:r>
              <a:rPr sz="2600" dirty="0">
                <a:latin typeface="Calibri Light"/>
                <a:cs typeface="Calibri Light"/>
              </a:rPr>
              <a:t>eliminated, </a:t>
            </a:r>
            <a:r>
              <a:rPr sz="2600" spc="3" dirty="0">
                <a:latin typeface="Calibri Light"/>
                <a:cs typeface="Calibri Light"/>
              </a:rPr>
              <a:t> </a:t>
            </a:r>
            <a:r>
              <a:rPr sz="2600" spc="-3" dirty="0">
                <a:latin typeface="Calibri Light"/>
                <a:cs typeface="Calibri Light"/>
              </a:rPr>
              <a:t>whereas</a:t>
            </a:r>
            <a:r>
              <a:rPr sz="2600" spc="72" dirty="0">
                <a:latin typeface="Calibri Light"/>
                <a:cs typeface="Calibri Light"/>
              </a:rPr>
              <a:t> </a:t>
            </a:r>
            <a:r>
              <a:rPr sz="2600" spc="10" dirty="0">
                <a:latin typeface="Calibri Light"/>
                <a:cs typeface="Calibri Light"/>
              </a:rPr>
              <a:t>it</a:t>
            </a:r>
            <a:r>
              <a:rPr sz="2600" spc="-20" dirty="0">
                <a:latin typeface="Calibri Light"/>
                <a:cs typeface="Calibri Light"/>
              </a:rPr>
              <a:t> </a:t>
            </a:r>
            <a:r>
              <a:rPr sz="2600" spc="-13" dirty="0">
                <a:latin typeface="Calibri Light"/>
                <a:cs typeface="Calibri Light"/>
              </a:rPr>
              <a:t>exists</a:t>
            </a:r>
            <a:r>
              <a:rPr sz="2600" spc="72" dirty="0">
                <a:latin typeface="Calibri Light"/>
                <a:cs typeface="Calibri Light"/>
              </a:rPr>
              <a:t> </a:t>
            </a:r>
            <a:r>
              <a:rPr sz="2600" spc="10" dirty="0">
                <a:latin typeface="Calibri Light"/>
                <a:cs typeface="Calibri Light"/>
              </a:rPr>
              <a:t>in</a:t>
            </a:r>
            <a:r>
              <a:rPr sz="2600" spc="23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the</a:t>
            </a:r>
            <a:r>
              <a:rPr sz="2600" spc="-7" dirty="0">
                <a:latin typeface="Calibri Light"/>
                <a:cs typeface="Calibri Light"/>
              </a:rPr>
              <a:t> </a:t>
            </a:r>
            <a:r>
              <a:rPr sz="2600" spc="3" dirty="0">
                <a:latin typeface="Calibri Light"/>
                <a:cs typeface="Calibri Light"/>
              </a:rPr>
              <a:t>case</a:t>
            </a:r>
            <a:r>
              <a:rPr sz="2600" spc="39" dirty="0">
                <a:latin typeface="Calibri Light"/>
                <a:cs typeface="Calibri Light"/>
              </a:rPr>
              <a:t> </a:t>
            </a:r>
            <a:r>
              <a:rPr sz="2600" spc="13" dirty="0">
                <a:latin typeface="Calibri Light"/>
                <a:cs typeface="Calibri Light"/>
              </a:rPr>
              <a:t>of</a:t>
            </a:r>
            <a:r>
              <a:rPr sz="2600" spc="-39" dirty="0">
                <a:latin typeface="Calibri Light"/>
                <a:cs typeface="Calibri Light"/>
              </a:rPr>
              <a:t> </a:t>
            </a:r>
            <a:r>
              <a:rPr sz="2600" spc="7" dirty="0">
                <a:latin typeface="Calibri Light"/>
                <a:cs typeface="Calibri Light"/>
              </a:rPr>
              <a:t>a</a:t>
            </a:r>
            <a:r>
              <a:rPr sz="2600" spc="52" dirty="0">
                <a:latin typeface="Calibri Light"/>
                <a:cs typeface="Calibri Light"/>
              </a:rPr>
              <a:t> </a:t>
            </a:r>
            <a:r>
              <a:rPr sz="2600" spc="10" dirty="0">
                <a:latin typeface="Calibri Light"/>
                <a:cs typeface="Calibri Light"/>
              </a:rPr>
              <a:t>lap</a:t>
            </a:r>
            <a:r>
              <a:rPr sz="2600" spc="-29" dirty="0">
                <a:latin typeface="Calibri Light"/>
                <a:cs typeface="Calibri Light"/>
              </a:rPr>
              <a:t> </a:t>
            </a:r>
            <a:r>
              <a:rPr sz="2600" spc="-3" dirty="0">
                <a:latin typeface="Calibri Light"/>
                <a:cs typeface="Calibri Light"/>
              </a:rPr>
              <a:t>joint.</a:t>
            </a:r>
            <a:endParaRPr sz="26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1930586" y="-144690"/>
            <a:ext cx="5138147" cy="599898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799" y="194464"/>
            <a:ext cx="1419650" cy="411037"/>
          </a:xfrm>
          <a:prstGeom prst="rect">
            <a:avLst/>
          </a:prstGeom>
        </p:spPr>
        <p:txBody>
          <a:bodyPr vert="horz" wrap="square" lIns="0" tIns="10822" rIns="0" bIns="0" rtlCol="0">
            <a:spAutoFit/>
          </a:bodyPr>
          <a:lstStyle/>
          <a:p>
            <a:pPr marL="8325">
              <a:spcBef>
                <a:spcPts val="85"/>
              </a:spcBef>
            </a:pPr>
            <a:r>
              <a:rPr sz="2600" spc="7" dirty="0"/>
              <a:t>A</a:t>
            </a:r>
            <a:r>
              <a:rPr sz="2600" spc="26" dirty="0"/>
              <a:t>ns</a:t>
            </a:r>
            <a:r>
              <a:rPr sz="2600" spc="-39" dirty="0"/>
              <a:t>w</a:t>
            </a:r>
            <a:r>
              <a:rPr sz="2600" spc="43" dirty="0"/>
              <a:t>e</a:t>
            </a:r>
            <a:r>
              <a:rPr sz="2600" spc="7" dirty="0"/>
              <a:t>r</a:t>
            </a:r>
            <a:r>
              <a:rPr sz="2600" spc="-206" dirty="0"/>
              <a:t> </a:t>
            </a:r>
            <a:r>
              <a:rPr sz="2600" spc="10" dirty="0"/>
              <a:t>B</a:t>
            </a:r>
            <a:endParaRPr sz="2600"/>
          </a:p>
        </p:txBody>
      </p:sp>
      <p:sp>
        <p:nvSpPr>
          <p:cNvPr id="3" name="object 3"/>
          <p:cNvSpPr txBox="1"/>
          <p:nvPr/>
        </p:nvSpPr>
        <p:spPr>
          <a:xfrm>
            <a:off x="62799" y="783924"/>
            <a:ext cx="8234833" cy="3322554"/>
          </a:xfrm>
          <a:prstGeom prst="rect">
            <a:avLst/>
          </a:prstGeom>
        </p:spPr>
        <p:txBody>
          <a:bodyPr vert="horz" wrap="square" lIns="0" tIns="8741" rIns="0" bIns="0" rtlCol="0">
            <a:spAutoFit/>
          </a:bodyPr>
          <a:lstStyle/>
          <a:p>
            <a:pPr marL="8325">
              <a:lnSpc>
                <a:spcPts val="2671"/>
              </a:lnSpc>
              <a:spcBef>
                <a:spcPts val="69"/>
              </a:spcBef>
            </a:pPr>
            <a:r>
              <a:rPr sz="2400" spc="62" dirty="0">
                <a:solidFill>
                  <a:srgbClr val="001F5F"/>
                </a:solidFill>
                <a:latin typeface="Calibri Light"/>
                <a:cs typeface="Calibri Light"/>
              </a:rPr>
              <a:t>N</a:t>
            </a:r>
            <a:r>
              <a:rPr sz="2400" spc="-3" dirty="0">
                <a:solidFill>
                  <a:srgbClr val="001F5F"/>
                </a:solidFill>
                <a:latin typeface="Calibri Light"/>
                <a:cs typeface="Calibri Light"/>
              </a:rPr>
              <a:t>om</a:t>
            </a:r>
            <a:r>
              <a:rPr sz="2400" spc="-36" dirty="0">
                <a:solidFill>
                  <a:srgbClr val="001F5F"/>
                </a:solidFill>
                <a:latin typeface="Calibri Light"/>
                <a:cs typeface="Calibri Light"/>
              </a:rPr>
              <a:t>i</a:t>
            </a:r>
            <a:r>
              <a:rPr sz="2400" spc="-49" dirty="0">
                <a:solidFill>
                  <a:srgbClr val="001F5F"/>
                </a:solidFill>
                <a:latin typeface="Calibri Light"/>
                <a:cs typeface="Calibri Light"/>
              </a:rPr>
              <a:t>n</a:t>
            </a:r>
            <a:r>
              <a:rPr sz="2400" spc="16" dirty="0">
                <a:solidFill>
                  <a:srgbClr val="001F5F"/>
                </a:solidFill>
                <a:latin typeface="Calibri Light"/>
                <a:cs typeface="Calibri Light"/>
              </a:rPr>
              <a:t>a</a:t>
            </a:r>
            <a:r>
              <a:rPr sz="2400" dirty="0">
                <a:solidFill>
                  <a:srgbClr val="001F5F"/>
                </a:solidFill>
                <a:latin typeface="Calibri Light"/>
                <a:cs typeface="Calibri Light"/>
              </a:rPr>
              <a:t>l</a:t>
            </a:r>
            <a:r>
              <a:rPr sz="2400" spc="-174" dirty="0">
                <a:solidFill>
                  <a:srgbClr val="001F5F"/>
                </a:solidFill>
                <a:latin typeface="Calibri Light"/>
                <a:cs typeface="Calibri Light"/>
              </a:rPr>
              <a:t> </a:t>
            </a:r>
            <a:r>
              <a:rPr sz="2400" spc="46" dirty="0">
                <a:solidFill>
                  <a:srgbClr val="001F5F"/>
                </a:solidFill>
                <a:latin typeface="Calibri Light"/>
                <a:cs typeface="Calibri Light"/>
              </a:rPr>
              <a:t>d</a:t>
            </a:r>
            <a:r>
              <a:rPr sz="2400" spc="16" dirty="0">
                <a:solidFill>
                  <a:srgbClr val="001F5F"/>
                </a:solidFill>
                <a:latin typeface="Calibri Light"/>
                <a:cs typeface="Calibri Light"/>
              </a:rPr>
              <a:t>ia</a:t>
            </a:r>
            <a:r>
              <a:rPr sz="2400" spc="-52" dirty="0">
                <a:solidFill>
                  <a:srgbClr val="001F5F"/>
                </a:solidFill>
                <a:latin typeface="Calibri Light"/>
                <a:cs typeface="Calibri Light"/>
              </a:rPr>
              <a:t>m</a:t>
            </a:r>
            <a:r>
              <a:rPr sz="2400" spc="-36" dirty="0">
                <a:solidFill>
                  <a:srgbClr val="001F5F"/>
                </a:solidFill>
                <a:latin typeface="Calibri Light"/>
                <a:cs typeface="Calibri Light"/>
              </a:rPr>
              <a:t>e</a:t>
            </a:r>
            <a:r>
              <a:rPr sz="2400" spc="-39" dirty="0">
                <a:solidFill>
                  <a:srgbClr val="001F5F"/>
                </a:solidFill>
                <a:latin typeface="Calibri Light"/>
                <a:cs typeface="Calibri Light"/>
              </a:rPr>
              <a:t>t</a:t>
            </a:r>
            <a:r>
              <a:rPr sz="2400" spc="-36" dirty="0">
                <a:solidFill>
                  <a:srgbClr val="001F5F"/>
                </a:solidFill>
                <a:latin typeface="Calibri Light"/>
                <a:cs typeface="Calibri Light"/>
              </a:rPr>
              <a:t>e</a:t>
            </a:r>
            <a:r>
              <a:rPr sz="2400" dirty="0">
                <a:solidFill>
                  <a:srgbClr val="001F5F"/>
                </a:solidFill>
                <a:latin typeface="Calibri Light"/>
                <a:cs typeface="Calibri Light"/>
              </a:rPr>
              <a:t>r</a:t>
            </a:r>
            <a:r>
              <a:rPr sz="2400" spc="-170" dirty="0">
                <a:solidFill>
                  <a:srgbClr val="001F5F"/>
                </a:solidFill>
                <a:latin typeface="Calibri Light"/>
                <a:cs typeface="Calibri Light"/>
              </a:rPr>
              <a:t> </a:t>
            </a:r>
            <a:r>
              <a:rPr sz="2400" spc="43" dirty="0">
                <a:solidFill>
                  <a:srgbClr val="001F5F"/>
                </a:solidFill>
                <a:latin typeface="Calibri Light"/>
                <a:cs typeface="Calibri Light"/>
              </a:rPr>
              <a:t>o</a:t>
            </a:r>
            <a:r>
              <a:rPr sz="2400" dirty="0">
                <a:solidFill>
                  <a:srgbClr val="001F5F"/>
                </a:solidFill>
                <a:latin typeface="Calibri Light"/>
                <a:cs typeface="Calibri Light"/>
              </a:rPr>
              <a:t>f</a:t>
            </a:r>
            <a:r>
              <a:rPr sz="2400" spc="-115" dirty="0">
                <a:solidFill>
                  <a:srgbClr val="001F5F"/>
                </a:solidFill>
                <a:latin typeface="Calibri Light"/>
                <a:cs typeface="Calibri Light"/>
              </a:rPr>
              <a:t> </a:t>
            </a:r>
            <a:r>
              <a:rPr sz="2400" spc="66" dirty="0">
                <a:solidFill>
                  <a:srgbClr val="001F5F"/>
                </a:solidFill>
                <a:latin typeface="Calibri Light"/>
                <a:cs typeface="Calibri Light"/>
              </a:rPr>
              <a:t>r</a:t>
            </a:r>
            <a:r>
              <a:rPr sz="2400" spc="16" dirty="0">
                <a:solidFill>
                  <a:srgbClr val="001F5F"/>
                </a:solidFill>
                <a:latin typeface="Calibri Light"/>
                <a:cs typeface="Calibri Light"/>
              </a:rPr>
              <a:t>i</a:t>
            </a:r>
            <a:r>
              <a:rPr sz="2400" spc="-10" dirty="0">
                <a:solidFill>
                  <a:srgbClr val="001F5F"/>
                </a:solidFill>
                <a:latin typeface="Calibri Light"/>
                <a:cs typeface="Calibri Light"/>
              </a:rPr>
              <a:t>v</a:t>
            </a:r>
            <a:r>
              <a:rPr sz="2400" spc="-36" dirty="0">
                <a:solidFill>
                  <a:srgbClr val="001F5F"/>
                </a:solidFill>
                <a:latin typeface="Calibri Light"/>
                <a:cs typeface="Calibri Light"/>
              </a:rPr>
              <a:t>e</a:t>
            </a:r>
            <a:r>
              <a:rPr sz="2400" dirty="0">
                <a:solidFill>
                  <a:srgbClr val="001F5F"/>
                </a:solidFill>
                <a:latin typeface="Calibri Light"/>
                <a:cs typeface="Calibri Light"/>
              </a:rPr>
              <a:t>t</a:t>
            </a:r>
            <a:r>
              <a:rPr sz="2400" spc="-184" dirty="0">
                <a:solidFill>
                  <a:srgbClr val="001F5F"/>
                </a:solidFill>
                <a:latin typeface="Calibri Light"/>
                <a:cs typeface="Calibri Light"/>
              </a:rPr>
              <a:t> </a:t>
            </a:r>
            <a:r>
              <a:rPr sz="2400" spc="26" dirty="0">
                <a:solidFill>
                  <a:srgbClr val="001F5F"/>
                </a:solidFill>
                <a:latin typeface="Calibri Light"/>
                <a:cs typeface="Calibri Light"/>
              </a:rPr>
              <a:t>(</a:t>
            </a:r>
            <a:r>
              <a:rPr sz="2400" spc="46" dirty="0">
                <a:solidFill>
                  <a:srgbClr val="001F5F"/>
                </a:solidFill>
                <a:latin typeface="Calibri Light"/>
                <a:cs typeface="Calibri Light"/>
              </a:rPr>
              <a:t>d</a:t>
            </a:r>
            <a:r>
              <a:rPr sz="2400" spc="26" dirty="0">
                <a:solidFill>
                  <a:srgbClr val="001F5F"/>
                </a:solidFill>
                <a:latin typeface="Calibri Light"/>
                <a:cs typeface="Calibri Light"/>
              </a:rPr>
              <a:t>)</a:t>
            </a:r>
            <a:r>
              <a:rPr sz="2400" spc="66" dirty="0">
                <a:solidFill>
                  <a:srgbClr val="001F5F"/>
                </a:solidFill>
                <a:latin typeface="Calibri Light"/>
                <a:cs typeface="Calibri Light"/>
              </a:rPr>
              <a:t>:</a:t>
            </a:r>
            <a:r>
              <a:rPr sz="2400" dirty="0">
                <a:solidFill>
                  <a:srgbClr val="001F5F"/>
                </a:solidFill>
                <a:latin typeface="Calibri Light"/>
                <a:cs typeface="Calibri Light"/>
              </a:rPr>
              <a:t>-</a:t>
            </a:r>
            <a:endParaRPr sz="2400">
              <a:latin typeface="Calibri Light"/>
              <a:cs typeface="Calibri Light"/>
            </a:endParaRPr>
          </a:p>
          <a:p>
            <a:pPr marL="8325">
              <a:lnSpc>
                <a:spcPts val="2671"/>
              </a:lnSpc>
            </a:pPr>
            <a:r>
              <a:rPr sz="2400" spc="7" dirty="0">
                <a:latin typeface="Calibri Light"/>
                <a:cs typeface="Calibri Light"/>
              </a:rPr>
              <a:t>Diameter</a:t>
            </a:r>
            <a:r>
              <a:rPr sz="2400" spc="-128" dirty="0">
                <a:latin typeface="Calibri Light"/>
                <a:cs typeface="Calibri Light"/>
              </a:rPr>
              <a:t> </a:t>
            </a:r>
            <a:r>
              <a:rPr sz="2400" spc="-3" dirty="0">
                <a:latin typeface="Calibri Light"/>
                <a:cs typeface="Calibri Light"/>
              </a:rPr>
              <a:t>of</a:t>
            </a:r>
            <a:r>
              <a:rPr sz="2400" spc="-23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the</a:t>
            </a:r>
            <a:r>
              <a:rPr sz="2400" spc="10" dirty="0">
                <a:latin typeface="Calibri Light"/>
                <a:cs typeface="Calibri Light"/>
              </a:rPr>
              <a:t> </a:t>
            </a:r>
            <a:r>
              <a:rPr sz="2400" spc="-3" dirty="0">
                <a:latin typeface="Calibri Light"/>
                <a:cs typeface="Calibri Light"/>
              </a:rPr>
              <a:t>cold</a:t>
            </a:r>
            <a:r>
              <a:rPr sz="2400" spc="-43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shank</a:t>
            </a:r>
            <a:r>
              <a:rPr sz="2400" spc="-52" dirty="0">
                <a:latin typeface="Calibri Light"/>
                <a:cs typeface="Calibri Light"/>
              </a:rPr>
              <a:t> </a:t>
            </a:r>
            <a:r>
              <a:rPr sz="2400" spc="-16" dirty="0">
                <a:latin typeface="Calibri Light"/>
                <a:cs typeface="Calibri Light"/>
              </a:rPr>
              <a:t>before</a:t>
            </a:r>
            <a:r>
              <a:rPr sz="2400" spc="-36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driving.</a:t>
            </a:r>
            <a:endParaRPr sz="2400">
              <a:latin typeface="Calibri Light"/>
              <a:cs typeface="Calibri Light"/>
            </a:endParaRPr>
          </a:p>
          <a:p>
            <a:pPr>
              <a:spcBef>
                <a:spcPts val="7"/>
              </a:spcBef>
            </a:pPr>
            <a:endParaRPr sz="1900">
              <a:latin typeface="Calibri Light"/>
              <a:cs typeface="Calibri Light"/>
            </a:endParaRPr>
          </a:p>
          <a:p>
            <a:pPr marL="8325">
              <a:lnSpc>
                <a:spcPts val="2697"/>
              </a:lnSpc>
            </a:pPr>
            <a:r>
              <a:rPr sz="2400" spc="36" dirty="0">
                <a:solidFill>
                  <a:srgbClr val="001F5F"/>
                </a:solidFill>
                <a:latin typeface="Calibri Light"/>
                <a:cs typeface="Calibri Light"/>
              </a:rPr>
              <a:t>G</a:t>
            </a:r>
            <a:r>
              <a:rPr sz="2400" spc="-29" dirty="0">
                <a:solidFill>
                  <a:srgbClr val="001F5F"/>
                </a:solidFill>
                <a:latin typeface="Calibri Light"/>
                <a:cs typeface="Calibri Light"/>
              </a:rPr>
              <a:t>r</a:t>
            </a:r>
            <a:r>
              <a:rPr sz="2400" spc="-3" dirty="0">
                <a:solidFill>
                  <a:srgbClr val="001F5F"/>
                </a:solidFill>
                <a:latin typeface="Calibri Light"/>
                <a:cs typeface="Calibri Light"/>
              </a:rPr>
              <a:t>o</a:t>
            </a:r>
            <a:r>
              <a:rPr sz="2400" spc="-33" dirty="0">
                <a:solidFill>
                  <a:srgbClr val="001F5F"/>
                </a:solidFill>
                <a:latin typeface="Calibri Light"/>
                <a:cs typeface="Calibri Light"/>
              </a:rPr>
              <a:t>s</a:t>
            </a:r>
            <a:r>
              <a:rPr sz="2400" dirty="0">
                <a:solidFill>
                  <a:srgbClr val="001F5F"/>
                </a:solidFill>
                <a:latin typeface="Calibri Light"/>
                <a:cs typeface="Calibri Light"/>
              </a:rPr>
              <a:t>s</a:t>
            </a:r>
            <a:r>
              <a:rPr sz="2400" spc="-174" dirty="0">
                <a:solidFill>
                  <a:srgbClr val="001F5F"/>
                </a:solidFill>
                <a:latin typeface="Calibri Light"/>
                <a:cs typeface="Calibri Light"/>
              </a:rPr>
              <a:t> </a:t>
            </a:r>
            <a:r>
              <a:rPr sz="2400" spc="46" dirty="0">
                <a:solidFill>
                  <a:srgbClr val="001F5F"/>
                </a:solidFill>
                <a:latin typeface="Calibri Light"/>
                <a:cs typeface="Calibri Light"/>
              </a:rPr>
              <a:t>d</a:t>
            </a:r>
            <a:r>
              <a:rPr sz="2400" spc="16" dirty="0">
                <a:solidFill>
                  <a:srgbClr val="001F5F"/>
                </a:solidFill>
                <a:latin typeface="Calibri Light"/>
                <a:cs typeface="Calibri Light"/>
              </a:rPr>
              <a:t>ia</a:t>
            </a:r>
            <a:r>
              <a:rPr sz="2400" spc="-52" dirty="0">
                <a:solidFill>
                  <a:srgbClr val="001F5F"/>
                </a:solidFill>
                <a:latin typeface="Calibri Light"/>
                <a:cs typeface="Calibri Light"/>
              </a:rPr>
              <a:t>m</a:t>
            </a:r>
            <a:r>
              <a:rPr sz="2400" spc="-36" dirty="0">
                <a:solidFill>
                  <a:srgbClr val="001F5F"/>
                </a:solidFill>
                <a:latin typeface="Calibri Light"/>
                <a:cs typeface="Calibri Light"/>
              </a:rPr>
              <a:t>e</a:t>
            </a:r>
            <a:r>
              <a:rPr sz="2400" spc="7" dirty="0">
                <a:solidFill>
                  <a:srgbClr val="001F5F"/>
                </a:solidFill>
                <a:latin typeface="Calibri Light"/>
                <a:cs typeface="Calibri Light"/>
              </a:rPr>
              <a:t>t</a:t>
            </a:r>
            <a:r>
              <a:rPr sz="2400" spc="-36" dirty="0">
                <a:solidFill>
                  <a:srgbClr val="001F5F"/>
                </a:solidFill>
                <a:latin typeface="Calibri Light"/>
                <a:cs typeface="Calibri Light"/>
              </a:rPr>
              <a:t>e</a:t>
            </a:r>
            <a:r>
              <a:rPr sz="2400" dirty="0">
                <a:solidFill>
                  <a:srgbClr val="001F5F"/>
                </a:solidFill>
                <a:latin typeface="Calibri Light"/>
                <a:cs typeface="Calibri Light"/>
              </a:rPr>
              <a:t>r</a:t>
            </a:r>
            <a:r>
              <a:rPr sz="2400" spc="-170" dirty="0">
                <a:solidFill>
                  <a:srgbClr val="001F5F"/>
                </a:solidFill>
                <a:latin typeface="Calibri Light"/>
                <a:cs typeface="Calibri Light"/>
              </a:rPr>
              <a:t> </a:t>
            </a:r>
            <a:r>
              <a:rPr sz="2400" spc="43" dirty="0">
                <a:solidFill>
                  <a:srgbClr val="001F5F"/>
                </a:solidFill>
                <a:latin typeface="Calibri Light"/>
                <a:cs typeface="Calibri Light"/>
              </a:rPr>
              <a:t>o</a:t>
            </a:r>
            <a:r>
              <a:rPr sz="2400" dirty="0">
                <a:solidFill>
                  <a:srgbClr val="001F5F"/>
                </a:solidFill>
                <a:latin typeface="Calibri Light"/>
                <a:cs typeface="Calibri Light"/>
              </a:rPr>
              <a:t>f</a:t>
            </a:r>
            <a:r>
              <a:rPr sz="2400" spc="-115" dirty="0">
                <a:solidFill>
                  <a:srgbClr val="001F5F"/>
                </a:solidFill>
                <a:latin typeface="Calibri Light"/>
                <a:cs typeface="Calibri Light"/>
              </a:rPr>
              <a:t> </a:t>
            </a:r>
            <a:r>
              <a:rPr sz="2400" spc="66" dirty="0">
                <a:solidFill>
                  <a:srgbClr val="001F5F"/>
                </a:solidFill>
                <a:latin typeface="Calibri Light"/>
                <a:cs typeface="Calibri Light"/>
              </a:rPr>
              <a:t>r</a:t>
            </a:r>
            <a:r>
              <a:rPr sz="2400" spc="16" dirty="0">
                <a:solidFill>
                  <a:srgbClr val="001F5F"/>
                </a:solidFill>
                <a:latin typeface="Calibri Light"/>
                <a:cs typeface="Calibri Light"/>
              </a:rPr>
              <a:t>i</a:t>
            </a:r>
            <a:r>
              <a:rPr sz="2400" spc="-10" dirty="0">
                <a:solidFill>
                  <a:srgbClr val="001F5F"/>
                </a:solidFill>
                <a:latin typeface="Calibri Light"/>
                <a:cs typeface="Calibri Light"/>
              </a:rPr>
              <a:t>v</a:t>
            </a:r>
            <a:r>
              <a:rPr sz="2400" spc="-36" dirty="0">
                <a:solidFill>
                  <a:srgbClr val="001F5F"/>
                </a:solidFill>
                <a:latin typeface="Calibri Light"/>
                <a:cs typeface="Calibri Light"/>
              </a:rPr>
              <a:t>e</a:t>
            </a:r>
            <a:r>
              <a:rPr sz="2400" dirty="0">
                <a:solidFill>
                  <a:srgbClr val="001F5F"/>
                </a:solidFill>
                <a:latin typeface="Calibri Light"/>
                <a:cs typeface="Calibri Light"/>
              </a:rPr>
              <a:t>t</a:t>
            </a:r>
            <a:r>
              <a:rPr sz="2400" spc="-184" dirty="0">
                <a:solidFill>
                  <a:srgbClr val="001F5F"/>
                </a:solidFill>
                <a:latin typeface="Calibri Light"/>
                <a:cs typeface="Calibri Light"/>
              </a:rPr>
              <a:t> </a:t>
            </a:r>
            <a:r>
              <a:rPr sz="2400" spc="26" dirty="0">
                <a:solidFill>
                  <a:srgbClr val="001F5F"/>
                </a:solidFill>
                <a:latin typeface="Calibri Light"/>
                <a:cs typeface="Calibri Light"/>
              </a:rPr>
              <a:t>(</a:t>
            </a:r>
            <a:r>
              <a:rPr sz="2400" spc="36" dirty="0">
                <a:solidFill>
                  <a:srgbClr val="001F5F"/>
                </a:solidFill>
                <a:latin typeface="Calibri Light"/>
                <a:cs typeface="Calibri Light"/>
              </a:rPr>
              <a:t>D</a:t>
            </a:r>
            <a:r>
              <a:rPr sz="2400" spc="-20" dirty="0">
                <a:solidFill>
                  <a:srgbClr val="001F5F"/>
                </a:solidFill>
                <a:latin typeface="Calibri Light"/>
                <a:cs typeface="Calibri Light"/>
              </a:rPr>
              <a:t>)</a:t>
            </a:r>
            <a:r>
              <a:rPr sz="2400" spc="62" dirty="0">
                <a:solidFill>
                  <a:srgbClr val="001F5F"/>
                </a:solidFill>
                <a:latin typeface="Calibri Light"/>
                <a:cs typeface="Calibri Light"/>
              </a:rPr>
              <a:t>:</a:t>
            </a:r>
            <a:r>
              <a:rPr sz="2400" dirty="0">
                <a:solidFill>
                  <a:srgbClr val="001F5F"/>
                </a:solidFill>
                <a:latin typeface="Calibri Light"/>
                <a:cs typeface="Calibri Light"/>
              </a:rPr>
              <a:t>-</a:t>
            </a:r>
            <a:endParaRPr sz="2400">
              <a:latin typeface="Calibri Light"/>
              <a:cs typeface="Calibri Light"/>
            </a:endParaRPr>
          </a:p>
          <a:p>
            <a:pPr marL="8325">
              <a:lnSpc>
                <a:spcPts val="2559"/>
              </a:lnSpc>
            </a:pPr>
            <a:r>
              <a:rPr sz="2400" spc="-3" dirty="0">
                <a:latin typeface="Calibri Light"/>
                <a:cs typeface="Calibri Light"/>
              </a:rPr>
              <a:t>The</a:t>
            </a:r>
            <a:r>
              <a:rPr sz="2400" spc="10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diameter</a:t>
            </a:r>
            <a:r>
              <a:rPr sz="2400" spc="-125" dirty="0">
                <a:latin typeface="Calibri Light"/>
                <a:cs typeface="Calibri Light"/>
              </a:rPr>
              <a:t> </a:t>
            </a:r>
            <a:r>
              <a:rPr sz="2400" spc="-3" dirty="0">
                <a:latin typeface="Calibri Light"/>
                <a:cs typeface="Calibri Light"/>
              </a:rPr>
              <a:t>of</a:t>
            </a:r>
            <a:r>
              <a:rPr sz="2400" spc="-23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the</a:t>
            </a:r>
            <a:r>
              <a:rPr sz="2400" spc="-33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hole</a:t>
            </a:r>
            <a:r>
              <a:rPr sz="2400" spc="-36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is</a:t>
            </a:r>
            <a:r>
              <a:rPr sz="2400" spc="-26" dirty="0">
                <a:latin typeface="Calibri Light"/>
                <a:cs typeface="Calibri Light"/>
              </a:rPr>
              <a:t> </a:t>
            </a:r>
            <a:r>
              <a:rPr sz="2400" spc="10" dirty="0">
                <a:latin typeface="Calibri Light"/>
                <a:cs typeface="Calibri Light"/>
              </a:rPr>
              <a:t>slightly</a:t>
            </a:r>
            <a:endParaRPr sz="2400">
              <a:latin typeface="Calibri Light"/>
              <a:cs typeface="Calibri Light"/>
            </a:endParaRPr>
          </a:p>
          <a:p>
            <a:pPr marL="8325">
              <a:lnSpc>
                <a:spcPts val="2559"/>
              </a:lnSpc>
            </a:pPr>
            <a:r>
              <a:rPr sz="2400" spc="3" dirty="0">
                <a:latin typeface="Calibri Light"/>
                <a:cs typeface="Calibri Light"/>
              </a:rPr>
              <a:t>greater</a:t>
            </a:r>
            <a:r>
              <a:rPr sz="2400" spc="-125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than</a:t>
            </a:r>
            <a:r>
              <a:rPr sz="2400" spc="-43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the</a:t>
            </a:r>
            <a:r>
              <a:rPr sz="2400" spc="-33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diameter</a:t>
            </a:r>
            <a:r>
              <a:rPr sz="2400" spc="-125" dirty="0">
                <a:latin typeface="Calibri Light"/>
                <a:cs typeface="Calibri Light"/>
              </a:rPr>
              <a:t> </a:t>
            </a:r>
            <a:r>
              <a:rPr sz="2400" spc="-3" dirty="0">
                <a:latin typeface="Calibri Light"/>
                <a:cs typeface="Calibri Light"/>
              </a:rPr>
              <a:t>of</a:t>
            </a:r>
            <a:r>
              <a:rPr sz="2400" spc="-23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the</a:t>
            </a:r>
            <a:r>
              <a:rPr sz="2400" spc="10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rivet</a:t>
            </a:r>
            <a:r>
              <a:rPr sz="2400" spc="-85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shank.</a:t>
            </a:r>
            <a:endParaRPr sz="2400">
              <a:latin typeface="Calibri Light"/>
              <a:cs typeface="Calibri Light"/>
            </a:endParaRPr>
          </a:p>
          <a:p>
            <a:pPr marL="8325">
              <a:lnSpc>
                <a:spcPts val="2697"/>
              </a:lnSpc>
            </a:pPr>
            <a:r>
              <a:rPr sz="2400" spc="-3" dirty="0">
                <a:latin typeface="Calibri Light"/>
                <a:cs typeface="Calibri Light"/>
              </a:rPr>
              <a:t>As</a:t>
            </a:r>
            <a:r>
              <a:rPr sz="2400" spc="-29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the</a:t>
            </a:r>
            <a:r>
              <a:rPr sz="2400" spc="10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rivet</a:t>
            </a:r>
            <a:r>
              <a:rPr sz="2400" spc="-82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is</a:t>
            </a:r>
            <a:r>
              <a:rPr sz="2400" spc="-26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heated</a:t>
            </a:r>
            <a:r>
              <a:rPr sz="2400" spc="-134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and </a:t>
            </a:r>
            <a:r>
              <a:rPr sz="2400" spc="3" dirty="0">
                <a:latin typeface="Calibri Light"/>
                <a:cs typeface="Calibri Light"/>
              </a:rPr>
              <a:t>driven,</a:t>
            </a:r>
            <a:r>
              <a:rPr sz="2400" spc="-79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the</a:t>
            </a:r>
            <a:r>
              <a:rPr sz="2400" spc="-33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rivet</a:t>
            </a:r>
            <a:r>
              <a:rPr sz="2400" spc="-85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fills</a:t>
            </a:r>
            <a:r>
              <a:rPr sz="2400" spc="-23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the</a:t>
            </a:r>
            <a:r>
              <a:rPr sz="2400" spc="-33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hole</a:t>
            </a:r>
            <a:r>
              <a:rPr sz="2400" spc="-33" dirty="0">
                <a:latin typeface="Calibri Light"/>
                <a:cs typeface="Calibri Light"/>
              </a:rPr>
              <a:t> </a:t>
            </a:r>
            <a:r>
              <a:rPr sz="2400" spc="-26" dirty="0">
                <a:latin typeface="Calibri Light"/>
                <a:cs typeface="Calibri Light"/>
              </a:rPr>
              <a:t>fully.</a:t>
            </a:r>
            <a:endParaRPr sz="2400">
              <a:latin typeface="Calibri Light"/>
              <a:cs typeface="Calibri Light"/>
            </a:endParaRPr>
          </a:p>
          <a:p>
            <a:pPr>
              <a:spcBef>
                <a:spcPts val="36"/>
              </a:spcBef>
            </a:pPr>
            <a:endParaRPr>
              <a:latin typeface="Calibri Light"/>
              <a:cs typeface="Calibri Light"/>
            </a:endParaRPr>
          </a:p>
          <a:p>
            <a:pPr marL="8325">
              <a:lnSpc>
                <a:spcPts val="2697"/>
              </a:lnSpc>
            </a:pPr>
            <a:r>
              <a:rPr sz="2400" spc="-7" dirty="0">
                <a:latin typeface="Calibri Light"/>
                <a:cs typeface="Calibri Light"/>
              </a:rPr>
              <a:t>Gross</a:t>
            </a:r>
            <a:r>
              <a:rPr sz="2400" spc="-174" dirty="0">
                <a:latin typeface="Calibri Light"/>
                <a:cs typeface="Calibri Light"/>
              </a:rPr>
              <a:t> </a:t>
            </a:r>
            <a:r>
              <a:rPr sz="2400" spc="-7" dirty="0">
                <a:latin typeface="Calibri Light"/>
                <a:cs typeface="Calibri Light"/>
              </a:rPr>
              <a:t>diameter</a:t>
            </a:r>
            <a:r>
              <a:rPr sz="2400" spc="-166" dirty="0"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=</a:t>
            </a:r>
            <a:r>
              <a:rPr sz="2400" spc="-39" dirty="0">
                <a:latin typeface="Calibri Light"/>
                <a:cs typeface="Calibri Light"/>
              </a:rPr>
              <a:t> </a:t>
            </a:r>
            <a:r>
              <a:rPr sz="2400" spc="-3" dirty="0">
                <a:latin typeface="Calibri Light"/>
                <a:cs typeface="Calibri Light"/>
              </a:rPr>
              <a:t>Nominal</a:t>
            </a:r>
            <a:r>
              <a:rPr sz="2400" spc="-174" dirty="0">
                <a:latin typeface="Calibri Light"/>
                <a:cs typeface="Calibri Light"/>
              </a:rPr>
              <a:t> </a:t>
            </a:r>
            <a:r>
              <a:rPr sz="2400" spc="-10" dirty="0">
                <a:latin typeface="Calibri Light"/>
                <a:cs typeface="Calibri Light"/>
              </a:rPr>
              <a:t>diameter</a:t>
            </a:r>
            <a:r>
              <a:rPr sz="2400" spc="-166" dirty="0"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+</a:t>
            </a:r>
            <a:r>
              <a:rPr sz="2400" spc="-39" dirty="0">
                <a:latin typeface="Calibri Light"/>
                <a:cs typeface="Calibri Light"/>
              </a:rPr>
              <a:t> </a:t>
            </a:r>
            <a:r>
              <a:rPr sz="2400" spc="26" dirty="0">
                <a:latin typeface="Calibri Light"/>
                <a:cs typeface="Calibri Light"/>
              </a:rPr>
              <a:t>1.5</a:t>
            </a:r>
            <a:r>
              <a:rPr sz="2400" spc="-161" dirty="0">
                <a:latin typeface="Calibri Light"/>
                <a:cs typeface="Calibri Light"/>
              </a:rPr>
              <a:t> </a:t>
            </a:r>
            <a:r>
              <a:rPr sz="2400" spc="26" dirty="0">
                <a:latin typeface="Calibri Light"/>
                <a:cs typeface="Calibri Light"/>
              </a:rPr>
              <a:t>(If</a:t>
            </a:r>
            <a:r>
              <a:rPr sz="2400" spc="-157" dirty="0"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d</a:t>
            </a:r>
            <a:r>
              <a:rPr sz="2400" spc="7" dirty="0"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≤</a:t>
            </a:r>
            <a:r>
              <a:rPr sz="2400" spc="-39" dirty="0">
                <a:latin typeface="Calibri Light"/>
                <a:cs typeface="Calibri Light"/>
              </a:rPr>
              <a:t> </a:t>
            </a:r>
            <a:r>
              <a:rPr sz="2400" spc="13" dirty="0">
                <a:latin typeface="Calibri Light"/>
                <a:cs typeface="Calibri Light"/>
              </a:rPr>
              <a:t>25</a:t>
            </a:r>
            <a:r>
              <a:rPr sz="2400" spc="-111" dirty="0">
                <a:latin typeface="Calibri Light"/>
                <a:cs typeface="Calibri Light"/>
              </a:rPr>
              <a:t> </a:t>
            </a:r>
            <a:r>
              <a:rPr sz="2400" spc="13" dirty="0">
                <a:latin typeface="Calibri Light"/>
                <a:cs typeface="Calibri Light"/>
              </a:rPr>
              <a:t>mm)</a:t>
            </a:r>
            <a:endParaRPr sz="2400">
              <a:latin typeface="Calibri Light"/>
              <a:cs typeface="Calibri Light"/>
            </a:endParaRPr>
          </a:p>
          <a:p>
            <a:pPr marL="8325">
              <a:lnSpc>
                <a:spcPts val="2697"/>
              </a:lnSpc>
            </a:pPr>
            <a:r>
              <a:rPr sz="2400" spc="-7" dirty="0">
                <a:latin typeface="Calibri Light"/>
                <a:cs typeface="Calibri Light"/>
              </a:rPr>
              <a:t>Gross</a:t>
            </a:r>
            <a:r>
              <a:rPr sz="2400" spc="-174" dirty="0">
                <a:latin typeface="Calibri Light"/>
                <a:cs typeface="Calibri Light"/>
              </a:rPr>
              <a:t> </a:t>
            </a:r>
            <a:r>
              <a:rPr sz="2400" spc="-7" dirty="0">
                <a:latin typeface="Calibri Light"/>
                <a:cs typeface="Calibri Light"/>
              </a:rPr>
              <a:t>diameter</a:t>
            </a:r>
            <a:r>
              <a:rPr sz="2400" spc="-166" dirty="0"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=</a:t>
            </a:r>
            <a:r>
              <a:rPr sz="2400" spc="-39" dirty="0">
                <a:latin typeface="Calibri Light"/>
                <a:cs typeface="Calibri Light"/>
              </a:rPr>
              <a:t> </a:t>
            </a:r>
            <a:r>
              <a:rPr sz="2400" spc="-3" dirty="0">
                <a:latin typeface="Calibri Light"/>
                <a:cs typeface="Calibri Light"/>
              </a:rPr>
              <a:t>Nominal</a:t>
            </a:r>
            <a:r>
              <a:rPr sz="2400" spc="-174" dirty="0">
                <a:latin typeface="Calibri Light"/>
                <a:cs typeface="Calibri Light"/>
              </a:rPr>
              <a:t> </a:t>
            </a:r>
            <a:r>
              <a:rPr sz="2400" spc="-10" dirty="0">
                <a:latin typeface="Calibri Light"/>
                <a:cs typeface="Calibri Light"/>
              </a:rPr>
              <a:t>diameter</a:t>
            </a:r>
            <a:r>
              <a:rPr sz="2400" spc="-166" dirty="0"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+</a:t>
            </a:r>
            <a:r>
              <a:rPr sz="2400" spc="-39" dirty="0">
                <a:latin typeface="Calibri Light"/>
                <a:cs typeface="Calibri Light"/>
              </a:rPr>
              <a:t> </a:t>
            </a:r>
            <a:r>
              <a:rPr sz="2400" spc="26" dirty="0">
                <a:latin typeface="Calibri Light"/>
                <a:cs typeface="Calibri Light"/>
              </a:rPr>
              <a:t>2.0</a:t>
            </a:r>
            <a:r>
              <a:rPr sz="2400" spc="-161" dirty="0">
                <a:latin typeface="Calibri Light"/>
                <a:cs typeface="Calibri Light"/>
              </a:rPr>
              <a:t> </a:t>
            </a:r>
            <a:r>
              <a:rPr sz="2400" spc="26" dirty="0">
                <a:latin typeface="Calibri Light"/>
                <a:cs typeface="Calibri Light"/>
              </a:rPr>
              <a:t>(If</a:t>
            </a:r>
            <a:r>
              <a:rPr sz="2400" spc="-157" dirty="0"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d</a:t>
            </a:r>
            <a:r>
              <a:rPr sz="2400" spc="7" dirty="0"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&gt;</a:t>
            </a:r>
            <a:r>
              <a:rPr sz="2400" spc="-39" dirty="0">
                <a:latin typeface="Calibri Light"/>
                <a:cs typeface="Calibri Light"/>
              </a:rPr>
              <a:t> </a:t>
            </a:r>
            <a:r>
              <a:rPr sz="2400" spc="13" dirty="0">
                <a:latin typeface="Calibri Light"/>
                <a:cs typeface="Calibri Light"/>
              </a:rPr>
              <a:t>25</a:t>
            </a:r>
            <a:r>
              <a:rPr sz="2400" spc="-111" dirty="0">
                <a:latin typeface="Calibri Light"/>
                <a:cs typeface="Calibri Light"/>
              </a:rPr>
              <a:t> </a:t>
            </a:r>
            <a:r>
              <a:rPr sz="2400" spc="13" dirty="0">
                <a:latin typeface="Calibri Light"/>
                <a:cs typeface="Calibri Light"/>
              </a:rPr>
              <a:t>mm)</a:t>
            </a:r>
            <a:endParaRPr sz="2400">
              <a:latin typeface="Calibri Light"/>
              <a:cs typeface="Calibri Light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22594" y="43698"/>
            <a:ext cx="2619028" cy="241577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8812598" y="1922460"/>
            <a:ext cx="307777" cy="1786934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8325">
              <a:lnSpc>
                <a:spcPts val="1154"/>
              </a:lnSpc>
            </a:pPr>
            <a:r>
              <a:rPr sz="1000" dirty="0">
                <a:latin typeface="Arial MT"/>
                <a:cs typeface="Arial MT"/>
              </a:rPr>
              <a:t>Pradeep</a:t>
            </a:r>
            <a:r>
              <a:rPr sz="1000" spc="-16" dirty="0">
                <a:latin typeface="Arial MT"/>
                <a:cs typeface="Arial MT"/>
              </a:rPr>
              <a:t> </a:t>
            </a:r>
            <a:r>
              <a:rPr sz="1000" spc="-3" dirty="0">
                <a:latin typeface="Arial MT"/>
                <a:cs typeface="Arial MT"/>
              </a:rPr>
              <a:t>Rathore</a:t>
            </a:r>
            <a:r>
              <a:rPr sz="1000" spc="-16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(Lecturer,</a:t>
            </a:r>
            <a:r>
              <a:rPr sz="1000" spc="-13" dirty="0">
                <a:latin typeface="Arial MT"/>
                <a:cs typeface="Arial MT"/>
              </a:rPr>
              <a:t> </a:t>
            </a:r>
            <a:r>
              <a:rPr sz="1000" spc="-3" dirty="0">
                <a:latin typeface="Arial MT"/>
                <a:cs typeface="Arial MT"/>
              </a:rPr>
              <a:t>DTE</a:t>
            </a:r>
            <a:r>
              <a:rPr sz="1000" spc="-16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MP)</a:t>
            </a:r>
            <a:endParaRPr sz="1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 rot="16200000">
            <a:off x="3251096" y="28430"/>
            <a:ext cx="2569800" cy="5112568"/>
            <a:chOff x="2" y="9525"/>
            <a:chExt cx="6858000" cy="1209865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00275" y="9525"/>
              <a:ext cx="4657725" cy="12098215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" y="1852650"/>
              <a:ext cx="2200273" cy="726277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799" y="0"/>
            <a:ext cx="1576650" cy="1365145"/>
          </a:xfrm>
          <a:prstGeom prst="rect">
            <a:avLst/>
          </a:prstGeom>
        </p:spPr>
        <p:txBody>
          <a:bodyPr vert="horz" wrap="square" lIns="0" tIns="10822" rIns="0" bIns="0" rtlCol="0">
            <a:spAutoFit/>
          </a:bodyPr>
          <a:lstStyle/>
          <a:p>
            <a:pPr marL="8325">
              <a:spcBef>
                <a:spcPts val="85"/>
              </a:spcBef>
            </a:pPr>
            <a:r>
              <a:rPr spc="43" dirty="0"/>
              <a:t>A</a:t>
            </a:r>
            <a:r>
              <a:rPr spc="20" dirty="0"/>
              <a:t>n</a:t>
            </a:r>
            <a:r>
              <a:rPr spc="-39" dirty="0"/>
              <a:t>s</a:t>
            </a:r>
            <a:r>
              <a:rPr spc="-49" dirty="0"/>
              <a:t>w</a:t>
            </a:r>
            <a:r>
              <a:rPr spc="-52" dirty="0"/>
              <a:t>e</a:t>
            </a:r>
            <a:r>
              <a:rPr spc="7" dirty="0"/>
              <a:t>r</a:t>
            </a:r>
            <a:r>
              <a:rPr spc="-180" dirty="0"/>
              <a:t> </a:t>
            </a:r>
            <a:r>
              <a:rPr spc="10" dirty="0"/>
              <a:t>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2799" y="455797"/>
            <a:ext cx="8859023" cy="3999662"/>
          </a:xfrm>
          <a:prstGeom prst="rect">
            <a:avLst/>
          </a:prstGeom>
        </p:spPr>
        <p:txBody>
          <a:bodyPr vert="horz" wrap="square" lIns="0" tIns="8741" rIns="0" bIns="0" rtlCol="0">
            <a:spAutoFit/>
          </a:bodyPr>
          <a:lstStyle/>
          <a:p>
            <a:pPr marL="8325">
              <a:lnSpc>
                <a:spcPts val="2697"/>
              </a:lnSpc>
              <a:spcBef>
                <a:spcPts val="69"/>
              </a:spcBef>
            </a:pPr>
            <a:r>
              <a:rPr sz="2400" spc="59" dirty="0">
                <a:solidFill>
                  <a:srgbClr val="006FC0"/>
                </a:solidFill>
                <a:latin typeface="Calibri Light"/>
                <a:cs typeface="Calibri Light"/>
              </a:rPr>
              <a:t>S</a:t>
            </a:r>
            <a:r>
              <a:rPr sz="2400" dirty="0">
                <a:solidFill>
                  <a:srgbClr val="006FC0"/>
                </a:solidFill>
                <a:latin typeface="Calibri Light"/>
                <a:cs typeface="Calibri Light"/>
              </a:rPr>
              <a:t>hop</a:t>
            </a:r>
            <a:r>
              <a:rPr sz="2400" spc="-190" dirty="0">
                <a:solidFill>
                  <a:srgbClr val="006FC0"/>
                </a:solidFill>
                <a:latin typeface="Calibri Light"/>
                <a:cs typeface="Calibri Light"/>
              </a:rPr>
              <a:t> </a:t>
            </a:r>
            <a:r>
              <a:rPr sz="2400" spc="66" dirty="0">
                <a:solidFill>
                  <a:srgbClr val="006FC0"/>
                </a:solidFill>
                <a:latin typeface="Calibri Light"/>
                <a:cs typeface="Calibri Light"/>
              </a:rPr>
              <a:t>r</a:t>
            </a:r>
            <a:r>
              <a:rPr sz="2400" spc="16" dirty="0">
                <a:solidFill>
                  <a:srgbClr val="006FC0"/>
                </a:solidFill>
                <a:latin typeface="Calibri Light"/>
                <a:cs typeface="Calibri Light"/>
              </a:rPr>
              <a:t>i</a:t>
            </a:r>
            <a:r>
              <a:rPr sz="2400" spc="-10" dirty="0">
                <a:solidFill>
                  <a:srgbClr val="006FC0"/>
                </a:solidFill>
                <a:latin typeface="Calibri Light"/>
                <a:cs typeface="Calibri Light"/>
              </a:rPr>
              <a:t>v</a:t>
            </a:r>
            <a:r>
              <a:rPr sz="2400" spc="-36" dirty="0">
                <a:solidFill>
                  <a:srgbClr val="006FC0"/>
                </a:solidFill>
                <a:latin typeface="Calibri Light"/>
                <a:cs typeface="Calibri Light"/>
              </a:rPr>
              <a:t>e</a:t>
            </a:r>
            <a:r>
              <a:rPr sz="2400" spc="7" dirty="0">
                <a:solidFill>
                  <a:srgbClr val="006FC0"/>
                </a:solidFill>
                <a:latin typeface="Calibri Light"/>
                <a:cs typeface="Calibri Light"/>
              </a:rPr>
              <a:t>t</a:t>
            </a:r>
            <a:r>
              <a:rPr sz="2400" spc="-23" dirty="0">
                <a:solidFill>
                  <a:srgbClr val="006FC0"/>
                </a:solidFill>
                <a:latin typeface="Calibri Light"/>
                <a:cs typeface="Calibri Light"/>
              </a:rPr>
              <a:t>:</a:t>
            </a:r>
            <a:r>
              <a:rPr sz="2400" dirty="0">
                <a:solidFill>
                  <a:srgbClr val="006FC0"/>
                </a:solidFill>
                <a:latin typeface="Calibri Light"/>
                <a:cs typeface="Calibri Light"/>
              </a:rPr>
              <a:t>-</a:t>
            </a:r>
            <a:r>
              <a:rPr sz="2400" spc="-174" dirty="0">
                <a:solidFill>
                  <a:srgbClr val="006FC0"/>
                </a:solidFill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a</a:t>
            </a:r>
            <a:r>
              <a:rPr sz="2400" spc="16" dirty="0">
                <a:latin typeface="Calibri Light"/>
                <a:cs typeface="Calibri Light"/>
              </a:rPr>
              <a:t> </a:t>
            </a:r>
            <a:r>
              <a:rPr sz="2400" spc="26" dirty="0">
                <a:latin typeface="Calibri Light"/>
                <a:cs typeface="Calibri Light"/>
              </a:rPr>
              <a:t>r</a:t>
            </a:r>
            <a:r>
              <a:rPr sz="2400" spc="16" dirty="0">
                <a:latin typeface="Calibri Light"/>
                <a:cs typeface="Calibri Light"/>
              </a:rPr>
              <a:t>i</a:t>
            </a:r>
            <a:r>
              <a:rPr sz="2400" spc="-10" dirty="0">
                <a:latin typeface="Calibri Light"/>
                <a:cs typeface="Calibri Light"/>
              </a:rPr>
              <a:t>v</a:t>
            </a:r>
            <a:r>
              <a:rPr sz="2400" spc="10" dirty="0">
                <a:latin typeface="Calibri Light"/>
                <a:cs typeface="Calibri Light"/>
              </a:rPr>
              <a:t>e</a:t>
            </a:r>
            <a:r>
              <a:rPr sz="2400" dirty="0">
                <a:latin typeface="Calibri Light"/>
                <a:cs typeface="Calibri Light"/>
              </a:rPr>
              <a:t>t</a:t>
            </a:r>
            <a:r>
              <a:rPr sz="2400" spc="-85" dirty="0"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d</a:t>
            </a:r>
            <a:r>
              <a:rPr sz="2400" spc="20" dirty="0">
                <a:latin typeface="Calibri Light"/>
                <a:cs typeface="Calibri Light"/>
              </a:rPr>
              <a:t>r</a:t>
            </a:r>
            <a:r>
              <a:rPr sz="2400" spc="16" dirty="0">
                <a:latin typeface="Calibri Light"/>
                <a:cs typeface="Calibri Light"/>
              </a:rPr>
              <a:t>i</a:t>
            </a:r>
            <a:r>
              <a:rPr sz="2400" spc="-10" dirty="0">
                <a:latin typeface="Calibri Light"/>
                <a:cs typeface="Calibri Light"/>
              </a:rPr>
              <a:t>v</a:t>
            </a:r>
            <a:r>
              <a:rPr sz="2400" spc="10" dirty="0">
                <a:latin typeface="Calibri Light"/>
                <a:cs typeface="Calibri Light"/>
              </a:rPr>
              <a:t>e</a:t>
            </a:r>
            <a:r>
              <a:rPr sz="2400" dirty="0">
                <a:latin typeface="Calibri Light"/>
                <a:cs typeface="Calibri Light"/>
              </a:rPr>
              <a:t>n</a:t>
            </a:r>
            <a:r>
              <a:rPr sz="2400" spc="-88" dirty="0">
                <a:latin typeface="Calibri Light"/>
                <a:cs typeface="Calibri Light"/>
              </a:rPr>
              <a:t> </a:t>
            </a:r>
            <a:r>
              <a:rPr sz="2400" spc="16" dirty="0">
                <a:latin typeface="Calibri Light"/>
                <a:cs typeface="Calibri Light"/>
              </a:rPr>
              <a:t>i</a:t>
            </a:r>
            <a:r>
              <a:rPr sz="2400" dirty="0">
                <a:latin typeface="Calibri Light"/>
                <a:cs typeface="Calibri Light"/>
              </a:rPr>
              <a:t>n</a:t>
            </a:r>
            <a:r>
              <a:rPr sz="2400" spc="10" dirty="0"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p</a:t>
            </a:r>
            <a:r>
              <a:rPr sz="2400" spc="20" dirty="0">
                <a:latin typeface="Calibri Light"/>
                <a:cs typeface="Calibri Light"/>
              </a:rPr>
              <a:t>l</a:t>
            </a:r>
            <a:r>
              <a:rPr sz="2400" spc="16" dirty="0">
                <a:latin typeface="Calibri Light"/>
                <a:cs typeface="Calibri Light"/>
              </a:rPr>
              <a:t>a</a:t>
            </a:r>
            <a:r>
              <a:rPr sz="2400" spc="-23" dirty="0">
                <a:latin typeface="Calibri Light"/>
                <a:cs typeface="Calibri Light"/>
              </a:rPr>
              <a:t>c</a:t>
            </a:r>
            <a:r>
              <a:rPr sz="2400" dirty="0">
                <a:latin typeface="Calibri Light"/>
                <a:cs typeface="Calibri Light"/>
              </a:rPr>
              <a:t>e</a:t>
            </a:r>
            <a:r>
              <a:rPr sz="2400" spc="-33" dirty="0">
                <a:latin typeface="Calibri Light"/>
                <a:cs typeface="Calibri Light"/>
              </a:rPr>
              <a:t> </a:t>
            </a:r>
            <a:r>
              <a:rPr sz="2400" spc="16" dirty="0">
                <a:latin typeface="Calibri Light"/>
                <a:cs typeface="Calibri Light"/>
              </a:rPr>
              <a:t>i</a:t>
            </a:r>
            <a:r>
              <a:rPr sz="2400" dirty="0">
                <a:latin typeface="Calibri Light"/>
                <a:cs typeface="Calibri Light"/>
              </a:rPr>
              <a:t>n</a:t>
            </a:r>
            <a:r>
              <a:rPr sz="2400" spc="-39" dirty="0"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a</a:t>
            </a:r>
            <a:r>
              <a:rPr sz="2400" spc="16" dirty="0">
                <a:latin typeface="Calibri Light"/>
                <a:cs typeface="Calibri Light"/>
              </a:rPr>
              <a:t> </a:t>
            </a:r>
            <a:r>
              <a:rPr sz="2400" spc="23" dirty="0">
                <a:latin typeface="Calibri Light"/>
                <a:cs typeface="Calibri Light"/>
              </a:rPr>
              <a:t>s</a:t>
            </a:r>
            <a:r>
              <a:rPr sz="2400" dirty="0">
                <a:latin typeface="Calibri Light"/>
                <a:cs typeface="Calibri Light"/>
              </a:rPr>
              <a:t>hop.</a:t>
            </a:r>
            <a:endParaRPr sz="2400">
              <a:latin typeface="Calibri Light"/>
              <a:cs typeface="Calibri Light"/>
            </a:endParaRPr>
          </a:p>
          <a:p>
            <a:pPr marL="8325">
              <a:lnSpc>
                <a:spcPts val="2697"/>
              </a:lnSpc>
            </a:pPr>
            <a:r>
              <a:rPr sz="2400" spc="43" dirty="0">
                <a:solidFill>
                  <a:srgbClr val="001F5F"/>
                </a:solidFill>
                <a:latin typeface="Calibri Light"/>
                <a:cs typeface="Calibri Light"/>
              </a:rPr>
              <a:t>F</a:t>
            </a:r>
            <a:r>
              <a:rPr sz="2400" spc="16" dirty="0">
                <a:solidFill>
                  <a:srgbClr val="001F5F"/>
                </a:solidFill>
                <a:latin typeface="Calibri Light"/>
                <a:cs typeface="Calibri Light"/>
              </a:rPr>
              <a:t>i</a:t>
            </a:r>
            <a:r>
              <a:rPr sz="2400" spc="7" dirty="0">
                <a:solidFill>
                  <a:srgbClr val="001F5F"/>
                </a:solidFill>
                <a:latin typeface="Calibri Light"/>
                <a:cs typeface="Calibri Light"/>
              </a:rPr>
              <a:t>e</a:t>
            </a:r>
            <a:r>
              <a:rPr sz="2400" spc="16" dirty="0">
                <a:solidFill>
                  <a:srgbClr val="001F5F"/>
                </a:solidFill>
                <a:latin typeface="Calibri Light"/>
                <a:cs typeface="Calibri Light"/>
              </a:rPr>
              <a:t>l</a:t>
            </a:r>
            <a:r>
              <a:rPr sz="2400" dirty="0">
                <a:solidFill>
                  <a:srgbClr val="001F5F"/>
                </a:solidFill>
                <a:latin typeface="Calibri Light"/>
                <a:cs typeface="Calibri Light"/>
              </a:rPr>
              <a:t>d</a:t>
            </a:r>
            <a:r>
              <a:rPr sz="2400" spc="-190" dirty="0">
                <a:solidFill>
                  <a:srgbClr val="001F5F"/>
                </a:solidFill>
                <a:latin typeface="Calibri Light"/>
                <a:cs typeface="Calibri Light"/>
              </a:rPr>
              <a:t> </a:t>
            </a:r>
            <a:r>
              <a:rPr sz="2400" spc="66" dirty="0">
                <a:solidFill>
                  <a:srgbClr val="001F5F"/>
                </a:solidFill>
                <a:latin typeface="Calibri Light"/>
                <a:cs typeface="Calibri Light"/>
              </a:rPr>
              <a:t>r</a:t>
            </a:r>
            <a:r>
              <a:rPr sz="2400" spc="16" dirty="0">
                <a:solidFill>
                  <a:srgbClr val="001F5F"/>
                </a:solidFill>
                <a:latin typeface="Calibri Light"/>
                <a:cs typeface="Calibri Light"/>
              </a:rPr>
              <a:t>i</a:t>
            </a:r>
            <a:r>
              <a:rPr sz="2400" spc="-10" dirty="0">
                <a:solidFill>
                  <a:srgbClr val="001F5F"/>
                </a:solidFill>
                <a:latin typeface="Calibri Light"/>
                <a:cs typeface="Calibri Light"/>
              </a:rPr>
              <a:t>v</a:t>
            </a:r>
            <a:r>
              <a:rPr sz="2400" spc="-36" dirty="0">
                <a:solidFill>
                  <a:srgbClr val="001F5F"/>
                </a:solidFill>
                <a:latin typeface="Calibri Light"/>
                <a:cs typeface="Calibri Light"/>
              </a:rPr>
              <a:t>e</a:t>
            </a:r>
            <a:r>
              <a:rPr sz="2400" spc="-39" dirty="0">
                <a:solidFill>
                  <a:srgbClr val="001F5F"/>
                </a:solidFill>
                <a:latin typeface="Calibri Light"/>
                <a:cs typeface="Calibri Light"/>
              </a:rPr>
              <a:t>t</a:t>
            </a:r>
            <a:r>
              <a:rPr sz="2400" spc="-13" dirty="0">
                <a:solidFill>
                  <a:srgbClr val="001F5F"/>
                </a:solidFill>
                <a:latin typeface="Calibri Light"/>
                <a:cs typeface="Calibri Light"/>
              </a:rPr>
              <a:t>:</a:t>
            </a:r>
            <a:r>
              <a:rPr sz="2400" dirty="0">
                <a:solidFill>
                  <a:srgbClr val="001F5F"/>
                </a:solidFill>
                <a:latin typeface="Calibri Light"/>
                <a:cs typeface="Calibri Light"/>
              </a:rPr>
              <a:t>-</a:t>
            </a:r>
            <a:r>
              <a:rPr sz="2400" spc="-128" dirty="0">
                <a:solidFill>
                  <a:srgbClr val="001F5F"/>
                </a:solidFill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a</a:t>
            </a:r>
            <a:r>
              <a:rPr sz="2400" spc="-26" dirty="0">
                <a:latin typeface="Calibri Light"/>
                <a:cs typeface="Calibri Light"/>
              </a:rPr>
              <a:t> </a:t>
            </a:r>
            <a:r>
              <a:rPr sz="2400" spc="16" dirty="0">
                <a:latin typeface="Calibri Light"/>
                <a:cs typeface="Calibri Light"/>
              </a:rPr>
              <a:t>ri</a:t>
            </a:r>
            <a:r>
              <a:rPr sz="2400" spc="-10" dirty="0">
                <a:latin typeface="Calibri Light"/>
                <a:cs typeface="Calibri Light"/>
              </a:rPr>
              <a:t>v</a:t>
            </a:r>
            <a:r>
              <a:rPr sz="2400" spc="7" dirty="0">
                <a:latin typeface="Calibri Light"/>
                <a:cs typeface="Calibri Light"/>
              </a:rPr>
              <a:t>e</a:t>
            </a:r>
            <a:r>
              <a:rPr sz="2400" dirty="0">
                <a:latin typeface="Calibri Light"/>
                <a:cs typeface="Calibri Light"/>
              </a:rPr>
              <a:t>t</a:t>
            </a:r>
            <a:r>
              <a:rPr sz="2400" spc="-85" dirty="0"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d</a:t>
            </a:r>
            <a:r>
              <a:rPr sz="2400" spc="20" dirty="0">
                <a:latin typeface="Calibri Light"/>
                <a:cs typeface="Calibri Light"/>
              </a:rPr>
              <a:t>r</a:t>
            </a:r>
            <a:r>
              <a:rPr sz="2400" spc="16" dirty="0">
                <a:latin typeface="Calibri Light"/>
                <a:cs typeface="Calibri Light"/>
              </a:rPr>
              <a:t>i</a:t>
            </a:r>
            <a:r>
              <a:rPr sz="2400" spc="-10" dirty="0">
                <a:latin typeface="Calibri Light"/>
                <a:cs typeface="Calibri Light"/>
              </a:rPr>
              <a:t>v</a:t>
            </a:r>
            <a:r>
              <a:rPr sz="2400" spc="7" dirty="0">
                <a:latin typeface="Calibri Light"/>
                <a:cs typeface="Calibri Light"/>
              </a:rPr>
              <a:t>e</a:t>
            </a:r>
            <a:r>
              <a:rPr sz="2400" dirty="0">
                <a:latin typeface="Calibri Light"/>
                <a:cs typeface="Calibri Light"/>
              </a:rPr>
              <a:t>n</a:t>
            </a:r>
            <a:r>
              <a:rPr sz="2400" spc="-43" dirty="0">
                <a:latin typeface="Calibri Light"/>
                <a:cs typeface="Calibri Light"/>
              </a:rPr>
              <a:t> </a:t>
            </a:r>
            <a:r>
              <a:rPr sz="2400" spc="16" dirty="0">
                <a:latin typeface="Calibri Light"/>
                <a:cs typeface="Calibri Light"/>
              </a:rPr>
              <a:t>i</a:t>
            </a:r>
            <a:r>
              <a:rPr sz="2400" dirty="0">
                <a:latin typeface="Calibri Light"/>
                <a:cs typeface="Calibri Light"/>
              </a:rPr>
              <a:t>n</a:t>
            </a:r>
            <a:r>
              <a:rPr sz="2400" spc="-43" dirty="0"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p</a:t>
            </a:r>
            <a:r>
              <a:rPr sz="2400" spc="16" dirty="0">
                <a:latin typeface="Calibri Light"/>
                <a:cs typeface="Calibri Light"/>
              </a:rPr>
              <a:t>la</a:t>
            </a:r>
            <a:r>
              <a:rPr sz="2400" spc="-23" dirty="0">
                <a:latin typeface="Calibri Light"/>
                <a:cs typeface="Calibri Light"/>
              </a:rPr>
              <a:t>c</a:t>
            </a:r>
            <a:r>
              <a:rPr sz="2400" dirty="0">
                <a:latin typeface="Calibri Light"/>
                <a:cs typeface="Calibri Light"/>
              </a:rPr>
              <a:t>e</a:t>
            </a:r>
            <a:r>
              <a:rPr sz="2400" spc="-36" dirty="0">
                <a:latin typeface="Calibri Light"/>
                <a:cs typeface="Calibri Light"/>
              </a:rPr>
              <a:t> </a:t>
            </a:r>
            <a:r>
              <a:rPr sz="2400" spc="-3" dirty="0">
                <a:latin typeface="Calibri Light"/>
                <a:cs typeface="Calibri Light"/>
              </a:rPr>
              <a:t>o</a:t>
            </a:r>
            <a:r>
              <a:rPr sz="2400" dirty="0">
                <a:latin typeface="Calibri Light"/>
                <a:cs typeface="Calibri Light"/>
              </a:rPr>
              <a:t>n</a:t>
            </a:r>
            <a:r>
              <a:rPr sz="2400" spc="-3" dirty="0">
                <a:latin typeface="Calibri Light"/>
                <a:cs typeface="Calibri Light"/>
              </a:rPr>
              <a:t> </a:t>
            </a:r>
            <a:r>
              <a:rPr sz="2400" spc="23" dirty="0">
                <a:latin typeface="Calibri Light"/>
                <a:cs typeface="Calibri Light"/>
              </a:rPr>
              <a:t>w</a:t>
            </a:r>
            <a:r>
              <a:rPr sz="2400" spc="-3" dirty="0">
                <a:latin typeface="Calibri Light"/>
                <a:cs typeface="Calibri Light"/>
              </a:rPr>
              <a:t>o</a:t>
            </a:r>
            <a:r>
              <a:rPr sz="2400" spc="13" dirty="0">
                <a:latin typeface="Calibri Light"/>
                <a:cs typeface="Calibri Light"/>
              </a:rPr>
              <a:t>r</a:t>
            </a:r>
            <a:r>
              <a:rPr sz="2400" dirty="0">
                <a:latin typeface="Calibri Light"/>
                <a:cs typeface="Calibri Light"/>
              </a:rPr>
              <a:t>k</a:t>
            </a:r>
            <a:r>
              <a:rPr sz="2400" spc="-52" dirty="0">
                <a:latin typeface="Calibri Light"/>
                <a:cs typeface="Calibri Light"/>
              </a:rPr>
              <a:t> </a:t>
            </a:r>
            <a:r>
              <a:rPr sz="2400" spc="16" dirty="0">
                <a:latin typeface="Calibri Light"/>
                <a:cs typeface="Calibri Light"/>
              </a:rPr>
              <a:t>i</a:t>
            </a:r>
            <a:r>
              <a:rPr sz="2400" dirty="0">
                <a:latin typeface="Calibri Light"/>
                <a:cs typeface="Calibri Light"/>
              </a:rPr>
              <a:t>n</a:t>
            </a:r>
            <a:r>
              <a:rPr sz="2400" spc="-43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t</a:t>
            </a:r>
            <a:r>
              <a:rPr sz="2400" dirty="0">
                <a:latin typeface="Calibri Light"/>
                <a:cs typeface="Calibri Light"/>
              </a:rPr>
              <a:t>he</a:t>
            </a:r>
            <a:r>
              <a:rPr sz="2400" spc="-33" dirty="0">
                <a:latin typeface="Calibri Light"/>
                <a:cs typeface="Calibri Light"/>
              </a:rPr>
              <a:t> </a:t>
            </a:r>
            <a:r>
              <a:rPr sz="2400" spc="-20" dirty="0">
                <a:latin typeface="Calibri Light"/>
                <a:cs typeface="Calibri Light"/>
              </a:rPr>
              <a:t>f</a:t>
            </a:r>
            <a:r>
              <a:rPr sz="2400" spc="16" dirty="0">
                <a:latin typeface="Calibri Light"/>
                <a:cs typeface="Calibri Light"/>
              </a:rPr>
              <a:t>i</a:t>
            </a:r>
            <a:r>
              <a:rPr sz="2400" spc="7" dirty="0">
                <a:latin typeface="Calibri Light"/>
                <a:cs typeface="Calibri Light"/>
              </a:rPr>
              <a:t>e</a:t>
            </a:r>
            <a:r>
              <a:rPr sz="2400" spc="16" dirty="0">
                <a:latin typeface="Calibri Light"/>
                <a:cs typeface="Calibri Light"/>
              </a:rPr>
              <a:t>l</a:t>
            </a:r>
            <a:r>
              <a:rPr sz="2400" dirty="0">
                <a:latin typeface="Calibri Light"/>
                <a:cs typeface="Calibri Light"/>
              </a:rPr>
              <a:t>d.</a:t>
            </a:r>
            <a:endParaRPr sz="2400">
              <a:latin typeface="Calibri Light"/>
              <a:cs typeface="Calibri Light"/>
            </a:endParaRPr>
          </a:p>
          <a:p>
            <a:pPr>
              <a:lnSpc>
                <a:spcPct val="100000"/>
              </a:lnSpc>
            </a:pPr>
            <a:endParaRPr sz="2100">
              <a:latin typeface="Calibri Light"/>
              <a:cs typeface="Calibri Light"/>
            </a:endParaRPr>
          </a:p>
          <a:p>
            <a:pPr marL="8325" marR="162751">
              <a:lnSpc>
                <a:spcPts val="2556"/>
              </a:lnSpc>
            </a:pPr>
            <a:r>
              <a:rPr sz="2400" spc="16" dirty="0">
                <a:solidFill>
                  <a:srgbClr val="001F5F"/>
                </a:solidFill>
                <a:latin typeface="Calibri Light"/>
                <a:cs typeface="Calibri Light"/>
              </a:rPr>
              <a:t>Hot</a:t>
            </a:r>
            <a:r>
              <a:rPr sz="2400" spc="-138" dirty="0">
                <a:solidFill>
                  <a:srgbClr val="001F5F"/>
                </a:solidFill>
                <a:latin typeface="Calibri Light"/>
                <a:cs typeface="Calibri Light"/>
              </a:rPr>
              <a:t> </a:t>
            </a:r>
            <a:r>
              <a:rPr sz="2400" spc="-3" dirty="0">
                <a:solidFill>
                  <a:srgbClr val="001F5F"/>
                </a:solidFill>
                <a:latin typeface="Calibri Light"/>
                <a:cs typeface="Calibri Light"/>
              </a:rPr>
              <a:t>driven</a:t>
            </a:r>
            <a:r>
              <a:rPr sz="2400" spc="-134" dirty="0">
                <a:solidFill>
                  <a:srgbClr val="001F5F"/>
                </a:solidFill>
                <a:latin typeface="Calibri Light"/>
                <a:cs typeface="Calibri Light"/>
              </a:rPr>
              <a:t> </a:t>
            </a:r>
            <a:r>
              <a:rPr sz="2400" spc="-3" dirty="0">
                <a:solidFill>
                  <a:srgbClr val="001F5F"/>
                </a:solidFill>
                <a:latin typeface="Calibri Light"/>
                <a:cs typeface="Calibri Light"/>
              </a:rPr>
              <a:t>rivet:-</a:t>
            </a:r>
            <a:r>
              <a:rPr sz="2400" spc="-174" dirty="0">
                <a:solidFill>
                  <a:srgbClr val="001F5F"/>
                </a:solidFill>
                <a:latin typeface="Calibri Light"/>
                <a:cs typeface="Calibri Light"/>
              </a:rPr>
              <a:t> </a:t>
            </a:r>
            <a:r>
              <a:rPr sz="2400" spc="-20" dirty="0">
                <a:latin typeface="Calibri Light"/>
                <a:cs typeface="Calibri Light"/>
              </a:rPr>
              <a:t>For</a:t>
            </a:r>
            <a:r>
              <a:rPr sz="2400" spc="26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driving</a:t>
            </a:r>
            <a:r>
              <a:rPr sz="2400" spc="-62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the</a:t>
            </a:r>
            <a:r>
              <a:rPr sz="2400" spc="26" dirty="0">
                <a:latin typeface="Calibri Light"/>
                <a:cs typeface="Calibri Light"/>
              </a:rPr>
              <a:t> </a:t>
            </a:r>
            <a:r>
              <a:rPr sz="2400" spc="10" dirty="0">
                <a:latin typeface="Calibri Light"/>
                <a:cs typeface="Calibri Light"/>
              </a:rPr>
              <a:t>rivets,</a:t>
            </a:r>
            <a:r>
              <a:rPr sz="2400" spc="-128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they</a:t>
            </a:r>
            <a:r>
              <a:rPr sz="2400" spc="-46" dirty="0">
                <a:latin typeface="Calibri Light"/>
                <a:cs typeface="Calibri Light"/>
              </a:rPr>
              <a:t> </a:t>
            </a:r>
            <a:r>
              <a:rPr sz="2400" spc="-3" dirty="0">
                <a:latin typeface="Calibri Light"/>
                <a:cs typeface="Calibri Light"/>
              </a:rPr>
              <a:t>are</a:t>
            </a:r>
            <a:r>
              <a:rPr sz="2400" spc="-26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heated</a:t>
            </a:r>
            <a:r>
              <a:rPr sz="2400" spc="-82" dirty="0">
                <a:latin typeface="Calibri Light"/>
                <a:cs typeface="Calibri Light"/>
              </a:rPr>
              <a:t> </a:t>
            </a:r>
            <a:r>
              <a:rPr sz="2400" spc="10" dirty="0">
                <a:latin typeface="Calibri Light"/>
                <a:cs typeface="Calibri Light"/>
              </a:rPr>
              <a:t>till</a:t>
            </a:r>
            <a:r>
              <a:rPr sz="2400" spc="-20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they </a:t>
            </a:r>
            <a:r>
              <a:rPr sz="2400" spc="-521" dirty="0">
                <a:latin typeface="Calibri Light"/>
                <a:cs typeface="Calibri Light"/>
              </a:rPr>
              <a:t> </a:t>
            </a:r>
            <a:r>
              <a:rPr sz="2400" spc="-3" dirty="0">
                <a:latin typeface="Calibri Light"/>
                <a:cs typeface="Calibri Light"/>
              </a:rPr>
              <a:t>become</a:t>
            </a:r>
            <a:r>
              <a:rPr sz="2400" spc="-39" dirty="0">
                <a:latin typeface="Calibri Light"/>
                <a:cs typeface="Calibri Light"/>
              </a:rPr>
              <a:t> </a:t>
            </a:r>
            <a:r>
              <a:rPr sz="2400" spc="-7" dirty="0">
                <a:latin typeface="Calibri Light"/>
                <a:cs typeface="Calibri Light"/>
              </a:rPr>
              <a:t>red</a:t>
            </a:r>
            <a:r>
              <a:rPr sz="2400" spc="-43" dirty="0"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hot</a:t>
            </a:r>
            <a:r>
              <a:rPr sz="2400" spc="3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and</a:t>
            </a:r>
            <a:r>
              <a:rPr sz="2400" spc="-43" dirty="0">
                <a:latin typeface="Calibri Light"/>
                <a:cs typeface="Calibri Light"/>
              </a:rPr>
              <a:t> </a:t>
            </a:r>
            <a:r>
              <a:rPr sz="2400" spc="-3" dirty="0">
                <a:latin typeface="Calibri Light"/>
                <a:cs typeface="Calibri Light"/>
              </a:rPr>
              <a:t>are</a:t>
            </a:r>
            <a:r>
              <a:rPr sz="2400" spc="-36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then</a:t>
            </a:r>
            <a:r>
              <a:rPr sz="2400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placed</a:t>
            </a:r>
            <a:r>
              <a:rPr sz="2400" spc="-46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in</a:t>
            </a:r>
            <a:r>
              <a:rPr sz="2400" spc="-43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the</a:t>
            </a:r>
            <a:r>
              <a:rPr sz="2400" spc="10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hole.</a:t>
            </a:r>
            <a:endParaRPr sz="2400">
              <a:latin typeface="Calibri Light"/>
              <a:cs typeface="Calibri Light"/>
            </a:endParaRPr>
          </a:p>
          <a:p>
            <a:pPr marL="8325" marR="11655">
              <a:lnSpc>
                <a:spcPts val="2510"/>
              </a:lnSpc>
              <a:spcBef>
                <a:spcPts val="43"/>
              </a:spcBef>
            </a:pPr>
            <a:r>
              <a:rPr sz="2400" spc="-3" dirty="0">
                <a:latin typeface="Calibri Light"/>
                <a:cs typeface="Calibri Light"/>
              </a:rPr>
              <a:t>Keeping</a:t>
            </a:r>
            <a:r>
              <a:rPr sz="2400" spc="-23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the</a:t>
            </a:r>
            <a:r>
              <a:rPr sz="2400" spc="-33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rivets</a:t>
            </a:r>
            <a:r>
              <a:rPr sz="2400" spc="-125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pressed</a:t>
            </a:r>
            <a:r>
              <a:rPr sz="2400" spc="-95" dirty="0">
                <a:latin typeface="Calibri Light"/>
                <a:cs typeface="Calibri Light"/>
              </a:rPr>
              <a:t> </a:t>
            </a:r>
            <a:r>
              <a:rPr sz="2400" spc="-13" dirty="0">
                <a:latin typeface="Calibri Light"/>
                <a:cs typeface="Calibri Light"/>
              </a:rPr>
              <a:t>from</a:t>
            </a:r>
            <a:r>
              <a:rPr sz="2400" spc="-3" dirty="0">
                <a:latin typeface="Calibri Light"/>
                <a:cs typeface="Calibri Light"/>
              </a:rPr>
              <a:t> one</a:t>
            </a:r>
            <a:r>
              <a:rPr sz="2400" spc="13" dirty="0">
                <a:latin typeface="Calibri Light"/>
                <a:cs typeface="Calibri Light"/>
              </a:rPr>
              <a:t> </a:t>
            </a:r>
            <a:r>
              <a:rPr sz="2400" spc="10" dirty="0">
                <a:latin typeface="Calibri Light"/>
                <a:cs typeface="Calibri Light"/>
              </a:rPr>
              <a:t>side,</a:t>
            </a:r>
            <a:r>
              <a:rPr sz="2400" spc="-85" dirty="0"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a</a:t>
            </a:r>
            <a:r>
              <a:rPr sz="2400" spc="-26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number</a:t>
            </a:r>
            <a:r>
              <a:rPr sz="2400" spc="-23" dirty="0">
                <a:latin typeface="Calibri Light"/>
                <a:cs typeface="Calibri Light"/>
              </a:rPr>
              <a:t> </a:t>
            </a:r>
            <a:r>
              <a:rPr sz="2400" spc="-3" dirty="0">
                <a:latin typeface="Calibri Light"/>
                <a:cs typeface="Calibri Light"/>
              </a:rPr>
              <a:t>of</a:t>
            </a:r>
            <a:r>
              <a:rPr sz="2400" spc="26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blows</a:t>
            </a:r>
            <a:r>
              <a:rPr sz="2400" spc="-125" dirty="0">
                <a:latin typeface="Calibri Light"/>
                <a:cs typeface="Calibri Light"/>
              </a:rPr>
              <a:t> </a:t>
            </a:r>
            <a:r>
              <a:rPr sz="2400" spc="-3" dirty="0">
                <a:latin typeface="Calibri Light"/>
                <a:cs typeface="Calibri Light"/>
              </a:rPr>
              <a:t>are </a:t>
            </a:r>
            <a:r>
              <a:rPr sz="2400" spc="-524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applied</a:t>
            </a:r>
            <a:r>
              <a:rPr sz="2400" spc="-95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and </a:t>
            </a:r>
            <a:r>
              <a:rPr sz="2400" dirty="0">
                <a:latin typeface="Calibri Light"/>
                <a:cs typeface="Calibri Light"/>
              </a:rPr>
              <a:t>a</a:t>
            </a:r>
            <a:r>
              <a:rPr sz="2400" spc="-26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head</a:t>
            </a:r>
            <a:r>
              <a:rPr sz="2400" dirty="0">
                <a:latin typeface="Calibri Light"/>
                <a:cs typeface="Calibri Light"/>
              </a:rPr>
              <a:t> </a:t>
            </a:r>
            <a:r>
              <a:rPr sz="2400" spc="10" dirty="0">
                <a:latin typeface="Calibri Light"/>
                <a:cs typeface="Calibri Light"/>
              </a:rPr>
              <a:t>at</a:t>
            </a:r>
            <a:r>
              <a:rPr sz="2400" spc="-36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the</a:t>
            </a:r>
            <a:r>
              <a:rPr sz="2400" spc="-33" dirty="0"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other</a:t>
            </a:r>
            <a:r>
              <a:rPr sz="2400" spc="-23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end</a:t>
            </a:r>
            <a:r>
              <a:rPr sz="2400" spc="-43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is</a:t>
            </a:r>
            <a:r>
              <a:rPr sz="2400" spc="-26" dirty="0">
                <a:latin typeface="Calibri Light"/>
                <a:cs typeface="Calibri Light"/>
              </a:rPr>
              <a:t> </a:t>
            </a:r>
            <a:r>
              <a:rPr sz="2400" spc="-7" dirty="0">
                <a:latin typeface="Calibri Light"/>
                <a:cs typeface="Calibri Light"/>
              </a:rPr>
              <a:t>formed.</a:t>
            </a:r>
            <a:endParaRPr sz="2400">
              <a:latin typeface="Calibri Light"/>
              <a:cs typeface="Calibri Light"/>
            </a:endParaRPr>
          </a:p>
          <a:p>
            <a:pPr marL="8325" marR="616871">
              <a:lnSpc>
                <a:spcPts val="2556"/>
              </a:lnSpc>
              <a:spcBef>
                <a:spcPts val="16"/>
              </a:spcBef>
            </a:pPr>
            <a:r>
              <a:rPr sz="2400" dirty="0">
                <a:latin typeface="Calibri Light"/>
                <a:cs typeface="Calibri Light"/>
              </a:rPr>
              <a:t>When </a:t>
            </a:r>
            <a:r>
              <a:rPr sz="2400" spc="3" dirty="0">
                <a:latin typeface="Calibri Light"/>
                <a:cs typeface="Calibri Light"/>
              </a:rPr>
              <a:t>the</a:t>
            </a:r>
            <a:r>
              <a:rPr sz="2400" spc="-33" dirty="0"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hot</a:t>
            </a:r>
            <a:r>
              <a:rPr sz="2400" spc="3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rivet</a:t>
            </a:r>
            <a:r>
              <a:rPr sz="2400" spc="-85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so</a:t>
            </a:r>
            <a:r>
              <a:rPr sz="2400" spc="-49" dirty="0">
                <a:latin typeface="Calibri Light"/>
                <a:cs typeface="Calibri Light"/>
              </a:rPr>
              <a:t> </a:t>
            </a:r>
            <a:r>
              <a:rPr sz="2400" spc="-7" dirty="0">
                <a:latin typeface="Calibri Light"/>
                <a:cs typeface="Calibri Light"/>
              </a:rPr>
              <a:t>fitted</a:t>
            </a:r>
            <a:r>
              <a:rPr sz="2400" spc="-43" dirty="0">
                <a:latin typeface="Calibri Light"/>
                <a:cs typeface="Calibri Light"/>
              </a:rPr>
              <a:t> </a:t>
            </a:r>
            <a:r>
              <a:rPr sz="2400" spc="-3" dirty="0">
                <a:latin typeface="Calibri Light"/>
                <a:cs typeface="Calibri Light"/>
              </a:rPr>
              <a:t>cools</a:t>
            </a:r>
            <a:r>
              <a:rPr sz="2400" spc="-26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it</a:t>
            </a:r>
            <a:r>
              <a:rPr sz="2400" spc="-33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shrinks</a:t>
            </a:r>
            <a:r>
              <a:rPr sz="2400" spc="-75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and </a:t>
            </a:r>
            <a:r>
              <a:rPr sz="2400" spc="3" dirty="0">
                <a:latin typeface="Calibri Light"/>
                <a:cs typeface="Calibri Light"/>
              </a:rPr>
              <a:t>presses</a:t>
            </a:r>
            <a:r>
              <a:rPr sz="2400" spc="-125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the </a:t>
            </a:r>
            <a:r>
              <a:rPr sz="2400" spc="-524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plates</a:t>
            </a:r>
            <a:r>
              <a:rPr sz="2400" spc="-128" dirty="0">
                <a:latin typeface="Calibri Light"/>
                <a:cs typeface="Calibri Light"/>
              </a:rPr>
              <a:t> </a:t>
            </a:r>
            <a:r>
              <a:rPr sz="2400" spc="-20" dirty="0">
                <a:latin typeface="Calibri Light"/>
                <a:cs typeface="Calibri Light"/>
              </a:rPr>
              <a:t>together.</a:t>
            </a:r>
            <a:endParaRPr sz="2400">
              <a:latin typeface="Calibri Light"/>
              <a:cs typeface="Calibri Light"/>
            </a:endParaRPr>
          </a:p>
          <a:p>
            <a:pPr marL="8325">
              <a:lnSpc>
                <a:spcPts val="2386"/>
              </a:lnSpc>
              <a:tabLst>
                <a:tab pos="2363424" algn="l"/>
              </a:tabLst>
            </a:pPr>
            <a:r>
              <a:rPr sz="2400" spc="16" dirty="0">
                <a:solidFill>
                  <a:srgbClr val="006FC0"/>
                </a:solidFill>
                <a:latin typeface="Calibri Light"/>
                <a:cs typeface="Calibri Light"/>
              </a:rPr>
              <a:t>Cold</a:t>
            </a:r>
            <a:r>
              <a:rPr sz="2400" spc="-180" dirty="0">
                <a:solidFill>
                  <a:srgbClr val="006FC0"/>
                </a:solidFill>
                <a:latin typeface="Calibri Light"/>
                <a:cs typeface="Calibri Light"/>
              </a:rPr>
              <a:t> </a:t>
            </a:r>
            <a:r>
              <a:rPr sz="2400" spc="3" dirty="0">
                <a:solidFill>
                  <a:srgbClr val="006FC0"/>
                </a:solidFill>
                <a:latin typeface="Calibri Light"/>
                <a:cs typeface="Calibri Light"/>
              </a:rPr>
              <a:t>driven</a:t>
            </a:r>
            <a:r>
              <a:rPr sz="2400" spc="-180" dirty="0">
                <a:solidFill>
                  <a:srgbClr val="006FC0"/>
                </a:solidFill>
                <a:latin typeface="Calibri Light"/>
                <a:cs typeface="Calibri Light"/>
              </a:rPr>
              <a:t> </a:t>
            </a:r>
            <a:r>
              <a:rPr sz="2400" dirty="0">
                <a:solidFill>
                  <a:srgbClr val="006FC0"/>
                </a:solidFill>
                <a:latin typeface="Calibri Light"/>
                <a:cs typeface="Calibri Light"/>
              </a:rPr>
              <a:t>rivets:-	</a:t>
            </a:r>
            <a:r>
              <a:rPr sz="2400" spc="-3" dirty="0">
                <a:latin typeface="Calibri Light"/>
                <a:cs typeface="Calibri Light"/>
              </a:rPr>
              <a:t>are</a:t>
            </a:r>
            <a:r>
              <a:rPr sz="2400" spc="-29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driven</a:t>
            </a:r>
            <a:r>
              <a:rPr sz="2400" spc="-82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at</a:t>
            </a:r>
            <a:r>
              <a:rPr sz="2400" spc="-26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atmospheric</a:t>
            </a:r>
            <a:r>
              <a:rPr sz="2400" spc="-161" dirty="0"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temperature.</a:t>
            </a:r>
            <a:endParaRPr sz="2400">
              <a:latin typeface="Calibri Light"/>
              <a:cs typeface="Calibri Light"/>
            </a:endParaRPr>
          </a:p>
          <a:p>
            <a:pPr marL="8325" marR="3330">
              <a:lnSpc>
                <a:spcPts val="2563"/>
              </a:lnSpc>
              <a:spcBef>
                <a:spcPts val="174"/>
              </a:spcBef>
            </a:pPr>
            <a:r>
              <a:rPr sz="2400" spc="-3" dirty="0">
                <a:latin typeface="Calibri Light"/>
                <a:cs typeface="Calibri Light"/>
              </a:rPr>
              <a:t>The</a:t>
            </a:r>
            <a:r>
              <a:rPr sz="2400" spc="10" dirty="0">
                <a:latin typeface="Calibri Light"/>
                <a:cs typeface="Calibri Light"/>
              </a:rPr>
              <a:t> </a:t>
            </a:r>
            <a:r>
              <a:rPr sz="2400" spc="-3" dirty="0">
                <a:latin typeface="Calibri Light"/>
                <a:cs typeface="Calibri Light"/>
              </a:rPr>
              <a:t>cold</a:t>
            </a:r>
            <a:r>
              <a:rPr sz="2400" spc="-39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driven</a:t>
            </a:r>
            <a:r>
              <a:rPr sz="2400" spc="-92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rivets</a:t>
            </a:r>
            <a:r>
              <a:rPr sz="2400" spc="-72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need</a:t>
            </a:r>
            <a:r>
              <a:rPr sz="2400" spc="-43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larger</a:t>
            </a:r>
            <a:r>
              <a:rPr sz="2400" spc="-121" dirty="0">
                <a:latin typeface="Calibri Light"/>
                <a:cs typeface="Calibri Light"/>
              </a:rPr>
              <a:t> </a:t>
            </a:r>
            <a:r>
              <a:rPr sz="2400" spc="-3" dirty="0">
                <a:latin typeface="Calibri Light"/>
                <a:cs typeface="Calibri Light"/>
              </a:rPr>
              <a:t>pressure</a:t>
            </a:r>
            <a:r>
              <a:rPr sz="2400" spc="-85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to</a:t>
            </a:r>
            <a:r>
              <a:rPr sz="2400" spc="-46" dirty="0">
                <a:latin typeface="Calibri Light"/>
                <a:cs typeface="Calibri Light"/>
              </a:rPr>
              <a:t> </a:t>
            </a:r>
            <a:r>
              <a:rPr sz="2400" spc="-16" dirty="0">
                <a:latin typeface="Calibri Light"/>
                <a:cs typeface="Calibri Light"/>
              </a:rPr>
              <a:t>form</a:t>
            </a:r>
            <a:r>
              <a:rPr sz="2400" spc="7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the</a:t>
            </a:r>
            <a:r>
              <a:rPr sz="2400" spc="-33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head</a:t>
            </a:r>
            <a:r>
              <a:rPr sz="2400" spc="-39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and </a:t>
            </a:r>
            <a:r>
              <a:rPr sz="2400" spc="-524" dirty="0">
                <a:latin typeface="Calibri Light"/>
                <a:cs typeface="Calibri Light"/>
              </a:rPr>
              <a:t> </a:t>
            </a:r>
            <a:r>
              <a:rPr sz="2400" dirty="0">
                <a:latin typeface="Calibri Light"/>
                <a:cs typeface="Calibri Light"/>
              </a:rPr>
              <a:t>complete</a:t>
            </a:r>
            <a:r>
              <a:rPr sz="2400" spc="-88" dirty="0">
                <a:latin typeface="Calibri Light"/>
                <a:cs typeface="Calibri Light"/>
              </a:rPr>
              <a:t> </a:t>
            </a:r>
            <a:r>
              <a:rPr sz="2400" spc="3" dirty="0">
                <a:latin typeface="Calibri Light"/>
                <a:cs typeface="Calibri Light"/>
              </a:rPr>
              <a:t>the</a:t>
            </a:r>
            <a:r>
              <a:rPr sz="2400" spc="-33" dirty="0">
                <a:latin typeface="Calibri Light"/>
                <a:cs typeface="Calibri Light"/>
              </a:rPr>
              <a:t> </a:t>
            </a:r>
            <a:r>
              <a:rPr sz="2400" spc="7" dirty="0">
                <a:latin typeface="Calibri Light"/>
                <a:cs typeface="Calibri Light"/>
              </a:rPr>
              <a:t>driving.</a:t>
            </a:r>
            <a:endParaRPr sz="24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412</Words>
  <Application>Microsoft Office PowerPoint</Application>
  <PresentationFormat>On-screen Show (4:3)</PresentationFormat>
  <Paragraphs>46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Answer C</vt:lpstr>
      <vt:lpstr>PowerPoint Presentation</vt:lpstr>
      <vt:lpstr>PowerPoint Presentation</vt:lpstr>
      <vt:lpstr>PowerPoint Presentation</vt:lpstr>
      <vt:lpstr>Answer B</vt:lpstr>
      <vt:lpstr>PowerPoint Presentation</vt:lpstr>
      <vt:lpstr>Answer A</vt:lpstr>
      <vt:lpstr>PowerPoint Presentation</vt:lpstr>
      <vt:lpstr>Answer C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Aashu</cp:lastModifiedBy>
  <cp:revision>2</cp:revision>
  <dcterms:created xsi:type="dcterms:W3CDTF">2021-08-27T07:57:19Z</dcterms:created>
  <dcterms:modified xsi:type="dcterms:W3CDTF">2022-09-06T07:24:38Z</dcterms:modified>
</cp:coreProperties>
</file>