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7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14B2EF-0933-4766-B756-49270A439981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439AA0-303A-4169-AB47-F00C084B3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788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EDD72C3-86D6-40E1-AD77-A33094F4D339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41029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5700A8-AF90-45C2-AF76-979F0134A908}" type="slidenum">
              <a:rPr lang="en-US" altLang="en-US" sz="1200">
                <a:latin typeface="Times New Roman" panose="02020603050405020304" pitchFamily="18" charset="0"/>
              </a:rPr>
              <a:pPr/>
              <a:t>10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723150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4EC4398-E201-4907-8F2E-98061C8E7CB5}" type="slidenum">
              <a:rPr lang="en-US" altLang="en-US" sz="1200">
                <a:latin typeface="Times New Roman" panose="02020603050405020304" pitchFamily="18" charset="0"/>
              </a:rPr>
              <a:pPr/>
              <a:t>11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29968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2CB87A-9FA2-480A-912E-951B6B0999CE}" type="slidenum">
              <a:rPr lang="en-US" altLang="en-US" sz="1200">
                <a:latin typeface="Times New Roman" panose="02020603050405020304" pitchFamily="18" charset="0"/>
              </a:rPr>
              <a:pPr/>
              <a:t>2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7904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E2DE90D-1DC5-4FBE-A5B3-12369FEF7DEC}" type="slidenum">
              <a:rPr lang="en-US" altLang="en-US" sz="1200">
                <a:latin typeface="Times New Roman" panose="02020603050405020304" pitchFamily="18" charset="0"/>
              </a:rPr>
              <a:pPr/>
              <a:t>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07683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457F21-291E-438C-88A7-9A4F02A84A6A}" type="slidenum">
              <a:rPr lang="en-US" altLang="en-US" sz="1200">
                <a:latin typeface="Times New Roman" panose="02020603050405020304" pitchFamily="18" charset="0"/>
              </a:rPr>
              <a:pPr/>
              <a:t>4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914423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776FBD5-45D9-4A9A-8048-FA08EAE40E9F}" type="slidenum">
              <a:rPr lang="en-US" altLang="en-US" sz="1200">
                <a:latin typeface="Times New Roman" panose="02020603050405020304" pitchFamily="18" charset="0"/>
              </a:rPr>
              <a:pPr/>
              <a:t>5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55147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F399731-6663-47CD-901D-B19CD8DE3D7B}" type="slidenum">
              <a:rPr lang="en-US" altLang="en-US" sz="1200">
                <a:latin typeface="Times New Roman" panose="02020603050405020304" pitchFamily="18" charset="0"/>
              </a:rPr>
              <a:pPr/>
              <a:t>6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021271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7C70EC4-15CD-471D-A21D-9EF8A9C1E218}" type="slidenum">
              <a:rPr lang="en-US" altLang="en-US" sz="1200">
                <a:latin typeface="Times New Roman" panose="02020603050405020304" pitchFamily="18" charset="0"/>
              </a:rPr>
              <a:pPr/>
              <a:t>7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842111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D8B0F1-1D9E-4D83-A19F-8F9623AC0C2B}" type="slidenum">
              <a:rPr lang="en-US" altLang="en-US" sz="1200">
                <a:latin typeface="Times New Roman" panose="02020603050405020304" pitchFamily="18" charset="0"/>
              </a:rPr>
              <a:pPr/>
              <a:t>8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418409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5A8922-63B9-43AD-8C99-298454FDF84D}" type="slidenum">
              <a:rPr lang="en-US" altLang="en-US" sz="1200">
                <a:latin typeface="Times New Roman" panose="02020603050405020304" pitchFamily="18" charset="0"/>
              </a:rPr>
              <a:pPr/>
              <a:t>9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07682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A7B4-EAF6-4871-89C4-1F95939D05CF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D90C5-D0C4-418C-9018-71C240DCF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923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A7B4-EAF6-4871-89C4-1F95939D05CF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D90C5-D0C4-418C-9018-71C240DCF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19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A7B4-EAF6-4871-89C4-1F95939D05CF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D90C5-D0C4-418C-9018-71C240DCF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71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5ED5E-B3CA-491F-BFF6-166F6244D73B}" type="datetime9">
              <a:rPr lang="en-US"/>
              <a:pPr>
                <a:defRPr/>
              </a:pPr>
              <a:t>2/14/2022 11:05:52 PM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0306DE-3A0F-4EA6-8778-3DEF602314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4435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A7B4-EAF6-4871-89C4-1F95939D05CF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D90C5-D0C4-418C-9018-71C240DCF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1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A7B4-EAF6-4871-89C4-1F95939D05CF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D90C5-D0C4-418C-9018-71C240DCF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87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A7B4-EAF6-4871-89C4-1F95939D05CF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D90C5-D0C4-418C-9018-71C240DCF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279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A7B4-EAF6-4871-89C4-1F95939D05CF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D90C5-D0C4-418C-9018-71C240DCF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626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A7B4-EAF6-4871-89C4-1F95939D05CF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D90C5-D0C4-418C-9018-71C240DCF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351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A7B4-EAF6-4871-89C4-1F95939D05CF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D90C5-D0C4-418C-9018-71C240DCF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558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A7B4-EAF6-4871-89C4-1F95939D05CF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D90C5-D0C4-418C-9018-71C240DCF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9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A7B4-EAF6-4871-89C4-1F95939D05CF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D90C5-D0C4-418C-9018-71C240DCF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45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1A7B4-EAF6-4871-89C4-1F95939D05CF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D90C5-D0C4-418C-9018-71C240DCF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032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u="sng"/>
              <a:t>ATUL SETYA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62637" y="336175"/>
            <a:ext cx="9144000" cy="981915"/>
          </a:xfrm>
        </p:spPr>
        <p:txBody>
          <a:bodyPr/>
          <a:lstStyle/>
          <a:p>
            <a:pPr eaLnBrk="1" hangingPunct="1"/>
            <a:r>
              <a:rPr lang="en-US" altLang="en-US" sz="4400" u="sng" dirty="0">
                <a:latin typeface="Book Antiqua" panose="02040602050305030304" pitchFamily="18" charset="0"/>
              </a:rPr>
              <a:t>Building structure</a:t>
            </a:r>
            <a:endParaRPr lang="en-US" altLang="en-US" sz="2400" u="sng" dirty="0">
              <a:latin typeface="Book Antiqua" panose="02040602050305030304" pitchFamily="18" charset="0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71482" y="2108294"/>
            <a:ext cx="6248400" cy="3046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u="sng" dirty="0" smtClean="0">
              <a:latin typeface="Book Antiqua" panose="0204060205030503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u="sng" dirty="0" smtClean="0">
              <a:latin typeface="Book Antiqua" panose="0204060205030503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4000" b="1" u="sng" dirty="0">
                <a:latin typeface="Book Antiqua" panose="02040602050305030304" pitchFamily="18" charset="0"/>
              </a:rPr>
              <a:t>Plain &amp; Reinforced Concrete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2FCCAB-8F45-4B9C-9DDA-3D92A674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8600" y="100759"/>
            <a:ext cx="1019343" cy="1217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446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324619D-3524-48A8-AB10-C25E905E5048}" type="datetime9">
              <a:rPr lang="en-US" altLang="en-US" sz="1000"/>
              <a:pPr eaLnBrk="1" hangingPunct="1"/>
              <a:t>2/14/2022 11:05:53 PM</a:t>
            </a:fld>
            <a:endParaRPr lang="en-US" altLang="en-US" sz="1000"/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029ECAF-1B2A-430F-92C2-BA2C6990CF0A}" type="slidenum">
              <a:rPr lang="en-US" altLang="en-US" sz="1000"/>
              <a:pPr eaLnBrk="1" hangingPunct="1"/>
              <a:t>10</a:t>
            </a:fld>
            <a:endParaRPr lang="en-US" altLang="en-US" sz="100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81000"/>
            <a:ext cx="75438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>
                <a:latin typeface="Book Antiqua" panose="02040602050305030304" pitchFamily="18" charset="0"/>
              </a:rPr>
              <a:t>Plain &amp; Reinforced Concrete-1</a:t>
            </a:r>
            <a:endParaRPr lang="en-US" altLang="en-US" sz="2400">
              <a:latin typeface="Book Antiqua" panose="02040602050305030304" pitchFamily="18" charset="0"/>
            </a:endParaRP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371600"/>
            <a:ext cx="8229600" cy="5181600"/>
          </a:xfrm>
        </p:spPr>
        <p:txBody>
          <a:bodyPr/>
          <a:lstStyle/>
          <a:p>
            <a:pPr marL="0" indent="0">
              <a:buNone/>
            </a:pPr>
            <a:r>
              <a:rPr lang="en-US" altLang="en-US">
                <a:latin typeface="Book Antiqua" panose="02040602050305030304" pitchFamily="18" charset="0"/>
              </a:rPr>
              <a:t>Shrinkage</a:t>
            </a:r>
          </a:p>
          <a:p>
            <a:pPr marL="0" indent="0" algn="ctr">
              <a:buNone/>
            </a:pPr>
            <a:r>
              <a:rPr lang="en-US" altLang="en-US" sz="2400">
                <a:solidFill>
                  <a:schemeClr val="tx2"/>
                </a:solidFill>
                <a:latin typeface="Book Antiqua" panose="02040602050305030304" pitchFamily="18" charset="0"/>
              </a:rPr>
              <a:t>“Shrinkage is reduction in volume of concrete due to loss of water”</a:t>
            </a:r>
          </a:p>
          <a:p>
            <a:pPr marL="0" indent="0">
              <a:buNone/>
            </a:pPr>
            <a:r>
              <a:rPr lang="en-US" altLang="en-US" sz="2000">
                <a:latin typeface="Book Antiqua" panose="02040602050305030304" pitchFamily="18" charset="0"/>
              </a:rPr>
              <a:t>Coefficient of shrinkage varies with time. Coefficient of shortening is:</a:t>
            </a:r>
          </a:p>
          <a:p>
            <a:pPr marL="1673225" lvl="2" indent="-438150"/>
            <a:r>
              <a:rPr lang="en-US" altLang="en-US">
                <a:latin typeface="Book Antiqua" panose="02040602050305030304" pitchFamily="18" charset="0"/>
              </a:rPr>
              <a:t> 	0.00025 at 28 days</a:t>
            </a:r>
          </a:p>
          <a:p>
            <a:pPr marL="1673225" lvl="2" indent="-438150"/>
            <a:r>
              <a:rPr lang="en-US" altLang="en-US">
                <a:latin typeface="Book Antiqua" panose="02040602050305030304" pitchFamily="18" charset="0"/>
              </a:rPr>
              <a:t>  0.00035 at 3 months</a:t>
            </a:r>
          </a:p>
          <a:p>
            <a:pPr marL="1673225" lvl="2" indent="-438150"/>
            <a:r>
              <a:rPr lang="en-US" altLang="en-US">
                <a:latin typeface="Book Antiqua" panose="02040602050305030304" pitchFamily="18" charset="0"/>
              </a:rPr>
              <a:t>  0.0005 at 12 months</a:t>
            </a:r>
            <a:br>
              <a:rPr lang="en-US" altLang="en-US">
                <a:latin typeface="Book Antiqua" panose="02040602050305030304" pitchFamily="18" charset="0"/>
              </a:rPr>
            </a:br>
            <a:endParaRPr lang="en-US" altLang="en-US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r>
              <a:rPr lang="en-US" altLang="en-US" sz="2400">
                <a:latin typeface="Book Antiqua" panose="02040602050305030304" pitchFamily="18" charset="0"/>
              </a:rPr>
              <a:t>Shrinkage =  Shrinkage coefficient x Length</a:t>
            </a:r>
            <a:br>
              <a:rPr lang="en-US" altLang="en-US" sz="2400">
                <a:latin typeface="Book Antiqua" panose="02040602050305030304" pitchFamily="18" charset="0"/>
              </a:rPr>
            </a:br>
            <a:endParaRPr lang="en-US" altLang="en-US" sz="240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US" altLang="en-US" sz="2400">
                <a:solidFill>
                  <a:schemeClr val="tx2"/>
                </a:solidFill>
                <a:latin typeface="Book Antiqua" panose="02040602050305030304" pitchFamily="18" charset="0"/>
              </a:rPr>
              <a:t>Excessive shrinkage can be avoided by proper curing during first 28 days because half of the total shrinkage takes place during this period</a:t>
            </a:r>
          </a:p>
        </p:txBody>
      </p:sp>
    </p:spTree>
    <p:extLst>
      <p:ext uri="{BB962C8B-B14F-4D97-AF65-F5344CB8AC3E}">
        <p14:creationId xmlns:p14="http://schemas.microsoft.com/office/powerpoint/2010/main" val="322149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0E7107F-AF54-4937-BDDF-5C108B205D8E}" type="datetime9">
              <a:rPr lang="en-US" altLang="en-US" sz="1000"/>
              <a:pPr eaLnBrk="1" hangingPunct="1"/>
              <a:t>2/14/2022 11:05:53 PM</a:t>
            </a:fld>
            <a:endParaRPr lang="en-US" altLang="en-US" sz="1000"/>
          </a:p>
        </p:txBody>
      </p:sp>
      <p:sp>
        <p:nvSpPr>
          <p:cNvPr id="3072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B8216E7-F8B0-4245-AC6D-F776250442AF}" type="slidenum">
              <a:rPr lang="en-US" altLang="en-US" sz="1000"/>
              <a:pPr eaLnBrk="1" hangingPunct="1"/>
              <a:t>11</a:t>
            </a:fld>
            <a:endParaRPr lang="en-US" altLang="en-US" sz="100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7543800" cy="7318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>
                <a:latin typeface="Book Antiqua" panose="02040602050305030304" pitchFamily="18" charset="0"/>
              </a:rPr>
              <a:t>Plain &amp; Reinforced Concrete-1</a:t>
            </a:r>
            <a:endParaRPr lang="en-US" altLang="en-US" sz="2400">
              <a:latin typeface="Book Antiqua" panose="02040602050305030304" pitchFamily="18" charset="0"/>
            </a:endParaRP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>
                <a:latin typeface="Book Antiqua" panose="02040602050305030304" pitchFamily="18" charset="0"/>
              </a:rPr>
              <a:t>Creep</a:t>
            </a:r>
          </a:p>
          <a:p>
            <a:pPr marL="0" indent="0" algn="ctr">
              <a:buNone/>
            </a:pPr>
            <a:r>
              <a:rPr lang="en-US" altLang="en-US" sz="2400">
                <a:solidFill>
                  <a:schemeClr val="tx2"/>
                </a:solidFill>
                <a:latin typeface="Book Antiqua" panose="02040602050305030304" pitchFamily="18" charset="0"/>
              </a:rPr>
              <a:t>“creep is the slow deformation of material over considerable lengths of time at constant stress or load”</a:t>
            </a:r>
          </a:p>
          <a:p>
            <a:pPr marL="0" indent="0">
              <a:buNone/>
            </a:pPr>
            <a:r>
              <a:rPr lang="en-US" altLang="en-US" sz="2000">
                <a:latin typeface="Book Antiqua" panose="02040602050305030304" pitchFamily="18" charset="0"/>
              </a:rPr>
              <a:t>Creep deformations for a given concrete are practically proportional to the magnitude of the </a:t>
            </a:r>
            <a:r>
              <a:rPr lang="en-US" altLang="en-US" sz="2000">
                <a:solidFill>
                  <a:schemeClr val="tx2"/>
                </a:solidFill>
                <a:latin typeface="Book Antiqua" panose="02040602050305030304" pitchFamily="18" charset="0"/>
              </a:rPr>
              <a:t>applied stress</a:t>
            </a:r>
            <a:r>
              <a:rPr lang="en-US" altLang="en-US" sz="2000">
                <a:latin typeface="Book Antiqua" panose="02040602050305030304" pitchFamily="18" charset="0"/>
              </a:rPr>
              <a:t>; at any given stress, </a:t>
            </a:r>
            <a:r>
              <a:rPr lang="en-US" altLang="en-US" sz="2000">
                <a:solidFill>
                  <a:schemeClr val="tx2"/>
                </a:solidFill>
                <a:latin typeface="Book Antiqua" panose="02040602050305030304" pitchFamily="18" charset="0"/>
              </a:rPr>
              <a:t>high strength concrete</a:t>
            </a:r>
            <a:r>
              <a:rPr lang="en-US" altLang="en-US" sz="2000">
                <a:latin typeface="Book Antiqua" panose="02040602050305030304" pitchFamily="18" charset="0"/>
              </a:rPr>
              <a:t> show </a:t>
            </a:r>
            <a:r>
              <a:rPr lang="en-US" altLang="en-US" sz="2000">
                <a:solidFill>
                  <a:schemeClr val="tx2"/>
                </a:solidFill>
                <a:latin typeface="Book Antiqua" panose="02040602050305030304" pitchFamily="18" charset="0"/>
              </a:rPr>
              <a:t>less creep</a:t>
            </a:r>
            <a:r>
              <a:rPr lang="en-US" altLang="en-US" sz="2000">
                <a:latin typeface="Book Antiqua" panose="02040602050305030304" pitchFamily="18" charset="0"/>
              </a:rPr>
              <a:t> than lower strength concrete</a:t>
            </a:r>
            <a:r>
              <a:rPr lang="en-US" altLang="en-US" sz="1800">
                <a:latin typeface="Book Antiqua" panose="02040602050305030304" pitchFamily="18" charset="0"/>
              </a:rPr>
              <a:t>.</a:t>
            </a:r>
          </a:p>
        </p:txBody>
      </p:sp>
      <p:graphicFrame>
        <p:nvGraphicFramePr>
          <p:cNvPr id="216068" name="Group 4"/>
          <p:cNvGraphicFramePr>
            <a:graphicFrameLocks noGrp="1"/>
          </p:cNvGraphicFramePr>
          <p:nvPr>
            <p:ph sz="half" idx="2"/>
          </p:nvPr>
        </p:nvGraphicFramePr>
        <p:xfrm>
          <a:off x="6172200" y="1719263"/>
          <a:ext cx="4038600" cy="4497404"/>
        </p:xfrm>
        <a:graphic>
          <a:graphicData uri="http://schemas.openxmlformats.org/drawingml/2006/table">
            <a:tbl>
              <a:tblPr/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9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18" charset="0"/>
                        </a:rPr>
                        <a:t>Compressive strength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18" charset="0"/>
                        </a:rPr>
                        <a:t>Specific Creep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(MPa)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-6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 per MPa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4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20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145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48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30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116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3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40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80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64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55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58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463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4935671-E2FD-44A3-8C83-4BE44F594F00}" type="datetime9">
              <a:rPr lang="en-US" altLang="en-US" sz="1000"/>
              <a:pPr eaLnBrk="1" hangingPunct="1"/>
              <a:t>2/14/2022 11:05:53 PM</a:t>
            </a:fld>
            <a:endParaRPr lang="en-US" altLang="en-US" sz="1000"/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95F77AB-14CC-4262-BDF6-2906598B93B2}" type="slidenum">
              <a:rPr lang="en-US" altLang="en-US" sz="1000"/>
              <a:pPr eaLnBrk="1" hangingPunct="1"/>
              <a:t>2</a:t>
            </a:fld>
            <a:endParaRPr lang="en-US" altLang="en-US" sz="100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81000"/>
            <a:ext cx="75438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>
                <a:latin typeface="Book Antiqua" panose="02040602050305030304" pitchFamily="18" charset="0"/>
              </a:rPr>
              <a:t>Plain &amp; Reinforced Concrete-1</a:t>
            </a:r>
            <a:endParaRPr lang="en-US" altLang="en-US" sz="2400">
              <a:latin typeface="Book Antiqua" panose="02040602050305030304" pitchFamily="18" charset="0"/>
            </a:endParaRP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371600"/>
            <a:ext cx="8229600" cy="5181600"/>
          </a:xfrm>
        </p:spPr>
        <p:txBody>
          <a:bodyPr/>
          <a:lstStyle/>
          <a:p>
            <a:pPr marL="0" indent="0">
              <a:buNone/>
            </a:pPr>
            <a:r>
              <a:rPr lang="en-US" altLang="en-US">
                <a:solidFill>
                  <a:schemeClr val="tx2"/>
                </a:solidFill>
                <a:latin typeface="Book Antiqua" panose="02040602050305030304" pitchFamily="18" charset="0"/>
              </a:rPr>
              <a:t>Ultimate Strength Design (USD)</a:t>
            </a:r>
            <a:r>
              <a:rPr lang="en-US" altLang="en-US">
                <a:latin typeface="Book Antiqua" panose="02040602050305030304" pitchFamily="18" charset="0"/>
              </a:rPr>
              <a:t>/LRFD Method</a:t>
            </a:r>
          </a:p>
          <a:p>
            <a:pPr marL="0" indent="0">
              <a:buNone/>
            </a:pPr>
            <a:r>
              <a:rPr lang="en-US" altLang="en-US" sz="2400">
                <a:latin typeface="Book Antiqua" panose="02040602050305030304" pitchFamily="18" charset="0"/>
              </a:rPr>
              <a:t>Strength design method is based on the philosophy of dividing F.O.S. in such a way that </a:t>
            </a:r>
            <a:r>
              <a:rPr lang="en-US" altLang="en-US" sz="2400" b="1">
                <a:solidFill>
                  <a:schemeClr val="tx2"/>
                </a:solidFill>
                <a:latin typeface="Book Antiqua" panose="02040602050305030304" pitchFamily="18" charset="0"/>
              </a:rPr>
              <a:t>Bigger part</a:t>
            </a:r>
            <a:r>
              <a:rPr lang="en-US" altLang="en-US" sz="2400">
                <a:latin typeface="Book Antiqua" panose="02040602050305030304" pitchFamily="18" charset="0"/>
              </a:rPr>
              <a:t> is applied on </a:t>
            </a:r>
            <a:r>
              <a:rPr lang="en-US" altLang="en-US" sz="2400" b="1">
                <a:solidFill>
                  <a:schemeClr val="tx2"/>
                </a:solidFill>
                <a:latin typeface="Book Antiqua" panose="02040602050305030304" pitchFamily="18" charset="0"/>
              </a:rPr>
              <a:t>loads</a:t>
            </a:r>
            <a:r>
              <a:rPr lang="en-US" altLang="en-US" sz="2400">
                <a:latin typeface="Book Antiqua" panose="02040602050305030304" pitchFamily="18" charset="0"/>
              </a:rPr>
              <a:t> and </a:t>
            </a:r>
            <a:r>
              <a:rPr lang="en-US" altLang="en-US" sz="2400" b="1">
                <a:solidFill>
                  <a:schemeClr val="tx2"/>
                </a:solidFill>
                <a:latin typeface="Book Antiqua" panose="02040602050305030304" pitchFamily="18" charset="0"/>
              </a:rPr>
              <a:t>smaller part</a:t>
            </a:r>
            <a:r>
              <a:rPr lang="en-US" altLang="en-US" sz="2400">
                <a:latin typeface="Book Antiqua" panose="02040602050305030304" pitchFamily="18" charset="0"/>
              </a:rPr>
              <a:t> is applied on </a:t>
            </a:r>
            <a:r>
              <a:rPr lang="en-US" altLang="en-US" sz="2400" b="1">
                <a:solidFill>
                  <a:schemeClr val="tx2"/>
                </a:solidFill>
                <a:latin typeface="Book Antiqua" panose="02040602050305030304" pitchFamily="18" charset="0"/>
              </a:rPr>
              <a:t>material strength.</a:t>
            </a:r>
          </a:p>
          <a:p>
            <a:pPr marL="0" indent="0">
              <a:buNone/>
            </a:pPr>
            <a:r>
              <a:rPr lang="en-US" altLang="en-US" sz="2000" b="1">
                <a:latin typeface="Book Antiqua" panose="02040602050305030304" pitchFamily="18" charset="0"/>
              </a:rPr>
              <a:t>	</a:t>
            </a:r>
          </a:p>
          <a:p>
            <a:pPr marL="0" indent="0">
              <a:buNone/>
            </a:pPr>
            <a:r>
              <a:rPr lang="en-US" altLang="en-US" sz="2000" b="1">
                <a:latin typeface="Book Antiqua" panose="02040602050305030304" pitchFamily="18" charset="0"/>
              </a:rPr>
              <a:t>	  Material Strength </a:t>
            </a:r>
            <a:r>
              <a:rPr lang="en-US" altLang="en-US" sz="2000" b="1">
                <a:solidFill>
                  <a:schemeClr val="tx2"/>
                </a:solidFill>
                <a:latin typeface="Book Antiqua" panose="02040602050305030304" pitchFamily="18" charset="0"/>
              </a:rPr>
              <a:t>≥</a:t>
            </a:r>
            <a:r>
              <a:rPr lang="en-US" altLang="en-US" sz="2000" b="1">
                <a:latin typeface="Book Antiqua" panose="02040602050305030304" pitchFamily="18" charset="0"/>
              </a:rPr>
              <a:t> Applied Load  x  F.O.S.</a:t>
            </a:r>
            <a:r>
              <a:rPr lang="en-US" altLang="en-US" sz="2000" b="1" baseline="-25000">
                <a:latin typeface="Book Antiqua" panose="02040602050305030304" pitchFamily="18" charset="0"/>
              </a:rPr>
              <a:t>1</a:t>
            </a:r>
            <a:r>
              <a:rPr lang="en-US" altLang="en-US" sz="2000" b="1">
                <a:latin typeface="Book Antiqua" panose="02040602050305030304" pitchFamily="18" charset="0"/>
              </a:rPr>
              <a:t> x F.O.S.</a:t>
            </a:r>
            <a:r>
              <a:rPr lang="en-US" altLang="en-US" sz="2000" b="1" baseline="-25000">
                <a:latin typeface="Book Antiqua" panose="02040602050305030304" pitchFamily="18" charset="0"/>
              </a:rPr>
              <a:t>2</a:t>
            </a:r>
            <a:r>
              <a:rPr lang="en-US" altLang="en-US" sz="2000" b="1">
                <a:latin typeface="Book Antiqua" panose="02040602050305030304" pitchFamily="18" charset="0"/>
              </a:rPr>
              <a:t> </a:t>
            </a:r>
          </a:p>
          <a:p>
            <a:pPr marL="0" indent="0">
              <a:buNone/>
            </a:pPr>
            <a:r>
              <a:rPr lang="en-US" altLang="en-US" sz="2000" b="1">
                <a:latin typeface="Book Antiqua" panose="02040602050305030304" pitchFamily="18" charset="0"/>
              </a:rPr>
              <a:t>             </a:t>
            </a:r>
          </a:p>
          <a:p>
            <a:pPr marL="0" indent="0">
              <a:buNone/>
            </a:pPr>
            <a:r>
              <a:rPr lang="en-US" altLang="en-US" sz="2000" b="1">
                <a:latin typeface="Book Antiqua" panose="02040602050305030304" pitchFamily="18" charset="0"/>
              </a:rPr>
              <a:t>	  {1 / F.O.S.</a:t>
            </a:r>
            <a:r>
              <a:rPr lang="en-US" altLang="en-US" sz="2000" b="1" baseline="-25000">
                <a:latin typeface="Book Antiqua" panose="02040602050305030304" pitchFamily="18" charset="0"/>
              </a:rPr>
              <a:t>2</a:t>
            </a:r>
            <a:r>
              <a:rPr lang="en-US" altLang="en-US" sz="2000" b="1">
                <a:latin typeface="Book Antiqua" panose="02040602050305030304" pitchFamily="18" charset="0"/>
              </a:rPr>
              <a:t>} Material Strength </a:t>
            </a:r>
            <a:r>
              <a:rPr lang="en-US" altLang="en-US" sz="2000" b="1">
                <a:solidFill>
                  <a:schemeClr val="tx2"/>
                </a:solidFill>
                <a:latin typeface="Book Antiqua" panose="02040602050305030304" pitchFamily="18" charset="0"/>
              </a:rPr>
              <a:t>≥</a:t>
            </a:r>
            <a:r>
              <a:rPr lang="en-US" altLang="en-US" sz="2000" b="1">
                <a:latin typeface="Book Antiqua" panose="02040602050305030304" pitchFamily="18" charset="0"/>
              </a:rPr>
              <a:t> Applied Load  x  F.O.S.</a:t>
            </a:r>
            <a:r>
              <a:rPr lang="en-US" altLang="en-US" sz="2000" b="1" baseline="-25000">
                <a:latin typeface="Book Antiqua" panose="02040602050305030304" pitchFamily="18" charset="0"/>
              </a:rPr>
              <a:t>1</a:t>
            </a:r>
            <a:r>
              <a:rPr lang="en-US" altLang="en-US" sz="2000" b="1">
                <a:latin typeface="Book Antiqua" panose="02040602050305030304" pitchFamily="18" charset="0"/>
              </a:rPr>
              <a:t> </a:t>
            </a:r>
          </a:p>
          <a:p>
            <a:pPr marL="0" indent="0">
              <a:buNone/>
            </a:pPr>
            <a:endParaRPr lang="en-US" altLang="en-US" sz="2000" b="1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US" altLang="en-US" sz="2000" b="1">
                <a:solidFill>
                  <a:schemeClr val="tx2"/>
                </a:solidFill>
                <a:latin typeface="Book Antiqua" panose="02040602050305030304" pitchFamily="18" charset="0"/>
              </a:rPr>
              <a:t>	F.O.S.</a:t>
            </a:r>
            <a:r>
              <a:rPr lang="en-US" altLang="en-US" sz="2000" b="1" baseline="-25000">
                <a:solidFill>
                  <a:schemeClr val="tx2"/>
                </a:solidFill>
                <a:latin typeface="Book Antiqua" panose="02040602050305030304" pitchFamily="18" charset="0"/>
              </a:rPr>
              <a:t>1  </a:t>
            </a:r>
            <a:r>
              <a:rPr lang="en-US" altLang="en-US" sz="2000" b="1">
                <a:solidFill>
                  <a:schemeClr val="tx2"/>
                </a:solidFill>
                <a:latin typeface="Book Antiqua" panose="02040602050305030304" pitchFamily="18" charset="0"/>
              </a:rPr>
              <a:t>= Overload factor or Load Factor {greater than 1}</a:t>
            </a:r>
          </a:p>
          <a:p>
            <a:pPr marL="0" indent="0">
              <a:buNone/>
            </a:pPr>
            <a:endParaRPr lang="en-US" altLang="en-US" sz="2000" b="1">
              <a:solidFill>
                <a:schemeClr val="tx2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US" altLang="en-US" sz="2000" b="1">
                <a:solidFill>
                  <a:schemeClr val="tx2"/>
                </a:solidFill>
                <a:latin typeface="Book Antiqua" panose="02040602050305030304" pitchFamily="18" charset="0"/>
              </a:rPr>
              <a:t>1/F.O.S.</a:t>
            </a:r>
            <a:r>
              <a:rPr lang="en-US" altLang="en-US" sz="2000" b="1" baseline="-25000">
                <a:solidFill>
                  <a:schemeClr val="tx2"/>
                </a:solidFill>
                <a:latin typeface="Book Antiqua" panose="02040602050305030304" pitchFamily="18" charset="0"/>
              </a:rPr>
              <a:t>2 </a:t>
            </a:r>
            <a:r>
              <a:rPr lang="en-US" altLang="en-US" sz="2000" b="1">
                <a:solidFill>
                  <a:schemeClr val="tx2"/>
                </a:solidFill>
                <a:latin typeface="Book Antiqua" panose="02040602050305030304" pitchFamily="18" charset="0"/>
              </a:rPr>
              <a:t>= Strength Reduction factor or Resistance Factor {less than 1}</a:t>
            </a:r>
          </a:p>
          <a:p>
            <a:pPr marL="0" indent="0">
              <a:buNone/>
            </a:pPr>
            <a:endParaRPr lang="en-US" altLang="en-US" sz="2000" b="1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70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0DF203C-4E41-4DF8-92FF-81E000A6074B}" type="datetime9">
              <a:rPr lang="en-US" altLang="en-US" sz="1000"/>
              <a:pPr eaLnBrk="1" hangingPunct="1"/>
              <a:t>2/14/2022 11:05:53 PM</a:t>
            </a:fld>
            <a:endParaRPr lang="en-US" altLang="en-US" sz="1000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E897630-873D-45AA-9699-725267F3FD96}" type="slidenum">
              <a:rPr lang="en-US" altLang="en-US" sz="1000"/>
              <a:pPr eaLnBrk="1" hangingPunct="1"/>
              <a:t>3</a:t>
            </a:fld>
            <a:endParaRPr lang="en-US" altLang="en-US" sz="100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81000"/>
            <a:ext cx="75438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>
                <a:latin typeface="Book Antiqua" panose="02040602050305030304" pitchFamily="18" charset="0"/>
              </a:rPr>
              <a:t>Plain &amp; Reinforced Concrete-1</a:t>
            </a:r>
            <a:endParaRPr lang="en-US" altLang="en-US" sz="2400">
              <a:latin typeface="Book Antiqua" panose="02040602050305030304" pitchFamily="18" charset="0"/>
            </a:endParaRP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371600"/>
            <a:ext cx="8382000" cy="5181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tx2"/>
                </a:solidFill>
                <a:latin typeface="Book Antiqua" panose="02040602050305030304" pitchFamily="18" charset="0"/>
              </a:rPr>
              <a:t>Ultimate Strength Design (USD)</a:t>
            </a:r>
            <a:r>
              <a:rPr lang="en-US" altLang="en-US">
                <a:latin typeface="Book Antiqua" panose="02040602050305030304" pitchFamily="18" charset="0"/>
              </a:rPr>
              <a:t>/LRFD Method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Book Antiqua" panose="02040602050305030304" pitchFamily="18" charset="0"/>
              </a:rPr>
              <a:t>(contd...)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>
                <a:latin typeface="Book Antiqua" panose="02040602050305030304" pitchFamily="18" charset="0"/>
              </a:rPr>
              <a:t>		                         </a:t>
            </a:r>
            <a:r>
              <a:rPr lang="en-US" altLang="en-US" b="1" smtClean="0">
                <a:solidFill>
                  <a:schemeClr val="tx2"/>
                </a:solidFill>
                <a:latin typeface="Book Antiqua" panose="02040602050305030304" pitchFamily="18" charset="0"/>
              </a:rPr>
              <a:t>ΦS</a:t>
            </a:r>
            <a:r>
              <a:rPr lang="en-US" altLang="en-US" b="1" baseline="-12000" smtClean="0">
                <a:solidFill>
                  <a:schemeClr val="tx2"/>
                </a:solidFill>
                <a:latin typeface="Book Antiqua" panose="02040602050305030304" pitchFamily="18" charset="0"/>
              </a:rPr>
              <a:t>n</a:t>
            </a:r>
            <a:r>
              <a:rPr lang="en-US" altLang="en-US" b="1" smtClean="0">
                <a:solidFill>
                  <a:schemeClr val="tx2"/>
                </a:solidFill>
                <a:latin typeface="Book Antiqua" panose="02040602050305030304" pitchFamily="18" charset="0"/>
              </a:rPr>
              <a:t> ≥ U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Book Antiqua" panose="02040602050305030304" pitchFamily="18" charset="0"/>
              </a:rPr>
              <a:t>Where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Book Antiqua" panose="02040602050305030304" pitchFamily="18" charset="0"/>
              </a:rPr>
              <a:t>		</a:t>
            </a:r>
            <a:r>
              <a:rPr lang="en-US" altLang="en-US" sz="2000">
                <a:latin typeface="Book Antiqua" panose="02040602050305030304" pitchFamily="18" charset="0"/>
              </a:rPr>
              <a:t>S</a:t>
            </a:r>
            <a:r>
              <a:rPr lang="en-US" altLang="en-US" sz="2000" baseline="-12000">
                <a:latin typeface="Book Antiqua" panose="02040602050305030304" pitchFamily="18" charset="0"/>
              </a:rPr>
              <a:t>n</a:t>
            </a:r>
            <a:r>
              <a:rPr lang="en-US" altLang="en-US" sz="2000">
                <a:latin typeface="Book Antiqua" panose="02040602050305030304" pitchFamily="18" charset="0"/>
              </a:rPr>
              <a:t>    = Nominal Strength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>
                <a:latin typeface="Book Antiqua" panose="02040602050305030304" pitchFamily="18" charset="0"/>
              </a:rPr>
              <a:t>		ΦS</a:t>
            </a:r>
            <a:r>
              <a:rPr lang="en-US" altLang="en-US" sz="2000" baseline="-12000">
                <a:latin typeface="Book Antiqua" panose="02040602050305030304" pitchFamily="18" charset="0"/>
              </a:rPr>
              <a:t>n  </a:t>
            </a:r>
            <a:r>
              <a:rPr lang="en-US" altLang="en-US" sz="2000">
                <a:latin typeface="Book Antiqua" panose="02040602050305030304" pitchFamily="18" charset="0"/>
              </a:rPr>
              <a:t>= Design Strength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aseline="-12000">
                <a:latin typeface="Book Antiqua" panose="02040602050305030304" pitchFamily="18" charset="0"/>
              </a:rPr>
              <a:t>		</a:t>
            </a:r>
            <a:r>
              <a:rPr lang="en-US" altLang="en-US" sz="2000">
                <a:latin typeface="Book Antiqua" panose="02040602050305030304" pitchFamily="18" charset="0"/>
              </a:rPr>
              <a:t>Φ     = Strength Reduction Factor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>
                <a:latin typeface="Book Antiqua" panose="02040602050305030304" pitchFamily="18" charset="0"/>
              </a:rPr>
              <a:t>		U = Required Strength, calculated by applying load factors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Book Antiqua" panose="02040602050305030304" pitchFamily="18" charset="0"/>
              </a:rPr>
              <a:t>For a member subjected to moment, shear and axial load: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>
                <a:latin typeface="Book Antiqua" panose="02040602050305030304" pitchFamily="18" charset="0"/>
              </a:rPr>
              <a:t>                                  </a:t>
            </a:r>
            <a:r>
              <a:rPr lang="en-US" altLang="en-US" sz="2600" b="1">
                <a:solidFill>
                  <a:schemeClr val="tx2"/>
                </a:solidFill>
                <a:latin typeface="Book Antiqua" panose="02040602050305030304" pitchFamily="18" charset="0"/>
              </a:rPr>
              <a:t>ΦMn ≥ Mu</a:t>
            </a:r>
          </a:p>
          <a:p>
            <a:pPr marL="739775" lvl="1">
              <a:buNone/>
            </a:pPr>
            <a:r>
              <a:rPr lang="en-US" altLang="en-US" b="1" smtClean="0">
                <a:solidFill>
                  <a:schemeClr val="tx2"/>
                </a:solidFill>
                <a:latin typeface="Book Antiqua" panose="02040602050305030304" pitchFamily="18" charset="0"/>
              </a:rPr>
              <a:t>                            ΦVn ≥ Vu</a:t>
            </a:r>
          </a:p>
          <a:p>
            <a:pPr marL="739775" lvl="1">
              <a:buNone/>
            </a:pPr>
            <a:r>
              <a:rPr lang="en-US" altLang="en-US" b="1" smtClean="0">
                <a:solidFill>
                  <a:schemeClr val="tx2"/>
                </a:solidFill>
                <a:latin typeface="Book Antiqua" panose="02040602050305030304" pitchFamily="18" charset="0"/>
              </a:rPr>
              <a:t>                             ΦPn ≥ Pu</a:t>
            </a:r>
          </a:p>
        </p:txBody>
      </p:sp>
    </p:spTree>
    <p:extLst>
      <p:ext uri="{BB962C8B-B14F-4D97-AF65-F5344CB8AC3E}">
        <p14:creationId xmlns:p14="http://schemas.microsoft.com/office/powerpoint/2010/main" val="321992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E0DE506-B6D5-4EA7-B471-D4F8C0A63585}" type="datetime9">
              <a:rPr lang="en-US" altLang="en-US" sz="1000"/>
              <a:pPr eaLnBrk="1" hangingPunct="1"/>
              <a:t>2/14/2022 11:05:53 PM</a:t>
            </a:fld>
            <a:endParaRPr lang="en-US" altLang="en-US" sz="1000"/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B03B1B2-D2F4-4D9E-AC6D-7F7EB28E68AB}" type="slidenum">
              <a:rPr lang="en-US" altLang="en-US" sz="1000"/>
              <a:pPr eaLnBrk="1" hangingPunct="1"/>
              <a:t>4</a:t>
            </a:fld>
            <a:endParaRPr lang="en-US" altLang="en-US" sz="100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81000"/>
            <a:ext cx="75438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>
                <a:latin typeface="Book Antiqua" panose="02040602050305030304" pitchFamily="18" charset="0"/>
              </a:rPr>
              <a:t>Plain &amp; Reinforced Concrete-1</a:t>
            </a:r>
            <a:endParaRPr lang="en-US" altLang="en-US" sz="2400">
              <a:latin typeface="Book Antiqua" panose="02040602050305030304" pitchFamily="18" charset="0"/>
            </a:endParaRP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295400"/>
            <a:ext cx="8229600" cy="25146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>
                <a:latin typeface="Book Antiqua" panose="02040602050305030304" pitchFamily="18" charset="0"/>
              </a:rPr>
              <a:t>Allowable Strength Design (ASD)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>
                <a:solidFill>
                  <a:schemeClr val="tx2"/>
                </a:solidFill>
                <a:latin typeface="Book Antiqua" panose="02040602050305030304" pitchFamily="18" charset="0"/>
              </a:rPr>
              <a:t>In allowable strength design the whole F.O.S. is applied on </a:t>
            </a:r>
            <a:r>
              <a:rPr lang="en-US" altLang="en-US" sz="2400" b="1">
                <a:solidFill>
                  <a:schemeClr val="tx2"/>
                </a:solidFill>
                <a:latin typeface="Book Antiqua" panose="02040602050305030304" pitchFamily="18" charset="0"/>
              </a:rPr>
              <a:t>material strength</a:t>
            </a:r>
            <a:r>
              <a:rPr lang="en-US" altLang="en-US" sz="2400">
                <a:solidFill>
                  <a:schemeClr val="tx2"/>
                </a:solidFill>
                <a:latin typeface="Book Antiqua" panose="02040602050305030304" pitchFamily="18" charset="0"/>
              </a:rPr>
              <a:t> and service loads (un-factored)  are taken as it is.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>
                <a:latin typeface="Book Antiqua" panose="02040602050305030304" pitchFamily="18" charset="0"/>
              </a:rPr>
              <a:t>	</a:t>
            </a:r>
            <a:r>
              <a:rPr lang="en-US" altLang="en-US" sz="2400" b="1">
                <a:latin typeface="Book Antiqua" panose="02040602050305030304" pitchFamily="18" charset="0"/>
              </a:rPr>
              <a:t>Material Strength / F.O.S. </a:t>
            </a:r>
            <a:r>
              <a:rPr lang="en-US" altLang="en-US" sz="2400" b="1">
                <a:solidFill>
                  <a:schemeClr val="tx2"/>
                </a:solidFill>
                <a:latin typeface="Book Antiqua" panose="02040602050305030304" pitchFamily="18" charset="0"/>
              </a:rPr>
              <a:t>≥</a:t>
            </a:r>
            <a:r>
              <a:rPr lang="en-US" altLang="en-US" sz="2400" b="1">
                <a:latin typeface="Book Antiqua" panose="02040602050305030304" pitchFamily="18" charset="0"/>
              </a:rPr>
              <a:t> Service Loads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>
                <a:latin typeface="Book Antiqua" panose="02040602050305030304" pitchFamily="18" charset="0"/>
              </a:rPr>
              <a:t>In both Allowable strength design and Ultimate strength design analysis carried out in </a:t>
            </a:r>
            <a:r>
              <a:rPr lang="en-US" altLang="en-US" sz="2400" b="1">
                <a:solidFill>
                  <a:schemeClr val="tx2"/>
                </a:solidFill>
                <a:latin typeface="Book Antiqua" panose="02040602050305030304" pitchFamily="18" charset="0"/>
              </a:rPr>
              <a:t>elastic range</a:t>
            </a:r>
            <a:r>
              <a:rPr lang="en-US" altLang="en-US" sz="2400">
                <a:latin typeface="Book Antiqua" panose="02040602050305030304" pitchFamily="18" charset="0"/>
              </a:rPr>
              <a:t>.</a:t>
            </a:r>
            <a:r>
              <a:rPr lang="en-US" altLang="en-US">
                <a:latin typeface="Book Antiqua" panose="02040602050305030304" pitchFamily="18" charset="0"/>
              </a:rPr>
              <a:t> </a:t>
            </a:r>
            <a:endParaRPr lang="en-US" altLang="en-US" sz="2400">
              <a:latin typeface="Book Antiqua" panose="02040602050305030304" pitchFamily="18" charset="0"/>
            </a:endParaRPr>
          </a:p>
        </p:txBody>
      </p:sp>
      <p:grpSp>
        <p:nvGrpSpPr>
          <p:cNvPr id="23558" name="Group 4"/>
          <p:cNvGrpSpPr>
            <a:grpSpLocks/>
          </p:cNvGrpSpPr>
          <p:nvPr/>
        </p:nvGrpSpPr>
        <p:grpSpPr bwMode="auto">
          <a:xfrm>
            <a:off x="2819400" y="3886200"/>
            <a:ext cx="3276600" cy="2133600"/>
            <a:chOff x="816" y="2448"/>
            <a:chExt cx="2064" cy="1344"/>
          </a:xfrm>
        </p:grpSpPr>
        <p:sp>
          <p:nvSpPr>
            <p:cNvPr id="23582" name="Line 5"/>
            <p:cNvSpPr>
              <a:spLocks noChangeShapeType="1"/>
            </p:cNvSpPr>
            <p:nvPr/>
          </p:nvSpPr>
          <p:spPr bwMode="auto">
            <a:xfrm>
              <a:off x="816" y="2448"/>
              <a:ext cx="0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3" name="Line 6"/>
            <p:cNvSpPr>
              <a:spLocks noChangeShapeType="1"/>
            </p:cNvSpPr>
            <p:nvPr/>
          </p:nvSpPr>
          <p:spPr bwMode="auto">
            <a:xfrm>
              <a:off x="816" y="3792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59" name="Freeform 7"/>
          <p:cNvSpPr>
            <a:spLocks/>
          </p:cNvSpPr>
          <p:nvPr/>
        </p:nvSpPr>
        <p:spPr bwMode="auto">
          <a:xfrm>
            <a:off x="2819400" y="4025900"/>
            <a:ext cx="3048000" cy="1993900"/>
          </a:xfrm>
          <a:custGeom>
            <a:avLst/>
            <a:gdLst>
              <a:gd name="T0" fmla="*/ 0 w 1920"/>
              <a:gd name="T1" fmla="*/ 2147483647 h 1256"/>
              <a:gd name="T2" fmla="*/ 2147483647 w 1920"/>
              <a:gd name="T3" fmla="*/ 2147483647 h 1256"/>
              <a:gd name="T4" fmla="*/ 2147483647 w 1920"/>
              <a:gd name="T5" fmla="*/ 2147483647 h 1256"/>
              <a:gd name="T6" fmla="*/ 2147483647 w 1920"/>
              <a:gd name="T7" fmla="*/ 2147483647 h 1256"/>
              <a:gd name="T8" fmla="*/ 2147483647 w 1920"/>
              <a:gd name="T9" fmla="*/ 2147483647 h 1256"/>
              <a:gd name="T10" fmla="*/ 2147483647 w 1920"/>
              <a:gd name="T11" fmla="*/ 2147483647 h 1256"/>
              <a:gd name="T12" fmla="*/ 2147483647 w 1920"/>
              <a:gd name="T13" fmla="*/ 2147483647 h 1256"/>
              <a:gd name="T14" fmla="*/ 2147483647 w 1920"/>
              <a:gd name="T15" fmla="*/ 2147483647 h 125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920"/>
              <a:gd name="T25" fmla="*/ 0 h 1256"/>
              <a:gd name="T26" fmla="*/ 1920 w 1920"/>
              <a:gd name="T27" fmla="*/ 1256 h 125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920" h="1256">
                <a:moveTo>
                  <a:pt x="0" y="1256"/>
                </a:moveTo>
                <a:cubicBezTo>
                  <a:pt x="36" y="1188"/>
                  <a:pt x="72" y="1120"/>
                  <a:pt x="144" y="1016"/>
                </a:cubicBezTo>
                <a:cubicBezTo>
                  <a:pt x="216" y="912"/>
                  <a:pt x="336" y="744"/>
                  <a:pt x="432" y="632"/>
                </a:cubicBezTo>
                <a:cubicBezTo>
                  <a:pt x="528" y="520"/>
                  <a:pt x="616" y="424"/>
                  <a:pt x="720" y="344"/>
                </a:cubicBezTo>
                <a:cubicBezTo>
                  <a:pt x="824" y="264"/>
                  <a:pt x="944" y="200"/>
                  <a:pt x="1056" y="152"/>
                </a:cubicBezTo>
                <a:cubicBezTo>
                  <a:pt x="1168" y="104"/>
                  <a:pt x="1296" y="80"/>
                  <a:pt x="1392" y="56"/>
                </a:cubicBezTo>
                <a:cubicBezTo>
                  <a:pt x="1488" y="32"/>
                  <a:pt x="1544" y="16"/>
                  <a:pt x="1632" y="8"/>
                </a:cubicBezTo>
                <a:cubicBezTo>
                  <a:pt x="1720" y="0"/>
                  <a:pt x="1820" y="4"/>
                  <a:pt x="1920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560" name="Group 8"/>
          <p:cNvGrpSpPr>
            <a:grpSpLocks/>
          </p:cNvGrpSpPr>
          <p:nvPr/>
        </p:nvGrpSpPr>
        <p:grpSpPr bwMode="auto">
          <a:xfrm>
            <a:off x="6705600" y="3810000"/>
            <a:ext cx="3276600" cy="2133600"/>
            <a:chOff x="3264" y="2400"/>
            <a:chExt cx="2064" cy="1344"/>
          </a:xfrm>
        </p:grpSpPr>
        <p:sp>
          <p:nvSpPr>
            <p:cNvPr id="23580" name="Line 9"/>
            <p:cNvSpPr>
              <a:spLocks noChangeShapeType="1"/>
            </p:cNvSpPr>
            <p:nvPr/>
          </p:nvSpPr>
          <p:spPr bwMode="auto">
            <a:xfrm>
              <a:off x="3264" y="2400"/>
              <a:ext cx="0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1" name="Line 10"/>
            <p:cNvSpPr>
              <a:spLocks noChangeShapeType="1"/>
            </p:cNvSpPr>
            <p:nvPr/>
          </p:nvSpPr>
          <p:spPr bwMode="auto">
            <a:xfrm>
              <a:off x="3264" y="3744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61" name="Line 11"/>
          <p:cNvSpPr>
            <a:spLocks noChangeShapeType="1"/>
          </p:cNvSpPr>
          <p:nvPr/>
        </p:nvSpPr>
        <p:spPr bwMode="auto">
          <a:xfrm flipV="1">
            <a:off x="6705600" y="4724400"/>
            <a:ext cx="5334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Line 12"/>
          <p:cNvSpPr>
            <a:spLocks noChangeShapeType="1"/>
          </p:cNvSpPr>
          <p:nvPr/>
        </p:nvSpPr>
        <p:spPr bwMode="auto">
          <a:xfrm>
            <a:off x="7239000" y="4724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Freeform 13"/>
          <p:cNvSpPr>
            <a:spLocks/>
          </p:cNvSpPr>
          <p:nvPr/>
        </p:nvSpPr>
        <p:spPr bwMode="auto">
          <a:xfrm>
            <a:off x="8153400" y="4254500"/>
            <a:ext cx="1828800" cy="469900"/>
          </a:xfrm>
          <a:custGeom>
            <a:avLst/>
            <a:gdLst>
              <a:gd name="T0" fmla="*/ 0 w 1152"/>
              <a:gd name="T1" fmla="*/ 2147483647 h 296"/>
              <a:gd name="T2" fmla="*/ 2147483647 w 1152"/>
              <a:gd name="T3" fmla="*/ 2147483647 h 296"/>
              <a:gd name="T4" fmla="*/ 2147483647 w 1152"/>
              <a:gd name="T5" fmla="*/ 2147483647 h 296"/>
              <a:gd name="T6" fmla="*/ 2147483647 w 1152"/>
              <a:gd name="T7" fmla="*/ 2147483647 h 296"/>
              <a:gd name="T8" fmla="*/ 2147483647 w 1152"/>
              <a:gd name="T9" fmla="*/ 2147483647 h 296"/>
              <a:gd name="T10" fmla="*/ 2147483647 w 1152"/>
              <a:gd name="T11" fmla="*/ 2147483647 h 296"/>
              <a:gd name="T12" fmla="*/ 2147483647 w 1152"/>
              <a:gd name="T13" fmla="*/ 2147483647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152"/>
              <a:gd name="T22" fmla="*/ 0 h 296"/>
              <a:gd name="T23" fmla="*/ 1152 w 1152"/>
              <a:gd name="T24" fmla="*/ 296 h 29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152" h="296">
                <a:moveTo>
                  <a:pt x="0" y="296"/>
                </a:moveTo>
                <a:cubicBezTo>
                  <a:pt x="40" y="268"/>
                  <a:pt x="80" y="240"/>
                  <a:pt x="144" y="200"/>
                </a:cubicBezTo>
                <a:cubicBezTo>
                  <a:pt x="208" y="160"/>
                  <a:pt x="312" y="88"/>
                  <a:pt x="384" y="56"/>
                </a:cubicBezTo>
                <a:cubicBezTo>
                  <a:pt x="456" y="24"/>
                  <a:pt x="512" y="16"/>
                  <a:pt x="576" y="8"/>
                </a:cubicBezTo>
                <a:cubicBezTo>
                  <a:pt x="640" y="0"/>
                  <a:pt x="704" y="0"/>
                  <a:pt x="768" y="8"/>
                </a:cubicBezTo>
                <a:cubicBezTo>
                  <a:pt x="832" y="16"/>
                  <a:pt x="896" y="32"/>
                  <a:pt x="960" y="56"/>
                </a:cubicBezTo>
                <a:cubicBezTo>
                  <a:pt x="1024" y="80"/>
                  <a:pt x="1120" y="136"/>
                  <a:pt x="1152" y="1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4"/>
          <p:cNvSpPr>
            <a:spLocks noChangeShapeType="1"/>
          </p:cNvSpPr>
          <p:nvPr/>
        </p:nvSpPr>
        <p:spPr bwMode="auto">
          <a:xfrm flipH="1">
            <a:off x="2819400" y="4021138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5"/>
          <p:cNvSpPr>
            <a:spLocks noChangeShapeType="1"/>
          </p:cNvSpPr>
          <p:nvPr/>
        </p:nvSpPr>
        <p:spPr bwMode="auto">
          <a:xfrm flipH="1">
            <a:off x="2819400" y="4953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Text Box 16"/>
          <p:cNvSpPr txBox="1">
            <a:spLocks noChangeArrowheads="1"/>
          </p:cNvSpPr>
          <p:nvPr/>
        </p:nvSpPr>
        <p:spPr bwMode="auto">
          <a:xfrm>
            <a:off x="2362200" y="3810000"/>
            <a:ext cx="457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f</a:t>
            </a:r>
            <a:r>
              <a:rPr lang="en-US" altLang="en-US" sz="1600" baseline="-25000"/>
              <a:t>c</a:t>
            </a:r>
            <a:r>
              <a:rPr lang="en-US" altLang="en-US" sz="1600"/>
              <a:t>’</a:t>
            </a:r>
          </a:p>
        </p:txBody>
      </p:sp>
      <p:sp>
        <p:nvSpPr>
          <p:cNvPr id="23567" name="Text Box 17"/>
          <p:cNvSpPr txBox="1">
            <a:spLocks noChangeArrowheads="1"/>
          </p:cNvSpPr>
          <p:nvPr/>
        </p:nvSpPr>
        <p:spPr bwMode="auto">
          <a:xfrm>
            <a:off x="2209800" y="4724400"/>
            <a:ext cx="685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f</a:t>
            </a:r>
            <a:r>
              <a:rPr lang="en-US" altLang="en-US" sz="1600" baseline="-25000"/>
              <a:t>c</a:t>
            </a:r>
            <a:r>
              <a:rPr lang="en-US" altLang="en-US" sz="1600"/>
              <a:t>’/2</a:t>
            </a:r>
          </a:p>
        </p:txBody>
      </p:sp>
      <p:sp>
        <p:nvSpPr>
          <p:cNvPr id="23568" name="Text Box 18"/>
          <p:cNvSpPr txBox="1">
            <a:spLocks noChangeArrowheads="1"/>
          </p:cNvSpPr>
          <p:nvPr/>
        </p:nvSpPr>
        <p:spPr bwMode="auto">
          <a:xfrm>
            <a:off x="4114800" y="4953000"/>
            <a:ext cx="1447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Concrete</a:t>
            </a:r>
          </a:p>
        </p:txBody>
      </p:sp>
      <p:sp>
        <p:nvSpPr>
          <p:cNvPr id="23569" name="Text Box 19"/>
          <p:cNvSpPr txBox="1">
            <a:spLocks noChangeArrowheads="1"/>
          </p:cNvSpPr>
          <p:nvPr/>
        </p:nvSpPr>
        <p:spPr bwMode="auto">
          <a:xfrm>
            <a:off x="8077200" y="5029200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Steel</a:t>
            </a:r>
          </a:p>
        </p:txBody>
      </p:sp>
      <p:sp>
        <p:nvSpPr>
          <p:cNvPr id="23570" name="Text Box 20"/>
          <p:cNvSpPr txBox="1">
            <a:spLocks noChangeArrowheads="1"/>
          </p:cNvSpPr>
          <p:nvPr/>
        </p:nvSpPr>
        <p:spPr bwMode="auto">
          <a:xfrm>
            <a:off x="6172200" y="4572000"/>
            <a:ext cx="457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f</a:t>
            </a:r>
            <a:r>
              <a:rPr lang="en-US" altLang="en-US" sz="1600" baseline="-25000"/>
              <a:t>y</a:t>
            </a:r>
          </a:p>
        </p:txBody>
      </p:sp>
      <p:sp>
        <p:nvSpPr>
          <p:cNvPr id="23571" name="Text Box 21"/>
          <p:cNvSpPr txBox="1">
            <a:spLocks noChangeArrowheads="1"/>
          </p:cNvSpPr>
          <p:nvPr/>
        </p:nvSpPr>
        <p:spPr bwMode="auto">
          <a:xfrm>
            <a:off x="6019800" y="5105400"/>
            <a:ext cx="609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f</a:t>
            </a:r>
            <a:r>
              <a:rPr lang="en-US" altLang="en-US" sz="1600" baseline="-25000"/>
              <a:t>y</a:t>
            </a:r>
            <a:r>
              <a:rPr lang="en-US" altLang="en-US" sz="1600"/>
              <a:t>/2</a:t>
            </a:r>
          </a:p>
        </p:txBody>
      </p:sp>
      <p:sp>
        <p:nvSpPr>
          <p:cNvPr id="23572" name="Text Box 22"/>
          <p:cNvSpPr txBox="1">
            <a:spLocks noChangeArrowheads="1"/>
          </p:cNvSpPr>
          <p:nvPr/>
        </p:nvSpPr>
        <p:spPr bwMode="auto">
          <a:xfrm>
            <a:off x="6172200" y="4114800"/>
            <a:ext cx="457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f</a:t>
            </a:r>
            <a:r>
              <a:rPr lang="en-US" altLang="en-US" sz="1600" baseline="-25000"/>
              <a:t>u</a:t>
            </a:r>
          </a:p>
        </p:txBody>
      </p:sp>
      <p:sp>
        <p:nvSpPr>
          <p:cNvPr id="23573" name="Line 23"/>
          <p:cNvSpPr>
            <a:spLocks noChangeShapeType="1"/>
          </p:cNvSpPr>
          <p:nvPr/>
        </p:nvSpPr>
        <p:spPr bwMode="auto">
          <a:xfrm flipH="1">
            <a:off x="6705600" y="42672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4"/>
          <p:cNvSpPr>
            <a:spLocks noChangeShapeType="1"/>
          </p:cNvSpPr>
          <p:nvPr/>
        </p:nvSpPr>
        <p:spPr bwMode="auto">
          <a:xfrm flipH="1">
            <a:off x="6705600" y="4724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5"/>
          <p:cNvSpPr>
            <a:spLocks noChangeShapeType="1"/>
          </p:cNvSpPr>
          <p:nvPr/>
        </p:nvSpPr>
        <p:spPr bwMode="auto">
          <a:xfrm flipH="1">
            <a:off x="6705600" y="525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Text Box 26"/>
          <p:cNvSpPr txBox="1">
            <a:spLocks noChangeArrowheads="1"/>
          </p:cNvSpPr>
          <p:nvPr/>
        </p:nvSpPr>
        <p:spPr bwMode="auto">
          <a:xfrm>
            <a:off x="3810000" y="6172201"/>
            <a:ext cx="1447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Strain</a:t>
            </a:r>
          </a:p>
        </p:txBody>
      </p:sp>
      <p:sp>
        <p:nvSpPr>
          <p:cNvPr id="23577" name="Text Box 27"/>
          <p:cNvSpPr txBox="1">
            <a:spLocks noChangeArrowheads="1"/>
          </p:cNvSpPr>
          <p:nvPr/>
        </p:nvSpPr>
        <p:spPr bwMode="auto">
          <a:xfrm>
            <a:off x="7696200" y="6172201"/>
            <a:ext cx="1447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Strain</a:t>
            </a:r>
          </a:p>
        </p:txBody>
      </p:sp>
      <p:sp>
        <p:nvSpPr>
          <p:cNvPr id="23578" name="Text Box 28"/>
          <p:cNvSpPr txBox="1">
            <a:spLocks noChangeArrowheads="1"/>
          </p:cNvSpPr>
          <p:nvPr/>
        </p:nvSpPr>
        <p:spPr bwMode="auto">
          <a:xfrm rot="16200000">
            <a:off x="1570038" y="4525963"/>
            <a:ext cx="91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Stress</a:t>
            </a:r>
            <a:r>
              <a:rPr lang="en-US" altLang="en-US" sz="1600"/>
              <a:t> </a:t>
            </a:r>
          </a:p>
        </p:txBody>
      </p:sp>
      <p:sp>
        <p:nvSpPr>
          <p:cNvPr id="23579" name="Text Box 29"/>
          <p:cNvSpPr txBox="1">
            <a:spLocks noChangeArrowheads="1"/>
          </p:cNvSpPr>
          <p:nvPr/>
        </p:nvSpPr>
        <p:spPr bwMode="auto">
          <a:xfrm rot="16200000">
            <a:off x="5380038" y="4754563"/>
            <a:ext cx="91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Stress </a:t>
            </a:r>
          </a:p>
        </p:txBody>
      </p:sp>
    </p:spTree>
    <p:extLst>
      <p:ext uri="{BB962C8B-B14F-4D97-AF65-F5344CB8AC3E}">
        <p14:creationId xmlns:p14="http://schemas.microsoft.com/office/powerpoint/2010/main" val="90431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D11F4B1-8726-46F0-9379-A0E557A01031}" type="datetime9">
              <a:rPr lang="en-US" altLang="en-US" sz="1000"/>
              <a:pPr eaLnBrk="1" hangingPunct="1"/>
              <a:t>2/14/2022 11:05:53 PM</a:t>
            </a:fld>
            <a:endParaRPr lang="en-US" altLang="en-US" sz="1000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F334D18-D9B9-4B25-B83C-AEA9AE1C9A53}" type="slidenum">
              <a:rPr lang="en-US" altLang="en-US" sz="1000"/>
              <a:pPr eaLnBrk="1" hangingPunct="1"/>
              <a:t>5</a:t>
            </a:fld>
            <a:endParaRPr lang="en-US" altLang="en-US" sz="10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81000"/>
            <a:ext cx="75438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>
                <a:latin typeface="Book Antiqua" panose="02040602050305030304" pitchFamily="18" charset="0"/>
              </a:rPr>
              <a:t>Plain &amp; Reinforced Concrete-1</a:t>
            </a:r>
            <a:endParaRPr lang="en-US" altLang="en-US" sz="2400">
              <a:latin typeface="Book Antiqua" panose="02040602050305030304" pitchFamily="18" charset="0"/>
            </a:endParaRP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371600"/>
            <a:ext cx="8229600" cy="5181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600">
                <a:latin typeface="Book Antiqua" panose="02040602050305030304" pitchFamily="18" charset="0"/>
              </a:rPr>
              <a:t>Plastic Design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>
                <a:latin typeface="Book Antiqua" panose="02040602050305030304" pitchFamily="18" charset="0"/>
              </a:rPr>
              <a:t>     </a:t>
            </a:r>
            <a:r>
              <a:rPr lang="en-US" altLang="en-US" sz="3200">
                <a:latin typeface="Book Antiqua" panose="02040602050305030304" pitchFamily="18" charset="0"/>
              </a:rPr>
              <a:t>In plastic design, plastic analysis is carried out in order to find the behavior of structure near </a:t>
            </a:r>
            <a:r>
              <a:rPr lang="en-US" altLang="en-US" sz="3200" b="1">
                <a:solidFill>
                  <a:schemeClr val="tx2"/>
                </a:solidFill>
                <a:latin typeface="Book Antiqua" panose="02040602050305030304" pitchFamily="18" charset="0"/>
              </a:rPr>
              <a:t>collapse state</a:t>
            </a:r>
            <a:r>
              <a:rPr lang="en-US" altLang="en-US" sz="3200">
                <a:latin typeface="Book Antiqua" panose="02040602050305030304" pitchFamily="18" charset="0"/>
              </a:rPr>
              <a:t>. In this type of design material strength is taken from </a:t>
            </a:r>
            <a:r>
              <a:rPr lang="en-US" altLang="en-US" sz="3200" b="1">
                <a:solidFill>
                  <a:schemeClr val="tx2"/>
                </a:solidFill>
                <a:latin typeface="Book Antiqua" panose="02040602050305030304" pitchFamily="18" charset="0"/>
              </a:rPr>
              <a:t>inelastic range</a:t>
            </a:r>
            <a:r>
              <a:rPr lang="en-US" altLang="en-US" sz="3200">
                <a:latin typeface="Book Antiqua" panose="02040602050305030304" pitchFamily="18" charset="0"/>
              </a:rPr>
              <a:t>. It is observed that whether the failure is sudden or ductile. Ductile failure is most favorable because it gives  </a:t>
            </a:r>
            <a:r>
              <a:rPr lang="en-US" altLang="en-US" sz="3200" b="1">
                <a:solidFill>
                  <a:schemeClr val="tx2"/>
                </a:solidFill>
                <a:latin typeface="Book Antiqua" panose="02040602050305030304" pitchFamily="18" charset="0"/>
              </a:rPr>
              <a:t>warning</a:t>
            </a:r>
            <a:r>
              <a:rPr lang="en-US" altLang="en-US" sz="3200">
                <a:latin typeface="Book Antiqua" panose="02040602050305030304" pitchFamily="18" charset="0"/>
              </a:rPr>
              <a:t> before the failure of structures</a:t>
            </a:r>
          </a:p>
        </p:txBody>
      </p:sp>
    </p:spTree>
    <p:extLst>
      <p:ext uri="{BB962C8B-B14F-4D97-AF65-F5344CB8AC3E}">
        <p14:creationId xmlns:p14="http://schemas.microsoft.com/office/powerpoint/2010/main" val="331617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ACBFA3A-82F5-41D4-A82C-EF6BD1F7CFF5}" type="datetime9">
              <a:rPr lang="en-US" altLang="en-US" sz="1000"/>
              <a:pPr eaLnBrk="1" hangingPunct="1"/>
              <a:t>2/14/2022 11:05:53 PM</a:t>
            </a:fld>
            <a:endParaRPr lang="en-US" altLang="en-US" sz="1000"/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8820A49-96C0-474B-88E4-83482BB1B0DA}" type="slidenum">
              <a:rPr lang="en-US" altLang="en-US" sz="1000"/>
              <a:pPr eaLnBrk="1" hangingPunct="1"/>
              <a:t>6</a:t>
            </a:fld>
            <a:endParaRPr lang="en-US" altLang="en-US" sz="100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81000"/>
            <a:ext cx="75438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>
                <a:latin typeface="Book Antiqua" panose="02040602050305030304" pitchFamily="18" charset="0"/>
              </a:rPr>
              <a:t>Plain &amp; Reinforced Concrete-1</a:t>
            </a:r>
            <a:endParaRPr lang="en-US" altLang="en-US" sz="2400">
              <a:latin typeface="Book Antiqua" panose="02040602050305030304" pitchFamily="18" charset="0"/>
            </a:endParaRP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371600"/>
            <a:ext cx="8229600" cy="5181600"/>
          </a:xfrm>
        </p:spPr>
        <p:txBody>
          <a:bodyPr/>
          <a:lstStyle/>
          <a:p>
            <a:pPr marL="0" indent="0">
              <a:buNone/>
            </a:pPr>
            <a:r>
              <a:rPr lang="en-US" altLang="en-US">
                <a:latin typeface="Book Antiqua" panose="02040602050305030304" pitchFamily="18" charset="0"/>
              </a:rPr>
              <a:t>Capacity Analysis</a:t>
            </a:r>
          </a:p>
          <a:p>
            <a:pPr marL="0" indent="0">
              <a:buNone/>
            </a:pPr>
            <a:r>
              <a:rPr lang="en-US" altLang="en-US" sz="2600">
                <a:latin typeface="Book Antiqua" panose="02040602050305030304" pitchFamily="18" charset="0"/>
              </a:rPr>
              <a:t>In capacity analysis size, shape, material strengths and cross sectional dimensions are known and </a:t>
            </a:r>
            <a:r>
              <a:rPr lang="en-US" altLang="en-US" sz="2600" b="1">
                <a:solidFill>
                  <a:schemeClr val="tx2"/>
                </a:solidFill>
                <a:latin typeface="Book Antiqua" panose="02040602050305030304" pitchFamily="18" charset="0"/>
              </a:rPr>
              <a:t>maximum load carrying capacity</a:t>
            </a:r>
            <a:r>
              <a:rPr lang="en-US" altLang="en-US" sz="2600">
                <a:latin typeface="Book Antiqua" panose="02040602050305030304" pitchFamily="18" charset="0"/>
              </a:rPr>
              <a:t> of the structure is calculated. Capacity analysis is generally carried out for the </a:t>
            </a:r>
            <a:r>
              <a:rPr lang="en-US" altLang="en-US" sz="2600">
                <a:solidFill>
                  <a:schemeClr val="tx2"/>
                </a:solidFill>
                <a:latin typeface="Book Antiqua" panose="02040602050305030304" pitchFamily="18" charset="0"/>
              </a:rPr>
              <a:t>existing structures</a:t>
            </a:r>
            <a:r>
              <a:rPr lang="en-US" altLang="en-US" sz="2600">
                <a:latin typeface="Book Antiqua" panose="02040602050305030304" pitchFamily="18" charset="0"/>
              </a:rPr>
              <a:t>.</a:t>
            </a:r>
            <a:br>
              <a:rPr lang="en-US" altLang="en-US" sz="2600">
                <a:latin typeface="Book Antiqua" panose="02040602050305030304" pitchFamily="18" charset="0"/>
              </a:rPr>
            </a:br>
            <a:endParaRPr lang="en-US" altLang="en-US" sz="260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US" altLang="en-US">
                <a:latin typeface="Book Antiqua" panose="02040602050305030304" pitchFamily="18" charset="0"/>
              </a:rPr>
              <a:t>Design of Structure</a:t>
            </a:r>
          </a:p>
          <a:p>
            <a:pPr marL="0" indent="0">
              <a:buNone/>
            </a:pPr>
            <a:r>
              <a:rPr lang="en-US" altLang="en-US" sz="2600">
                <a:latin typeface="Book Antiqua" panose="02040602050305030304" pitchFamily="18" charset="0"/>
              </a:rPr>
              <a:t>In design of structure load, span and material properties are known and </a:t>
            </a:r>
            <a:r>
              <a:rPr lang="en-US" altLang="en-US" sz="2600" b="1">
                <a:solidFill>
                  <a:schemeClr val="tx2"/>
                </a:solidFill>
                <a:latin typeface="Book Antiqua" panose="02040602050305030304" pitchFamily="18" charset="0"/>
              </a:rPr>
              <a:t>cross sectional dimensions</a:t>
            </a:r>
            <a:r>
              <a:rPr lang="en-US" altLang="en-US" sz="2600">
                <a:latin typeface="Book Antiqua" panose="02040602050305030304" pitchFamily="18" charset="0"/>
              </a:rPr>
              <a:t> and amount of </a:t>
            </a:r>
            <a:r>
              <a:rPr lang="en-US" altLang="en-US" sz="2600" b="1">
                <a:solidFill>
                  <a:schemeClr val="tx2"/>
                </a:solidFill>
                <a:latin typeface="Book Antiqua" panose="02040602050305030304" pitchFamily="18" charset="0"/>
              </a:rPr>
              <a:t>reinforcement</a:t>
            </a:r>
            <a:r>
              <a:rPr lang="en-US" altLang="en-US" sz="2600">
                <a:latin typeface="Book Antiqua" panose="02040602050305030304" pitchFamily="18" charset="0"/>
              </a:rPr>
              <a:t> are to be determined.</a:t>
            </a:r>
          </a:p>
        </p:txBody>
      </p:sp>
    </p:spTree>
    <p:extLst>
      <p:ext uri="{BB962C8B-B14F-4D97-AF65-F5344CB8AC3E}">
        <p14:creationId xmlns:p14="http://schemas.microsoft.com/office/powerpoint/2010/main" val="87257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A23AEB3-CEC6-46AB-B84D-789FA30CDDC2}" type="datetime9">
              <a:rPr lang="en-US" altLang="en-US" sz="1000"/>
              <a:pPr eaLnBrk="1" hangingPunct="1"/>
              <a:t>2/14/2022 11:05:53 PM</a:t>
            </a:fld>
            <a:endParaRPr lang="en-US" altLang="en-US" sz="1000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1224F61-BAC1-4AFA-B174-86E25F00AAE3}" type="slidenum">
              <a:rPr lang="en-US" altLang="en-US" sz="1000"/>
              <a:pPr eaLnBrk="1" hangingPunct="1"/>
              <a:t>7</a:t>
            </a:fld>
            <a:endParaRPr lang="en-US" altLang="en-US" sz="100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81000"/>
            <a:ext cx="75438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>
                <a:latin typeface="Book Antiqua" panose="02040602050305030304" pitchFamily="18" charset="0"/>
              </a:rPr>
              <a:t>Plain &amp; Reinforced Concrete-1</a:t>
            </a:r>
            <a:endParaRPr lang="en-US" altLang="en-US" sz="2400">
              <a:latin typeface="Book Antiqua" panose="02040602050305030304" pitchFamily="18" charset="0"/>
            </a:endParaRP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371600"/>
            <a:ext cx="8229600" cy="5181600"/>
          </a:xfrm>
        </p:spPr>
        <p:txBody>
          <a:bodyPr>
            <a:normAutofit lnSpcReduction="10000"/>
          </a:bodyPr>
          <a:lstStyle/>
          <a:p>
            <a:pPr marL="571500" indent="-571500">
              <a:buNone/>
            </a:pPr>
            <a:r>
              <a:rPr lang="en-US" altLang="en-US" sz="2700">
                <a:latin typeface="Book Antiqua" panose="02040602050305030304" pitchFamily="18" charset="0"/>
              </a:rPr>
              <a:t>Objectives of Designer</a:t>
            </a:r>
          </a:p>
          <a:p>
            <a:pPr marL="571500" indent="-571500">
              <a:buNone/>
            </a:pPr>
            <a:r>
              <a:rPr lang="en-US" altLang="en-US" sz="2000">
                <a:latin typeface="Book Antiqua" panose="02040602050305030304" pitchFamily="18" charset="0"/>
              </a:rPr>
              <a:t>There are two main objectives</a:t>
            </a:r>
          </a:p>
          <a:p>
            <a:pPr marL="2195513" lvl="4" indent="-527050">
              <a:buClr>
                <a:schemeClr val="tx1"/>
              </a:buClr>
              <a:buFont typeface="Wingdings" panose="05000000000000000000" pitchFamily="2" charset="2"/>
              <a:buAutoNum type="arabicPeriod"/>
            </a:pPr>
            <a:r>
              <a:rPr lang="en-US" altLang="en-US" sz="2200" b="1">
                <a:solidFill>
                  <a:schemeClr val="tx2"/>
                </a:solidFill>
                <a:latin typeface="Book Antiqua" panose="02040602050305030304" pitchFamily="18" charset="0"/>
              </a:rPr>
              <a:t>Safety</a:t>
            </a:r>
          </a:p>
          <a:p>
            <a:pPr marL="2195513" lvl="4" indent="-527050">
              <a:buClr>
                <a:schemeClr val="tx1"/>
              </a:buClr>
              <a:buFont typeface="Wingdings" panose="05000000000000000000" pitchFamily="2" charset="2"/>
              <a:buAutoNum type="arabicPeriod"/>
            </a:pPr>
            <a:r>
              <a:rPr lang="en-US" altLang="en-US" sz="2200" b="1">
                <a:solidFill>
                  <a:schemeClr val="tx2"/>
                </a:solidFill>
                <a:latin typeface="Book Antiqua" panose="02040602050305030304" pitchFamily="18" charset="0"/>
              </a:rPr>
              <a:t>Economy</a:t>
            </a:r>
            <a:r>
              <a:rPr lang="en-US" altLang="en-US" sz="2400" b="1">
                <a:solidFill>
                  <a:schemeClr val="tx2"/>
                </a:solidFill>
                <a:latin typeface="Book Antiqua" panose="02040602050305030304" pitchFamily="18" charset="0"/>
              </a:rPr>
              <a:t> </a:t>
            </a:r>
          </a:p>
          <a:p>
            <a:pPr marL="571500" indent="-571500">
              <a:buClr>
                <a:schemeClr val="tx1"/>
              </a:buClr>
              <a:buNone/>
            </a:pPr>
            <a:r>
              <a:rPr lang="en-US" altLang="en-US" sz="2400" b="1">
                <a:latin typeface="Book Antiqua" panose="02040602050305030304" pitchFamily="18" charset="0"/>
              </a:rPr>
              <a:t>Safety</a:t>
            </a:r>
          </a:p>
          <a:p>
            <a:pPr marL="571500" indent="-571500">
              <a:buClr>
                <a:schemeClr val="tx1"/>
              </a:buClr>
              <a:buNone/>
            </a:pPr>
            <a:r>
              <a:rPr lang="en-US" altLang="en-US" sz="2200">
                <a:solidFill>
                  <a:schemeClr val="tx2"/>
                </a:solidFill>
                <a:latin typeface="Book Antiqua" panose="02040602050305030304" pitchFamily="18" charset="0"/>
              </a:rPr>
              <a:t>	The structure should be safe enough to carry all the applied throughout the life.</a:t>
            </a:r>
          </a:p>
          <a:p>
            <a:pPr marL="571500" indent="-571500">
              <a:buClr>
                <a:schemeClr val="tx1"/>
              </a:buClr>
              <a:buNone/>
            </a:pPr>
            <a:r>
              <a:rPr lang="en-US" altLang="en-US" sz="2400" b="1">
                <a:latin typeface="Book Antiqua" panose="02040602050305030304" pitchFamily="18" charset="0"/>
              </a:rPr>
              <a:t>Economy</a:t>
            </a:r>
          </a:p>
          <a:p>
            <a:pPr marL="571500" indent="-571500">
              <a:buClr>
                <a:schemeClr val="tx1"/>
              </a:buClr>
              <a:buNone/>
            </a:pPr>
            <a:r>
              <a:rPr lang="en-US" altLang="en-US" sz="2200">
                <a:latin typeface="Book Antiqua" panose="02040602050305030304" pitchFamily="18" charset="0"/>
              </a:rPr>
              <a:t>	</a:t>
            </a:r>
            <a:r>
              <a:rPr lang="en-US" altLang="en-US" sz="2200">
                <a:solidFill>
                  <a:schemeClr val="tx2"/>
                </a:solidFill>
                <a:latin typeface="Book Antiqua" panose="02040602050305030304" pitchFamily="18" charset="0"/>
              </a:rPr>
              <a:t>Structures should be economical. Lighter structures are more economical. </a:t>
            </a:r>
          </a:p>
          <a:p>
            <a:pPr marL="571500" indent="-571500">
              <a:buClr>
                <a:schemeClr val="tx1"/>
              </a:buClr>
              <a:buNone/>
            </a:pPr>
            <a:r>
              <a:rPr lang="en-US" altLang="en-US" sz="2200">
                <a:latin typeface="Book Antiqua" panose="02040602050305030304" pitchFamily="18" charset="0"/>
              </a:rPr>
              <a:t>			Economy </a:t>
            </a:r>
            <a:r>
              <a:rPr lang="en-US" altLang="en-US" i="1" smtClean="0">
                <a:latin typeface="Monotype Corsiva" panose="03010101010201010101" pitchFamily="66" charset="0"/>
              </a:rPr>
              <a:t>α</a:t>
            </a:r>
            <a:r>
              <a:rPr lang="en-US" altLang="en-US" sz="2200" i="1">
                <a:latin typeface="Book Antiqua" panose="02040602050305030304" pitchFamily="18" charset="0"/>
              </a:rPr>
              <a:t> </a:t>
            </a:r>
            <a:r>
              <a:rPr lang="en-US" altLang="en-US" sz="2200">
                <a:latin typeface="Book Antiqua" panose="02040602050305030304" pitchFamily="18" charset="0"/>
              </a:rPr>
              <a:t> 1/self weight </a:t>
            </a:r>
            <a:r>
              <a:rPr lang="en-US" altLang="en-US" sz="1200" b="1">
                <a:solidFill>
                  <a:schemeClr val="tx2"/>
                </a:solidFill>
                <a:latin typeface="Book Antiqua" panose="02040602050305030304" pitchFamily="18" charset="0"/>
              </a:rPr>
              <a:t>(More valid for Steel Structures)</a:t>
            </a:r>
          </a:p>
          <a:p>
            <a:pPr marL="571500" indent="-571500">
              <a:buClr>
                <a:schemeClr val="tx1"/>
              </a:buClr>
              <a:buNone/>
            </a:pPr>
            <a:r>
              <a:rPr lang="en-US" altLang="en-US" sz="2200">
                <a:latin typeface="Book Antiqua" panose="02040602050305030304" pitchFamily="18" charset="0"/>
              </a:rPr>
              <a:t>In concrete Structures overall cost of construction decides the economy, </a:t>
            </a:r>
            <a:r>
              <a:rPr lang="en-US" altLang="en-US" sz="2200">
                <a:solidFill>
                  <a:schemeClr val="tx2"/>
                </a:solidFill>
                <a:latin typeface="Book Antiqua" panose="02040602050305030304" pitchFamily="18" charset="0"/>
              </a:rPr>
              <a:t>not just the self weight.</a:t>
            </a:r>
          </a:p>
        </p:txBody>
      </p:sp>
    </p:spTree>
    <p:extLst>
      <p:ext uri="{BB962C8B-B14F-4D97-AF65-F5344CB8AC3E}">
        <p14:creationId xmlns:p14="http://schemas.microsoft.com/office/powerpoint/2010/main" val="128427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AA658CC-E101-4C95-ACF3-223B26B1C76F}" type="datetime9">
              <a:rPr lang="en-US" altLang="en-US" sz="1000"/>
              <a:pPr eaLnBrk="1" hangingPunct="1"/>
              <a:t>2/14/2022 11:05:53 PM</a:t>
            </a:fld>
            <a:endParaRPr lang="en-US" altLang="en-US" sz="100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1B67E8F-0B64-4BD5-936B-2681995A695C}" type="slidenum">
              <a:rPr lang="en-US" altLang="en-US" sz="1000"/>
              <a:pPr eaLnBrk="1" hangingPunct="1"/>
              <a:t>8</a:t>
            </a:fld>
            <a:endParaRPr lang="en-US" altLang="en-US" sz="100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81000"/>
            <a:ext cx="75438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>
                <a:latin typeface="Book Antiqua" panose="02040602050305030304" pitchFamily="18" charset="0"/>
              </a:rPr>
              <a:t>Plain &amp; Reinforced Concrete-1</a:t>
            </a:r>
            <a:endParaRPr lang="en-US" altLang="en-US" sz="2400">
              <a:latin typeface="Book Antiqua" panose="02040602050305030304" pitchFamily="18" charset="0"/>
            </a:endParaRP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371600"/>
            <a:ext cx="8229600" cy="5181600"/>
          </a:xfrm>
        </p:spPr>
        <p:txBody>
          <a:bodyPr/>
          <a:lstStyle/>
          <a:p>
            <a:pPr marL="571500" indent="-571500">
              <a:buNone/>
            </a:pPr>
            <a:r>
              <a:rPr lang="en-US" altLang="en-US">
                <a:latin typeface="Book Antiqua" panose="02040602050305030304" pitchFamily="18" charset="0"/>
              </a:rPr>
              <a:t>Load Combinations</a:t>
            </a:r>
          </a:p>
          <a:p>
            <a:pPr marL="571500" indent="-571500">
              <a:buNone/>
            </a:pPr>
            <a:r>
              <a:rPr lang="en-US" altLang="en-US" sz="2000">
                <a:latin typeface="Book Antiqua" panose="02040602050305030304" pitchFamily="18" charset="0"/>
              </a:rPr>
              <a:t>To combine various loads in such a way to get a critical situation. </a:t>
            </a:r>
          </a:p>
          <a:p>
            <a:pPr marL="571500" indent="-571500">
              <a:buNone/>
            </a:pPr>
            <a:r>
              <a:rPr lang="en-US" altLang="en-US" sz="2000" b="1">
                <a:solidFill>
                  <a:schemeClr val="tx2"/>
                </a:solidFill>
                <a:latin typeface="Book Antiqua" panose="02040602050305030304" pitchFamily="18" charset="0"/>
              </a:rPr>
              <a:t>Load Factor = Factor by which a load is to be increased x probability      	            of  occurrence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en-US" altLang="en-US" sz="2000">
                <a:latin typeface="Book Antiqua" panose="02040602050305030304" pitchFamily="18" charset="0"/>
              </a:rPr>
              <a:t>1.2D + 1.6L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en-US" altLang="en-US" sz="2000">
                <a:latin typeface="Book Antiqua" panose="02040602050305030304" pitchFamily="18" charset="0"/>
              </a:rPr>
              <a:t>1.4D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en-US" altLang="en-US" sz="2000">
                <a:latin typeface="Book Antiqua" panose="02040602050305030304" pitchFamily="18" charset="0"/>
              </a:rPr>
              <a:t>1.2D + 1.6L + 0.5L</a:t>
            </a:r>
            <a:r>
              <a:rPr lang="en-US" altLang="en-US" sz="2000" baseline="-25000">
                <a:latin typeface="Book Antiqua" panose="02040602050305030304" pitchFamily="18" charset="0"/>
              </a:rPr>
              <a:t>r</a:t>
            </a:r>
          </a:p>
          <a:p>
            <a:pPr marL="571500" indent="-571500">
              <a:buFont typeface="Wingdings" panose="05000000000000000000" pitchFamily="2" charset="2"/>
              <a:buAutoNum type="arabicPeriod"/>
            </a:pPr>
            <a:r>
              <a:rPr lang="en-US" altLang="en-US" sz="2000">
                <a:latin typeface="Book Antiqua" panose="02040602050305030304" pitchFamily="18" charset="0"/>
              </a:rPr>
              <a:t>1.2D + 1.6L</a:t>
            </a:r>
            <a:r>
              <a:rPr lang="en-US" altLang="en-US" sz="2000" baseline="-25000">
                <a:latin typeface="Book Antiqua" panose="02040602050305030304" pitchFamily="18" charset="0"/>
              </a:rPr>
              <a:t>r </a:t>
            </a:r>
            <a:r>
              <a:rPr lang="en-US" altLang="en-US" sz="2000">
                <a:latin typeface="Book Antiqua" panose="02040602050305030304" pitchFamily="18" charset="0"/>
              </a:rPr>
              <a:t>+ (1.0L or 0.8W)</a:t>
            </a:r>
          </a:p>
          <a:p>
            <a:pPr marL="571500" indent="-571500">
              <a:buNone/>
            </a:pPr>
            <a:r>
              <a:rPr lang="en-US" altLang="en-US" sz="2000">
                <a:latin typeface="Book Antiqua" panose="02040602050305030304" pitchFamily="18" charset="0"/>
              </a:rPr>
              <a:t>Where</a:t>
            </a:r>
          </a:p>
          <a:p>
            <a:pPr marL="571500" indent="-571500">
              <a:buNone/>
            </a:pPr>
            <a:r>
              <a:rPr lang="en-US" altLang="en-US" sz="2000">
                <a:latin typeface="Book Antiqua" panose="02040602050305030304" pitchFamily="18" charset="0"/>
              </a:rPr>
              <a:t>	D = Dead load</a:t>
            </a:r>
          </a:p>
          <a:p>
            <a:pPr marL="571500" indent="-571500">
              <a:buNone/>
            </a:pPr>
            <a:r>
              <a:rPr lang="en-US" altLang="en-US" sz="2000">
                <a:latin typeface="Book Antiqua" panose="02040602050305030304" pitchFamily="18" charset="0"/>
              </a:rPr>
              <a:t>	L = Live load on intermediate floors</a:t>
            </a:r>
          </a:p>
          <a:p>
            <a:pPr marL="571500" indent="-571500">
              <a:buNone/>
            </a:pPr>
            <a:r>
              <a:rPr lang="en-US" altLang="en-US" sz="2000">
                <a:latin typeface="Book Antiqua" panose="02040602050305030304" pitchFamily="18" charset="0"/>
              </a:rPr>
              <a:t>	L</a:t>
            </a:r>
            <a:r>
              <a:rPr lang="en-US" altLang="en-US" sz="2000" baseline="-25000">
                <a:latin typeface="Book Antiqua" panose="02040602050305030304" pitchFamily="18" charset="0"/>
              </a:rPr>
              <a:t>r</a:t>
            </a:r>
            <a:r>
              <a:rPr lang="en-US" altLang="en-US" sz="2000">
                <a:latin typeface="Book Antiqua" panose="02040602050305030304" pitchFamily="18" charset="0"/>
              </a:rPr>
              <a:t> = Live load on roof</a:t>
            </a:r>
          </a:p>
          <a:p>
            <a:pPr marL="571500" indent="-571500">
              <a:buNone/>
            </a:pPr>
            <a:r>
              <a:rPr lang="en-US" altLang="en-US" sz="2000">
                <a:latin typeface="Book Antiqua" panose="02040602050305030304" pitchFamily="18" charset="0"/>
              </a:rPr>
              <a:t>	W = Wind Load</a:t>
            </a:r>
          </a:p>
        </p:txBody>
      </p:sp>
    </p:spTree>
    <p:extLst>
      <p:ext uri="{BB962C8B-B14F-4D97-AF65-F5344CB8AC3E}">
        <p14:creationId xmlns:p14="http://schemas.microsoft.com/office/powerpoint/2010/main" val="72068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EAF8D8A-308C-44E4-AA3D-80DDCD72AF5F}" type="datetime9">
              <a:rPr lang="en-US" altLang="en-US" sz="1000"/>
              <a:pPr eaLnBrk="1" hangingPunct="1"/>
              <a:t>2/14/2022 11:05:53 PM</a:t>
            </a:fld>
            <a:endParaRPr lang="en-US" altLang="en-US" sz="1000"/>
          </a:p>
        </p:txBody>
      </p:sp>
      <p:sp>
        <p:nvSpPr>
          <p:cNvPr id="286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06BB8CA-2248-445C-82FC-1946E2BDA7E8}" type="slidenum">
              <a:rPr lang="en-US" altLang="en-US" sz="1000"/>
              <a:pPr eaLnBrk="1" hangingPunct="1"/>
              <a:t>9</a:t>
            </a:fld>
            <a:endParaRPr lang="en-US" altLang="en-US" sz="100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81000"/>
            <a:ext cx="7543800" cy="7318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>
                <a:latin typeface="Book Antiqua" panose="02040602050305030304" pitchFamily="18" charset="0"/>
              </a:rPr>
              <a:t>Plain &amp; Reinforced Concrete-1</a:t>
            </a:r>
            <a:endParaRPr lang="en-US" altLang="en-US" sz="2400">
              <a:latin typeface="Book Antiqua" panose="02040602050305030304" pitchFamily="18" charset="0"/>
            </a:endParaRP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719264"/>
            <a:ext cx="8153400" cy="719137"/>
          </a:xfrm>
        </p:spPr>
        <p:txBody>
          <a:bodyPr/>
          <a:lstStyle/>
          <a:p>
            <a:pPr marL="571500" indent="-571500">
              <a:buNone/>
            </a:pPr>
            <a:r>
              <a:rPr lang="en-US" altLang="en-US">
                <a:latin typeface="Book Antiqua" panose="02040602050305030304" pitchFamily="18" charset="0"/>
              </a:rPr>
              <a:t>Strength Reduction Factor / Resistance Factor, </a:t>
            </a:r>
            <a:r>
              <a:rPr lang="en-US" altLang="en-US" b="1">
                <a:latin typeface="Book Antiqua" panose="02040602050305030304" pitchFamily="18" charset="0"/>
              </a:rPr>
              <a:t>Φ</a:t>
            </a:r>
          </a:p>
        </p:txBody>
      </p:sp>
      <p:graphicFrame>
        <p:nvGraphicFramePr>
          <p:cNvPr id="211972" name="Group 4"/>
          <p:cNvGraphicFramePr>
            <a:graphicFrameLocks noGrp="1"/>
          </p:cNvGraphicFramePr>
          <p:nvPr>
            <p:ph sz="half" idx="2"/>
          </p:nvPr>
        </p:nvGraphicFramePr>
        <p:xfrm>
          <a:off x="2133600" y="2667000"/>
          <a:ext cx="7848600" cy="2954336"/>
        </p:xfrm>
        <a:graphic>
          <a:graphicData uri="http://schemas.openxmlformats.org/drawingml/2006/table">
            <a:tbl>
              <a:tblPr/>
              <a:tblGrid>
                <a:gridCol w="392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4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18" charset="0"/>
                        </a:rPr>
                        <a:t>Strength Condition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18" charset="0"/>
                        </a:rPr>
                        <a:t>Strength Reduction Factor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1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Tension controlled section (bending or flexure)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0.9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7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Compression controlled section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359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Columns with ties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0.65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359"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Column with spirals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0.75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Shear and Torsion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0.75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92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454</Words>
  <Application>Microsoft Office PowerPoint</Application>
  <PresentationFormat>Widescreen</PresentationFormat>
  <Paragraphs>146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Book Antiqua</vt:lpstr>
      <vt:lpstr>Calibri</vt:lpstr>
      <vt:lpstr>Calibri Light</vt:lpstr>
      <vt:lpstr>Monotype Corsiva</vt:lpstr>
      <vt:lpstr>Times New Roman</vt:lpstr>
      <vt:lpstr>Wingdings</vt:lpstr>
      <vt:lpstr>Office Theme</vt:lpstr>
      <vt:lpstr>Building structure</vt:lpstr>
      <vt:lpstr>Plain &amp; Reinforced Concrete-1</vt:lpstr>
      <vt:lpstr>Plain &amp; Reinforced Concrete-1</vt:lpstr>
      <vt:lpstr>Plain &amp; Reinforced Concrete-1</vt:lpstr>
      <vt:lpstr>Plain &amp; Reinforced Concrete-1</vt:lpstr>
      <vt:lpstr>Plain &amp; Reinforced Concrete-1</vt:lpstr>
      <vt:lpstr>Plain &amp; Reinforced Concrete-1</vt:lpstr>
      <vt:lpstr>Plain &amp; Reinforced Concrete-1</vt:lpstr>
      <vt:lpstr>Plain &amp; Reinforced Concrete-1</vt:lpstr>
      <vt:lpstr>Plain &amp; Reinforced Concrete-1</vt:lpstr>
      <vt:lpstr>Plain &amp; Reinforced Concrete-1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Plain &amp; Reinforced Concrete-1</dc:title>
  <dc:creator>Admin</dc:creator>
  <cp:lastModifiedBy>Admin</cp:lastModifiedBy>
  <cp:revision>3</cp:revision>
  <dcterms:created xsi:type="dcterms:W3CDTF">2022-02-10T16:19:58Z</dcterms:created>
  <dcterms:modified xsi:type="dcterms:W3CDTF">2022-02-14T17:36:04Z</dcterms:modified>
</cp:coreProperties>
</file>