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0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7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3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65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4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3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5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5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6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DBBBF-E4B4-46FD-BFE8-0AA2DB6297C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4CB0F-8C10-4325-8F52-B235C2E89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541" y="138187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DIFFERENT ROOF TYPES </a:t>
            </a:r>
          </a:p>
          <a:p>
            <a:pPr marL="0" indent="0">
              <a:buNone/>
            </a:pPr>
            <a:endParaRPr lang="en-US" sz="6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ADVANTAGES AND DISADVANTAGES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44952" y="6225988"/>
            <a:ext cx="2837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ATUL SETYA</a:t>
            </a:r>
            <a:endParaRPr lang="en-US" sz="2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945" y="164541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41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2578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This are the names of some of the 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pitched roof elements which been labeled 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on previous slide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1.  Asphalt Shingles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2.  Rafter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3.  Ridge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4.  Valley Rafter</a:t>
            </a:r>
          </a:p>
          <a:p>
            <a:pPr marL="609600" indent="-609600"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5.  Collar Beam</a:t>
            </a:r>
          </a:p>
          <a:p>
            <a:pPr marL="609600" indent="-609600">
              <a:defRPr/>
            </a:pP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010400" cy="609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mtClean="0"/>
              <a:t>FLAT ROOF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Its not perfectly flat, slightly slope which is less than 10</a:t>
            </a: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°.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This roof is been used in hot climates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   where water accumulation is not 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   problem. (less rain)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bg2"/>
              </a:solidFill>
            </a:endParaRPr>
          </a:p>
        </p:txBody>
      </p:sp>
      <p:pic>
        <p:nvPicPr>
          <p:cNvPr id="20484" name="Picture 5" descr="http://www.arch.mcgill.ca/prof/friedman/arch240/winter1998/lecture5/Roo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733800"/>
            <a:ext cx="39243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059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609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mtClean="0"/>
              <a:t>ADVANTAGES OF FLAT ROOF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90600"/>
            <a:ext cx="8686800" cy="26670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>
                <a:solidFill>
                  <a:srgbClr val="002060"/>
                </a:solidFill>
              </a:rPr>
              <a:t>Less material is being used than in a  sloped roof</a:t>
            </a:r>
          </a:p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>
                <a:solidFill>
                  <a:srgbClr val="002060"/>
                </a:solidFill>
              </a:rPr>
              <a:t>The rooftop is potentially useful as a terrace or sleeping porch</a:t>
            </a:r>
          </a:p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>
                <a:solidFill>
                  <a:srgbClr val="002060"/>
                </a:solidFill>
              </a:rPr>
              <a:t>Potentially pleasing appearance</a:t>
            </a:r>
          </a:p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>
                <a:solidFill>
                  <a:srgbClr val="002060"/>
                </a:solidFill>
              </a:rPr>
              <a:t>Easier to build than a sloped roof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524000" y="396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4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WATERPROOFING THE FLAT ROOF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752600" y="4724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AutoNum type="alphaLcParenR"/>
              <a:defRPr/>
            </a:pPr>
            <a:r>
              <a:rPr lang="en-US" sz="28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flat roof relied on some kind of membrane for keeping moisture  out. 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AutoNum type="alphaLcParenR"/>
              <a:defRPr/>
            </a:pPr>
            <a:r>
              <a:rPr lang="en-US" sz="28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slight slope of flat roof directs standing moisture to drains at edges.</a:t>
            </a:r>
          </a:p>
        </p:txBody>
      </p:sp>
    </p:spTree>
    <p:extLst>
      <p:ext uri="{BB962C8B-B14F-4D97-AF65-F5344CB8AC3E}">
        <p14:creationId xmlns:p14="http://schemas.microsoft.com/office/powerpoint/2010/main" val="330550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3820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DISADVANTAGES OF FLAT ROOF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990600"/>
            <a:ext cx="8382000" cy="55626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 dirty="0">
                <a:solidFill>
                  <a:srgbClr val="002060"/>
                </a:solidFill>
              </a:rPr>
              <a:t>Roof elements can’t overlap, hence waterproofing must be more complex and more thorough.</a:t>
            </a:r>
          </a:p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 dirty="0">
                <a:solidFill>
                  <a:srgbClr val="002060"/>
                </a:solidFill>
              </a:rPr>
              <a:t>Drainage isn’t automatic. Unless properly designed &amp; constructed, pools of water will collect on the surface causing local variations in temperature. This will result in deterioration of the covering finally leading to high maintenance cost.</a:t>
            </a:r>
          </a:p>
          <a:p>
            <a:pPr marL="609600" indent="-609600">
              <a:buFont typeface="Wingdings" pitchFamily="2" charset="2"/>
              <a:buAutoNum type="alphaLcParenR"/>
              <a:defRPr/>
            </a:pPr>
            <a:r>
              <a:rPr lang="en-US" dirty="0">
                <a:solidFill>
                  <a:srgbClr val="002060"/>
                </a:solidFill>
              </a:rPr>
              <a:t>It have little or no space below roof</a:t>
            </a: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02060"/>
                </a:solidFill>
              </a:rPr>
              <a:t>     to accommodate services</a:t>
            </a:r>
          </a:p>
          <a:p>
            <a:pPr marL="609600" indent="-609600">
              <a:buFont typeface="Wingdings" pitchFamily="2" charset="2"/>
              <a:buAutoNum type="alphaLcParenR" startAt="4"/>
              <a:defRPr/>
            </a:pPr>
            <a:r>
              <a:rPr lang="en-US" dirty="0">
                <a:solidFill>
                  <a:srgbClr val="002060"/>
                </a:solidFill>
              </a:rPr>
              <a:t>It have limited capacity for insulation</a:t>
            </a:r>
          </a:p>
        </p:txBody>
      </p:sp>
    </p:spTree>
    <p:extLst>
      <p:ext uri="{BB962C8B-B14F-4D97-AF65-F5344CB8AC3E}">
        <p14:creationId xmlns:p14="http://schemas.microsoft.com/office/powerpoint/2010/main" val="30468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Roof whose angle of slope to the horizontal lies between 10</a:t>
            </a: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°</a:t>
            </a:r>
            <a:r>
              <a:rPr lang="en-US" dirty="0" smtClean="0">
                <a:solidFill>
                  <a:srgbClr val="002060"/>
                </a:solidFill>
              </a:rPr>
              <a:t> - 70</a:t>
            </a: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°.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Construction cost for pitched roof is higher than flat roof and more material is needed.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  <a:cs typeface="Tahoma" pitchFamily="34" charset="0"/>
              </a:rPr>
              <a:t>There’s bigger space below the roof than flat roof can be made as attic.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762000"/>
            <a:ext cx="8610600" cy="5334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mtClean="0"/>
              <a:t>PITCHED ROOF</a:t>
            </a:r>
          </a:p>
        </p:txBody>
      </p:sp>
    </p:spTree>
    <p:extLst>
      <p:ext uri="{BB962C8B-B14F-4D97-AF65-F5344CB8AC3E}">
        <p14:creationId xmlns:p14="http://schemas.microsoft.com/office/powerpoint/2010/main" val="5143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8610600" cy="5334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mtClean="0"/>
              <a:t>PITCHED ROOF DESIGN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The slope for pitched roof depends on the rain (how heavy the rain is, frequency of the rain) in a year.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In Malaysia, the roof built at West Coast Malaysia &amp; East Coast Malaysia is  different due to the factor of wind and rain.</a:t>
            </a:r>
          </a:p>
          <a:p>
            <a:pPr eaLnBrk="1" hangingPunct="1">
              <a:defRPr/>
            </a:pP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24580" name="Picture 7" descr="http://www.arch.mcgill.ca/prof/friedman/arch240/winter1998/lecture5/Roof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724400"/>
            <a:ext cx="2971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9" descr="http://www.arch.mcgill.ca/prof/friedman/arch240/winter1998/lecture5/Roof16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724400"/>
            <a:ext cx="320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03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915400" cy="533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bg2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>TERMINOLOGY IN PITCHED ROOF STRUCTURE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143000"/>
            <a:ext cx="7772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Roof - The entire covering assembly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Pitch – Rise over run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Substrate – The decking that carries the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			      roof material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Eaves – Roof overhang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Ridge – The peak of 2 or more slopes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Valley – An inverse ridge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</a:rPr>
              <a:t>Ceiling – The finish material that is attached to the underside of the roof</a:t>
            </a:r>
          </a:p>
        </p:txBody>
      </p:sp>
    </p:spTree>
    <p:extLst>
      <p:ext uri="{BB962C8B-B14F-4D97-AF65-F5344CB8AC3E}">
        <p14:creationId xmlns:p14="http://schemas.microsoft.com/office/powerpoint/2010/main" val="23380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Sukhman\Desktop\roo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838200"/>
            <a:ext cx="7620000" cy="548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697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http://www.arch.mcgill.ca/prof/friedman/arch240/winter1998/lecture5/Roo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"/>
            <a:ext cx="7924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Oval 6"/>
          <p:cNvSpPr>
            <a:spLocks noChangeArrowheads="1"/>
          </p:cNvSpPr>
          <p:nvPr/>
        </p:nvSpPr>
        <p:spPr bwMode="auto">
          <a:xfrm>
            <a:off x="7772400" y="2362200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628" name="Oval 7"/>
          <p:cNvSpPr>
            <a:spLocks noChangeArrowheads="1"/>
          </p:cNvSpPr>
          <p:nvPr/>
        </p:nvSpPr>
        <p:spPr bwMode="auto">
          <a:xfrm>
            <a:off x="2438400" y="1066800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629" name="Oval 8"/>
          <p:cNvSpPr>
            <a:spLocks noChangeArrowheads="1"/>
          </p:cNvSpPr>
          <p:nvPr/>
        </p:nvSpPr>
        <p:spPr bwMode="auto">
          <a:xfrm>
            <a:off x="4267200" y="762000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630" name="Line 9"/>
          <p:cNvSpPr>
            <a:spLocks noChangeShapeType="1"/>
          </p:cNvSpPr>
          <p:nvPr/>
        </p:nvSpPr>
        <p:spPr bwMode="auto">
          <a:xfrm>
            <a:off x="4572000" y="1143000"/>
            <a:ext cx="4572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1" name="Line 10"/>
          <p:cNvSpPr>
            <a:spLocks noChangeShapeType="1"/>
          </p:cNvSpPr>
          <p:nvPr/>
        </p:nvSpPr>
        <p:spPr bwMode="auto">
          <a:xfrm>
            <a:off x="2819400" y="1524000"/>
            <a:ext cx="3810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2" name="Line 11"/>
          <p:cNvSpPr>
            <a:spLocks noChangeShapeType="1"/>
          </p:cNvSpPr>
          <p:nvPr/>
        </p:nvSpPr>
        <p:spPr bwMode="auto">
          <a:xfrm flipH="1">
            <a:off x="6172200" y="2133600"/>
            <a:ext cx="228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>
            <a:off x="3810000" y="1676400"/>
            <a:ext cx="3048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4" name="Oval 13"/>
          <p:cNvSpPr>
            <a:spLocks noChangeArrowheads="1"/>
          </p:cNvSpPr>
          <p:nvPr/>
        </p:nvSpPr>
        <p:spPr bwMode="auto">
          <a:xfrm>
            <a:off x="6172200" y="1676400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635" name="Oval 14"/>
          <p:cNvSpPr>
            <a:spLocks noChangeArrowheads="1"/>
          </p:cNvSpPr>
          <p:nvPr/>
        </p:nvSpPr>
        <p:spPr bwMode="auto">
          <a:xfrm>
            <a:off x="3429000" y="1219200"/>
            <a:ext cx="5334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636" name="Rectangle 15"/>
          <p:cNvSpPr>
            <a:spLocks noChangeArrowheads="1"/>
          </p:cNvSpPr>
          <p:nvPr/>
        </p:nvSpPr>
        <p:spPr bwMode="auto">
          <a:xfrm>
            <a:off x="3657600" y="6019800"/>
            <a:ext cx="52578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Some Of The Roof Elements</a:t>
            </a:r>
          </a:p>
        </p:txBody>
      </p:sp>
    </p:spTree>
    <p:extLst>
      <p:ext uri="{BB962C8B-B14F-4D97-AF65-F5344CB8AC3E}">
        <p14:creationId xmlns:p14="http://schemas.microsoft.com/office/powerpoint/2010/main" val="513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358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FLAT ROOF </vt:lpstr>
      <vt:lpstr>ADVANTAGES OF FLAT ROOF</vt:lpstr>
      <vt:lpstr>DISADVANTAGES OF FLAT ROOF</vt:lpstr>
      <vt:lpstr>PITCHED ROOF</vt:lpstr>
      <vt:lpstr>PITCHED ROOF DESIGN</vt:lpstr>
      <vt:lpstr> TERMINOLOGY IN PITCHED ROOF STRUCTURE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2022-02-10T15:07:40Z</dcterms:created>
  <dcterms:modified xsi:type="dcterms:W3CDTF">2022-02-14T17:33:19Z</dcterms:modified>
</cp:coreProperties>
</file>