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2" r:id="rId12"/>
    <p:sldId id="273" r:id="rId1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76" y="-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6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4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77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2711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41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06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36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64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43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6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5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5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8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42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0" y="6158471"/>
            <a:ext cx="1981200" cy="457200"/>
          </a:xfrm>
        </p:spPr>
        <p:txBody>
          <a:bodyPr>
            <a:normAutofit fontScale="90000"/>
          </a:bodyPr>
          <a:lstStyle/>
          <a:p>
            <a:br>
              <a:rPr lang="en-US" sz="2200" dirty="0"/>
            </a:br>
            <a:r>
              <a:rPr lang="en-US" sz="1600" b="1" dirty="0"/>
              <a:t>Ar. Manish </a:t>
            </a:r>
            <a:r>
              <a:rPr lang="en-US" sz="1600" b="1" dirty="0" err="1"/>
              <a:t>kumar</a:t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7886700" cy="6127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u="sng" dirty="0"/>
              <a:t>Projection of straight line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878" y="0"/>
            <a:ext cx="828843" cy="989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188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47832" y="1008062"/>
            <a:ext cx="1798955" cy="3098165"/>
            <a:chOff x="4247832" y="1008062"/>
            <a:chExt cx="1798955" cy="3098165"/>
          </a:xfrm>
        </p:grpSpPr>
        <p:sp>
          <p:nvSpPr>
            <p:cNvPr id="3" name="object 3"/>
            <p:cNvSpPr/>
            <p:nvPr/>
          </p:nvSpPr>
          <p:spPr>
            <a:xfrm>
              <a:off x="4262120" y="1022350"/>
              <a:ext cx="1770380" cy="3069590"/>
            </a:xfrm>
            <a:custGeom>
              <a:avLst/>
              <a:gdLst/>
              <a:ahLst/>
              <a:cxnLst/>
              <a:rect l="l" t="t" r="r" b="b"/>
              <a:pathLst>
                <a:path w="1770379" h="3069590">
                  <a:moveTo>
                    <a:pt x="1770379" y="0"/>
                  </a:moveTo>
                  <a:lnTo>
                    <a:pt x="0" y="1023620"/>
                  </a:lnTo>
                  <a:lnTo>
                    <a:pt x="0" y="3069590"/>
                  </a:lnTo>
                  <a:lnTo>
                    <a:pt x="1770379" y="2045970"/>
                  </a:lnTo>
                  <a:lnTo>
                    <a:pt x="1770379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62120" y="1022350"/>
              <a:ext cx="1770380" cy="3069590"/>
            </a:xfrm>
            <a:custGeom>
              <a:avLst/>
              <a:gdLst/>
              <a:ahLst/>
              <a:cxnLst/>
              <a:rect l="l" t="t" r="r" b="b"/>
              <a:pathLst>
                <a:path w="1770379" h="3069590">
                  <a:moveTo>
                    <a:pt x="0" y="3069590"/>
                  </a:moveTo>
                  <a:lnTo>
                    <a:pt x="1770379" y="2045970"/>
                  </a:lnTo>
                  <a:lnTo>
                    <a:pt x="1770379" y="0"/>
                  </a:lnTo>
                  <a:lnTo>
                    <a:pt x="0" y="1023620"/>
                  </a:lnTo>
                  <a:lnTo>
                    <a:pt x="0" y="3069590"/>
                  </a:lnTo>
                </a:path>
                <a:path w="1770379" h="3069590">
                  <a:moveTo>
                    <a:pt x="0" y="0"/>
                  </a:moveTo>
                  <a:lnTo>
                    <a:pt x="0" y="0"/>
                  </a:lnTo>
                </a:path>
                <a:path w="1770379" h="3069590">
                  <a:moveTo>
                    <a:pt x="1770379" y="3069590"/>
                  </a:moveTo>
                  <a:lnTo>
                    <a:pt x="1770379" y="306959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 rot="19740000">
            <a:off x="5594665" y="1172947"/>
            <a:ext cx="425091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sz="1600" b="1" spc="-40" dirty="0">
                <a:latin typeface="Times New Roman"/>
                <a:cs typeface="Times New Roman"/>
              </a:rPr>
              <a:t>V</a:t>
            </a:r>
            <a:r>
              <a:rPr sz="1600" b="1" spc="-30" dirty="0">
                <a:latin typeface="Times New Roman"/>
                <a:cs typeface="Times New Roman"/>
              </a:rPr>
              <a:t>.P</a:t>
            </a:r>
            <a:r>
              <a:rPr sz="2400" b="1" baseline="1736" dirty="0">
                <a:latin typeface="Times New Roman"/>
                <a:cs typeface="Times New Roman"/>
              </a:rPr>
              <a:t>.</a:t>
            </a:r>
            <a:endParaRPr sz="2400" baseline="1736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47832" y="3050222"/>
            <a:ext cx="3564254" cy="2075814"/>
            <a:chOff x="4247832" y="3050222"/>
            <a:chExt cx="3564254" cy="2075814"/>
          </a:xfrm>
        </p:grpSpPr>
        <p:sp>
          <p:nvSpPr>
            <p:cNvPr id="7" name="object 7"/>
            <p:cNvSpPr/>
            <p:nvPr/>
          </p:nvSpPr>
          <p:spPr>
            <a:xfrm>
              <a:off x="4262120" y="3064510"/>
              <a:ext cx="3535679" cy="2047239"/>
            </a:xfrm>
            <a:custGeom>
              <a:avLst/>
              <a:gdLst/>
              <a:ahLst/>
              <a:cxnLst/>
              <a:rect l="l" t="t" r="r" b="b"/>
              <a:pathLst>
                <a:path w="3535679" h="2047239">
                  <a:moveTo>
                    <a:pt x="1767839" y="0"/>
                  </a:moveTo>
                  <a:lnTo>
                    <a:pt x="0" y="1023619"/>
                  </a:lnTo>
                  <a:lnTo>
                    <a:pt x="1767839" y="2047239"/>
                  </a:lnTo>
                  <a:lnTo>
                    <a:pt x="3535679" y="1023619"/>
                  </a:lnTo>
                  <a:lnTo>
                    <a:pt x="1767839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62120" y="3064510"/>
              <a:ext cx="3535679" cy="2047239"/>
            </a:xfrm>
            <a:custGeom>
              <a:avLst/>
              <a:gdLst/>
              <a:ahLst/>
              <a:cxnLst/>
              <a:rect l="l" t="t" r="r" b="b"/>
              <a:pathLst>
                <a:path w="3535679" h="2047239">
                  <a:moveTo>
                    <a:pt x="1767839" y="2047239"/>
                  </a:moveTo>
                  <a:lnTo>
                    <a:pt x="3535679" y="1023619"/>
                  </a:lnTo>
                  <a:lnTo>
                    <a:pt x="1767839" y="0"/>
                  </a:lnTo>
                  <a:lnTo>
                    <a:pt x="0" y="1023619"/>
                  </a:lnTo>
                  <a:lnTo>
                    <a:pt x="1767839" y="2047239"/>
                  </a:lnTo>
                  <a:lnTo>
                    <a:pt x="1769109" y="2047239"/>
                  </a:lnTo>
                </a:path>
                <a:path w="3535679" h="2047239">
                  <a:moveTo>
                    <a:pt x="0" y="0"/>
                  </a:moveTo>
                  <a:lnTo>
                    <a:pt x="0" y="0"/>
                  </a:lnTo>
                </a:path>
                <a:path w="3535679" h="2047239">
                  <a:moveTo>
                    <a:pt x="3535679" y="2047239"/>
                  </a:moveTo>
                  <a:lnTo>
                    <a:pt x="3535679" y="2047239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 rot="19560000">
            <a:off x="7273575" y="4040629"/>
            <a:ext cx="43123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sz="1600" b="1" spc="-30" dirty="0">
                <a:latin typeface="Times New Roman"/>
                <a:cs typeface="Times New Roman"/>
              </a:rPr>
              <a:t>H</a:t>
            </a:r>
            <a:r>
              <a:rPr sz="1600" b="1" spc="10" dirty="0">
                <a:latin typeface="Times New Roman"/>
                <a:cs typeface="Times New Roman"/>
              </a:rPr>
              <a:t>.</a:t>
            </a:r>
            <a:r>
              <a:rPr sz="1600" b="1" spc="-15" dirty="0">
                <a:latin typeface="Times New Roman"/>
                <a:cs typeface="Times New Roman"/>
              </a:rPr>
              <a:t>P</a:t>
            </a:r>
            <a:r>
              <a:rPr sz="1600" b="1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11470" y="3733800"/>
            <a:ext cx="1238250" cy="715010"/>
          </a:xfrm>
          <a:custGeom>
            <a:avLst/>
            <a:gdLst/>
            <a:ahLst/>
            <a:cxnLst/>
            <a:rect l="l" t="t" r="r" b="b"/>
            <a:pathLst>
              <a:path w="1238250" h="715010">
                <a:moveTo>
                  <a:pt x="1238250" y="715010"/>
                </a:moveTo>
                <a:lnTo>
                  <a:pt x="0" y="0"/>
                </a:lnTo>
                <a:lnTo>
                  <a:pt x="0" y="0"/>
                </a:lnTo>
              </a:path>
              <a:path w="1238250" h="715010">
                <a:moveTo>
                  <a:pt x="0" y="0"/>
                </a:moveTo>
                <a:lnTo>
                  <a:pt x="0" y="0"/>
                </a:lnTo>
              </a:path>
              <a:path w="1238250" h="715010">
                <a:moveTo>
                  <a:pt x="1238250" y="715010"/>
                </a:moveTo>
                <a:lnTo>
                  <a:pt x="1238250" y="715010"/>
                </a:lnTo>
              </a:path>
            </a:pathLst>
          </a:custGeom>
          <a:ln w="38097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 rot="120000">
            <a:off x="5985119" y="2785716"/>
            <a:ext cx="439596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 rot="120000">
            <a:off x="3889619" y="3866487"/>
            <a:ext cx="439596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220209" y="2304732"/>
            <a:ext cx="2451735" cy="2160905"/>
            <a:chOff x="4220209" y="2304732"/>
            <a:chExt cx="2451735" cy="2160905"/>
          </a:xfrm>
        </p:grpSpPr>
        <p:sp>
          <p:nvSpPr>
            <p:cNvPr id="14" name="object 14"/>
            <p:cNvSpPr/>
            <p:nvPr/>
          </p:nvSpPr>
          <p:spPr>
            <a:xfrm>
              <a:off x="4258309" y="3081020"/>
              <a:ext cx="1791970" cy="998219"/>
            </a:xfrm>
            <a:custGeom>
              <a:avLst/>
              <a:gdLst/>
              <a:ahLst/>
              <a:cxnLst/>
              <a:rect l="l" t="t" r="r" b="b"/>
              <a:pathLst>
                <a:path w="1791970" h="998220">
                  <a:moveTo>
                    <a:pt x="1791969" y="0"/>
                  </a:moveTo>
                  <a:lnTo>
                    <a:pt x="0" y="998219"/>
                  </a:lnTo>
                </a:path>
              </a:pathLst>
            </a:custGeom>
            <a:ln w="76194">
              <a:solidFill>
                <a:srgbClr val="FF3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148579" y="3580130"/>
              <a:ext cx="264160" cy="153670"/>
            </a:xfrm>
            <a:custGeom>
              <a:avLst/>
              <a:gdLst/>
              <a:ahLst/>
              <a:cxnLst/>
              <a:rect l="l" t="t" r="r" b="b"/>
              <a:pathLst>
                <a:path w="264160" h="153670">
                  <a:moveTo>
                    <a:pt x="264160" y="153670"/>
                  </a:moveTo>
                  <a:lnTo>
                    <a:pt x="0" y="0"/>
                  </a:lnTo>
                  <a:lnTo>
                    <a:pt x="0" y="0"/>
                  </a:lnTo>
                </a:path>
                <a:path w="264160" h="153670">
                  <a:moveTo>
                    <a:pt x="0" y="0"/>
                  </a:moveTo>
                  <a:lnTo>
                    <a:pt x="0" y="0"/>
                  </a:lnTo>
                </a:path>
                <a:path w="264160" h="153670">
                  <a:moveTo>
                    <a:pt x="264160" y="153670"/>
                  </a:moveTo>
                  <a:lnTo>
                    <a:pt x="264160" y="15367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148579" y="2321560"/>
              <a:ext cx="5080" cy="1258570"/>
            </a:xfrm>
            <a:custGeom>
              <a:avLst/>
              <a:gdLst/>
              <a:ahLst/>
              <a:cxnLst/>
              <a:rect l="l" t="t" r="r" b="b"/>
              <a:pathLst>
                <a:path w="5079" h="1258570">
                  <a:moveTo>
                    <a:pt x="2540" y="-14196"/>
                  </a:moveTo>
                  <a:lnTo>
                    <a:pt x="2540" y="1272766"/>
                  </a:lnTo>
                </a:path>
              </a:pathLst>
            </a:custGeom>
            <a:ln w="334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48579" y="2321560"/>
              <a:ext cx="5080" cy="1258570"/>
            </a:xfrm>
            <a:custGeom>
              <a:avLst/>
              <a:gdLst/>
              <a:ahLst/>
              <a:cxnLst/>
              <a:rect l="l" t="t" r="r" b="b"/>
              <a:pathLst>
                <a:path w="5079" h="1258570">
                  <a:moveTo>
                    <a:pt x="0" y="0"/>
                  </a:moveTo>
                  <a:lnTo>
                    <a:pt x="0" y="0"/>
                  </a:lnTo>
                </a:path>
                <a:path w="5079" h="1258570">
                  <a:moveTo>
                    <a:pt x="5080" y="1258569"/>
                  </a:moveTo>
                  <a:lnTo>
                    <a:pt x="5080" y="1258569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11469" y="2475230"/>
              <a:ext cx="5080" cy="1258570"/>
            </a:xfrm>
            <a:custGeom>
              <a:avLst/>
              <a:gdLst/>
              <a:ahLst/>
              <a:cxnLst/>
              <a:rect l="l" t="t" r="r" b="b"/>
              <a:pathLst>
                <a:path w="5079" h="1258570">
                  <a:moveTo>
                    <a:pt x="2539" y="-14196"/>
                  </a:moveTo>
                  <a:lnTo>
                    <a:pt x="2539" y="1272766"/>
                  </a:lnTo>
                </a:path>
              </a:pathLst>
            </a:custGeom>
            <a:ln w="334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11469" y="2475230"/>
              <a:ext cx="5080" cy="1258570"/>
            </a:xfrm>
            <a:custGeom>
              <a:avLst/>
              <a:gdLst/>
              <a:ahLst/>
              <a:cxnLst/>
              <a:rect l="l" t="t" r="r" b="b"/>
              <a:pathLst>
                <a:path w="5079" h="1258570">
                  <a:moveTo>
                    <a:pt x="0" y="0"/>
                  </a:moveTo>
                  <a:lnTo>
                    <a:pt x="0" y="0"/>
                  </a:lnTo>
                </a:path>
                <a:path w="5079" h="1258570">
                  <a:moveTo>
                    <a:pt x="5079" y="1258570"/>
                  </a:moveTo>
                  <a:lnTo>
                    <a:pt x="5079" y="125857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649719" y="3191510"/>
              <a:ext cx="5080" cy="1257300"/>
            </a:xfrm>
            <a:custGeom>
              <a:avLst/>
              <a:gdLst/>
              <a:ahLst/>
              <a:cxnLst/>
              <a:rect l="l" t="t" r="r" b="b"/>
              <a:pathLst>
                <a:path w="5079" h="1257300">
                  <a:moveTo>
                    <a:pt x="2539" y="-14196"/>
                  </a:moveTo>
                  <a:lnTo>
                    <a:pt x="2539" y="1271496"/>
                  </a:lnTo>
                </a:path>
              </a:pathLst>
            </a:custGeom>
            <a:ln w="334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148579" y="2322830"/>
              <a:ext cx="1506220" cy="2125980"/>
            </a:xfrm>
            <a:custGeom>
              <a:avLst/>
              <a:gdLst/>
              <a:ahLst/>
              <a:cxnLst/>
              <a:rect l="l" t="t" r="r" b="b"/>
              <a:pathLst>
                <a:path w="1506220" h="2125979">
                  <a:moveTo>
                    <a:pt x="1501140" y="868680"/>
                  </a:moveTo>
                  <a:lnTo>
                    <a:pt x="1501140" y="868680"/>
                  </a:lnTo>
                </a:path>
                <a:path w="1506220" h="2125979">
                  <a:moveTo>
                    <a:pt x="1506220" y="2125980"/>
                  </a:moveTo>
                  <a:lnTo>
                    <a:pt x="1506220" y="2125980"/>
                  </a:lnTo>
                </a:path>
                <a:path w="1506220" h="2125979">
                  <a:moveTo>
                    <a:pt x="264160" y="152400"/>
                  </a:moveTo>
                  <a:lnTo>
                    <a:pt x="0" y="0"/>
                  </a:lnTo>
                  <a:lnTo>
                    <a:pt x="0" y="0"/>
                  </a:lnTo>
                </a:path>
                <a:path w="1506220" h="2125979">
                  <a:moveTo>
                    <a:pt x="0" y="0"/>
                  </a:moveTo>
                  <a:lnTo>
                    <a:pt x="0" y="0"/>
                  </a:lnTo>
                </a:path>
                <a:path w="1506220" h="2125979">
                  <a:moveTo>
                    <a:pt x="264160" y="152400"/>
                  </a:moveTo>
                  <a:lnTo>
                    <a:pt x="264160" y="15240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414009" y="2106929"/>
            <a:ext cx="282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4759959" y="1855470"/>
            <a:ext cx="8674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800" u="none" spc="5" dirty="0">
                <a:solidFill>
                  <a:srgbClr val="000000"/>
                </a:solidFill>
              </a:rPr>
              <a:t>a</a:t>
            </a:r>
            <a:r>
              <a:rPr sz="2800" u="none" spc="-5" dirty="0">
                <a:solidFill>
                  <a:srgbClr val="000000"/>
                </a:solidFill>
              </a:rPr>
              <a:t>’</a:t>
            </a:r>
            <a:r>
              <a:rPr sz="2800" u="none" spc="-509" dirty="0">
                <a:solidFill>
                  <a:srgbClr val="000000"/>
                </a:solidFill>
              </a:rPr>
              <a:t>,</a:t>
            </a:r>
            <a:r>
              <a:rPr sz="3600" u="none" baseline="-26620" dirty="0">
                <a:solidFill>
                  <a:srgbClr val="006600"/>
                </a:solidFill>
              </a:rPr>
              <a:t>.</a:t>
            </a:r>
            <a:r>
              <a:rPr sz="3600" u="none" spc="7" baseline="-26620" dirty="0">
                <a:solidFill>
                  <a:srgbClr val="006600"/>
                </a:solidFill>
              </a:rPr>
              <a:t> </a:t>
            </a:r>
            <a:r>
              <a:rPr sz="2800" u="none" spc="-5" dirty="0">
                <a:solidFill>
                  <a:srgbClr val="000000"/>
                </a:solidFill>
              </a:rPr>
              <a:t>b’</a:t>
            </a:r>
            <a:endParaRPr sz="2800"/>
          </a:p>
        </p:txBody>
      </p:sp>
      <p:sp>
        <p:nvSpPr>
          <p:cNvPr id="24" name="object 24"/>
          <p:cNvSpPr txBox="1"/>
          <p:nvPr/>
        </p:nvSpPr>
        <p:spPr>
          <a:xfrm>
            <a:off x="4513579" y="626109"/>
            <a:ext cx="282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620259" y="976630"/>
            <a:ext cx="2785110" cy="4066540"/>
            <a:chOff x="4620259" y="976630"/>
            <a:chExt cx="2785110" cy="4066540"/>
          </a:xfrm>
        </p:grpSpPr>
        <p:sp>
          <p:nvSpPr>
            <p:cNvPr id="26" name="object 26"/>
            <p:cNvSpPr/>
            <p:nvPr/>
          </p:nvSpPr>
          <p:spPr>
            <a:xfrm>
              <a:off x="4648199" y="990600"/>
              <a:ext cx="0" cy="394970"/>
            </a:xfrm>
            <a:custGeom>
              <a:avLst/>
              <a:gdLst/>
              <a:ahLst/>
              <a:cxnLst/>
              <a:rect l="l" t="t" r="r" b="b"/>
              <a:pathLst>
                <a:path h="394969">
                  <a:moveTo>
                    <a:pt x="0" y="0"/>
                  </a:moveTo>
                  <a:lnTo>
                    <a:pt x="0" y="394970"/>
                  </a:lnTo>
                </a:path>
              </a:pathLst>
            </a:custGeom>
            <a:ln w="27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620259" y="1381760"/>
              <a:ext cx="55880" cy="142240"/>
            </a:xfrm>
            <a:custGeom>
              <a:avLst/>
              <a:gdLst/>
              <a:ahLst/>
              <a:cxnLst/>
              <a:rect l="l" t="t" r="r" b="b"/>
              <a:pathLst>
                <a:path w="55879" h="142240">
                  <a:moveTo>
                    <a:pt x="55879" y="0"/>
                  </a:moveTo>
                  <a:lnTo>
                    <a:pt x="0" y="0"/>
                  </a:lnTo>
                  <a:lnTo>
                    <a:pt x="27939" y="14223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184389" y="4822189"/>
              <a:ext cx="207010" cy="207010"/>
            </a:xfrm>
            <a:custGeom>
              <a:avLst/>
              <a:gdLst/>
              <a:ahLst/>
              <a:cxnLst/>
              <a:rect l="l" t="t" r="r" b="b"/>
              <a:pathLst>
                <a:path w="207009" h="207010">
                  <a:moveTo>
                    <a:pt x="207009" y="207010"/>
                  </a:moveTo>
                  <a:lnTo>
                    <a:pt x="0" y="0"/>
                  </a:lnTo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086599" y="4724400"/>
              <a:ext cx="120650" cy="120650"/>
            </a:xfrm>
            <a:custGeom>
              <a:avLst/>
              <a:gdLst/>
              <a:ahLst/>
              <a:cxnLst/>
              <a:rect l="l" t="t" r="r" b="b"/>
              <a:pathLst>
                <a:path w="120650" h="120650">
                  <a:moveTo>
                    <a:pt x="0" y="0"/>
                  </a:moveTo>
                  <a:lnTo>
                    <a:pt x="80009" y="120650"/>
                  </a:lnTo>
                  <a:lnTo>
                    <a:pt x="120650" y="800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-36830" y="2739390"/>
            <a:ext cx="9058275" cy="3994150"/>
          </a:xfrm>
          <a:prstGeom prst="rect">
            <a:avLst/>
          </a:prstGeom>
        </p:spPr>
        <p:txBody>
          <a:bodyPr vert="horz" wrap="square" lIns="0" tIns="227330" rIns="0" bIns="0" rtlCol="0">
            <a:spAutoFit/>
          </a:bodyPr>
          <a:lstStyle/>
          <a:p>
            <a:pPr marL="6729730">
              <a:lnSpc>
                <a:spcPct val="100000"/>
              </a:lnSpc>
              <a:spcBef>
                <a:spcPts val="1790"/>
              </a:spcBef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  <a:p>
            <a:pPr marL="1759585" algn="ctr">
              <a:lnSpc>
                <a:spcPct val="100000"/>
              </a:lnSpc>
              <a:spcBef>
                <a:spcPts val="1690"/>
              </a:spcBef>
            </a:pPr>
            <a:r>
              <a:rPr sz="2800" b="1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L="6542405">
              <a:lnSpc>
                <a:spcPct val="100000"/>
              </a:lnSpc>
              <a:spcBef>
                <a:spcPts val="2500"/>
              </a:spcBef>
            </a:pPr>
            <a:r>
              <a:rPr sz="2800" b="1" dirty="0"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>
              <a:latin typeface="Times New Roman"/>
              <a:cs typeface="Times New Roman"/>
            </a:endParaRPr>
          </a:p>
          <a:p>
            <a:pPr marL="2108200" marR="43180" indent="-2057400">
              <a:lnSpc>
                <a:spcPct val="100000"/>
              </a:lnSpc>
              <a:tabLst>
                <a:tab pos="1163320" algn="l"/>
                <a:tab pos="3070860" algn="l"/>
                <a:tab pos="5763895" algn="l"/>
                <a:tab pos="6272530" algn="l"/>
                <a:tab pos="7198359" algn="l"/>
              </a:tabLst>
            </a:pPr>
            <a:r>
              <a:rPr sz="3300" b="1" spc="-5" dirty="0">
                <a:solidFill>
                  <a:srgbClr val="00FF00"/>
                </a:solidFill>
                <a:latin typeface="Times New Roman"/>
                <a:cs typeface="Times New Roman"/>
              </a:rPr>
              <a:t>C</a:t>
            </a:r>
            <a:r>
              <a:rPr sz="3300" b="1" dirty="0">
                <a:solidFill>
                  <a:srgbClr val="00FF00"/>
                </a:solidFill>
                <a:latin typeface="Times New Roman"/>
                <a:cs typeface="Times New Roman"/>
              </a:rPr>
              <a:t>lass	A(</a:t>
            </a:r>
            <a:r>
              <a:rPr sz="3300" b="1" spc="5" dirty="0">
                <a:solidFill>
                  <a:srgbClr val="00FF00"/>
                </a:solidFill>
                <a:latin typeface="Times New Roman"/>
                <a:cs typeface="Times New Roman"/>
              </a:rPr>
              <a:t>2</a:t>
            </a:r>
            <a:r>
              <a:rPr sz="3300" b="1" dirty="0">
                <a:solidFill>
                  <a:srgbClr val="00FF00"/>
                </a:solidFill>
                <a:latin typeface="Times New Roman"/>
                <a:cs typeface="Times New Roman"/>
              </a:rPr>
              <a:t>)</a:t>
            </a:r>
            <a:r>
              <a:rPr sz="3300" b="1" spc="25" dirty="0">
                <a:solidFill>
                  <a:srgbClr val="00FF00"/>
                </a:solidFill>
                <a:latin typeface="Times New Roman"/>
                <a:cs typeface="Times New Roman"/>
              </a:rPr>
              <a:t>: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Li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ne	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e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r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p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e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n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d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i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c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u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lar	</a:t>
            </a:r>
            <a:r>
              <a:rPr sz="3300" b="1" spc="5" dirty="0">
                <a:solidFill>
                  <a:srgbClr val="FFFF00"/>
                </a:solidFill>
                <a:latin typeface="Times New Roman"/>
                <a:cs typeface="Times New Roman"/>
              </a:rPr>
              <a:t>t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o	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V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.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P.	</a:t>
            </a:r>
            <a:r>
              <a:rPr sz="3300" b="1" spc="-760" dirty="0">
                <a:solidFill>
                  <a:srgbClr val="FFFF00"/>
                </a:solidFill>
                <a:latin typeface="Times New Roman"/>
                <a:cs typeface="Times New Roman"/>
              </a:rPr>
              <a:t>&amp;</a:t>
            </a:r>
            <a:r>
              <a:rPr sz="4200" b="1" spc="-44" baseline="3373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300" b="1" spc="5" dirty="0">
                <a:solidFill>
                  <a:srgbClr val="FFFF00"/>
                </a:solidFill>
                <a:latin typeface="Times New Roman"/>
                <a:cs typeface="Times New Roman"/>
              </a:rPr>
              <a:t>(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h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e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n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c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e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)  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parallel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to both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the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other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Planes</a:t>
            </a:r>
            <a:endParaRPr sz="3300">
              <a:latin typeface="Times New Roman"/>
              <a:cs typeface="Times New Roman"/>
            </a:endParaRPr>
          </a:p>
          <a:p>
            <a:pPr marL="2108200">
              <a:lnSpc>
                <a:spcPct val="100000"/>
              </a:lnSpc>
              <a:spcBef>
                <a:spcPts val="470"/>
              </a:spcBef>
            </a:pP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(i.e.</a:t>
            </a:r>
            <a:r>
              <a:rPr sz="33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H.P.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&amp;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P.P.)</a:t>
            </a:r>
            <a:endParaRPr sz="33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382897" y="2446657"/>
            <a:ext cx="1295400" cy="773430"/>
            <a:chOff x="5382897" y="2446657"/>
            <a:chExt cx="1295400" cy="773430"/>
          </a:xfrm>
        </p:grpSpPr>
        <p:sp>
          <p:nvSpPr>
            <p:cNvPr id="32" name="object 32"/>
            <p:cNvSpPr/>
            <p:nvPr/>
          </p:nvSpPr>
          <p:spPr>
            <a:xfrm>
              <a:off x="5411470" y="2446657"/>
              <a:ext cx="1238250" cy="773430"/>
            </a:xfrm>
            <a:custGeom>
              <a:avLst/>
              <a:gdLst/>
              <a:ahLst/>
              <a:cxnLst/>
              <a:rect l="l" t="t" r="r" b="b"/>
              <a:pathLst>
                <a:path w="1238250" h="773430">
                  <a:moveTo>
                    <a:pt x="1238250" y="743583"/>
                  </a:moveTo>
                  <a:lnTo>
                    <a:pt x="0" y="28573"/>
                  </a:lnTo>
                  <a:lnTo>
                    <a:pt x="0" y="28573"/>
                  </a:lnTo>
                </a:path>
                <a:path w="1238250" h="773430">
                  <a:moveTo>
                    <a:pt x="0" y="0"/>
                  </a:moveTo>
                  <a:lnTo>
                    <a:pt x="0" y="57146"/>
                  </a:lnTo>
                </a:path>
                <a:path w="1238250" h="773430">
                  <a:moveTo>
                    <a:pt x="1238250" y="716280"/>
                  </a:moveTo>
                  <a:lnTo>
                    <a:pt x="1238250" y="773426"/>
                  </a:lnTo>
                </a:path>
              </a:pathLst>
            </a:custGeom>
            <a:ln w="571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019800" y="2819400"/>
              <a:ext cx="609600" cy="381000"/>
            </a:xfrm>
            <a:custGeom>
              <a:avLst/>
              <a:gdLst/>
              <a:ahLst/>
              <a:cxnLst/>
              <a:rect l="l" t="t" r="r" b="b"/>
              <a:pathLst>
                <a:path w="609600" h="381000">
                  <a:moveTo>
                    <a:pt x="0" y="0"/>
                  </a:moveTo>
                  <a:lnTo>
                    <a:pt x="609600" y="381000"/>
                  </a:lnTo>
                </a:path>
              </a:pathLst>
            </a:custGeom>
            <a:ln w="380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67000" y="4024627"/>
            <a:ext cx="0" cy="1756410"/>
          </a:xfrm>
          <a:custGeom>
            <a:avLst/>
            <a:gdLst/>
            <a:ahLst/>
            <a:cxnLst/>
            <a:rect l="l" t="t" r="r" b="b"/>
            <a:pathLst>
              <a:path h="1756410">
                <a:moveTo>
                  <a:pt x="0" y="0"/>
                </a:moveTo>
                <a:lnTo>
                  <a:pt x="0" y="1756412"/>
                </a:lnTo>
              </a:path>
            </a:pathLst>
          </a:custGeom>
          <a:ln w="283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52169" y="2190750"/>
            <a:ext cx="3624579" cy="1835150"/>
            <a:chOff x="852169" y="2190750"/>
            <a:chExt cx="3624579" cy="1835150"/>
          </a:xfrm>
        </p:grpSpPr>
        <p:sp>
          <p:nvSpPr>
            <p:cNvPr id="4" name="object 4"/>
            <p:cNvSpPr/>
            <p:nvPr/>
          </p:nvSpPr>
          <p:spPr>
            <a:xfrm>
              <a:off x="2666999" y="2190750"/>
              <a:ext cx="0" cy="1757680"/>
            </a:xfrm>
            <a:custGeom>
              <a:avLst/>
              <a:gdLst/>
              <a:ahLst/>
              <a:cxnLst/>
              <a:rect l="l" t="t" r="r" b="b"/>
              <a:pathLst>
                <a:path h="1757679">
                  <a:moveTo>
                    <a:pt x="0" y="0"/>
                  </a:moveTo>
                  <a:lnTo>
                    <a:pt x="0" y="1757682"/>
                  </a:lnTo>
                </a:path>
              </a:pathLst>
            </a:custGeom>
            <a:ln w="283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52169" y="3948432"/>
              <a:ext cx="3624579" cy="77470"/>
            </a:xfrm>
            <a:custGeom>
              <a:avLst/>
              <a:gdLst/>
              <a:ahLst/>
              <a:cxnLst/>
              <a:rect l="l" t="t" r="r" b="b"/>
              <a:pathLst>
                <a:path w="3624579" h="77470">
                  <a:moveTo>
                    <a:pt x="0" y="38097"/>
                  </a:moveTo>
                  <a:lnTo>
                    <a:pt x="3624579" y="38097"/>
                  </a:lnTo>
                  <a:lnTo>
                    <a:pt x="3624579" y="38097"/>
                  </a:lnTo>
                </a:path>
                <a:path w="3624579" h="77470">
                  <a:moveTo>
                    <a:pt x="0" y="0"/>
                  </a:moveTo>
                  <a:lnTo>
                    <a:pt x="0" y="76194"/>
                  </a:lnTo>
                </a:path>
                <a:path w="3624579" h="77470">
                  <a:moveTo>
                    <a:pt x="3624579" y="1269"/>
                  </a:moveTo>
                  <a:lnTo>
                    <a:pt x="3624579" y="77464"/>
                  </a:lnTo>
                </a:path>
              </a:pathLst>
            </a:custGeom>
            <a:ln w="76194">
              <a:solidFill>
                <a:srgbClr val="FF3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2299970" y="2302510"/>
            <a:ext cx="0" cy="1546860"/>
          </a:xfrm>
          <a:custGeom>
            <a:avLst/>
            <a:gdLst/>
            <a:ahLst/>
            <a:cxnLst/>
            <a:rect l="l" t="t" r="r" b="b"/>
            <a:pathLst>
              <a:path h="1546860">
                <a:moveTo>
                  <a:pt x="0" y="1546859"/>
                </a:moveTo>
                <a:lnTo>
                  <a:pt x="0" y="0"/>
                </a:lnTo>
              </a:path>
            </a:pathLst>
          </a:custGeom>
          <a:ln w="279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58060" y="3844290"/>
            <a:ext cx="85090" cy="142240"/>
          </a:xfrm>
          <a:custGeom>
            <a:avLst/>
            <a:gdLst/>
            <a:ahLst/>
            <a:cxnLst/>
            <a:rect l="l" t="t" r="r" b="b"/>
            <a:pathLst>
              <a:path w="85089" h="142239">
                <a:moveTo>
                  <a:pt x="85089" y="0"/>
                </a:moveTo>
                <a:lnTo>
                  <a:pt x="0" y="0"/>
                </a:lnTo>
                <a:lnTo>
                  <a:pt x="41909" y="142240"/>
                </a:lnTo>
                <a:lnTo>
                  <a:pt x="850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56789" y="2169160"/>
            <a:ext cx="86360" cy="143510"/>
          </a:xfrm>
          <a:custGeom>
            <a:avLst/>
            <a:gdLst/>
            <a:ahLst/>
            <a:cxnLst/>
            <a:rect l="l" t="t" r="r" b="b"/>
            <a:pathLst>
              <a:path w="86360" h="143510">
                <a:moveTo>
                  <a:pt x="46990" y="0"/>
                </a:moveTo>
                <a:lnTo>
                  <a:pt x="0" y="142239"/>
                </a:lnTo>
                <a:lnTo>
                  <a:pt x="86360" y="143510"/>
                </a:lnTo>
                <a:lnTo>
                  <a:pt x="469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99970" y="4122420"/>
            <a:ext cx="0" cy="821690"/>
          </a:xfrm>
          <a:custGeom>
            <a:avLst/>
            <a:gdLst/>
            <a:ahLst/>
            <a:cxnLst/>
            <a:rect l="l" t="t" r="r" b="b"/>
            <a:pathLst>
              <a:path h="821689">
                <a:moveTo>
                  <a:pt x="0" y="0"/>
                </a:moveTo>
                <a:lnTo>
                  <a:pt x="0" y="821689"/>
                </a:lnTo>
              </a:path>
            </a:pathLst>
          </a:custGeom>
          <a:ln w="279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58060" y="3986529"/>
            <a:ext cx="85090" cy="140970"/>
          </a:xfrm>
          <a:custGeom>
            <a:avLst/>
            <a:gdLst/>
            <a:ahLst/>
            <a:cxnLst/>
            <a:rect l="l" t="t" r="r" b="b"/>
            <a:pathLst>
              <a:path w="85089" h="140970">
                <a:moveTo>
                  <a:pt x="41909" y="0"/>
                </a:moveTo>
                <a:lnTo>
                  <a:pt x="0" y="140970"/>
                </a:lnTo>
                <a:lnTo>
                  <a:pt x="85089" y="140970"/>
                </a:lnTo>
                <a:lnTo>
                  <a:pt x="419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56789" y="4933950"/>
            <a:ext cx="86360" cy="142240"/>
          </a:xfrm>
          <a:custGeom>
            <a:avLst/>
            <a:gdLst/>
            <a:ahLst/>
            <a:cxnLst/>
            <a:rect l="l" t="t" r="r" b="b"/>
            <a:pathLst>
              <a:path w="86360" h="142239">
                <a:moveTo>
                  <a:pt x="86360" y="0"/>
                </a:moveTo>
                <a:lnTo>
                  <a:pt x="0" y="1269"/>
                </a:lnTo>
                <a:lnTo>
                  <a:pt x="46990" y="142239"/>
                </a:lnTo>
                <a:lnTo>
                  <a:pt x="863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62150" y="4122420"/>
            <a:ext cx="0" cy="1544320"/>
          </a:xfrm>
          <a:custGeom>
            <a:avLst/>
            <a:gdLst/>
            <a:ahLst/>
            <a:cxnLst/>
            <a:rect l="l" t="t" r="r" b="b"/>
            <a:pathLst>
              <a:path h="1544320">
                <a:moveTo>
                  <a:pt x="0" y="0"/>
                </a:moveTo>
                <a:lnTo>
                  <a:pt x="0" y="1544319"/>
                </a:lnTo>
              </a:path>
            </a:pathLst>
          </a:custGeom>
          <a:ln w="279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18970" y="3986529"/>
            <a:ext cx="85090" cy="142240"/>
          </a:xfrm>
          <a:custGeom>
            <a:avLst/>
            <a:gdLst/>
            <a:ahLst/>
            <a:cxnLst/>
            <a:rect l="l" t="t" r="r" b="b"/>
            <a:pathLst>
              <a:path w="85089" h="142239">
                <a:moveTo>
                  <a:pt x="43180" y="0"/>
                </a:moveTo>
                <a:lnTo>
                  <a:pt x="0" y="142240"/>
                </a:lnTo>
                <a:lnTo>
                  <a:pt x="85090" y="142240"/>
                </a:lnTo>
                <a:lnTo>
                  <a:pt x="431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690370" y="5657850"/>
            <a:ext cx="974090" cy="160655"/>
            <a:chOff x="1690370" y="5657850"/>
            <a:chExt cx="974090" cy="160655"/>
          </a:xfrm>
        </p:grpSpPr>
        <p:sp>
          <p:nvSpPr>
            <p:cNvPr id="15" name="object 15"/>
            <p:cNvSpPr/>
            <p:nvPr/>
          </p:nvSpPr>
          <p:spPr>
            <a:xfrm>
              <a:off x="1918970" y="5657850"/>
              <a:ext cx="85090" cy="143510"/>
            </a:xfrm>
            <a:custGeom>
              <a:avLst/>
              <a:gdLst/>
              <a:ahLst/>
              <a:cxnLst/>
              <a:rect l="l" t="t" r="r" b="b"/>
              <a:pathLst>
                <a:path w="85089" h="143510">
                  <a:moveTo>
                    <a:pt x="85090" y="0"/>
                  </a:moveTo>
                  <a:lnTo>
                    <a:pt x="0" y="1269"/>
                  </a:lnTo>
                  <a:lnTo>
                    <a:pt x="44450" y="143509"/>
                  </a:lnTo>
                  <a:lnTo>
                    <a:pt x="850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90370" y="5800089"/>
              <a:ext cx="974090" cy="3810"/>
            </a:xfrm>
            <a:custGeom>
              <a:avLst/>
              <a:gdLst/>
              <a:ahLst/>
              <a:cxnLst/>
              <a:rect l="l" t="t" r="r" b="b"/>
              <a:pathLst>
                <a:path w="974089" h="3810">
                  <a:moveTo>
                    <a:pt x="974090" y="0"/>
                  </a:moveTo>
                  <a:lnTo>
                    <a:pt x="0" y="0"/>
                  </a:lnTo>
                  <a:lnTo>
                    <a:pt x="0" y="0"/>
                  </a:lnTo>
                </a:path>
                <a:path w="974089" h="3810">
                  <a:moveTo>
                    <a:pt x="0" y="0"/>
                  </a:moveTo>
                  <a:lnTo>
                    <a:pt x="0" y="0"/>
                  </a:lnTo>
                </a:path>
                <a:path w="974089" h="3810">
                  <a:moveTo>
                    <a:pt x="974090" y="3810"/>
                  </a:moveTo>
                  <a:lnTo>
                    <a:pt x="974090" y="3810"/>
                  </a:lnTo>
                </a:path>
              </a:pathLst>
            </a:custGeom>
            <a:ln w="283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678429" y="3963670"/>
            <a:ext cx="2235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92350" y="2171700"/>
            <a:ext cx="375920" cy="2909570"/>
          </a:xfrm>
          <a:custGeom>
            <a:avLst/>
            <a:gdLst/>
            <a:ahLst/>
            <a:cxnLst/>
            <a:rect l="l" t="t" r="r" b="b"/>
            <a:pathLst>
              <a:path w="375919" h="2909570">
                <a:moveTo>
                  <a:pt x="0" y="2909570"/>
                </a:moveTo>
                <a:lnTo>
                  <a:pt x="375919" y="2909570"/>
                </a:lnTo>
              </a:path>
              <a:path w="375919" h="2909570">
                <a:moveTo>
                  <a:pt x="0" y="0"/>
                </a:moveTo>
                <a:lnTo>
                  <a:pt x="375919" y="0"/>
                </a:lnTo>
              </a:path>
            </a:pathLst>
          </a:custGeom>
          <a:ln w="283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579230" y="4354829"/>
            <a:ext cx="789305" cy="7340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930"/>
              </a:lnSpc>
            </a:pPr>
            <a:r>
              <a:rPr sz="2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50</a:t>
            </a:r>
            <a:endParaRPr sz="2800">
              <a:latin typeface="Times New Roman"/>
              <a:cs typeface="Times New Roman"/>
            </a:endParaRPr>
          </a:p>
          <a:p>
            <a:pPr marL="363855">
              <a:lnSpc>
                <a:spcPts val="3135"/>
              </a:lnSpc>
            </a:pPr>
            <a:r>
              <a:rPr sz="28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28480" y="2870200"/>
            <a:ext cx="419734" cy="3810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5"/>
              </a:lnSpc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60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9119" y="3807459"/>
            <a:ext cx="282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39369" y="0"/>
            <a:ext cx="90551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i="1" u="none" spc="-5" dirty="0">
                <a:latin typeface="Times New Roman"/>
                <a:cs typeface="Times New Roman"/>
              </a:rPr>
              <a:t>Exercise</a:t>
            </a:r>
            <a:r>
              <a:rPr sz="3000" i="1" u="none" spc="160" dirty="0">
                <a:latin typeface="Times New Roman"/>
                <a:cs typeface="Times New Roman"/>
              </a:rPr>
              <a:t> </a:t>
            </a:r>
            <a:r>
              <a:rPr sz="3000" i="1" u="none" dirty="0">
                <a:latin typeface="Times New Roman"/>
                <a:cs typeface="Times New Roman"/>
              </a:rPr>
              <a:t>2</a:t>
            </a:r>
            <a:r>
              <a:rPr sz="3000" i="1" u="none" spc="185" dirty="0">
                <a:latin typeface="Times New Roman"/>
                <a:cs typeface="Times New Roman"/>
              </a:rPr>
              <a:t> </a:t>
            </a:r>
            <a:r>
              <a:rPr sz="3000" u="none" spc="-5" dirty="0"/>
              <a:t>:-</a:t>
            </a:r>
            <a:r>
              <a:rPr sz="3000" u="none" spc="170" dirty="0"/>
              <a:t> </a:t>
            </a:r>
            <a:r>
              <a:rPr sz="3000" u="none" dirty="0">
                <a:solidFill>
                  <a:srgbClr val="FFFFFF"/>
                </a:solidFill>
              </a:rPr>
              <a:t>A</a:t>
            </a:r>
            <a:r>
              <a:rPr sz="3000" u="none" spc="165" dirty="0">
                <a:solidFill>
                  <a:srgbClr val="FFFFFF"/>
                </a:solidFill>
              </a:rPr>
              <a:t> </a:t>
            </a:r>
            <a:r>
              <a:rPr sz="3000" u="none" spc="-10" dirty="0">
                <a:solidFill>
                  <a:srgbClr val="FFFFFF"/>
                </a:solidFill>
              </a:rPr>
              <a:t>Line</a:t>
            </a:r>
            <a:r>
              <a:rPr sz="3000" u="none" spc="160" dirty="0">
                <a:solidFill>
                  <a:srgbClr val="FFFFFF"/>
                </a:solidFill>
              </a:rPr>
              <a:t> </a:t>
            </a:r>
            <a:r>
              <a:rPr sz="3000" u="none" spc="-5" dirty="0">
                <a:solidFill>
                  <a:srgbClr val="FFFFFF"/>
                </a:solidFill>
              </a:rPr>
              <a:t>ABC,</a:t>
            </a:r>
            <a:r>
              <a:rPr sz="3000" u="none" spc="170" dirty="0">
                <a:solidFill>
                  <a:srgbClr val="FFFFFF"/>
                </a:solidFill>
              </a:rPr>
              <a:t> </a:t>
            </a:r>
            <a:r>
              <a:rPr sz="3000" u="none" dirty="0">
                <a:solidFill>
                  <a:srgbClr val="FFFFFF"/>
                </a:solidFill>
              </a:rPr>
              <a:t>80mm</a:t>
            </a:r>
            <a:r>
              <a:rPr sz="3000" u="none" spc="170" dirty="0">
                <a:solidFill>
                  <a:srgbClr val="FFFFFF"/>
                </a:solidFill>
              </a:rPr>
              <a:t> </a:t>
            </a:r>
            <a:r>
              <a:rPr sz="3000" u="none" spc="-5" dirty="0">
                <a:solidFill>
                  <a:srgbClr val="FFFFFF"/>
                </a:solidFill>
              </a:rPr>
              <a:t>long</a:t>
            </a:r>
            <a:r>
              <a:rPr sz="3000" u="none" spc="155" dirty="0">
                <a:solidFill>
                  <a:srgbClr val="FFFFFF"/>
                </a:solidFill>
              </a:rPr>
              <a:t> </a:t>
            </a:r>
            <a:r>
              <a:rPr sz="3000" u="none" spc="-5" dirty="0">
                <a:solidFill>
                  <a:srgbClr val="FFFFFF"/>
                </a:solidFill>
              </a:rPr>
              <a:t>is</a:t>
            </a:r>
            <a:r>
              <a:rPr sz="3000" u="none" spc="155" dirty="0">
                <a:solidFill>
                  <a:srgbClr val="FFFFFF"/>
                </a:solidFill>
              </a:rPr>
              <a:t> </a:t>
            </a:r>
            <a:r>
              <a:rPr sz="3000" u="none" spc="-10" dirty="0">
                <a:solidFill>
                  <a:srgbClr val="FFFFFF"/>
                </a:solidFill>
              </a:rPr>
              <a:t>perpendicular </a:t>
            </a:r>
            <a:r>
              <a:rPr sz="3000" u="none" spc="-735" dirty="0">
                <a:solidFill>
                  <a:srgbClr val="FFFFFF"/>
                </a:solidFill>
              </a:rPr>
              <a:t> </a:t>
            </a:r>
            <a:r>
              <a:rPr sz="3000" u="none" spc="-5" dirty="0">
                <a:solidFill>
                  <a:srgbClr val="FFFFFF"/>
                </a:solidFill>
              </a:rPr>
              <a:t>to</a:t>
            </a:r>
            <a:r>
              <a:rPr sz="3000" u="none" spc="345" dirty="0">
                <a:solidFill>
                  <a:srgbClr val="FFFFFF"/>
                </a:solidFill>
              </a:rPr>
              <a:t> </a:t>
            </a:r>
            <a:r>
              <a:rPr sz="3000" u="none" spc="-5" dirty="0">
                <a:solidFill>
                  <a:srgbClr val="FFFFFF"/>
                </a:solidFill>
              </a:rPr>
              <a:t>V.P</a:t>
            </a:r>
            <a:r>
              <a:rPr sz="3000" u="none" spc="345" dirty="0">
                <a:solidFill>
                  <a:srgbClr val="FFFFFF"/>
                </a:solidFill>
              </a:rPr>
              <a:t> </a:t>
            </a:r>
            <a:r>
              <a:rPr sz="3000" u="none" dirty="0">
                <a:solidFill>
                  <a:srgbClr val="FFFFFF"/>
                </a:solidFill>
              </a:rPr>
              <a:t>&amp;</a:t>
            </a:r>
            <a:r>
              <a:rPr sz="3000" u="none" spc="345" dirty="0">
                <a:solidFill>
                  <a:srgbClr val="FFFFFF"/>
                </a:solidFill>
              </a:rPr>
              <a:t> </a:t>
            </a:r>
            <a:r>
              <a:rPr sz="3000" u="none" dirty="0">
                <a:solidFill>
                  <a:srgbClr val="FFFFFF"/>
                </a:solidFill>
              </a:rPr>
              <a:t>50mm</a:t>
            </a:r>
            <a:r>
              <a:rPr sz="3000" u="none" spc="360" dirty="0">
                <a:solidFill>
                  <a:srgbClr val="FFFFFF"/>
                </a:solidFill>
              </a:rPr>
              <a:t> </a:t>
            </a:r>
            <a:r>
              <a:rPr sz="3000" u="none" spc="-5" dirty="0">
                <a:solidFill>
                  <a:srgbClr val="FFFFFF"/>
                </a:solidFill>
              </a:rPr>
              <a:t>below</a:t>
            </a:r>
            <a:r>
              <a:rPr sz="3000" u="none" spc="330" dirty="0">
                <a:solidFill>
                  <a:srgbClr val="FFFFFF"/>
                </a:solidFill>
              </a:rPr>
              <a:t> </a:t>
            </a:r>
            <a:r>
              <a:rPr sz="3000" u="none" spc="-5" dirty="0">
                <a:solidFill>
                  <a:srgbClr val="FFFFFF"/>
                </a:solidFill>
              </a:rPr>
              <a:t>H.P.</a:t>
            </a:r>
            <a:r>
              <a:rPr sz="3000" u="none" spc="350" dirty="0">
                <a:solidFill>
                  <a:srgbClr val="FFFFFF"/>
                </a:solidFill>
              </a:rPr>
              <a:t> </a:t>
            </a:r>
            <a:r>
              <a:rPr sz="3000" u="none" spc="-5" dirty="0">
                <a:solidFill>
                  <a:srgbClr val="FFFFFF"/>
                </a:solidFill>
              </a:rPr>
              <a:t>Point</a:t>
            </a:r>
            <a:r>
              <a:rPr sz="3000" u="none" spc="340" dirty="0">
                <a:solidFill>
                  <a:srgbClr val="FFFFFF"/>
                </a:solidFill>
              </a:rPr>
              <a:t> </a:t>
            </a:r>
            <a:r>
              <a:rPr sz="3000" u="none" spc="-5" dirty="0">
                <a:solidFill>
                  <a:srgbClr val="FFFFFF"/>
                </a:solidFill>
              </a:rPr>
              <a:t>B,</a:t>
            </a:r>
            <a:r>
              <a:rPr sz="3000" u="none" spc="345" dirty="0">
                <a:solidFill>
                  <a:srgbClr val="FFFFFF"/>
                </a:solidFill>
              </a:rPr>
              <a:t> </a:t>
            </a:r>
            <a:r>
              <a:rPr sz="3000" u="none" dirty="0">
                <a:solidFill>
                  <a:srgbClr val="FFFFFF"/>
                </a:solidFill>
              </a:rPr>
              <a:t>20mm</a:t>
            </a:r>
            <a:r>
              <a:rPr sz="3000" u="none" spc="365" dirty="0">
                <a:solidFill>
                  <a:srgbClr val="FFFFFF"/>
                </a:solidFill>
              </a:rPr>
              <a:t> </a:t>
            </a:r>
            <a:r>
              <a:rPr sz="3000" u="none" spc="-10" dirty="0">
                <a:solidFill>
                  <a:srgbClr val="FFFFFF"/>
                </a:solidFill>
              </a:rPr>
              <a:t>from</a:t>
            </a:r>
            <a:r>
              <a:rPr sz="3000" u="none" spc="355" dirty="0">
                <a:solidFill>
                  <a:srgbClr val="FFFFFF"/>
                </a:solidFill>
              </a:rPr>
              <a:t> </a:t>
            </a:r>
            <a:r>
              <a:rPr sz="3000" u="none" dirty="0">
                <a:solidFill>
                  <a:srgbClr val="FFFFFF"/>
                </a:solidFill>
              </a:rPr>
              <a:t>A</a:t>
            </a:r>
            <a:r>
              <a:rPr sz="3000" u="none" spc="345" dirty="0">
                <a:solidFill>
                  <a:srgbClr val="FFFFFF"/>
                </a:solidFill>
              </a:rPr>
              <a:t> </a:t>
            </a:r>
            <a:r>
              <a:rPr sz="3000" u="none" spc="-5" dirty="0">
                <a:solidFill>
                  <a:srgbClr val="FFFFFF"/>
                </a:solidFill>
              </a:rPr>
              <a:t>is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1540"/>
              </a:spcBef>
            </a:pPr>
            <a:r>
              <a:rPr spc="5" dirty="0"/>
              <a:t>(</a:t>
            </a:r>
            <a:r>
              <a:rPr dirty="0"/>
              <a:t>2)</a:t>
            </a:r>
            <a:r>
              <a:rPr spc="-375" dirty="0"/>
              <a:t> </a:t>
            </a:r>
            <a:r>
              <a:rPr spc="-5" dirty="0"/>
              <a:t>A</a:t>
            </a:r>
            <a:r>
              <a:rPr dirty="0"/>
              <a:t>B</a:t>
            </a:r>
            <a:r>
              <a:rPr spc="-20" dirty="0"/>
              <a:t> </a:t>
            </a:r>
            <a:r>
              <a:rPr dirty="0"/>
              <a:t>=</a:t>
            </a:r>
            <a:r>
              <a:rPr spc="-15" dirty="0"/>
              <a:t> </a:t>
            </a:r>
            <a:r>
              <a:rPr spc="5" dirty="0"/>
              <a:t>2</a:t>
            </a:r>
            <a:r>
              <a:rPr dirty="0"/>
              <a:t>0,</a:t>
            </a:r>
            <a:r>
              <a:rPr spc="-15" dirty="0"/>
              <a:t> </a:t>
            </a:r>
            <a:r>
              <a:rPr spc="-10" dirty="0"/>
              <a:t>B</a:t>
            </a:r>
            <a:r>
              <a:rPr dirty="0"/>
              <a:t>C</a:t>
            </a:r>
            <a:r>
              <a:rPr spc="-5" dirty="0"/>
              <a:t> </a:t>
            </a:r>
            <a:r>
              <a:rPr dirty="0"/>
              <a:t>=</a:t>
            </a:r>
            <a:r>
              <a:rPr spc="-10" dirty="0"/>
              <a:t> </a:t>
            </a:r>
            <a:r>
              <a:rPr dirty="0"/>
              <a:t>60</a:t>
            </a:r>
          </a:p>
          <a:p>
            <a:pPr marL="38100">
              <a:lnSpc>
                <a:spcPct val="100000"/>
              </a:lnSpc>
              <a:spcBef>
                <a:spcPts val="1440"/>
              </a:spcBef>
            </a:pPr>
            <a:r>
              <a:rPr spc="-5" dirty="0"/>
              <a:t>(</a:t>
            </a:r>
            <a:r>
              <a:rPr spc="5" dirty="0"/>
              <a:t>3</a:t>
            </a:r>
            <a:r>
              <a:rPr dirty="0"/>
              <a:t>)</a:t>
            </a:r>
            <a:r>
              <a:rPr spc="-375" dirty="0"/>
              <a:t> </a:t>
            </a:r>
            <a:r>
              <a:rPr spc="-15" dirty="0"/>
              <a:t>P</a:t>
            </a:r>
            <a:r>
              <a:rPr dirty="0"/>
              <a:t>o</a:t>
            </a:r>
            <a:r>
              <a:rPr spc="10" dirty="0"/>
              <a:t>i</a:t>
            </a:r>
            <a:r>
              <a:rPr spc="-10" dirty="0"/>
              <a:t>n</a:t>
            </a:r>
            <a:r>
              <a:rPr dirty="0"/>
              <a:t>t</a:t>
            </a:r>
            <a:r>
              <a:rPr spc="5" dirty="0"/>
              <a:t> </a:t>
            </a:r>
            <a:r>
              <a:rPr dirty="0"/>
              <a:t>B</a:t>
            </a:r>
            <a:r>
              <a:rPr spc="-20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in</a:t>
            </a:r>
            <a:r>
              <a:rPr spc="-5" dirty="0"/>
              <a:t> V</a:t>
            </a:r>
            <a:r>
              <a:rPr dirty="0"/>
              <a:t>.</a:t>
            </a:r>
            <a:r>
              <a:rPr spc="-10" dirty="0"/>
              <a:t>P</a:t>
            </a:r>
            <a:r>
              <a:rPr dirty="0"/>
              <a:t>.</a:t>
            </a:r>
          </a:p>
          <a:p>
            <a:pPr marL="152400">
              <a:lnSpc>
                <a:spcPct val="100000"/>
              </a:lnSpc>
              <a:spcBef>
                <a:spcPts val="1590"/>
              </a:spcBef>
            </a:pPr>
            <a:r>
              <a:rPr sz="4200" baseline="35714" dirty="0"/>
              <a:t>Y</a:t>
            </a:r>
            <a:r>
              <a:rPr sz="4200" spc="-37" baseline="35714" dirty="0"/>
              <a:t> </a:t>
            </a:r>
            <a:r>
              <a:rPr sz="2800" spc="-5" dirty="0"/>
              <a:t>(</a:t>
            </a:r>
            <a:r>
              <a:rPr sz="2800" dirty="0"/>
              <a:t>4)</a:t>
            </a:r>
            <a:r>
              <a:rPr sz="2800" spc="-365" dirty="0"/>
              <a:t> </a:t>
            </a:r>
            <a:r>
              <a:rPr sz="2800" spc="-10" dirty="0"/>
              <a:t>L</a:t>
            </a:r>
            <a:r>
              <a:rPr sz="2800" dirty="0"/>
              <a:t>i</a:t>
            </a:r>
            <a:r>
              <a:rPr sz="2800" spc="-5" dirty="0"/>
              <a:t>n</a:t>
            </a:r>
            <a:r>
              <a:rPr sz="2800" dirty="0"/>
              <a:t>e</a:t>
            </a:r>
            <a:r>
              <a:rPr sz="2800" spc="-15" dirty="0"/>
              <a:t> </a:t>
            </a:r>
            <a:r>
              <a:rPr sz="2800" dirty="0"/>
              <a:t>is</a:t>
            </a:r>
            <a:r>
              <a:rPr sz="2800" spc="-5" dirty="0"/>
              <a:t> </a:t>
            </a:r>
            <a:r>
              <a:rPr sz="2800" dirty="0"/>
              <a:t>5</a:t>
            </a:r>
            <a:r>
              <a:rPr sz="2800" spc="5" dirty="0"/>
              <a:t>0m</a:t>
            </a:r>
            <a:r>
              <a:rPr sz="2800" dirty="0"/>
              <a:t>m</a:t>
            </a:r>
            <a:r>
              <a:rPr sz="2800" spc="-10" dirty="0"/>
              <a:t> </a:t>
            </a:r>
            <a:r>
              <a:rPr sz="2800" spc="10" dirty="0"/>
              <a:t>b</a:t>
            </a:r>
            <a:r>
              <a:rPr sz="2800" spc="-15" dirty="0"/>
              <a:t>e</a:t>
            </a:r>
            <a:r>
              <a:rPr sz="2800" dirty="0"/>
              <a:t>l</a:t>
            </a:r>
            <a:r>
              <a:rPr sz="2800" spc="5" dirty="0"/>
              <a:t>o</a:t>
            </a:r>
            <a:r>
              <a:rPr sz="2800" dirty="0"/>
              <a:t>w</a:t>
            </a:r>
            <a:r>
              <a:rPr sz="2800" spc="-45" dirty="0"/>
              <a:t> </a:t>
            </a:r>
            <a:r>
              <a:rPr sz="2800" dirty="0"/>
              <a:t>H</a:t>
            </a:r>
            <a:r>
              <a:rPr sz="2800" spc="-15" dirty="0"/>
              <a:t>.P</a:t>
            </a:r>
            <a:r>
              <a:rPr sz="2800" dirty="0"/>
              <a:t>.</a:t>
            </a:r>
            <a:endParaRPr sz="2800"/>
          </a:p>
        </p:txBody>
      </p:sp>
      <p:sp>
        <p:nvSpPr>
          <p:cNvPr id="23" name="object 23"/>
          <p:cNvSpPr txBox="1"/>
          <p:nvPr/>
        </p:nvSpPr>
        <p:spPr>
          <a:xfrm>
            <a:off x="1270" y="871220"/>
            <a:ext cx="91255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605155" algn="l"/>
                <a:tab pos="1457960" algn="l"/>
                <a:tab pos="1887855" algn="l"/>
                <a:tab pos="2293620" algn="l"/>
                <a:tab pos="2762250" algn="l"/>
                <a:tab pos="3307715" algn="l"/>
                <a:tab pos="5079365" algn="l"/>
                <a:tab pos="6139180" algn="l"/>
                <a:tab pos="6800215" algn="l"/>
                <a:tab pos="8769350" algn="l"/>
              </a:tabLst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on	V.P.	A	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is	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	</a:t>
            </a:r>
            <a:r>
              <a:rPr sz="30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r>
              <a:rPr sz="2625" b="1" spc="7" baseline="28571" dirty="0">
                <a:solidFill>
                  <a:srgbClr val="FFFFFF"/>
                </a:solidFill>
                <a:latin typeface="Times New Roman"/>
                <a:cs typeface="Times New Roman"/>
              </a:rPr>
              <a:t>th	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quadrant.	Draw	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the	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projections	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369" y="1328420"/>
            <a:ext cx="16135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line</a:t>
            </a:r>
            <a:r>
              <a:rPr sz="30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ABC.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31079" y="1786890"/>
            <a:ext cx="2461260" cy="883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8780">
              <a:lnSpc>
                <a:spcPct val="1000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FFFF00"/>
                </a:solidFill>
                <a:latin typeface="Times New Roman"/>
                <a:cs typeface="Times New Roman"/>
              </a:rPr>
              <a:t>Data</a:t>
            </a:r>
            <a:r>
              <a:rPr sz="2800" b="1" i="1" spc="-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FFFF00"/>
                </a:solidFill>
                <a:latin typeface="Times New Roman"/>
                <a:cs typeface="Times New Roman"/>
              </a:rPr>
              <a:t>given</a:t>
            </a:r>
            <a:r>
              <a:rPr sz="2800" b="1" i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FFFF00"/>
                </a:solidFill>
                <a:latin typeface="Times New Roman"/>
                <a:cs typeface="Times New Roman"/>
              </a:rPr>
              <a:t>:-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1)</a:t>
            </a:r>
            <a:r>
              <a:rPr sz="2800" b="1" spc="-3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. =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r>
              <a:rPr sz="2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0m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5759" y="6282690"/>
            <a:ext cx="170433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Scale</a:t>
            </a:r>
            <a:r>
              <a:rPr sz="28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:-</a:t>
            </a:r>
            <a:r>
              <a:rPr sz="28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1:1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67939" y="4693818"/>
            <a:ext cx="6068060" cy="134937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670050">
              <a:lnSpc>
                <a:spcPct val="100000"/>
              </a:lnSpc>
              <a:spcBef>
                <a:spcPts val="480"/>
              </a:spcBef>
              <a:tabLst>
                <a:tab pos="2141855" algn="l"/>
              </a:tabLst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-	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Point</a:t>
            </a:r>
            <a:r>
              <a:rPr sz="2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r>
              <a:rPr sz="2400" b="1" spc="15" baseline="29513" dirty="0">
                <a:solidFill>
                  <a:srgbClr val="FFFFFF"/>
                </a:solidFill>
                <a:latin typeface="Times New Roman"/>
                <a:cs typeface="Times New Roman"/>
              </a:rPr>
              <a:t>th</a:t>
            </a:r>
            <a:r>
              <a:rPr sz="2400" b="1" spc="419" baseline="2951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quadrant</a:t>
            </a:r>
            <a:endParaRPr sz="2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680"/>
              </a:spcBef>
              <a:tabLst>
                <a:tab pos="1638935" algn="l"/>
              </a:tabLst>
            </a:pPr>
            <a:r>
              <a:rPr sz="7500" b="1" spc="-97" baseline="3333" dirty="0">
                <a:solidFill>
                  <a:srgbClr val="FFFF00"/>
                </a:solidFill>
                <a:latin typeface="Times New Roman"/>
                <a:cs typeface="Times New Roman"/>
              </a:rPr>
              <a:t>.</a:t>
            </a:r>
            <a:r>
              <a:rPr sz="28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a’,b’,c’-	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Line</a:t>
            </a:r>
            <a:r>
              <a:rPr sz="28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perpendicular</a:t>
            </a:r>
            <a:r>
              <a:rPr sz="28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V.P.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665729" y="2152650"/>
            <a:ext cx="0" cy="2932430"/>
          </a:xfrm>
          <a:custGeom>
            <a:avLst/>
            <a:gdLst/>
            <a:ahLst/>
            <a:cxnLst/>
            <a:rect l="l" t="t" r="r" b="b"/>
            <a:pathLst>
              <a:path h="2932429">
                <a:moveTo>
                  <a:pt x="0" y="0"/>
                </a:moveTo>
                <a:lnTo>
                  <a:pt x="0" y="2932430"/>
                </a:lnTo>
              </a:path>
            </a:pathLst>
          </a:custGeom>
          <a:ln w="38097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553970" y="1607820"/>
            <a:ext cx="36258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000" b="1" spc="-120" dirty="0">
                <a:solidFill>
                  <a:srgbClr val="00FF00"/>
                </a:solidFill>
                <a:latin typeface="Times New Roman"/>
                <a:cs typeface="Times New Roman"/>
              </a:rPr>
              <a:t>.</a:t>
            </a:r>
            <a:r>
              <a:rPr sz="4200" b="1" spc="-179" baseline="-10912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endParaRPr sz="4200" baseline="-10912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53970" y="4500879"/>
            <a:ext cx="39116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000" b="1" spc="-85" dirty="0">
                <a:solidFill>
                  <a:srgbClr val="00FF00"/>
                </a:solidFill>
                <a:latin typeface="Times New Roman"/>
                <a:cs typeface="Times New Roman"/>
              </a:rPr>
              <a:t>.</a:t>
            </a:r>
            <a:r>
              <a:rPr sz="4200" b="1" spc="-127" baseline="-5952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endParaRPr sz="4200" baseline="-5952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79370" y="3399790"/>
            <a:ext cx="18415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b="1" dirty="0">
                <a:solidFill>
                  <a:srgbClr val="00FF00"/>
                </a:solidFill>
                <a:latin typeface="Times New Roman"/>
                <a:cs typeface="Times New Roman"/>
              </a:rPr>
              <a:t>.</a:t>
            </a:r>
            <a:endParaRPr sz="5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308032" y="3233102"/>
            <a:ext cx="3640454" cy="2120265"/>
            <a:chOff x="3308032" y="3233102"/>
            <a:chExt cx="3640454" cy="2120265"/>
          </a:xfrm>
        </p:grpSpPr>
        <p:sp>
          <p:nvSpPr>
            <p:cNvPr id="3" name="object 3"/>
            <p:cNvSpPr/>
            <p:nvPr/>
          </p:nvSpPr>
          <p:spPr>
            <a:xfrm>
              <a:off x="3322320" y="3247389"/>
              <a:ext cx="3611879" cy="2091689"/>
            </a:xfrm>
            <a:custGeom>
              <a:avLst/>
              <a:gdLst/>
              <a:ahLst/>
              <a:cxnLst/>
              <a:rect l="l" t="t" r="r" b="b"/>
              <a:pathLst>
                <a:path w="3611879" h="2091689">
                  <a:moveTo>
                    <a:pt x="1807209" y="0"/>
                  </a:moveTo>
                  <a:lnTo>
                    <a:pt x="0" y="1046480"/>
                  </a:lnTo>
                  <a:lnTo>
                    <a:pt x="1807209" y="2091690"/>
                  </a:lnTo>
                  <a:lnTo>
                    <a:pt x="3611879" y="1046480"/>
                  </a:lnTo>
                  <a:lnTo>
                    <a:pt x="1807209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322320" y="3247389"/>
              <a:ext cx="3611879" cy="2091689"/>
            </a:xfrm>
            <a:custGeom>
              <a:avLst/>
              <a:gdLst/>
              <a:ahLst/>
              <a:cxnLst/>
              <a:rect l="l" t="t" r="r" b="b"/>
              <a:pathLst>
                <a:path w="3611879" h="2091689">
                  <a:moveTo>
                    <a:pt x="1807209" y="2091690"/>
                  </a:moveTo>
                  <a:lnTo>
                    <a:pt x="3611879" y="1046480"/>
                  </a:lnTo>
                  <a:lnTo>
                    <a:pt x="1807209" y="0"/>
                  </a:lnTo>
                  <a:lnTo>
                    <a:pt x="0" y="1046480"/>
                  </a:lnTo>
                  <a:lnTo>
                    <a:pt x="1807209" y="2091690"/>
                  </a:lnTo>
                </a:path>
                <a:path w="3611879" h="2091689">
                  <a:moveTo>
                    <a:pt x="0" y="0"/>
                  </a:moveTo>
                  <a:lnTo>
                    <a:pt x="0" y="0"/>
                  </a:lnTo>
                </a:path>
                <a:path w="3611879" h="2091689">
                  <a:moveTo>
                    <a:pt x="3611879" y="2091690"/>
                  </a:moveTo>
                  <a:lnTo>
                    <a:pt x="3611879" y="209169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 rot="19860000">
            <a:off x="6355672" y="4254718"/>
            <a:ext cx="406213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500" b="1" spc="-5" dirty="0">
                <a:latin typeface="Times New Roman"/>
                <a:cs typeface="Times New Roman"/>
              </a:rPr>
              <a:t>H</a:t>
            </a:r>
            <a:r>
              <a:rPr sz="1500" b="1" spc="-15" dirty="0">
                <a:latin typeface="Times New Roman"/>
                <a:cs typeface="Times New Roman"/>
              </a:rPr>
              <a:t>.</a:t>
            </a:r>
            <a:r>
              <a:rPr sz="1500" b="1" spc="-20" dirty="0">
                <a:latin typeface="Times New Roman"/>
                <a:cs typeface="Times New Roman"/>
              </a:rPr>
              <a:t>P</a:t>
            </a:r>
            <a:r>
              <a:rPr sz="1500" b="1" dirty="0">
                <a:latin typeface="Times New Roman"/>
                <a:cs typeface="Times New Roman"/>
              </a:rPr>
              <a:t>.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26559" y="3774440"/>
            <a:ext cx="1088390" cy="624840"/>
          </a:xfrm>
          <a:custGeom>
            <a:avLst/>
            <a:gdLst/>
            <a:ahLst/>
            <a:cxnLst/>
            <a:rect l="l" t="t" r="r" b="b"/>
            <a:pathLst>
              <a:path w="1088389" h="624839">
                <a:moveTo>
                  <a:pt x="0" y="0"/>
                </a:moveTo>
                <a:lnTo>
                  <a:pt x="1080769" y="624840"/>
                </a:lnTo>
                <a:lnTo>
                  <a:pt x="1082039" y="624840"/>
                </a:lnTo>
              </a:path>
              <a:path w="1088389" h="624839">
                <a:moveTo>
                  <a:pt x="0" y="0"/>
                </a:moveTo>
                <a:lnTo>
                  <a:pt x="0" y="0"/>
                </a:lnTo>
              </a:path>
              <a:path w="1088389" h="624839">
                <a:moveTo>
                  <a:pt x="1082039" y="624840"/>
                </a:moveTo>
                <a:lnTo>
                  <a:pt x="1082039" y="624840"/>
                </a:lnTo>
              </a:path>
              <a:path w="1088389" h="624839">
                <a:moveTo>
                  <a:pt x="1082039" y="360680"/>
                </a:moveTo>
                <a:lnTo>
                  <a:pt x="1082039" y="624840"/>
                </a:lnTo>
                <a:lnTo>
                  <a:pt x="1088389" y="624840"/>
                </a:lnTo>
              </a:path>
              <a:path w="1088389" h="624839">
                <a:moveTo>
                  <a:pt x="1088389" y="624840"/>
                </a:moveTo>
                <a:lnTo>
                  <a:pt x="1088389" y="62484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087620" y="4352290"/>
            <a:ext cx="4902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latin typeface="Times New Roman"/>
                <a:cs typeface="Times New Roman"/>
              </a:rPr>
              <a:t>a,b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69229" y="4119879"/>
            <a:ext cx="101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308032" y="1147762"/>
            <a:ext cx="1837055" cy="3162935"/>
            <a:chOff x="3308032" y="1147762"/>
            <a:chExt cx="1837055" cy="3162935"/>
          </a:xfrm>
        </p:grpSpPr>
        <p:sp>
          <p:nvSpPr>
            <p:cNvPr id="10" name="object 10"/>
            <p:cNvSpPr/>
            <p:nvPr/>
          </p:nvSpPr>
          <p:spPr>
            <a:xfrm>
              <a:off x="3322320" y="1162050"/>
              <a:ext cx="1808480" cy="3134360"/>
            </a:xfrm>
            <a:custGeom>
              <a:avLst/>
              <a:gdLst/>
              <a:ahLst/>
              <a:cxnLst/>
              <a:rect l="l" t="t" r="r" b="b"/>
              <a:pathLst>
                <a:path w="1808479" h="3134360">
                  <a:moveTo>
                    <a:pt x="1808479" y="0"/>
                  </a:moveTo>
                  <a:lnTo>
                    <a:pt x="0" y="1043939"/>
                  </a:lnTo>
                  <a:lnTo>
                    <a:pt x="0" y="3134360"/>
                  </a:lnTo>
                  <a:lnTo>
                    <a:pt x="1808479" y="2089150"/>
                  </a:lnTo>
                  <a:lnTo>
                    <a:pt x="1808479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322320" y="1162050"/>
              <a:ext cx="1808480" cy="3134360"/>
            </a:xfrm>
            <a:custGeom>
              <a:avLst/>
              <a:gdLst/>
              <a:ahLst/>
              <a:cxnLst/>
              <a:rect l="l" t="t" r="r" b="b"/>
              <a:pathLst>
                <a:path w="1808479" h="3134360">
                  <a:moveTo>
                    <a:pt x="0" y="3134360"/>
                  </a:moveTo>
                  <a:lnTo>
                    <a:pt x="1808479" y="2089150"/>
                  </a:lnTo>
                  <a:lnTo>
                    <a:pt x="1808479" y="0"/>
                  </a:lnTo>
                  <a:lnTo>
                    <a:pt x="0" y="1043939"/>
                  </a:lnTo>
                  <a:lnTo>
                    <a:pt x="0" y="3134360"/>
                  </a:lnTo>
                  <a:lnTo>
                    <a:pt x="1269" y="3134360"/>
                  </a:lnTo>
                </a:path>
                <a:path w="1808479" h="3134360">
                  <a:moveTo>
                    <a:pt x="0" y="0"/>
                  </a:moveTo>
                  <a:lnTo>
                    <a:pt x="0" y="0"/>
                  </a:lnTo>
                </a:path>
                <a:path w="1808479" h="3134360">
                  <a:moveTo>
                    <a:pt x="1808479" y="3134360"/>
                  </a:moveTo>
                  <a:lnTo>
                    <a:pt x="1808479" y="313436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 rot="19980000">
            <a:off x="4734242" y="1381728"/>
            <a:ext cx="397269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500" b="1" spc="-30" dirty="0">
                <a:latin typeface="Times New Roman"/>
                <a:cs typeface="Times New Roman"/>
              </a:rPr>
              <a:t>V</a:t>
            </a:r>
            <a:r>
              <a:rPr sz="1500" b="1" spc="-25" dirty="0">
                <a:latin typeface="Times New Roman"/>
                <a:cs typeface="Times New Roman"/>
              </a:rPr>
              <a:t>.</a:t>
            </a:r>
            <a:r>
              <a:rPr sz="1500" b="1" spc="-35" dirty="0">
                <a:latin typeface="Times New Roman"/>
                <a:cs typeface="Times New Roman"/>
              </a:rPr>
              <a:t>P</a:t>
            </a:r>
            <a:r>
              <a:rPr sz="2250" b="1" baseline="1851" dirty="0">
                <a:latin typeface="Times New Roman"/>
                <a:cs typeface="Times New Roman"/>
              </a:rPr>
              <a:t>.</a:t>
            </a:r>
            <a:endParaRPr sz="2250" baseline="1851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204970" y="1938020"/>
            <a:ext cx="48260" cy="1852295"/>
            <a:chOff x="4204970" y="1938020"/>
            <a:chExt cx="48260" cy="1852295"/>
          </a:xfrm>
        </p:grpSpPr>
        <p:sp>
          <p:nvSpPr>
            <p:cNvPr id="14" name="object 14"/>
            <p:cNvSpPr/>
            <p:nvPr/>
          </p:nvSpPr>
          <p:spPr>
            <a:xfrm>
              <a:off x="4226560" y="1959610"/>
              <a:ext cx="5080" cy="1564640"/>
            </a:xfrm>
            <a:custGeom>
              <a:avLst/>
              <a:gdLst/>
              <a:ahLst/>
              <a:cxnLst/>
              <a:rect l="l" t="t" r="r" b="b"/>
              <a:pathLst>
                <a:path w="5079" h="1564639">
                  <a:moveTo>
                    <a:pt x="2539" y="-19048"/>
                  </a:moveTo>
                  <a:lnTo>
                    <a:pt x="2539" y="1583688"/>
                  </a:lnTo>
                </a:path>
              </a:pathLst>
            </a:custGeom>
            <a:ln w="43177">
              <a:solidFill>
                <a:srgbClr val="00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226560" y="1959610"/>
              <a:ext cx="5080" cy="1564640"/>
            </a:xfrm>
            <a:custGeom>
              <a:avLst/>
              <a:gdLst/>
              <a:ahLst/>
              <a:cxnLst/>
              <a:rect l="l" t="t" r="r" b="b"/>
              <a:pathLst>
                <a:path w="5079" h="1564639">
                  <a:moveTo>
                    <a:pt x="0" y="0"/>
                  </a:moveTo>
                  <a:lnTo>
                    <a:pt x="0" y="0"/>
                  </a:lnTo>
                </a:path>
                <a:path w="5079" h="1564639">
                  <a:moveTo>
                    <a:pt x="5079" y="1564639"/>
                  </a:moveTo>
                  <a:lnTo>
                    <a:pt x="5079" y="1564639"/>
                  </a:lnTo>
                </a:path>
              </a:pathLst>
            </a:custGeom>
            <a:ln w="38097">
              <a:solidFill>
                <a:srgbClr val="00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26560" y="3511550"/>
              <a:ext cx="5080" cy="264160"/>
            </a:xfrm>
            <a:custGeom>
              <a:avLst/>
              <a:gdLst/>
              <a:ahLst/>
              <a:cxnLst/>
              <a:rect l="l" t="t" r="r" b="b"/>
              <a:pathLst>
                <a:path w="5079" h="264160">
                  <a:moveTo>
                    <a:pt x="0" y="0"/>
                  </a:moveTo>
                  <a:lnTo>
                    <a:pt x="0" y="264160"/>
                  </a:lnTo>
                  <a:lnTo>
                    <a:pt x="5079" y="264160"/>
                  </a:lnTo>
                </a:path>
                <a:path w="5079" h="264160">
                  <a:moveTo>
                    <a:pt x="0" y="0"/>
                  </a:moveTo>
                  <a:lnTo>
                    <a:pt x="0" y="0"/>
                  </a:lnTo>
                </a:path>
                <a:path w="5079" h="264160">
                  <a:moveTo>
                    <a:pt x="5079" y="264160"/>
                  </a:moveTo>
                  <a:lnTo>
                    <a:pt x="5079" y="26416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347970" y="3823970"/>
            <a:ext cx="282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54450" y="1626870"/>
            <a:ext cx="1756410" cy="2072639"/>
          </a:xfrm>
          <a:prstGeom prst="rect">
            <a:avLst/>
          </a:prstGeom>
        </p:spPr>
        <p:txBody>
          <a:bodyPr vert="horz" wrap="square" lIns="0" tIns="177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2800" b="1" spc="-5" dirty="0">
                <a:latin typeface="Times New Roman"/>
                <a:cs typeface="Times New Roman"/>
              </a:rPr>
              <a:t>b’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300"/>
              </a:spcBef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40005">
              <a:lnSpc>
                <a:spcPct val="100000"/>
              </a:lnSpc>
            </a:pPr>
            <a:r>
              <a:rPr sz="2800" b="1" dirty="0">
                <a:latin typeface="Times New Roman"/>
                <a:cs typeface="Times New Roman"/>
              </a:rPr>
              <a:t>a’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11669" y="5253990"/>
            <a:ext cx="282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400800" y="4953000"/>
            <a:ext cx="623570" cy="394970"/>
            <a:chOff x="6400800" y="4953000"/>
            <a:chExt cx="623570" cy="394970"/>
          </a:xfrm>
        </p:grpSpPr>
        <p:sp>
          <p:nvSpPr>
            <p:cNvPr id="21" name="object 21"/>
            <p:cNvSpPr/>
            <p:nvPr/>
          </p:nvSpPr>
          <p:spPr>
            <a:xfrm>
              <a:off x="6517639" y="5025389"/>
              <a:ext cx="492759" cy="308610"/>
            </a:xfrm>
            <a:custGeom>
              <a:avLst/>
              <a:gdLst/>
              <a:ahLst/>
              <a:cxnLst/>
              <a:rect l="l" t="t" r="r" b="b"/>
              <a:pathLst>
                <a:path w="492759" h="308610">
                  <a:moveTo>
                    <a:pt x="492759" y="308610"/>
                  </a:moveTo>
                  <a:lnTo>
                    <a:pt x="0" y="0"/>
                  </a:lnTo>
                </a:path>
              </a:pathLst>
            </a:custGeom>
            <a:ln w="27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400800" y="4953000"/>
              <a:ext cx="135890" cy="99060"/>
            </a:xfrm>
            <a:custGeom>
              <a:avLst/>
              <a:gdLst/>
              <a:ahLst/>
              <a:cxnLst/>
              <a:rect l="l" t="t" r="r" b="b"/>
              <a:pathLst>
                <a:path w="135890" h="99060">
                  <a:moveTo>
                    <a:pt x="0" y="0"/>
                  </a:moveTo>
                  <a:lnTo>
                    <a:pt x="105409" y="99060"/>
                  </a:lnTo>
                  <a:lnTo>
                    <a:pt x="135890" y="5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014470" y="320040"/>
            <a:ext cx="282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124959" y="662940"/>
            <a:ext cx="2940050" cy="4925060"/>
            <a:chOff x="4124959" y="662940"/>
            <a:chExt cx="2940050" cy="4925060"/>
          </a:xfrm>
        </p:grpSpPr>
        <p:sp>
          <p:nvSpPr>
            <p:cNvPr id="25" name="object 25"/>
            <p:cNvSpPr/>
            <p:nvPr/>
          </p:nvSpPr>
          <p:spPr>
            <a:xfrm>
              <a:off x="4152899" y="676910"/>
              <a:ext cx="0" cy="547370"/>
            </a:xfrm>
            <a:custGeom>
              <a:avLst/>
              <a:gdLst/>
              <a:ahLst/>
              <a:cxnLst/>
              <a:rect l="l" t="t" r="r" b="b"/>
              <a:pathLst>
                <a:path h="547369">
                  <a:moveTo>
                    <a:pt x="0" y="0"/>
                  </a:moveTo>
                  <a:lnTo>
                    <a:pt x="0" y="547369"/>
                  </a:lnTo>
                </a:path>
              </a:pathLst>
            </a:custGeom>
            <a:ln w="27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124959" y="1220470"/>
              <a:ext cx="55880" cy="142240"/>
            </a:xfrm>
            <a:custGeom>
              <a:avLst/>
              <a:gdLst/>
              <a:ahLst/>
              <a:cxnLst/>
              <a:rect l="l" t="t" r="r" b="b"/>
              <a:pathLst>
                <a:path w="55879" h="142240">
                  <a:moveTo>
                    <a:pt x="55879" y="0"/>
                  </a:moveTo>
                  <a:lnTo>
                    <a:pt x="0" y="0"/>
                  </a:lnTo>
                  <a:lnTo>
                    <a:pt x="27939" y="14223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5239" y="5306060"/>
              <a:ext cx="138430" cy="28193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26579" y="4286249"/>
              <a:ext cx="138429" cy="283210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12700" y="5520690"/>
            <a:ext cx="9042400" cy="1029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70100" marR="5080" indent="-2057400">
              <a:lnSpc>
                <a:spcPct val="100000"/>
              </a:lnSpc>
              <a:spcBef>
                <a:spcPts val="100"/>
              </a:spcBef>
              <a:tabLst>
                <a:tab pos="1131570" algn="l"/>
                <a:tab pos="3044190" algn="l"/>
                <a:tab pos="5743575" algn="l"/>
                <a:tab pos="6258560" algn="l"/>
                <a:tab pos="7213600" algn="l"/>
                <a:tab pos="7727315" algn="l"/>
              </a:tabLst>
            </a:pPr>
            <a:r>
              <a:rPr sz="3300" b="1" spc="-5" dirty="0">
                <a:solidFill>
                  <a:srgbClr val="00FF00"/>
                </a:solidFill>
                <a:latin typeface="Times New Roman"/>
                <a:cs typeface="Times New Roman"/>
              </a:rPr>
              <a:t>C</a:t>
            </a:r>
            <a:r>
              <a:rPr sz="3300" b="1" dirty="0">
                <a:solidFill>
                  <a:srgbClr val="00FF00"/>
                </a:solidFill>
                <a:latin typeface="Times New Roman"/>
                <a:cs typeface="Times New Roman"/>
              </a:rPr>
              <a:t>la</a:t>
            </a:r>
            <a:r>
              <a:rPr sz="3300" b="1" spc="-5" dirty="0">
                <a:solidFill>
                  <a:srgbClr val="00FF00"/>
                </a:solidFill>
                <a:latin typeface="Times New Roman"/>
                <a:cs typeface="Times New Roman"/>
              </a:rPr>
              <a:t>s</a:t>
            </a:r>
            <a:r>
              <a:rPr sz="3300" b="1" dirty="0">
                <a:solidFill>
                  <a:srgbClr val="00FF00"/>
                </a:solidFill>
                <a:latin typeface="Times New Roman"/>
                <a:cs typeface="Times New Roman"/>
              </a:rPr>
              <a:t>s	A(</a:t>
            </a:r>
            <a:r>
              <a:rPr sz="3300" b="1" spc="5" dirty="0">
                <a:solidFill>
                  <a:srgbClr val="00FF00"/>
                </a:solidFill>
                <a:latin typeface="Times New Roman"/>
                <a:cs typeface="Times New Roman"/>
              </a:rPr>
              <a:t>3</a:t>
            </a:r>
            <a:r>
              <a:rPr sz="3300" b="1" dirty="0">
                <a:solidFill>
                  <a:srgbClr val="00FF00"/>
                </a:solidFill>
                <a:latin typeface="Times New Roman"/>
                <a:cs typeface="Times New Roman"/>
              </a:rPr>
              <a:t>)</a:t>
            </a:r>
            <a:r>
              <a:rPr sz="3300" b="1" spc="15" dirty="0">
                <a:solidFill>
                  <a:srgbClr val="00FF00"/>
                </a:solidFill>
                <a:latin typeface="Times New Roman"/>
                <a:cs typeface="Times New Roman"/>
              </a:rPr>
              <a:t>: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L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i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ne	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e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r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p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e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nd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ic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u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l</a:t>
            </a:r>
            <a:r>
              <a:rPr sz="3300" b="1" spc="5" dirty="0">
                <a:solidFill>
                  <a:srgbClr val="FFFF00"/>
                </a:solidFill>
                <a:latin typeface="Times New Roman"/>
                <a:cs typeface="Times New Roman"/>
              </a:rPr>
              <a:t>a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r	to	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H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.P.	&amp;	(h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e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n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c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e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)  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parallel</a:t>
            </a:r>
            <a:r>
              <a:rPr sz="33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to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both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the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other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Planes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 rot="20100000">
            <a:off x="5107817" y="2974826"/>
            <a:ext cx="43997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 rot="19680000">
            <a:off x="2922837" y="4220289"/>
            <a:ext cx="440344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286762" y="1931443"/>
            <a:ext cx="2056764" cy="2393315"/>
            <a:chOff x="3286762" y="1931443"/>
            <a:chExt cx="2056764" cy="2393315"/>
          </a:xfrm>
        </p:grpSpPr>
        <p:sp>
          <p:nvSpPr>
            <p:cNvPr id="33" name="object 33"/>
            <p:cNvSpPr/>
            <p:nvPr/>
          </p:nvSpPr>
          <p:spPr>
            <a:xfrm>
              <a:off x="3324860" y="3244850"/>
              <a:ext cx="1837689" cy="1041400"/>
            </a:xfrm>
            <a:custGeom>
              <a:avLst/>
              <a:gdLst/>
              <a:ahLst/>
              <a:cxnLst/>
              <a:rect l="l" t="t" r="r" b="b"/>
              <a:pathLst>
                <a:path w="1837689" h="1041400">
                  <a:moveTo>
                    <a:pt x="0" y="1041400"/>
                  </a:moveTo>
                  <a:lnTo>
                    <a:pt x="1837689" y="0"/>
                  </a:lnTo>
                </a:path>
              </a:pathLst>
            </a:custGeom>
            <a:ln w="7619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226560" y="1945640"/>
              <a:ext cx="1082040" cy="2189480"/>
            </a:xfrm>
            <a:custGeom>
              <a:avLst/>
              <a:gdLst/>
              <a:ahLst/>
              <a:cxnLst/>
              <a:rect l="l" t="t" r="r" b="b"/>
              <a:pathLst>
                <a:path w="1082039" h="2189479">
                  <a:moveTo>
                    <a:pt x="1082039" y="624839"/>
                  </a:moveTo>
                  <a:lnTo>
                    <a:pt x="0" y="0"/>
                  </a:lnTo>
                  <a:lnTo>
                    <a:pt x="1269" y="0"/>
                  </a:lnTo>
                </a:path>
                <a:path w="1082039" h="2189479">
                  <a:moveTo>
                    <a:pt x="0" y="0"/>
                  </a:moveTo>
                  <a:lnTo>
                    <a:pt x="0" y="0"/>
                  </a:lnTo>
                </a:path>
                <a:path w="1082039" h="2189479">
                  <a:moveTo>
                    <a:pt x="1082039" y="2189480"/>
                  </a:moveTo>
                  <a:lnTo>
                    <a:pt x="0" y="1565910"/>
                  </a:lnTo>
                  <a:lnTo>
                    <a:pt x="1269" y="1565910"/>
                  </a:lnTo>
                </a:path>
                <a:path w="1082039" h="2189479">
                  <a:moveTo>
                    <a:pt x="0" y="1565910"/>
                  </a:moveTo>
                  <a:lnTo>
                    <a:pt x="0" y="156591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308600" y="2570480"/>
              <a:ext cx="6350" cy="1564640"/>
            </a:xfrm>
            <a:custGeom>
              <a:avLst/>
              <a:gdLst/>
              <a:ahLst/>
              <a:cxnLst/>
              <a:rect l="l" t="t" r="r" b="b"/>
              <a:pathLst>
                <a:path w="6350" h="1564639">
                  <a:moveTo>
                    <a:pt x="3175" y="-28573"/>
                  </a:moveTo>
                  <a:lnTo>
                    <a:pt x="3175" y="1593213"/>
                  </a:lnTo>
                </a:path>
              </a:pathLst>
            </a:custGeom>
            <a:ln w="634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308600" y="2541907"/>
              <a:ext cx="0" cy="48895"/>
            </a:xfrm>
            <a:custGeom>
              <a:avLst/>
              <a:gdLst/>
              <a:ahLst/>
              <a:cxnLst/>
              <a:rect l="l" t="t" r="r" b="b"/>
              <a:pathLst>
                <a:path h="48894">
                  <a:moveTo>
                    <a:pt x="0" y="0"/>
                  </a:moveTo>
                  <a:lnTo>
                    <a:pt x="0" y="4889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314950" y="41351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-28573"/>
                  </a:moveTo>
                  <a:lnTo>
                    <a:pt x="0" y="28573"/>
                  </a:lnTo>
                </a:path>
              </a:pathLst>
            </a:custGeom>
            <a:ln w="571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308600" y="2590800"/>
              <a:ext cx="0" cy="762000"/>
            </a:xfrm>
            <a:custGeom>
              <a:avLst/>
              <a:gdLst/>
              <a:ahLst/>
              <a:cxnLst/>
              <a:rect l="l" t="t" r="r" b="b"/>
              <a:pathLst>
                <a:path h="762000">
                  <a:moveTo>
                    <a:pt x="0" y="0"/>
                  </a:moveTo>
                  <a:lnTo>
                    <a:pt x="0" y="762000"/>
                  </a:lnTo>
                </a:path>
              </a:pathLst>
            </a:custGeom>
            <a:ln w="5714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270" y="34290"/>
            <a:ext cx="89134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PROJECTIONS</a:t>
            </a:r>
            <a:r>
              <a:rPr sz="4000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sz="4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OF</a:t>
            </a:r>
            <a:r>
              <a:rPr sz="4000" u="heavy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sz="40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STRAIGHT</a:t>
            </a:r>
            <a:r>
              <a:rPr sz="4000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sz="4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LINES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-30480" y="657860"/>
            <a:ext cx="9097010" cy="5976620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L="120650" algn="just">
              <a:lnSpc>
                <a:spcPct val="100000"/>
              </a:lnSpc>
              <a:spcBef>
                <a:spcPts val="1490"/>
              </a:spcBef>
            </a:pPr>
            <a:r>
              <a:rPr sz="30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Definition</a:t>
            </a:r>
            <a:r>
              <a:rPr sz="3000" b="1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30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of </a:t>
            </a:r>
            <a:r>
              <a:rPr sz="30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Straight</a:t>
            </a:r>
            <a:r>
              <a:rPr sz="3000" b="1" i="1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30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line:</a:t>
            </a:r>
            <a:endParaRPr sz="3000" dirty="0">
              <a:latin typeface="Verdana"/>
              <a:cs typeface="Verdana"/>
            </a:endParaRPr>
          </a:p>
          <a:p>
            <a:pPr marL="127000" marR="5080" algn="just">
              <a:lnSpc>
                <a:spcPct val="100000"/>
              </a:lnSpc>
              <a:spcBef>
                <a:spcPts val="1390"/>
              </a:spcBef>
            </a:pPr>
            <a:r>
              <a:rPr sz="3000" b="1" dirty="0">
                <a:latin typeface="Verdana"/>
                <a:cs typeface="Verdana"/>
              </a:rPr>
              <a:t>A</a:t>
            </a:r>
            <a:r>
              <a:rPr sz="3000" b="1" spc="5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straight</a:t>
            </a:r>
            <a:r>
              <a:rPr sz="3000" b="1" dirty="0">
                <a:latin typeface="Verdana"/>
                <a:cs typeface="Verdana"/>
              </a:rPr>
              <a:t> </a:t>
            </a:r>
            <a:r>
              <a:rPr sz="3000" b="1" spc="-10" dirty="0">
                <a:latin typeface="Verdana"/>
                <a:cs typeface="Verdana"/>
              </a:rPr>
              <a:t>line</a:t>
            </a:r>
            <a:r>
              <a:rPr sz="3000" b="1" spc="-5" dirty="0">
                <a:latin typeface="Verdana"/>
                <a:cs typeface="Verdana"/>
              </a:rPr>
              <a:t> is</a:t>
            </a:r>
            <a:r>
              <a:rPr sz="3000" b="1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the</a:t>
            </a:r>
            <a:r>
              <a:rPr sz="3000" b="1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shortest</a:t>
            </a:r>
            <a:r>
              <a:rPr sz="3000" b="1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distance </a:t>
            </a:r>
            <a:r>
              <a:rPr sz="3000" b="1" spc="-1015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between</a:t>
            </a:r>
            <a:r>
              <a:rPr sz="3000" b="1" spc="-15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two</a:t>
            </a:r>
            <a:r>
              <a:rPr sz="3000" b="1" spc="-10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points.</a:t>
            </a:r>
            <a:endParaRPr sz="3000" dirty="0">
              <a:latin typeface="Verdana"/>
              <a:cs typeface="Verdana"/>
            </a:endParaRPr>
          </a:p>
          <a:p>
            <a:pPr marL="257175" marR="48260" indent="-172720" algn="just">
              <a:lnSpc>
                <a:spcPct val="99900"/>
              </a:lnSpc>
              <a:spcBef>
                <a:spcPts val="860"/>
              </a:spcBef>
            </a:pPr>
            <a:r>
              <a:rPr sz="3000" spc="-5" dirty="0">
                <a:latin typeface="Verdana"/>
                <a:cs typeface="Verdana"/>
              </a:rPr>
              <a:t>-</a:t>
            </a:r>
            <a:r>
              <a:rPr sz="3000" b="1" spc="-5" dirty="0">
                <a:latin typeface="Verdana"/>
                <a:cs typeface="Verdana"/>
              </a:rPr>
              <a:t>Top views </a:t>
            </a:r>
            <a:r>
              <a:rPr sz="3000" b="1" dirty="0">
                <a:latin typeface="Verdana"/>
                <a:cs typeface="Verdana"/>
              </a:rPr>
              <a:t>of </a:t>
            </a:r>
            <a:r>
              <a:rPr sz="3000" b="1" spc="-5" dirty="0">
                <a:latin typeface="Verdana"/>
                <a:cs typeface="Verdana"/>
              </a:rPr>
              <a:t>two end points </a:t>
            </a:r>
            <a:r>
              <a:rPr sz="3000" b="1" dirty="0">
                <a:latin typeface="Verdana"/>
                <a:cs typeface="Verdana"/>
              </a:rPr>
              <a:t>of a </a:t>
            </a:r>
            <a:r>
              <a:rPr sz="3000" b="1" spc="-10" dirty="0">
                <a:latin typeface="Verdana"/>
                <a:cs typeface="Verdana"/>
              </a:rPr>
              <a:t>straight </a:t>
            </a:r>
            <a:r>
              <a:rPr sz="3000" b="1" spc="-1015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line, when joined, give the </a:t>
            </a:r>
            <a:r>
              <a:rPr sz="3000" b="1" dirty="0">
                <a:latin typeface="Verdana"/>
                <a:cs typeface="Verdana"/>
              </a:rPr>
              <a:t>top</a:t>
            </a:r>
            <a:r>
              <a:rPr sz="3000" b="1" spc="5" dirty="0">
                <a:latin typeface="Verdana"/>
                <a:cs typeface="Verdana"/>
              </a:rPr>
              <a:t> </a:t>
            </a:r>
            <a:r>
              <a:rPr sz="3000" b="1" spc="-10" dirty="0">
                <a:latin typeface="Verdana"/>
                <a:cs typeface="Verdana"/>
              </a:rPr>
              <a:t>view </a:t>
            </a:r>
            <a:r>
              <a:rPr sz="3000" b="1" dirty="0">
                <a:latin typeface="Verdana"/>
                <a:cs typeface="Verdana"/>
              </a:rPr>
              <a:t>of </a:t>
            </a:r>
            <a:r>
              <a:rPr sz="3000" b="1" spc="5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the</a:t>
            </a:r>
            <a:r>
              <a:rPr sz="3000" b="1" spc="-15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straight </a:t>
            </a:r>
            <a:r>
              <a:rPr sz="3000" b="1" spc="-10" dirty="0">
                <a:latin typeface="Verdana"/>
                <a:cs typeface="Verdana"/>
              </a:rPr>
              <a:t>line.</a:t>
            </a:r>
            <a:endParaRPr sz="3000" dirty="0">
              <a:latin typeface="Verdana"/>
              <a:cs typeface="Verdana"/>
            </a:endParaRPr>
          </a:p>
          <a:p>
            <a:pPr marL="222250" marR="83185" indent="-172720" algn="just">
              <a:lnSpc>
                <a:spcPct val="100000"/>
              </a:lnSpc>
              <a:spcBef>
                <a:spcPts val="1680"/>
              </a:spcBef>
            </a:pPr>
            <a:r>
              <a:rPr sz="3000" spc="-5" dirty="0">
                <a:latin typeface="Verdana"/>
                <a:cs typeface="Verdana"/>
              </a:rPr>
              <a:t>-</a:t>
            </a:r>
            <a:r>
              <a:rPr sz="3000" b="1" spc="-5" dirty="0">
                <a:latin typeface="Verdana"/>
                <a:cs typeface="Verdana"/>
              </a:rPr>
              <a:t>Front views </a:t>
            </a:r>
            <a:r>
              <a:rPr sz="3000" b="1" dirty="0">
                <a:latin typeface="Verdana"/>
                <a:cs typeface="Verdana"/>
              </a:rPr>
              <a:t>of </a:t>
            </a:r>
            <a:r>
              <a:rPr sz="3000" b="1" spc="-5" dirty="0">
                <a:latin typeface="Verdana"/>
                <a:cs typeface="Verdana"/>
              </a:rPr>
              <a:t>the two end points of </a:t>
            </a:r>
            <a:r>
              <a:rPr sz="3000" b="1" dirty="0">
                <a:latin typeface="Verdana"/>
                <a:cs typeface="Verdana"/>
              </a:rPr>
              <a:t>a </a:t>
            </a:r>
            <a:r>
              <a:rPr sz="3000" b="1" spc="5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straight </a:t>
            </a:r>
            <a:r>
              <a:rPr sz="3000" b="1" spc="-10" dirty="0">
                <a:latin typeface="Verdana"/>
                <a:cs typeface="Verdana"/>
              </a:rPr>
              <a:t>line, </a:t>
            </a:r>
            <a:r>
              <a:rPr sz="3000" b="1" spc="-5" dirty="0">
                <a:latin typeface="Verdana"/>
                <a:cs typeface="Verdana"/>
              </a:rPr>
              <a:t>when joined, give the front </a:t>
            </a:r>
            <a:r>
              <a:rPr sz="3000" b="1" spc="-1015" dirty="0">
                <a:latin typeface="Verdana"/>
                <a:cs typeface="Verdana"/>
              </a:rPr>
              <a:t> </a:t>
            </a:r>
            <a:r>
              <a:rPr sz="3000" b="1" spc="-10" dirty="0">
                <a:latin typeface="Verdana"/>
                <a:cs typeface="Verdana"/>
              </a:rPr>
              <a:t>view</a:t>
            </a:r>
            <a:r>
              <a:rPr sz="3000" b="1" spc="-15" dirty="0">
                <a:latin typeface="Verdana"/>
                <a:cs typeface="Verdana"/>
              </a:rPr>
              <a:t> </a:t>
            </a:r>
            <a:r>
              <a:rPr sz="3000" b="1" dirty="0">
                <a:latin typeface="Verdana"/>
                <a:cs typeface="Verdana"/>
              </a:rPr>
              <a:t>of</a:t>
            </a:r>
            <a:r>
              <a:rPr sz="3000" b="1" spc="-10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the straight</a:t>
            </a:r>
            <a:r>
              <a:rPr sz="3000" b="1" spc="-15" dirty="0">
                <a:latin typeface="Verdana"/>
                <a:cs typeface="Verdana"/>
              </a:rPr>
              <a:t> </a:t>
            </a:r>
            <a:r>
              <a:rPr sz="3000" b="1" spc="-5" dirty="0">
                <a:latin typeface="Verdana"/>
                <a:cs typeface="Verdana"/>
              </a:rPr>
              <a:t>line.</a:t>
            </a:r>
            <a:endParaRPr sz="3000" dirty="0">
              <a:latin typeface="Verdana"/>
              <a:cs typeface="Verdana"/>
            </a:endParaRPr>
          </a:p>
          <a:p>
            <a:pPr marL="185420" marR="10795" indent="-172720" algn="just">
              <a:lnSpc>
                <a:spcPct val="100000"/>
              </a:lnSpc>
              <a:spcBef>
                <a:spcPts val="1950"/>
              </a:spcBef>
            </a:pPr>
            <a:r>
              <a:rPr sz="3000" spc="-5" dirty="0">
                <a:latin typeface="Verdana"/>
                <a:cs typeface="Verdana"/>
              </a:rPr>
              <a:t>-</a:t>
            </a:r>
            <a:r>
              <a:rPr sz="3000" b="1" spc="-5" dirty="0">
                <a:latin typeface="Verdana"/>
                <a:cs typeface="Verdana"/>
              </a:rPr>
              <a:t>Both the above projections are straight </a:t>
            </a:r>
            <a:r>
              <a:rPr sz="3000" b="1" dirty="0">
                <a:latin typeface="Verdana"/>
                <a:cs typeface="Verdana"/>
              </a:rPr>
              <a:t> </a:t>
            </a:r>
            <a:r>
              <a:rPr sz="3000" b="1" spc="-10" dirty="0">
                <a:latin typeface="Verdana"/>
                <a:cs typeface="Verdana"/>
              </a:rPr>
              <a:t>lines.</a:t>
            </a:r>
            <a:endParaRPr sz="3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629" y="76200"/>
            <a:ext cx="837057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b="0" u="none" spc="225" dirty="0">
                <a:solidFill>
                  <a:srgbClr val="0000FF"/>
                </a:solidFill>
                <a:latin typeface="Georgia"/>
                <a:cs typeface="Georgia"/>
              </a:rPr>
              <a:t>Orientation</a:t>
            </a:r>
            <a:r>
              <a:rPr sz="3400" b="0" u="none" spc="275" dirty="0">
                <a:solidFill>
                  <a:srgbClr val="0000FF"/>
                </a:solidFill>
                <a:latin typeface="Georgia"/>
                <a:cs typeface="Georgia"/>
              </a:rPr>
              <a:t> </a:t>
            </a:r>
            <a:r>
              <a:rPr sz="3400" b="0" u="none" spc="190" dirty="0">
                <a:solidFill>
                  <a:srgbClr val="0000FF"/>
                </a:solidFill>
                <a:latin typeface="Georgia"/>
                <a:cs typeface="Georgia"/>
              </a:rPr>
              <a:t>of</a:t>
            </a:r>
            <a:r>
              <a:rPr sz="3400" b="0" u="none" spc="280" dirty="0">
                <a:solidFill>
                  <a:srgbClr val="0000FF"/>
                </a:solidFill>
                <a:latin typeface="Georgia"/>
                <a:cs typeface="Georgia"/>
              </a:rPr>
              <a:t> </a:t>
            </a:r>
            <a:r>
              <a:rPr sz="3400" b="0" i="1" u="none" spc="335" dirty="0">
                <a:solidFill>
                  <a:srgbClr val="0000FF"/>
                </a:solidFill>
                <a:latin typeface="Georgia"/>
                <a:cs typeface="Georgia"/>
              </a:rPr>
              <a:t>Straight </a:t>
            </a:r>
            <a:r>
              <a:rPr sz="3400" b="0" i="1" u="none" spc="385" dirty="0">
                <a:solidFill>
                  <a:srgbClr val="0000FF"/>
                </a:solidFill>
                <a:latin typeface="Georgia"/>
                <a:cs typeface="Georgia"/>
              </a:rPr>
              <a:t>Line</a:t>
            </a:r>
            <a:r>
              <a:rPr sz="3400" b="0" i="1" u="none" spc="300" dirty="0">
                <a:solidFill>
                  <a:srgbClr val="0000FF"/>
                </a:solidFill>
                <a:latin typeface="Georgia"/>
                <a:cs typeface="Georgia"/>
              </a:rPr>
              <a:t> </a:t>
            </a:r>
            <a:r>
              <a:rPr sz="3400" b="0" u="none" spc="240" dirty="0">
                <a:solidFill>
                  <a:srgbClr val="0000FF"/>
                </a:solidFill>
                <a:latin typeface="Georgia"/>
                <a:cs typeface="Georgia"/>
              </a:rPr>
              <a:t>in</a:t>
            </a:r>
            <a:r>
              <a:rPr sz="3400" b="0" u="none" spc="280" dirty="0">
                <a:solidFill>
                  <a:srgbClr val="0000FF"/>
                </a:solidFill>
                <a:latin typeface="Georgia"/>
                <a:cs typeface="Georgia"/>
              </a:rPr>
              <a:t> </a:t>
            </a:r>
            <a:r>
              <a:rPr sz="3400" b="0" u="none" spc="180" dirty="0">
                <a:solidFill>
                  <a:srgbClr val="0000FF"/>
                </a:solidFill>
                <a:latin typeface="Georgia"/>
                <a:cs typeface="Georgia"/>
              </a:rPr>
              <a:t>Space</a:t>
            </a:r>
            <a:endParaRPr sz="34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-67310" y="582929"/>
            <a:ext cx="9093200" cy="618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1320" marR="99695" indent="-374650" algn="just">
              <a:lnSpc>
                <a:spcPct val="100000"/>
              </a:lnSpc>
              <a:spcBef>
                <a:spcPts val="100"/>
              </a:spcBef>
              <a:buFont typeface="Verdana"/>
              <a:buChar char="-"/>
              <a:tabLst>
                <a:tab pos="401320" algn="l"/>
              </a:tabLst>
            </a:pPr>
            <a:r>
              <a:rPr sz="2800" b="1" dirty="0">
                <a:latin typeface="Verdana"/>
                <a:cs typeface="Verdana"/>
              </a:rPr>
              <a:t>A</a:t>
            </a:r>
            <a:r>
              <a:rPr sz="2800" b="1" spc="5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line</a:t>
            </a:r>
            <a:r>
              <a:rPr sz="2800" b="1" dirty="0">
                <a:latin typeface="Verdana"/>
                <a:cs typeface="Verdana"/>
              </a:rPr>
              <a:t> in</a:t>
            </a:r>
            <a:r>
              <a:rPr sz="2800" b="1" spc="5" dirty="0">
                <a:latin typeface="Verdana"/>
                <a:cs typeface="Verdana"/>
              </a:rPr>
              <a:t> </a:t>
            </a:r>
            <a:r>
              <a:rPr sz="2800" b="1" spc="-10" dirty="0">
                <a:latin typeface="Verdana"/>
                <a:cs typeface="Verdana"/>
              </a:rPr>
              <a:t>space</a:t>
            </a:r>
            <a:r>
              <a:rPr sz="2800" b="1" spc="-5" dirty="0">
                <a:latin typeface="Verdana"/>
                <a:cs typeface="Verdana"/>
              </a:rPr>
              <a:t> may</a:t>
            </a:r>
            <a:r>
              <a:rPr sz="2800" b="1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be</a:t>
            </a:r>
            <a:r>
              <a:rPr sz="2800" b="1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parallel, </a:t>
            </a:r>
            <a:r>
              <a:rPr sz="2800" b="1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perpendicular or inclined </a:t>
            </a:r>
            <a:r>
              <a:rPr sz="2800" b="1" dirty="0">
                <a:latin typeface="Verdana"/>
                <a:cs typeface="Verdana"/>
              </a:rPr>
              <a:t>to </a:t>
            </a:r>
            <a:r>
              <a:rPr sz="2800" b="1" spc="-5" dirty="0">
                <a:latin typeface="Verdana"/>
                <a:cs typeface="Verdana"/>
              </a:rPr>
              <a:t>either the H.P. </a:t>
            </a:r>
            <a:r>
              <a:rPr sz="2800" b="1" spc="-944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or</a:t>
            </a:r>
            <a:r>
              <a:rPr sz="2800" b="1" spc="-1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V.P. or both.</a:t>
            </a:r>
            <a:endParaRPr sz="2800" dirty="0">
              <a:latin typeface="Verdana"/>
              <a:cs typeface="Verdana"/>
            </a:endParaRPr>
          </a:p>
          <a:p>
            <a:pPr marL="387350" marR="114300" indent="-374650" algn="just">
              <a:lnSpc>
                <a:spcPct val="100000"/>
              </a:lnSpc>
              <a:spcBef>
                <a:spcPts val="1550"/>
              </a:spcBef>
              <a:buFont typeface="Verdana"/>
              <a:buChar char="-"/>
              <a:tabLst>
                <a:tab pos="387350" algn="l"/>
              </a:tabLst>
            </a:pPr>
            <a:r>
              <a:rPr sz="2800" b="1" spc="-5" dirty="0">
                <a:latin typeface="Verdana"/>
                <a:cs typeface="Verdana"/>
              </a:rPr>
              <a:t>It</a:t>
            </a:r>
            <a:r>
              <a:rPr sz="2800" b="1" spc="90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may</a:t>
            </a:r>
            <a:r>
              <a:rPr sz="2800" b="1" spc="915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be</a:t>
            </a:r>
            <a:r>
              <a:rPr sz="2800" b="1" spc="910" dirty="0">
                <a:latin typeface="Verdana"/>
                <a:cs typeface="Verdana"/>
              </a:rPr>
              <a:t> </a:t>
            </a:r>
            <a:r>
              <a:rPr sz="2800" b="1" dirty="0">
                <a:latin typeface="Verdana"/>
                <a:cs typeface="Verdana"/>
              </a:rPr>
              <a:t>in</a:t>
            </a:r>
            <a:r>
              <a:rPr sz="2800" b="1" spc="90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one</a:t>
            </a:r>
            <a:r>
              <a:rPr sz="2800" b="1" spc="91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or</a:t>
            </a:r>
            <a:r>
              <a:rPr sz="2800" b="1" spc="905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both</a:t>
            </a:r>
            <a:r>
              <a:rPr sz="2800" b="1" spc="90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the</a:t>
            </a:r>
            <a:r>
              <a:rPr sz="2800" b="1" spc="91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reference </a:t>
            </a:r>
            <a:r>
              <a:rPr sz="2800" b="1" spc="-944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Planes.</a:t>
            </a:r>
            <a:endParaRPr sz="2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Verdana"/>
              <a:buChar char="-"/>
            </a:pPr>
            <a:endParaRPr sz="2500" dirty="0">
              <a:latin typeface="Verdana"/>
              <a:cs typeface="Verdana"/>
            </a:endParaRPr>
          </a:p>
          <a:p>
            <a:pPr marL="394970" indent="-375285">
              <a:lnSpc>
                <a:spcPct val="100000"/>
              </a:lnSpc>
              <a:buFont typeface="Verdana"/>
              <a:buChar char="-"/>
              <a:tabLst>
                <a:tab pos="394335" algn="l"/>
                <a:tab pos="394970" algn="l"/>
              </a:tabLst>
            </a:pPr>
            <a:r>
              <a:rPr sz="2800" b="1" spc="-5" dirty="0">
                <a:latin typeface="Verdana"/>
                <a:cs typeface="Verdana"/>
              </a:rPr>
              <a:t>Line</a:t>
            </a:r>
            <a:r>
              <a:rPr sz="2800" b="1" spc="-1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ends</a:t>
            </a:r>
            <a:r>
              <a:rPr sz="2800" b="1" spc="-1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may be </a:t>
            </a:r>
            <a:r>
              <a:rPr sz="2800" b="1" dirty="0">
                <a:latin typeface="Verdana"/>
                <a:cs typeface="Verdana"/>
              </a:rPr>
              <a:t>in</a:t>
            </a:r>
            <a:r>
              <a:rPr sz="2800" b="1" spc="-1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different </a:t>
            </a:r>
            <a:r>
              <a:rPr sz="2800" b="1" spc="-10" dirty="0">
                <a:latin typeface="Verdana"/>
                <a:cs typeface="Verdana"/>
              </a:rPr>
              <a:t>Quadrants.</a:t>
            </a:r>
            <a:endParaRPr sz="2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Verdana"/>
              <a:buChar char="-"/>
            </a:pPr>
            <a:endParaRPr sz="2850" dirty="0">
              <a:latin typeface="Verdana"/>
              <a:cs typeface="Verdana"/>
            </a:endParaRPr>
          </a:p>
          <a:p>
            <a:pPr marL="387350" marR="5080" indent="-374650">
              <a:lnSpc>
                <a:spcPct val="100000"/>
              </a:lnSpc>
              <a:buFont typeface="Verdana"/>
              <a:buChar char="-"/>
              <a:tabLst>
                <a:tab pos="386715" algn="l"/>
                <a:tab pos="387350" algn="l"/>
                <a:tab pos="2094864" algn="l"/>
                <a:tab pos="2222500" algn="l"/>
                <a:tab pos="2280285" algn="l"/>
                <a:tab pos="2600960" algn="l"/>
                <a:tab pos="2835275" algn="l"/>
                <a:tab pos="2889250" algn="l"/>
                <a:tab pos="3599179" algn="l"/>
                <a:tab pos="4338320" algn="l"/>
                <a:tab pos="4552315" algn="l"/>
                <a:tab pos="4666615" algn="l"/>
                <a:tab pos="5342890" algn="l"/>
                <a:tab pos="5723255" algn="l"/>
                <a:tab pos="6007735" algn="l"/>
                <a:tab pos="6266815" algn="l"/>
                <a:tab pos="6316980" algn="l"/>
                <a:tab pos="7169784" algn="l"/>
                <a:tab pos="7271384" algn="l"/>
                <a:tab pos="7675245" algn="l"/>
                <a:tab pos="8341995" algn="l"/>
                <a:tab pos="8429625" algn="l"/>
                <a:tab pos="8592820" algn="l"/>
              </a:tabLst>
            </a:pPr>
            <a:r>
              <a:rPr sz="2800" b="1" spc="-5" dirty="0">
                <a:latin typeface="Verdana"/>
                <a:cs typeface="Verdana"/>
              </a:rPr>
              <a:t>Pos</a:t>
            </a:r>
            <a:r>
              <a:rPr sz="2800" b="1" dirty="0">
                <a:latin typeface="Verdana"/>
                <a:cs typeface="Verdana"/>
              </a:rPr>
              <a:t>i</a:t>
            </a:r>
            <a:r>
              <a:rPr sz="2800" b="1" spc="-5" dirty="0">
                <a:latin typeface="Verdana"/>
                <a:cs typeface="Verdana"/>
              </a:rPr>
              <a:t>t</a:t>
            </a:r>
            <a:r>
              <a:rPr sz="2800" b="1" dirty="0">
                <a:latin typeface="Verdana"/>
                <a:cs typeface="Verdana"/>
              </a:rPr>
              <a:t>i</a:t>
            </a:r>
            <a:r>
              <a:rPr sz="2800" b="1" spc="-5" dirty="0">
                <a:latin typeface="Verdana"/>
                <a:cs typeface="Verdana"/>
              </a:rPr>
              <a:t>o</a:t>
            </a:r>
            <a:r>
              <a:rPr sz="2800" b="1" dirty="0">
                <a:latin typeface="Verdana"/>
                <a:cs typeface="Verdana"/>
              </a:rPr>
              <a:t>n		</a:t>
            </a:r>
            <a:r>
              <a:rPr sz="2800" b="1" spc="-5" dirty="0">
                <a:latin typeface="Verdana"/>
                <a:cs typeface="Verdana"/>
              </a:rPr>
              <a:t>o</a:t>
            </a:r>
            <a:r>
              <a:rPr sz="2800" b="1" dirty="0">
                <a:latin typeface="Verdana"/>
                <a:cs typeface="Verdana"/>
              </a:rPr>
              <a:t>f	</a:t>
            </a:r>
            <a:r>
              <a:rPr sz="2800" b="1" spc="-5" dirty="0">
                <a:latin typeface="Verdana"/>
                <a:cs typeface="Verdana"/>
              </a:rPr>
              <a:t>Str</a:t>
            </a:r>
            <a:r>
              <a:rPr sz="2800" b="1" spc="5" dirty="0">
                <a:latin typeface="Verdana"/>
                <a:cs typeface="Verdana"/>
              </a:rPr>
              <a:t>a</a:t>
            </a:r>
            <a:r>
              <a:rPr sz="2800" b="1" dirty="0">
                <a:latin typeface="Verdana"/>
                <a:cs typeface="Verdana"/>
              </a:rPr>
              <a:t>i</a:t>
            </a:r>
            <a:r>
              <a:rPr sz="2800" b="1" spc="-10" dirty="0">
                <a:latin typeface="Verdana"/>
                <a:cs typeface="Verdana"/>
              </a:rPr>
              <a:t>g</a:t>
            </a:r>
            <a:r>
              <a:rPr sz="2800" b="1" spc="-5" dirty="0">
                <a:latin typeface="Verdana"/>
                <a:cs typeface="Verdana"/>
              </a:rPr>
              <a:t>h</a:t>
            </a:r>
            <a:r>
              <a:rPr sz="2800" b="1" dirty="0">
                <a:latin typeface="Verdana"/>
                <a:cs typeface="Verdana"/>
              </a:rPr>
              <a:t>t		</a:t>
            </a:r>
            <a:r>
              <a:rPr sz="2800" b="1" spc="-5" dirty="0">
                <a:latin typeface="Verdana"/>
                <a:cs typeface="Verdana"/>
              </a:rPr>
              <a:t>L</a:t>
            </a:r>
            <a:r>
              <a:rPr sz="2800" b="1" dirty="0">
                <a:latin typeface="Verdana"/>
                <a:cs typeface="Verdana"/>
              </a:rPr>
              <a:t>i</a:t>
            </a:r>
            <a:r>
              <a:rPr sz="2800" b="1" spc="-5" dirty="0">
                <a:latin typeface="Verdana"/>
                <a:cs typeface="Verdana"/>
              </a:rPr>
              <a:t>n</a:t>
            </a:r>
            <a:r>
              <a:rPr sz="2800" b="1" dirty="0">
                <a:latin typeface="Verdana"/>
                <a:cs typeface="Verdana"/>
              </a:rPr>
              <a:t>e	in		</a:t>
            </a:r>
            <a:r>
              <a:rPr sz="2800" b="1" spc="-5" dirty="0">
                <a:latin typeface="Verdana"/>
                <a:cs typeface="Verdana"/>
              </a:rPr>
              <a:t>s</a:t>
            </a:r>
            <a:r>
              <a:rPr sz="2800" b="1" spc="-10" dirty="0">
                <a:latin typeface="Verdana"/>
                <a:cs typeface="Verdana"/>
              </a:rPr>
              <a:t>pac</a:t>
            </a:r>
            <a:r>
              <a:rPr sz="2800" b="1" dirty="0">
                <a:latin typeface="Verdana"/>
                <a:cs typeface="Verdana"/>
              </a:rPr>
              <a:t>e	</a:t>
            </a:r>
            <a:r>
              <a:rPr sz="2800" b="1" spc="-10" dirty="0">
                <a:latin typeface="Verdana"/>
                <a:cs typeface="Verdana"/>
              </a:rPr>
              <a:t>c</a:t>
            </a:r>
            <a:r>
              <a:rPr sz="2800" b="1" spc="-5" dirty="0">
                <a:latin typeface="Verdana"/>
                <a:cs typeface="Verdana"/>
              </a:rPr>
              <a:t>a</a:t>
            </a:r>
            <a:r>
              <a:rPr sz="2800" b="1" dirty="0">
                <a:latin typeface="Verdana"/>
                <a:cs typeface="Verdana"/>
              </a:rPr>
              <a:t>n		</a:t>
            </a:r>
            <a:r>
              <a:rPr sz="2800" b="1" spc="-5" dirty="0">
                <a:latin typeface="Verdana"/>
                <a:cs typeface="Verdana"/>
              </a:rPr>
              <a:t>be  fixed</a:t>
            </a:r>
            <a:r>
              <a:rPr sz="2800" b="1" spc="225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by</a:t>
            </a:r>
            <a:r>
              <a:rPr sz="2800" b="1" spc="24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various</a:t>
            </a:r>
            <a:r>
              <a:rPr sz="2800" b="1" spc="229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combinations</a:t>
            </a:r>
            <a:r>
              <a:rPr sz="2800" b="1" spc="229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of</a:t>
            </a:r>
            <a:r>
              <a:rPr sz="2800" b="1" spc="229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data</a:t>
            </a:r>
            <a:r>
              <a:rPr sz="2800" b="1" spc="235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like </a:t>
            </a:r>
            <a:r>
              <a:rPr sz="2800" b="1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d</a:t>
            </a:r>
            <a:r>
              <a:rPr sz="2800" b="1" dirty="0">
                <a:latin typeface="Verdana"/>
                <a:cs typeface="Verdana"/>
              </a:rPr>
              <a:t>i</a:t>
            </a:r>
            <a:r>
              <a:rPr sz="2800" b="1" spc="-15" dirty="0">
                <a:latin typeface="Verdana"/>
                <a:cs typeface="Verdana"/>
              </a:rPr>
              <a:t>s</a:t>
            </a:r>
            <a:r>
              <a:rPr sz="2800" b="1" dirty="0">
                <a:latin typeface="Verdana"/>
                <a:cs typeface="Verdana"/>
              </a:rPr>
              <a:t>t</a:t>
            </a:r>
            <a:r>
              <a:rPr sz="2800" b="1" spc="-5" dirty="0">
                <a:latin typeface="Verdana"/>
                <a:cs typeface="Verdana"/>
              </a:rPr>
              <a:t>a</a:t>
            </a:r>
            <a:r>
              <a:rPr sz="2800" b="1" spc="-10" dirty="0">
                <a:latin typeface="Verdana"/>
                <a:cs typeface="Verdana"/>
              </a:rPr>
              <a:t>nc</a:t>
            </a:r>
            <a:r>
              <a:rPr sz="2800" b="1" dirty="0">
                <a:latin typeface="Verdana"/>
                <a:cs typeface="Verdana"/>
              </a:rPr>
              <a:t>e			</a:t>
            </a:r>
            <a:r>
              <a:rPr sz="2800" b="1" spc="-5" dirty="0">
                <a:latin typeface="Verdana"/>
                <a:cs typeface="Verdana"/>
              </a:rPr>
              <a:t>o</a:t>
            </a:r>
            <a:r>
              <a:rPr sz="2800" b="1" dirty="0">
                <a:latin typeface="Verdana"/>
                <a:cs typeface="Verdana"/>
              </a:rPr>
              <a:t>f		its	</a:t>
            </a:r>
            <a:r>
              <a:rPr sz="2800" b="1" spc="-5" dirty="0">
                <a:latin typeface="Verdana"/>
                <a:cs typeface="Verdana"/>
              </a:rPr>
              <a:t>en</a:t>
            </a:r>
            <a:r>
              <a:rPr sz="2800" b="1" dirty="0">
                <a:latin typeface="Verdana"/>
                <a:cs typeface="Verdana"/>
              </a:rPr>
              <a:t>d		</a:t>
            </a:r>
            <a:r>
              <a:rPr sz="2800" b="1" spc="-5" dirty="0">
                <a:latin typeface="Verdana"/>
                <a:cs typeface="Verdana"/>
              </a:rPr>
              <a:t>po</a:t>
            </a:r>
            <a:r>
              <a:rPr sz="2800" b="1" dirty="0">
                <a:latin typeface="Verdana"/>
                <a:cs typeface="Verdana"/>
              </a:rPr>
              <a:t>i</a:t>
            </a:r>
            <a:r>
              <a:rPr sz="2800" b="1" spc="-5" dirty="0">
                <a:latin typeface="Verdana"/>
                <a:cs typeface="Verdana"/>
              </a:rPr>
              <a:t>nt</a:t>
            </a:r>
            <a:r>
              <a:rPr sz="2800" b="1" dirty="0">
                <a:latin typeface="Verdana"/>
                <a:cs typeface="Verdana"/>
              </a:rPr>
              <a:t>s	</a:t>
            </a:r>
            <a:r>
              <a:rPr sz="2800" b="1" spc="-5" dirty="0">
                <a:latin typeface="Verdana"/>
                <a:cs typeface="Verdana"/>
              </a:rPr>
              <a:t>fro</a:t>
            </a:r>
            <a:r>
              <a:rPr sz="2800" b="1" dirty="0">
                <a:latin typeface="Verdana"/>
                <a:cs typeface="Verdana"/>
              </a:rPr>
              <a:t>m	</a:t>
            </a:r>
            <a:r>
              <a:rPr sz="2800" b="1" spc="-5" dirty="0">
                <a:latin typeface="Verdana"/>
                <a:cs typeface="Verdana"/>
              </a:rPr>
              <a:t>reference  p</a:t>
            </a:r>
            <a:r>
              <a:rPr sz="2800" b="1" dirty="0">
                <a:latin typeface="Verdana"/>
                <a:cs typeface="Verdana"/>
              </a:rPr>
              <a:t>l</a:t>
            </a:r>
            <a:r>
              <a:rPr sz="2800" b="1" spc="-5" dirty="0">
                <a:latin typeface="Verdana"/>
                <a:cs typeface="Verdana"/>
              </a:rPr>
              <a:t>a</a:t>
            </a:r>
            <a:r>
              <a:rPr sz="2800" b="1" spc="-10" dirty="0">
                <a:latin typeface="Verdana"/>
                <a:cs typeface="Verdana"/>
              </a:rPr>
              <a:t>n</a:t>
            </a:r>
            <a:r>
              <a:rPr sz="2800" b="1" spc="-5" dirty="0">
                <a:latin typeface="Verdana"/>
                <a:cs typeface="Verdana"/>
              </a:rPr>
              <a:t>es</a:t>
            </a:r>
            <a:r>
              <a:rPr sz="2800" b="1" dirty="0">
                <a:latin typeface="Verdana"/>
                <a:cs typeface="Verdana"/>
              </a:rPr>
              <a:t>,	i</a:t>
            </a:r>
            <a:r>
              <a:rPr sz="2800" b="1" spc="-5" dirty="0">
                <a:latin typeface="Verdana"/>
                <a:cs typeface="Verdana"/>
              </a:rPr>
              <a:t>nc</a:t>
            </a:r>
            <a:r>
              <a:rPr sz="2800" b="1" dirty="0">
                <a:latin typeface="Verdana"/>
                <a:cs typeface="Verdana"/>
              </a:rPr>
              <a:t>li</a:t>
            </a:r>
            <a:r>
              <a:rPr sz="2800" b="1" spc="-5" dirty="0">
                <a:latin typeface="Verdana"/>
                <a:cs typeface="Verdana"/>
              </a:rPr>
              <a:t>na</a:t>
            </a:r>
            <a:r>
              <a:rPr sz="2800" b="1" spc="-10" dirty="0">
                <a:latin typeface="Verdana"/>
                <a:cs typeface="Verdana"/>
              </a:rPr>
              <a:t>t</a:t>
            </a:r>
            <a:r>
              <a:rPr sz="2800" b="1" dirty="0">
                <a:latin typeface="Verdana"/>
                <a:cs typeface="Verdana"/>
              </a:rPr>
              <a:t>i</a:t>
            </a:r>
            <a:r>
              <a:rPr sz="2800" b="1" spc="-5" dirty="0">
                <a:latin typeface="Verdana"/>
                <a:cs typeface="Verdana"/>
              </a:rPr>
              <a:t>on</a:t>
            </a:r>
            <a:r>
              <a:rPr sz="2800" b="1" dirty="0">
                <a:latin typeface="Verdana"/>
                <a:cs typeface="Verdana"/>
              </a:rPr>
              <a:t>s		</a:t>
            </a:r>
            <a:r>
              <a:rPr sz="2800" b="1" spc="-89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o</a:t>
            </a:r>
            <a:r>
              <a:rPr sz="2800" b="1" dirty="0">
                <a:latin typeface="Verdana"/>
                <a:cs typeface="Verdana"/>
              </a:rPr>
              <a:t>f	</a:t>
            </a:r>
            <a:r>
              <a:rPr sz="2800" b="1" spc="-5" dirty="0">
                <a:latin typeface="Verdana"/>
                <a:cs typeface="Verdana"/>
              </a:rPr>
              <a:t>th</a:t>
            </a:r>
            <a:r>
              <a:rPr sz="2800" b="1" dirty="0">
                <a:latin typeface="Verdana"/>
                <a:cs typeface="Verdana"/>
              </a:rPr>
              <a:t>e		</a:t>
            </a:r>
            <a:r>
              <a:rPr sz="2800" b="1" spc="-10" dirty="0">
                <a:latin typeface="Verdana"/>
                <a:cs typeface="Verdana"/>
              </a:rPr>
              <a:t>l</a:t>
            </a:r>
            <a:r>
              <a:rPr sz="2800" b="1" spc="5" dirty="0">
                <a:latin typeface="Verdana"/>
                <a:cs typeface="Verdana"/>
              </a:rPr>
              <a:t>i</a:t>
            </a:r>
            <a:r>
              <a:rPr sz="2800" b="1" spc="-5" dirty="0">
                <a:latin typeface="Verdana"/>
                <a:cs typeface="Verdana"/>
              </a:rPr>
              <a:t>n</a:t>
            </a:r>
            <a:r>
              <a:rPr sz="2800" b="1" dirty="0">
                <a:latin typeface="Verdana"/>
                <a:cs typeface="Verdana"/>
              </a:rPr>
              <a:t>e		</a:t>
            </a:r>
            <a:r>
              <a:rPr sz="2800" b="1" spc="-5" dirty="0">
                <a:latin typeface="Verdana"/>
                <a:cs typeface="Verdana"/>
              </a:rPr>
              <a:t>w</a:t>
            </a:r>
            <a:r>
              <a:rPr sz="2800" b="1" dirty="0">
                <a:latin typeface="Verdana"/>
                <a:cs typeface="Verdana"/>
              </a:rPr>
              <a:t>i</a:t>
            </a:r>
            <a:r>
              <a:rPr sz="2800" b="1" spc="-5" dirty="0">
                <a:latin typeface="Verdana"/>
                <a:cs typeface="Verdana"/>
              </a:rPr>
              <a:t>t</a:t>
            </a:r>
            <a:r>
              <a:rPr sz="2800" b="1" dirty="0">
                <a:latin typeface="Verdana"/>
                <a:cs typeface="Verdana"/>
              </a:rPr>
              <a:t>h		</a:t>
            </a:r>
            <a:r>
              <a:rPr sz="2800" b="1" spc="-5" dirty="0">
                <a:latin typeface="Verdana"/>
                <a:cs typeface="Verdana"/>
              </a:rPr>
              <a:t>th</a:t>
            </a:r>
            <a:r>
              <a:rPr sz="2800" b="1" dirty="0">
                <a:latin typeface="Verdana"/>
                <a:cs typeface="Verdana"/>
              </a:rPr>
              <a:t>e  </a:t>
            </a:r>
            <a:r>
              <a:rPr sz="2800" b="1" spc="-5" dirty="0">
                <a:latin typeface="Verdana"/>
                <a:cs typeface="Verdana"/>
              </a:rPr>
              <a:t>referenc</a:t>
            </a:r>
            <a:r>
              <a:rPr sz="2800" b="1" dirty="0">
                <a:latin typeface="Verdana"/>
                <a:cs typeface="Verdana"/>
              </a:rPr>
              <a:t>e	</a:t>
            </a:r>
            <a:r>
              <a:rPr sz="2800" b="1" spc="-10" dirty="0">
                <a:latin typeface="Verdana"/>
                <a:cs typeface="Verdana"/>
              </a:rPr>
              <a:t>p</a:t>
            </a:r>
            <a:r>
              <a:rPr sz="2800" b="1" dirty="0">
                <a:latin typeface="Verdana"/>
                <a:cs typeface="Verdana"/>
              </a:rPr>
              <a:t>l</a:t>
            </a:r>
            <a:r>
              <a:rPr sz="2800" b="1" spc="-5" dirty="0">
                <a:latin typeface="Verdana"/>
                <a:cs typeface="Verdana"/>
              </a:rPr>
              <a:t>a</a:t>
            </a:r>
            <a:r>
              <a:rPr sz="2800" b="1" dirty="0">
                <a:latin typeface="Verdana"/>
                <a:cs typeface="Verdana"/>
              </a:rPr>
              <a:t>n</a:t>
            </a:r>
            <a:r>
              <a:rPr sz="2800" b="1" spc="-5" dirty="0">
                <a:latin typeface="Verdana"/>
                <a:cs typeface="Verdana"/>
              </a:rPr>
              <a:t>e</a:t>
            </a:r>
            <a:r>
              <a:rPr sz="2800" b="1" spc="-15" dirty="0">
                <a:latin typeface="Verdana"/>
                <a:cs typeface="Verdana"/>
              </a:rPr>
              <a:t>s</a:t>
            </a:r>
            <a:r>
              <a:rPr sz="2800" b="1" dirty="0">
                <a:latin typeface="Verdana"/>
                <a:cs typeface="Verdana"/>
              </a:rPr>
              <a:t>,	</a:t>
            </a:r>
            <a:r>
              <a:rPr sz="2800" b="1" spc="-10" dirty="0">
                <a:latin typeface="Verdana"/>
                <a:cs typeface="Verdana"/>
              </a:rPr>
              <a:t>d</a:t>
            </a:r>
            <a:r>
              <a:rPr sz="2800" b="1" dirty="0">
                <a:latin typeface="Verdana"/>
                <a:cs typeface="Verdana"/>
              </a:rPr>
              <a:t>i</a:t>
            </a:r>
            <a:r>
              <a:rPr sz="2800" b="1" spc="-5" dirty="0">
                <a:latin typeface="Verdana"/>
                <a:cs typeface="Verdana"/>
              </a:rPr>
              <a:t>sta</a:t>
            </a:r>
            <a:r>
              <a:rPr sz="2800" b="1" spc="-10" dirty="0">
                <a:latin typeface="Verdana"/>
                <a:cs typeface="Verdana"/>
              </a:rPr>
              <a:t>n</a:t>
            </a:r>
            <a:r>
              <a:rPr sz="2800" b="1" spc="-5" dirty="0">
                <a:latin typeface="Verdana"/>
                <a:cs typeface="Verdana"/>
              </a:rPr>
              <a:t>c</a:t>
            </a:r>
            <a:r>
              <a:rPr sz="2800" b="1" dirty="0">
                <a:latin typeface="Verdana"/>
                <a:cs typeface="Verdana"/>
              </a:rPr>
              <a:t>e		</a:t>
            </a:r>
            <a:r>
              <a:rPr sz="2800" b="1" spc="-950" dirty="0">
                <a:latin typeface="Verdana"/>
                <a:cs typeface="Verdana"/>
              </a:rPr>
              <a:t> </a:t>
            </a:r>
            <a:r>
              <a:rPr sz="2800" b="1" spc="-10" dirty="0">
                <a:latin typeface="Verdana"/>
                <a:cs typeface="Verdana"/>
              </a:rPr>
              <a:t>b</a:t>
            </a:r>
            <a:r>
              <a:rPr sz="2800" b="1" spc="-5" dirty="0">
                <a:latin typeface="Verdana"/>
                <a:cs typeface="Verdana"/>
              </a:rPr>
              <a:t>etwee</a:t>
            </a:r>
            <a:r>
              <a:rPr sz="2800" b="1" dirty="0">
                <a:latin typeface="Verdana"/>
                <a:cs typeface="Verdana"/>
              </a:rPr>
              <a:t>n	</a:t>
            </a:r>
            <a:r>
              <a:rPr sz="2800" b="1" spc="-5" dirty="0">
                <a:latin typeface="Verdana"/>
                <a:cs typeface="Verdana"/>
              </a:rPr>
              <a:t>en</a:t>
            </a:r>
            <a:r>
              <a:rPr sz="2800" b="1" dirty="0">
                <a:latin typeface="Verdana"/>
                <a:cs typeface="Verdana"/>
              </a:rPr>
              <a:t>d  </a:t>
            </a:r>
            <a:r>
              <a:rPr sz="2800" b="1" spc="-5" dirty="0">
                <a:latin typeface="Verdana"/>
                <a:cs typeface="Verdana"/>
              </a:rPr>
              <a:t>projectors</a:t>
            </a:r>
            <a:r>
              <a:rPr sz="2800" b="1" spc="-2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of</a:t>
            </a:r>
            <a:r>
              <a:rPr sz="2800" b="1" spc="-15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the line</a:t>
            </a:r>
            <a:r>
              <a:rPr sz="2800" b="1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etc.</a:t>
            </a:r>
            <a:endParaRPr sz="2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5510" y="0"/>
            <a:ext cx="73075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85210" algn="l"/>
              </a:tabLst>
            </a:pPr>
            <a:r>
              <a:rPr sz="3200" b="0" u="heavy" spc="2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Notatioans</a:t>
            </a:r>
            <a:r>
              <a:rPr sz="3200" b="0" u="heavy" spc="2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sz="3200" b="0" u="heavy" spc="18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used	</a:t>
            </a:r>
            <a:r>
              <a:rPr sz="3200" b="0" u="heavy" spc="229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for</a:t>
            </a:r>
            <a:r>
              <a:rPr sz="3200" b="0" u="heavy" spc="2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sz="3200" b="0" i="1" u="heavy" spc="3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Straight</a:t>
            </a:r>
            <a:r>
              <a:rPr sz="3200" b="0" i="1" u="heavy" spc="3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sz="3200" b="0" i="1" u="heavy" spc="3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Line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410" y="509270"/>
            <a:ext cx="8950960" cy="6289040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46355">
              <a:lnSpc>
                <a:spcPct val="100000"/>
              </a:lnSpc>
              <a:spcBef>
                <a:spcPts val="910"/>
              </a:spcBef>
            </a:pP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True</a:t>
            </a:r>
            <a:r>
              <a:rPr sz="2600" b="1" i="1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length</a:t>
            </a:r>
            <a:r>
              <a:rPr sz="2600" b="1" i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of</a:t>
            </a:r>
            <a:r>
              <a:rPr sz="2600" b="1" i="1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the</a:t>
            </a:r>
            <a:r>
              <a:rPr sz="2600" b="1" i="1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line</a:t>
            </a:r>
            <a:r>
              <a:rPr sz="2600" b="1" spc="10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endParaRPr sz="2600">
              <a:latin typeface="Verdana"/>
              <a:cs typeface="Verdana"/>
            </a:endParaRPr>
          </a:p>
          <a:p>
            <a:pPr marL="46355" marR="13970" algn="just">
              <a:lnSpc>
                <a:spcPts val="2970"/>
              </a:lnSpc>
              <a:spcBef>
                <a:spcPts val="1030"/>
              </a:spcBef>
            </a:pPr>
            <a:r>
              <a:rPr sz="2600" b="1" spc="-5" dirty="0">
                <a:latin typeface="Verdana"/>
                <a:cs typeface="Verdana"/>
              </a:rPr>
              <a:t>Denoted </a:t>
            </a:r>
            <a:r>
              <a:rPr sz="2600" b="1" dirty="0">
                <a:latin typeface="Verdana"/>
                <a:cs typeface="Verdana"/>
              </a:rPr>
              <a:t>by </a:t>
            </a:r>
            <a:r>
              <a:rPr sz="2600" b="1" spc="-5" dirty="0">
                <a:latin typeface="Verdana"/>
                <a:cs typeface="Verdana"/>
              </a:rPr>
              <a:t>Capital letters. e.g. AB=100 </a:t>
            </a:r>
            <a:r>
              <a:rPr sz="2600" b="1" dirty="0">
                <a:latin typeface="Verdana"/>
                <a:cs typeface="Verdana"/>
              </a:rPr>
              <a:t>mm, </a:t>
            </a:r>
            <a:r>
              <a:rPr sz="2600" b="1" spc="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means </a:t>
            </a:r>
            <a:r>
              <a:rPr sz="2600" b="1" dirty="0">
                <a:latin typeface="Verdana"/>
                <a:cs typeface="Verdana"/>
              </a:rPr>
              <a:t>that</a:t>
            </a:r>
            <a:r>
              <a:rPr sz="2600" b="1" spc="10" dirty="0">
                <a:latin typeface="Verdana"/>
                <a:cs typeface="Verdana"/>
              </a:rPr>
              <a:t> </a:t>
            </a:r>
            <a:r>
              <a:rPr sz="2600" b="1" i="1" dirty="0">
                <a:solidFill>
                  <a:srgbClr val="0000FF"/>
                </a:solidFill>
                <a:latin typeface="Verdana"/>
                <a:cs typeface="Verdana"/>
              </a:rPr>
              <a:t>true</a:t>
            </a:r>
            <a:r>
              <a:rPr sz="2600" b="1" i="1" spc="-1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i="1" spc="-5" dirty="0">
                <a:solidFill>
                  <a:srgbClr val="0000FF"/>
                </a:solidFill>
                <a:latin typeface="Verdana"/>
                <a:cs typeface="Verdana"/>
              </a:rPr>
              <a:t>length</a:t>
            </a:r>
            <a:r>
              <a:rPr sz="2600" b="1" i="1" spc="3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of</a:t>
            </a:r>
            <a:r>
              <a:rPr sz="2600" b="1" spc="-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the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line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is </a:t>
            </a:r>
            <a:r>
              <a:rPr sz="2600" b="1" dirty="0">
                <a:latin typeface="Verdana"/>
                <a:cs typeface="Verdana"/>
              </a:rPr>
              <a:t>100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mm.</a:t>
            </a:r>
            <a:endParaRPr sz="2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110"/>
              </a:spcBef>
            </a:pP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Front</a:t>
            </a:r>
            <a:r>
              <a:rPr sz="2600" b="1" i="1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View</a:t>
            </a:r>
            <a:r>
              <a:rPr sz="2600" b="1" i="1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Length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endParaRPr sz="2600">
              <a:latin typeface="Verdana"/>
              <a:cs typeface="Verdana"/>
            </a:endParaRPr>
          </a:p>
          <a:p>
            <a:pPr marL="12700" marR="6985" algn="just">
              <a:lnSpc>
                <a:spcPts val="2960"/>
              </a:lnSpc>
              <a:spcBef>
                <a:spcPts val="1050"/>
              </a:spcBef>
            </a:pPr>
            <a:r>
              <a:rPr sz="2600" b="1" spc="-5" dirty="0">
                <a:latin typeface="Verdana"/>
                <a:cs typeface="Verdana"/>
              </a:rPr>
              <a:t>Denoted</a:t>
            </a:r>
            <a:r>
              <a:rPr sz="2600" b="1" dirty="0">
                <a:latin typeface="Verdana"/>
                <a:cs typeface="Verdana"/>
              </a:rPr>
              <a:t> by</a:t>
            </a:r>
            <a:r>
              <a:rPr sz="2600" b="1" spc="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small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letters.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e.g.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a’b’=70</a:t>
            </a:r>
            <a:r>
              <a:rPr sz="2600" b="1" dirty="0">
                <a:latin typeface="Verdana"/>
                <a:cs typeface="Verdana"/>
              </a:rPr>
              <a:t> mm, </a:t>
            </a:r>
            <a:r>
              <a:rPr sz="2600" b="1" spc="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means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that</a:t>
            </a:r>
            <a:r>
              <a:rPr sz="2600" b="1" spc="20" dirty="0">
                <a:latin typeface="Verdana"/>
                <a:cs typeface="Verdana"/>
              </a:rPr>
              <a:t> </a:t>
            </a:r>
            <a:r>
              <a:rPr sz="2600" b="1" i="1" spc="-5" dirty="0">
                <a:solidFill>
                  <a:srgbClr val="0000FF"/>
                </a:solidFill>
                <a:latin typeface="Verdana"/>
                <a:cs typeface="Verdana"/>
              </a:rPr>
              <a:t>Front</a:t>
            </a:r>
            <a:r>
              <a:rPr sz="2600" b="1" i="1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i="1" spc="-5" dirty="0">
                <a:solidFill>
                  <a:srgbClr val="0000FF"/>
                </a:solidFill>
                <a:latin typeface="Verdana"/>
                <a:cs typeface="Verdana"/>
              </a:rPr>
              <a:t>View</a:t>
            </a:r>
            <a:r>
              <a:rPr sz="2600" b="1" i="1" spc="-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i="1" spc="-5" dirty="0">
                <a:solidFill>
                  <a:srgbClr val="0000FF"/>
                </a:solidFill>
                <a:latin typeface="Verdana"/>
                <a:cs typeface="Verdana"/>
              </a:rPr>
              <a:t>Length</a:t>
            </a:r>
            <a:r>
              <a:rPr sz="2600" b="1" i="1" spc="5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is </a:t>
            </a:r>
            <a:r>
              <a:rPr sz="2600" b="1" dirty="0">
                <a:latin typeface="Verdana"/>
                <a:cs typeface="Verdana"/>
              </a:rPr>
              <a:t>70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mm.</a:t>
            </a:r>
            <a:endParaRPr sz="2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00"/>
              </a:spcBef>
            </a:pP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Top</a:t>
            </a:r>
            <a:r>
              <a:rPr sz="2600" b="1" i="1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View</a:t>
            </a:r>
            <a:r>
              <a:rPr sz="2600" b="1" i="1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Length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endParaRPr sz="2600">
              <a:latin typeface="Verdana"/>
              <a:cs typeface="Verdana"/>
            </a:endParaRPr>
          </a:p>
          <a:p>
            <a:pPr marL="12700" marR="5080" algn="just">
              <a:lnSpc>
                <a:spcPts val="2970"/>
              </a:lnSpc>
              <a:spcBef>
                <a:spcPts val="1030"/>
              </a:spcBef>
            </a:pPr>
            <a:r>
              <a:rPr sz="2600" b="1" spc="-5" dirty="0">
                <a:latin typeface="Verdana"/>
                <a:cs typeface="Verdana"/>
              </a:rPr>
              <a:t>Denoted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by</a:t>
            </a:r>
            <a:r>
              <a:rPr sz="2600" b="1" dirty="0">
                <a:latin typeface="Verdana"/>
                <a:cs typeface="Verdana"/>
              </a:rPr>
              <a:t> small</a:t>
            </a:r>
            <a:r>
              <a:rPr sz="2600" b="1" spc="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letters.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e.g.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ab=80</a:t>
            </a:r>
            <a:r>
              <a:rPr sz="2600" b="1" spc="875" dirty="0">
                <a:latin typeface="Verdana"/>
                <a:cs typeface="Verdana"/>
              </a:rPr>
              <a:t> </a:t>
            </a:r>
            <a:r>
              <a:rPr sz="2600" b="1" spc="5" dirty="0">
                <a:latin typeface="Verdana"/>
                <a:cs typeface="Verdana"/>
              </a:rPr>
              <a:t>mm, </a:t>
            </a:r>
            <a:r>
              <a:rPr sz="2600" b="1" spc="1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means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that</a:t>
            </a:r>
            <a:r>
              <a:rPr sz="2600" b="1" spc="25" dirty="0">
                <a:latin typeface="Verdana"/>
                <a:cs typeface="Verdana"/>
              </a:rPr>
              <a:t> </a:t>
            </a:r>
            <a:r>
              <a:rPr sz="2600" b="1" i="1" spc="-5" dirty="0">
                <a:solidFill>
                  <a:srgbClr val="0000FF"/>
                </a:solidFill>
                <a:latin typeface="Verdana"/>
                <a:cs typeface="Verdana"/>
              </a:rPr>
              <a:t>Top View</a:t>
            </a:r>
            <a:r>
              <a:rPr sz="2600" b="1" i="1" spc="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i="1" spc="-5" dirty="0">
                <a:solidFill>
                  <a:srgbClr val="0000FF"/>
                </a:solidFill>
                <a:latin typeface="Verdana"/>
                <a:cs typeface="Verdana"/>
              </a:rPr>
              <a:t>Length</a:t>
            </a:r>
            <a:r>
              <a:rPr sz="2600" b="1" i="1" spc="3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is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80</a:t>
            </a:r>
            <a:r>
              <a:rPr sz="2600" b="1" spc="-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mm.</a:t>
            </a:r>
            <a:endParaRPr sz="2600">
              <a:latin typeface="Verdana"/>
              <a:cs typeface="Verdana"/>
            </a:endParaRPr>
          </a:p>
          <a:p>
            <a:pPr marL="65405" algn="just">
              <a:lnSpc>
                <a:spcPct val="100000"/>
              </a:lnSpc>
              <a:spcBef>
                <a:spcPts val="2090"/>
              </a:spcBef>
            </a:pP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Inclination of</a:t>
            </a:r>
            <a:r>
              <a:rPr sz="2600" b="1" i="1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True</a:t>
            </a:r>
            <a:r>
              <a:rPr sz="2600" b="1" i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Length 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of</a:t>
            </a:r>
            <a:r>
              <a:rPr sz="2600" b="1" i="1" u="heavy" spc="8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Line with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H.P.</a:t>
            </a:r>
            <a:r>
              <a:rPr sz="2600" b="1" spc="20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endParaRPr sz="2600">
              <a:latin typeface="Verdana"/>
              <a:cs typeface="Verdana"/>
            </a:endParaRPr>
          </a:p>
          <a:p>
            <a:pPr marL="65405" marR="66040" algn="just">
              <a:lnSpc>
                <a:spcPts val="2650"/>
              </a:lnSpc>
              <a:spcBef>
                <a:spcPts val="980"/>
              </a:spcBef>
            </a:pPr>
            <a:r>
              <a:rPr sz="2600" b="1" spc="-10" dirty="0">
                <a:latin typeface="Verdana"/>
                <a:cs typeface="Verdana"/>
              </a:rPr>
              <a:t>It </a:t>
            </a:r>
            <a:r>
              <a:rPr sz="2600" b="1" spc="-5" dirty="0">
                <a:latin typeface="Verdana"/>
                <a:cs typeface="Verdana"/>
              </a:rPr>
              <a:t>is denoted by θ. e.g. Inclination </a:t>
            </a:r>
            <a:r>
              <a:rPr sz="2600" b="1" dirty="0">
                <a:latin typeface="Verdana"/>
                <a:cs typeface="Verdana"/>
              </a:rPr>
              <a:t>of the </a:t>
            </a:r>
            <a:r>
              <a:rPr sz="2600" b="1" spc="-5" dirty="0">
                <a:latin typeface="Verdana"/>
                <a:cs typeface="Verdana"/>
              </a:rPr>
              <a:t>line 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with H.P. (or Ground) is given </a:t>
            </a:r>
            <a:r>
              <a:rPr sz="2600" b="1" dirty="0">
                <a:latin typeface="Verdana"/>
                <a:cs typeface="Verdana"/>
              </a:rPr>
              <a:t>as 30º means </a:t>
            </a:r>
            <a:r>
              <a:rPr sz="2600" b="1" spc="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that</a:t>
            </a:r>
            <a:r>
              <a:rPr sz="2600" b="1" spc="5" dirty="0"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θ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= 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30º.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53491" y="5727700"/>
            <a:ext cx="3001645" cy="71882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 marR="5080" indent="48895">
              <a:lnSpc>
                <a:spcPct val="75000"/>
              </a:lnSpc>
              <a:spcBef>
                <a:spcPts val="880"/>
              </a:spcBef>
              <a:tabLst>
                <a:tab pos="679450" algn="l"/>
                <a:tab pos="1080770" algn="l"/>
                <a:tab pos="1685289" algn="l"/>
                <a:tab pos="2271395" algn="l"/>
              </a:tabLst>
            </a:pPr>
            <a:r>
              <a:rPr sz="2600" b="1" dirty="0">
                <a:latin typeface="Verdana"/>
                <a:cs typeface="Verdana"/>
              </a:rPr>
              <a:t>two	</a:t>
            </a:r>
            <a:r>
              <a:rPr sz="2600" b="1" spc="-5" dirty="0">
                <a:latin typeface="Verdana"/>
                <a:cs typeface="Verdana"/>
              </a:rPr>
              <a:t>pr</a:t>
            </a:r>
            <a:r>
              <a:rPr sz="2600" b="1" dirty="0">
                <a:latin typeface="Verdana"/>
                <a:cs typeface="Verdana"/>
              </a:rPr>
              <a:t>oj</a:t>
            </a:r>
            <a:r>
              <a:rPr sz="2600" b="1" spc="-5" dirty="0">
                <a:latin typeface="Verdana"/>
                <a:cs typeface="Verdana"/>
              </a:rPr>
              <a:t>ec</a:t>
            </a:r>
            <a:r>
              <a:rPr sz="2600" b="1" spc="5" dirty="0">
                <a:latin typeface="Verdana"/>
                <a:cs typeface="Verdana"/>
              </a:rPr>
              <a:t>t</a:t>
            </a:r>
            <a:r>
              <a:rPr sz="2600" b="1" dirty="0">
                <a:latin typeface="Verdana"/>
                <a:cs typeface="Verdana"/>
              </a:rPr>
              <a:t>o</a:t>
            </a:r>
            <a:r>
              <a:rPr sz="2600" b="1" spc="-5" dirty="0">
                <a:latin typeface="Verdana"/>
                <a:cs typeface="Verdana"/>
              </a:rPr>
              <a:t>r</a:t>
            </a:r>
            <a:r>
              <a:rPr sz="2600" b="1" dirty="0">
                <a:latin typeface="Verdana"/>
                <a:cs typeface="Verdana"/>
              </a:rPr>
              <a:t>s  of	</a:t>
            </a:r>
            <a:r>
              <a:rPr sz="2600" b="1" spc="5" dirty="0">
                <a:latin typeface="Verdana"/>
                <a:cs typeface="Verdana"/>
              </a:rPr>
              <a:t>F</a:t>
            </a:r>
            <a:r>
              <a:rPr sz="2600" b="1" spc="-10" dirty="0">
                <a:latin typeface="Verdana"/>
                <a:cs typeface="Verdana"/>
              </a:rPr>
              <a:t>.</a:t>
            </a:r>
            <a:r>
              <a:rPr sz="2600" b="1" dirty="0">
                <a:latin typeface="Verdana"/>
                <a:cs typeface="Verdana"/>
              </a:rPr>
              <a:t>V.	&amp;	</a:t>
            </a:r>
            <a:r>
              <a:rPr sz="2600" b="1" spc="5" dirty="0">
                <a:latin typeface="Verdana"/>
                <a:cs typeface="Verdana"/>
              </a:rPr>
              <a:t>T</a:t>
            </a:r>
            <a:r>
              <a:rPr sz="2600" b="1" spc="-10" dirty="0">
                <a:latin typeface="Verdana"/>
                <a:cs typeface="Verdana"/>
              </a:rPr>
              <a:t>.</a:t>
            </a:r>
            <a:r>
              <a:rPr sz="2600" b="1" spc="10" dirty="0">
                <a:latin typeface="Verdana"/>
                <a:cs typeface="Verdana"/>
              </a:rPr>
              <a:t>V</a:t>
            </a:r>
            <a:r>
              <a:rPr sz="2600" b="1" dirty="0">
                <a:latin typeface="Verdana"/>
                <a:cs typeface="Verdana"/>
              </a:rPr>
              <a:t>.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410" y="5727700"/>
            <a:ext cx="5703570" cy="1014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0"/>
              </a:lnSpc>
              <a:spcBef>
                <a:spcPts val="100"/>
              </a:spcBef>
              <a:tabLst>
                <a:tab pos="660400" algn="l"/>
                <a:tab pos="1287780" algn="l"/>
                <a:tab pos="2211070" algn="l"/>
                <a:tab pos="4090670" algn="l"/>
              </a:tabLst>
            </a:pPr>
            <a:r>
              <a:rPr sz="2600" b="1" spc="-5" dirty="0">
                <a:latin typeface="Verdana"/>
                <a:cs typeface="Verdana"/>
              </a:rPr>
              <a:t>It	is	</a:t>
            </a:r>
            <a:r>
              <a:rPr sz="2600" b="1" dirty="0">
                <a:latin typeface="Verdana"/>
                <a:cs typeface="Verdana"/>
              </a:rPr>
              <a:t>the	distance	</a:t>
            </a:r>
            <a:r>
              <a:rPr sz="2600" b="1" spc="-5" dirty="0">
                <a:latin typeface="Verdana"/>
                <a:cs typeface="Verdana"/>
              </a:rPr>
              <a:t>between</a:t>
            </a:r>
            <a:endParaRPr sz="2600">
              <a:latin typeface="Verdana"/>
              <a:cs typeface="Verdana"/>
            </a:endParaRPr>
          </a:p>
          <a:p>
            <a:pPr marL="12700" marR="36195">
              <a:lnSpc>
                <a:spcPct val="74700"/>
              </a:lnSpc>
              <a:spcBef>
                <a:spcPts val="400"/>
              </a:spcBef>
              <a:tabLst>
                <a:tab pos="1737360" algn="l"/>
                <a:tab pos="3517900" algn="l"/>
                <a:tab pos="4505960" algn="l"/>
              </a:tabLst>
            </a:pPr>
            <a:r>
              <a:rPr sz="2600" b="1" spc="-5" dirty="0">
                <a:latin typeface="Verdana"/>
                <a:cs typeface="Verdana"/>
              </a:rPr>
              <a:t>p</a:t>
            </a:r>
            <a:r>
              <a:rPr sz="2600" b="1" dirty="0">
                <a:latin typeface="Verdana"/>
                <a:cs typeface="Verdana"/>
              </a:rPr>
              <a:t>ass</a:t>
            </a:r>
            <a:r>
              <a:rPr sz="2600" b="1" spc="-5" dirty="0">
                <a:latin typeface="Verdana"/>
                <a:cs typeface="Verdana"/>
              </a:rPr>
              <a:t>i</a:t>
            </a:r>
            <a:r>
              <a:rPr sz="2600" b="1" dirty="0">
                <a:latin typeface="Verdana"/>
                <a:cs typeface="Verdana"/>
              </a:rPr>
              <a:t>ng	</a:t>
            </a:r>
            <a:r>
              <a:rPr sz="2600" b="1" spc="-5" dirty="0">
                <a:latin typeface="Verdana"/>
                <a:cs typeface="Verdana"/>
              </a:rPr>
              <a:t>t</a:t>
            </a:r>
            <a:r>
              <a:rPr sz="2600" b="1" dirty="0">
                <a:latin typeface="Verdana"/>
                <a:cs typeface="Verdana"/>
              </a:rPr>
              <a:t>h</a:t>
            </a:r>
            <a:r>
              <a:rPr sz="2600" b="1" spc="5" dirty="0">
                <a:latin typeface="Verdana"/>
                <a:cs typeface="Verdana"/>
              </a:rPr>
              <a:t>r</a:t>
            </a:r>
            <a:r>
              <a:rPr sz="2600" b="1" dirty="0">
                <a:latin typeface="Verdana"/>
                <a:cs typeface="Verdana"/>
              </a:rPr>
              <a:t>ou</a:t>
            </a:r>
            <a:r>
              <a:rPr sz="2600" b="1" spc="-5" dirty="0">
                <a:latin typeface="Verdana"/>
                <a:cs typeface="Verdana"/>
              </a:rPr>
              <a:t>g</a:t>
            </a:r>
            <a:r>
              <a:rPr sz="2600" b="1" dirty="0">
                <a:latin typeface="Verdana"/>
                <a:cs typeface="Verdana"/>
              </a:rPr>
              <a:t>h	</a:t>
            </a:r>
            <a:r>
              <a:rPr sz="2600" b="1" spc="-5" dirty="0">
                <a:latin typeface="Verdana"/>
                <a:cs typeface="Verdana"/>
              </a:rPr>
              <a:t>e</a:t>
            </a:r>
            <a:r>
              <a:rPr sz="2600" b="1" spc="5" dirty="0">
                <a:latin typeface="Verdana"/>
                <a:cs typeface="Verdana"/>
              </a:rPr>
              <a:t>n</a:t>
            </a:r>
            <a:r>
              <a:rPr sz="2600" b="1" dirty="0">
                <a:latin typeface="Verdana"/>
                <a:cs typeface="Verdana"/>
              </a:rPr>
              <a:t>d	</a:t>
            </a:r>
            <a:r>
              <a:rPr sz="2600" b="1" spc="-5" dirty="0">
                <a:latin typeface="Verdana"/>
                <a:cs typeface="Verdana"/>
              </a:rPr>
              <a:t>p</a:t>
            </a:r>
            <a:r>
              <a:rPr sz="2600" b="1" dirty="0">
                <a:latin typeface="Verdana"/>
                <a:cs typeface="Verdana"/>
              </a:rPr>
              <a:t>o</a:t>
            </a:r>
            <a:r>
              <a:rPr sz="2600" b="1" spc="-5" dirty="0">
                <a:latin typeface="Verdana"/>
                <a:cs typeface="Verdana"/>
              </a:rPr>
              <a:t>i</a:t>
            </a:r>
            <a:r>
              <a:rPr sz="2600" b="1" dirty="0">
                <a:latin typeface="Verdana"/>
                <a:cs typeface="Verdana"/>
              </a:rPr>
              <a:t>nts  </a:t>
            </a:r>
            <a:r>
              <a:rPr sz="2600" b="1" spc="-5" dirty="0">
                <a:latin typeface="Verdana"/>
                <a:cs typeface="Verdana"/>
              </a:rPr>
              <a:t>measured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parallel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XY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line.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" y="26670"/>
            <a:ext cx="8954135" cy="570230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33655" algn="just">
              <a:lnSpc>
                <a:spcPct val="100000"/>
              </a:lnSpc>
              <a:spcBef>
                <a:spcPts val="610"/>
              </a:spcBef>
            </a:pP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Inclination of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True</a:t>
            </a:r>
            <a:r>
              <a:rPr sz="2600" b="1" i="1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Length 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of</a:t>
            </a:r>
            <a:r>
              <a:rPr sz="2600" b="1" i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Line</a:t>
            </a:r>
            <a:r>
              <a:rPr sz="2600" b="1" i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with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V.P.</a:t>
            </a:r>
            <a:r>
              <a:rPr sz="2600" b="1" spc="20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endParaRPr sz="2600">
              <a:latin typeface="Verdana"/>
              <a:cs typeface="Verdana"/>
            </a:endParaRPr>
          </a:p>
          <a:p>
            <a:pPr marL="33655" marR="34925" algn="just">
              <a:lnSpc>
                <a:spcPts val="2650"/>
              </a:lnSpc>
              <a:spcBef>
                <a:spcPts val="990"/>
              </a:spcBef>
            </a:pPr>
            <a:r>
              <a:rPr sz="2600" b="1" spc="-10" dirty="0">
                <a:latin typeface="Verdana"/>
                <a:cs typeface="Verdana"/>
              </a:rPr>
              <a:t>It </a:t>
            </a:r>
            <a:r>
              <a:rPr sz="2600" b="1" spc="-5" dirty="0">
                <a:latin typeface="Verdana"/>
                <a:cs typeface="Verdana"/>
              </a:rPr>
              <a:t>is denoted by </a:t>
            </a:r>
            <a:r>
              <a:rPr sz="2600" b="1" spc="5" dirty="0">
                <a:latin typeface="Verdana"/>
                <a:cs typeface="Verdana"/>
              </a:rPr>
              <a:t>Φ. </a:t>
            </a:r>
            <a:r>
              <a:rPr sz="2600" b="1" spc="-5" dirty="0">
                <a:latin typeface="Verdana"/>
                <a:cs typeface="Verdana"/>
              </a:rPr>
              <a:t>e.g. Inclination </a:t>
            </a:r>
            <a:r>
              <a:rPr sz="2600" b="1" dirty="0">
                <a:latin typeface="Verdana"/>
                <a:cs typeface="Verdana"/>
              </a:rPr>
              <a:t>of the </a:t>
            </a:r>
            <a:r>
              <a:rPr sz="2600" b="1" spc="-5" dirty="0">
                <a:latin typeface="Verdana"/>
                <a:cs typeface="Verdana"/>
              </a:rPr>
              <a:t>line 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with V.P.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is given</a:t>
            </a:r>
            <a:r>
              <a:rPr sz="2600" b="1" dirty="0">
                <a:latin typeface="Verdana"/>
                <a:cs typeface="Verdana"/>
              </a:rPr>
              <a:t> as</a:t>
            </a:r>
            <a:r>
              <a:rPr sz="2600" b="1" spc="-5" dirty="0">
                <a:latin typeface="Verdana"/>
                <a:cs typeface="Verdana"/>
              </a:rPr>
              <a:t> 40º </a:t>
            </a:r>
            <a:r>
              <a:rPr sz="2600" b="1" dirty="0">
                <a:latin typeface="Verdana"/>
                <a:cs typeface="Verdana"/>
              </a:rPr>
              <a:t>means</a:t>
            </a:r>
            <a:r>
              <a:rPr sz="2600" b="1" spc="-5" dirty="0">
                <a:latin typeface="Verdana"/>
                <a:cs typeface="Verdana"/>
              </a:rPr>
              <a:t> that</a:t>
            </a:r>
            <a:r>
              <a:rPr sz="2600" b="1" spc="90" dirty="0"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Φ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=</a:t>
            </a:r>
            <a:r>
              <a:rPr sz="2600" b="1" spc="-1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40º.</a:t>
            </a:r>
            <a:endParaRPr sz="2600">
              <a:latin typeface="Verdana"/>
              <a:cs typeface="Verdana"/>
            </a:endParaRPr>
          </a:p>
          <a:p>
            <a:pPr marL="14604" algn="just">
              <a:lnSpc>
                <a:spcPct val="100000"/>
              </a:lnSpc>
              <a:spcBef>
                <a:spcPts val="2190"/>
              </a:spcBef>
            </a:pP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Inclination of</a:t>
            </a:r>
            <a:r>
              <a:rPr sz="2600" b="1" i="1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Front View Length</a:t>
            </a:r>
            <a:r>
              <a:rPr sz="2600" b="1" i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with</a:t>
            </a:r>
            <a:r>
              <a:rPr sz="2600" b="1" i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XY</a:t>
            </a:r>
            <a:r>
              <a:rPr sz="2600" b="1" i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endParaRPr sz="2600">
              <a:latin typeface="Verdana"/>
              <a:cs typeface="Verdana"/>
            </a:endParaRPr>
          </a:p>
          <a:p>
            <a:pPr marL="14604" marR="5080" algn="just">
              <a:lnSpc>
                <a:spcPct val="105000"/>
              </a:lnSpc>
              <a:spcBef>
                <a:spcPts val="969"/>
              </a:spcBef>
            </a:pPr>
            <a:r>
              <a:rPr sz="2600" b="1" spc="-10" dirty="0">
                <a:latin typeface="Verdana"/>
                <a:cs typeface="Verdana"/>
              </a:rPr>
              <a:t>It </a:t>
            </a:r>
            <a:r>
              <a:rPr sz="2600" b="1" spc="-5" dirty="0">
                <a:latin typeface="Verdana"/>
                <a:cs typeface="Verdana"/>
              </a:rPr>
              <a:t>is denoted </a:t>
            </a:r>
            <a:r>
              <a:rPr sz="2600" b="1" dirty="0">
                <a:latin typeface="Verdana"/>
                <a:cs typeface="Verdana"/>
              </a:rPr>
              <a:t>by </a:t>
            </a:r>
            <a:r>
              <a:rPr sz="2600" b="1" spc="-5" dirty="0">
                <a:latin typeface="Verdana"/>
                <a:cs typeface="Verdana"/>
              </a:rPr>
              <a:t>α. e.g. Inclination </a:t>
            </a:r>
            <a:r>
              <a:rPr sz="2600" b="1" dirty="0">
                <a:latin typeface="Verdana"/>
                <a:cs typeface="Verdana"/>
              </a:rPr>
              <a:t>of the Front </a:t>
            </a:r>
            <a:r>
              <a:rPr sz="2600" b="1" spc="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View </a:t>
            </a:r>
            <a:r>
              <a:rPr sz="2600" b="1" dirty="0">
                <a:latin typeface="Verdana"/>
                <a:cs typeface="Verdana"/>
              </a:rPr>
              <a:t>of the </a:t>
            </a:r>
            <a:r>
              <a:rPr sz="2600" b="1" spc="-5" dirty="0">
                <a:latin typeface="Verdana"/>
                <a:cs typeface="Verdana"/>
              </a:rPr>
              <a:t>line </a:t>
            </a:r>
            <a:r>
              <a:rPr sz="2600" b="1" dirty="0">
                <a:latin typeface="Verdana"/>
                <a:cs typeface="Verdana"/>
              </a:rPr>
              <a:t>with XY </a:t>
            </a:r>
            <a:r>
              <a:rPr sz="2600" b="1" spc="-5" dirty="0">
                <a:latin typeface="Verdana"/>
                <a:cs typeface="Verdana"/>
              </a:rPr>
              <a:t>is given </a:t>
            </a:r>
            <a:r>
              <a:rPr sz="2600" b="1" dirty="0">
                <a:latin typeface="Verdana"/>
                <a:cs typeface="Verdana"/>
              </a:rPr>
              <a:t>as 50º means </a:t>
            </a:r>
            <a:r>
              <a:rPr sz="2600" b="1" spc="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that</a:t>
            </a:r>
            <a:r>
              <a:rPr sz="2600" b="1" spc="15" dirty="0"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α</a:t>
            </a:r>
            <a:r>
              <a:rPr sz="2600" b="1" spc="-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=</a:t>
            </a:r>
            <a:r>
              <a:rPr sz="2600" b="1" spc="-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50º.</a:t>
            </a:r>
            <a:endParaRPr sz="26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390"/>
              </a:spcBef>
            </a:pP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Inclination of 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Top</a:t>
            </a:r>
            <a:r>
              <a:rPr sz="2600" b="1" i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View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Length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with </a:t>
            </a: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XY</a:t>
            </a:r>
            <a:r>
              <a:rPr sz="2600" b="1" i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:</a:t>
            </a:r>
            <a:endParaRPr sz="2600">
              <a:latin typeface="Verdana"/>
              <a:cs typeface="Verdana"/>
            </a:endParaRPr>
          </a:p>
          <a:p>
            <a:pPr marL="12700" marR="5080" algn="just">
              <a:lnSpc>
                <a:spcPct val="105000"/>
              </a:lnSpc>
              <a:spcBef>
                <a:spcPts val="975"/>
              </a:spcBef>
            </a:pPr>
            <a:r>
              <a:rPr sz="2600" b="1" spc="-5" dirty="0">
                <a:latin typeface="Verdana"/>
                <a:cs typeface="Verdana"/>
              </a:rPr>
              <a:t>It is denoted by β. e.g. Inclination </a:t>
            </a:r>
            <a:r>
              <a:rPr sz="2600" b="1" dirty="0">
                <a:latin typeface="Verdana"/>
                <a:cs typeface="Verdana"/>
              </a:rPr>
              <a:t>of </a:t>
            </a:r>
            <a:r>
              <a:rPr sz="2600" b="1" spc="-5" dirty="0">
                <a:latin typeface="Verdana"/>
                <a:cs typeface="Verdana"/>
              </a:rPr>
              <a:t>the Top 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View </a:t>
            </a:r>
            <a:r>
              <a:rPr sz="2600" b="1" dirty="0">
                <a:latin typeface="Verdana"/>
                <a:cs typeface="Verdana"/>
              </a:rPr>
              <a:t>of the </a:t>
            </a:r>
            <a:r>
              <a:rPr sz="2600" b="1" spc="-5" dirty="0">
                <a:latin typeface="Verdana"/>
                <a:cs typeface="Verdana"/>
              </a:rPr>
              <a:t>line </a:t>
            </a:r>
            <a:r>
              <a:rPr sz="2600" b="1" dirty="0">
                <a:latin typeface="Verdana"/>
                <a:cs typeface="Verdana"/>
              </a:rPr>
              <a:t>with </a:t>
            </a:r>
            <a:r>
              <a:rPr sz="2600" b="1" spc="5" dirty="0">
                <a:latin typeface="Verdana"/>
                <a:cs typeface="Verdana"/>
              </a:rPr>
              <a:t>XY </a:t>
            </a:r>
            <a:r>
              <a:rPr sz="2600" b="1" spc="-5" dirty="0">
                <a:latin typeface="Verdana"/>
                <a:cs typeface="Verdana"/>
              </a:rPr>
              <a:t>is given </a:t>
            </a:r>
            <a:r>
              <a:rPr sz="2600" b="1" dirty="0">
                <a:latin typeface="Verdana"/>
                <a:cs typeface="Verdana"/>
              </a:rPr>
              <a:t>as 30º means </a:t>
            </a:r>
            <a:r>
              <a:rPr sz="2600" b="1" spc="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that</a:t>
            </a:r>
            <a:r>
              <a:rPr sz="2600" b="1" spc="15" dirty="0"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β</a:t>
            </a:r>
            <a:r>
              <a:rPr sz="2600" b="1" spc="-2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= 30º.</a:t>
            </a:r>
            <a:endParaRPr sz="2600">
              <a:latin typeface="Verdana"/>
              <a:cs typeface="Verdana"/>
            </a:endParaRPr>
          </a:p>
          <a:p>
            <a:pPr marL="19050" algn="just">
              <a:lnSpc>
                <a:spcPct val="100000"/>
              </a:lnSpc>
              <a:spcBef>
                <a:spcPts val="240"/>
              </a:spcBef>
            </a:pPr>
            <a:r>
              <a:rPr sz="2600" b="1" i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End</a:t>
            </a:r>
            <a:r>
              <a:rPr sz="2600" b="1" i="1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Projector</a:t>
            </a:r>
            <a:r>
              <a:rPr sz="2600" b="1" i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600" b="1" i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Distance: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0"/>
            <a:ext cx="7603490" cy="101219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20470" marR="5080" indent="-1207770">
              <a:lnSpc>
                <a:spcPct val="79900"/>
              </a:lnSpc>
              <a:spcBef>
                <a:spcPts val="965"/>
              </a:spcBef>
              <a:tabLst>
                <a:tab pos="6558915" algn="l"/>
              </a:tabLst>
            </a:pPr>
            <a:r>
              <a:rPr b="0" u="none" spc="415" dirty="0">
                <a:solidFill>
                  <a:srgbClr val="FF0000"/>
                </a:solidFill>
                <a:latin typeface="Georgia"/>
                <a:cs typeface="Georgia"/>
              </a:rPr>
              <a:t>L</a:t>
            </a:r>
            <a:r>
              <a:rPr b="0" u="none" spc="20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65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185" dirty="0">
                <a:solidFill>
                  <a:srgbClr val="FF0000"/>
                </a:solidFill>
                <a:latin typeface="Georgia"/>
                <a:cs typeface="Georgia"/>
              </a:rPr>
              <a:t>e</a:t>
            </a:r>
            <a:r>
              <a:rPr b="0" u="none" spc="30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65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3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none" spc="385" dirty="0">
                <a:solidFill>
                  <a:srgbClr val="FF0000"/>
                </a:solidFill>
                <a:latin typeface="Georgia"/>
                <a:cs typeface="Georgia"/>
              </a:rPr>
              <a:t>D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170" dirty="0">
                <a:solidFill>
                  <a:srgbClr val="FF0000"/>
                </a:solidFill>
                <a:latin typeface="Georgia"/>
                <a:cs typeface="Georgia"/>
              </a:rPr>
              <a:t>f</a:t>
            </a:r>
            <a:r>
              <a:rPr b="0" u="none" spc="245" dirty="0">
                <a:solidFill>
                  <a:srgbClr val="FF0000"/>
                </a:solidFill>
                <a:latin typeface="Georgia"/>
                <a:cs typeface="Georgia"/>
              </a:rPr>
              <a:t>fer</a:t>
            </a:r>
            <a:r>
              <a:rPr b="0" u="none" spc="200" dirty="0">
                <a:solidFill>
                  <a:srgbClr val="FF0000"/>
                </a:solidFill>
                <a:latin typeface="Georgia"/>
                <a:cs typeface="Georgia"/>
              </a:rPr>
              <a:t>e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175" dirty="0">
                <a:solidFill>
                  <a:srgbClr val="FF0000"/>
                </a:solidFill>
                <a:latin typeface="Georgia"/>
                <a:cs typeface="Georgia"/>
              </a:rPr>
              <a:t>t</a:t>
            </a:r>
            <a:r>
              <a:rPr b="0" u="none" spc="3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none" spc="715" dirty="0">
                <a:solidFill>
                  <a:srgbClr val="FF0000"/>
                </a:solidFill>
                <a:latin typeface="Georgia"/>
                <a:cs typeface="Georgia"/>
              </a:rPr>
              <a:t>P</a:t>
            </a:r>
            <a:r>
              <a:rPr b="0" u="none" spc="229" dirty="0">
                <a:solidFill>
                  <a:srgbClr val="FF0000"/>
                </a:solidFill>
                <a:latin typeface="Georgia"/>
                <a:cs typeface="Georgia"/>
              </a:rPr>
              <a:t>o</a:t>
            </a:r>
            <a:r>
              <a:rPr b="0" u="none" spc="160" dirty="0">
                <a:solidFill>
                  <a:srgbClr val="FF0000"/>
                </a:solidFill>
                <a:latin typeface="Georgia"/>
                <a:cs typeface="Georgia"/>
              </a:rPr>
              <a:t>s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25" dirty="0">
                <a:solidFill>
                  <a:srgbClr val="FF0000"/>
                </a:solidFill>
                <a:latin typeface="Georgia"/>
                <a:cs typeface="Georgia"/>
              </a:rPr>
              <a:t>t</a:t>
            </a:r>
            <a:r>
              <a:rPr b="0" u="none" spc="195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25" dirty="0">
                <a:solidFill>
                  <a:srgbClr val="FF0000"/>
                </a:solidFill>
                <a:latin typeface="Georgia"/>
                <a:cs typeface="Georgia"/>
              </a:rPr>
              <a:t>o</a:t>
            </a:r>
            <a:r>
              <a:rPr b="0" u="none" spc="265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165" dirty="0">
                <a:solidFill>
                  <a:srgbClr val="FF0000"/>
                </a:solidFill>
                <a:latin typeface="Georgia"/>
                <a:cs typeface="Georgia"/>
              </a:rPr>
              <a:t>s</a:t>
            </a:r>
            <a:r>
              <a:rPr b="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	</a:t>
            </a:r>
            <a:r>
              <a:rPr b="0" u="none" spc="350" dirty="0">
                <a:solidFill>
                  <a:srgbClr val="FF0000"/>
                </a:solidFill>
                <a:latin typeface="Georgia"/>
                <a:cs typeface="Georgia"/>
              </a:rPr>
              <a:t>w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165" dirty="0">
                <a:solidFill>
                  <a:srgbClr val="FF0000"/>
                </a:solidFill>
                <a:latin typeface="Georgia"/>
                <a:cs typeface="Georgia"/>
              </a:rPr>
              <a:t>t</a:t>
            </a:r>
            <a:r>
              <a:rPr b="0" u="none" spc="210" dirty="0">
                <a:solidFill>
                  <a:srgbClr val="FF0000"/>
                </a:solidFill>
                <a:latin typeface="Georgia"/>
                <a:cs typeface="Georgia"/>
              </a:rPr>
              <a:t>h </a:t>
            </a:r>
            <a:r>
              <a:rPr b="0" u="none" spc="1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heavy" spc="1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respect</a:t>
            </a:r>
            <a:r>
              <a:rPr b="0" u="heavy" spc="28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2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to</a:t>
            </a:r>
            <a:r>
              <a:rPr b="0" u="heavy" spc="2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3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H.P.</a:t>
            </a:r>
            <a:r>
              <a:rPr b="0" u="heavy" spc="2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6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&amp;</a:t>
            </a:r>
            <a:r>
              <a:rPr b="0" u="heavy" spc="3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3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V.P.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" y="1049020"/>
            <a:ext cx="9078595" cy="5261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8330" marR="66040" indent="-1828800">
              <a:lnSpc>
                <a:spcPct val="100000"/>
              </a:lnSpc>
              <a:spcBef>
                <a:spcPts val="100"/>
              </a:spcBef>
              <a:tabLst>
                <a:tab pos="1426845" algn="l"/>
                <a:tab pos="2022475" algn="l"/>
                <a:tab pos="3003550" algn="l"/>
                <a:tab pos="3888740" algn="l"/>
                <a:tab pos="5141595" algn="l"/>
                <a:tab pos="5660390" algn="l"/>
                <a:tab pos="5779770" algn="l"/>
                <a:tab pos="6361430" algn="l"/>
                <a:tab pos="6998334" algn="l"/>
                <a:tab pos="7136130" algn="l"/>
                <a:tab pos="7868920" algn="l"/>
                <a:tab pos="8626475" algn="l"/>
              </a:tabLst>
            </a:pPr>
            <a:r>
              <a:rPr sz="2600" b="1" spc="-5" dirty="0">
                <a:solidFill>
                  <a:srgbClr val="FF9900"/>
                </a:solidFill>
                <a:latin typeface="Verdana"/>
                <a:cs typeface="Verdana"/>
              </a:rPr>
              <a:t>CLASS	A:		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Line	perpendicular		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to	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(or		in)	one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re</a:t>
            </a:r>
            <a:r>
              <a:rPr sz="2600" b="1" spc="10" dirty="0">
                <a:solidFill>
                  <a:srgbClr val="0000FF"/>
                </a:solidFill>
                <a:latin typeface="Verdana"/>
                <a:cs typeface="Verdana"/>
              </a:rPr>
              <a:t>f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ere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nc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e	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pl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ane	&amp;	h</a:t>
            </a:r>
            <a:r>
              <a:rPr sz="2600" b="1" spc="-10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e	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p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a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a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lle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l	to  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both the other planes</a:t>
            </a:r>
            <a:endParaRPr sz="2600">
              <a:latin typeface="Verdana"/>
              <a:cs typeface="Verdana"/>
            </a:endParaRPr>
          </a:p>
          <a:p>
            <a:pPr marL="689610" marR="77470" indent="-676910">
              <a:lnSpc>
                <a:spcPct val="200000"/>
              </a:lnSpc>
              <a:spcBef>
                <a:spcPts val="1700"/>
              </a:spcBef>
              <a:buFont typeface="Verdana"/>
              <a:buAutoNum type="arabicParenBoth"/>
              <a:tabLst>
                <a:tab pos="718820" algn="l"/>
              </a:tabLst>
            </a:pPr>
            <a:r>
              <a:rPr dirty="0"/>
              <a:t>	</a:t>
            </a:r>
            <a:r>
              <a:rPr sz="2600" b="1" spc="-5" dirty="0">
                <a:latin typeface="Verdana"/>
                <a:cs typeface="Verdana"/>
              </a:rPr>
              <a:t>Line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perpendicular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55" dirty="0"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Verdana"/>
                <a:cs typeface="Verdana"/>
              </a:rPr>
              <a:t>P.P.</a:t>
            </a:r>
            <a:r>
              <a:rPr sz="2600" b="1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&amp; </a:t>
            </a:r>
            <a:r>
              <a:rPr sz="2600" b="1" spc="-5" dirty="0">
                <a:latin typeface="Verdana"/>
                <a:cs typeface="Verdana"/>
              </a:rPr>
              <a:t>(hence)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parallel </a:t>
            </a:r>
            <a:r>
              <a:rPr sz="2600" b="1" spc="-87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both </a:t>
            </a:r>
            <a:r>
              <a:rPr sz="2600" b="1" spc="-5" dirty="0">
                <a:latin typeface="Verdana"/>
                <a:cs typeface="Verdana"/>
              </a:rPr>
              <a:t>H.P.</a:t>
            </a:r>
            <a:r>
              <a:rPr sz="2600" b="1" spc="-2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&amp;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V.P.</a:t>
            </a:r>
            <a:endParaRPr sz="2600">
              <a:latin typeface="Verdana"/>
              <a:cs typeface="Verdana"/>
            </a:endParaRPr>
          </a:p>
          <a:p>
            <a:pPr marL="697230" marR="64135" indent="-683260">
              <a:lnSpc>
                <a:spcPct val="100000"/>
              </a:lnSpc>
              <a:spcBef>
                <a:spcPts val="1250"/>
              </a:spcBef>
              <a:buAutoNum type="arabicParenBoth"/>
              <a:tabLst>
                <a:tab pos="720725" algn="l"/>
              </a:tabLst>
            </a:pPr>
            <a:r>
              <a:rPr sz="2600" b="1" spc="-5" dirty="0">
                <a:latin typeface="Verdana"/>
                <a:cs typeface="Verdana"/>
              </a:rPr>
              <a:t>Line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perpendicular</a:t>
            </a:r>
            <a:r>
              <a:rPr sz="2600" b="1" dirty="0">
                <a:latin typeface="Verdana"/>
                <a:cs typeface="Verdana"/>
              </a:rPr>
              <a:t> to</a:t>
            </a:r>
            <a:r>
              <a:rPr sz="2600" b="1" spc="60" dirty="0"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Verdana"/>
                <a:cs typeface="Verdana"/>
              </a:rPr>
              <a:t>V.P.</a:t>
            </a:r>
            <a:r>
              <a:rPr sz="2600" b="1" spc="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&amp; </a:t>
            </a:r>
            <a:r>
              <a:rPr sz="2600" b="1" spc="-5" dirty="0">
                <a:latin typeface="Verdana"/>
                <a:cs typeface="Verdana"/>
              </a:rPr>
              <a:t>(hence) parallel </a:t>
            </a:r>
            <a:r>
              <a:rPr sz="2600" b="1" spc="-869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to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both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H.P.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&amp;</a:t>
            </a:r>
            <a:r>
              <a:rPr sz="2600" b="1" spc="-5" dirty="0">
                <a:latin typeface="Verdana"/>
                <a:cs typeface="Verdana"/>
              </a:rPr>
              <a:t> P.P.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Verdana"/>
              <a:buAutoNum type="arabicParenBoth"/>
            </a:pPr>
            <a:endParaRPr sz="3250">
              <a:latin typeface="Verdana"/>
              <a:cs typeface="Verdana"/>
            </a:endParaRPr>
          </a:p>
          <a:p>
            <a:pPr marL="730885" marR="5080" indent="-681990">
              <a:lnSpc>
                <a:spcPct val="100000"/>
              </a:lnSpc>
              <a:buAutoNum type="arabicParenBoth"/>
              <a:tabLst>
                <a:tab pos="756285" algn="l"/>
              </a:tabLst>
            </a:pPr>
            <a:r>
              <a:rPr sz="2600" b="1" spc="-5" dirty="0">
                <a:latin typeface="Verdana"/>
                <a:cs typeface="Verdana"/>
              </a:rPr>
              <a:t>Line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perpendicular</a:t>
            </a:r>
            <a:r>
              <a:rPr sz="2600" b="1" dirty="0">
                <a:latin typeface="Verdana"/>
                <a:cs typeface="Verdana"/>
              </a:rPr>
              <a:t> to</a:t>
            </a:r>
            <a:r>
              <a:rPr sz="2600" b="1" spc="50" dirty="0"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Verdana"/>
                <a:cs typeface="Verdana"/>
              </a:rPr>
              <a:t>H.P. </a:t>
            </a:r>
            <a:r>
              <a:rPr sz="2600" b="1" dirty="0">
                <a:latin typeface="Verdana"/>
                <a:cs typeface="Verdana"/>
              </a:rPr>
              <a:t>&amp; </a:t>
            </a:r>
            <a:r>
              <a:rPr sz="2600" b="1" spc="-5" dirty="0">
                <a:latin typeface="Verdana"/>
                <a:cs typeface="Verdana"/>
              </a:rPr>
              <a:t>(hence)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parallel </a:t>
            </a:r>
            <a:r>
              <a:rPr sz="2600" b="1" spc="-87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both V.P.</a:t>
            </a:r>
            <a:r>
              <a:rPr sz="2600" b="1" spc="-2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&amp;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P.P.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0"/>
            <a:ext cx="7603490" cy="101219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20470" marR="5080" indent="-1207770">
              <a:lnSpc>
                <a:spcPct val="79900"/>
              </a:lnSpc>
              <a:spcBef>
                <a:spcPts val="965"/>
              </a:spcBef>
              <a:tabLst>
                <a:tab pos="6558915" algn="l"/>
              </a:tabLst>
            </a:pPr>
            <a:r>
              <a:rPr b="0" u="none" spc="415" dirty="0">
                <a:solidFill>
                  <a:srgbClr val="FF0000"/>
                </a:solidFill>
                <a:latin typeface="Georgia"/>
                <a:cs typeface="Georgia"/>
              </a:rPr>
              <a:t>L</a:t>
            </a:r>
            <a:r>
              <a:rPr b="0" u="none" spc="20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65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185" dirty="0">
                <a:solidFill>
                  <a:srgbClr val="FF0000"/>
                </a:solidFill>
                <a:latin typeface="Georgia"/>
                <a:cs typeface="Georgia"/>
              </a:rPr>
              <a:t>e</a:t>
            </a:r>
            <a:r>
              <a:rPr b="0" u="none" spc="30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65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3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none" spc="385" dirty="0">
                <a:solidFill>
                  <a:srgbClr val="FF0000"/>
                </a:solidFill>
                <a:latin typeface="Georgia"/>
                <a:cs typeface="Georgia"/>
              </a:rPr>
              <a:t>D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170" dirty="0">
                <a:solidFill>
                  <a:srgbClr val="FF0000"/>
                </a:solidFill>
                <a:latin typeface="Georgia"/>
                <a:cs typeface="Georgia"/>
              </a:rPr>
              <a:t>f</a:t>
            </a:r>
            <a:r>
              <a:rPr b="0" u="none" spc="245" dirty="0">
                <a:solidFill>
                  <a:srgbClr val="FF0000"/>
                </a:solidFill>
                <a:latin typeface="Georgia"/>
                <a:cs typeface="Georgia"/>
              </a:rPr>
              <a:t>fer</a:t>
            </a:r>
            <a:r>
              <a:rPr b="0" u="none" spc="200" dirty="0">
                <a:solidFill>
                  <a:srgbClr val="FF0000"/>
                </a:solidFill>
                <a:latin typeface="Georgia"/>
                <a:cs typeface="Georgia"/>
              </a:rPr>
              <a:t>e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175" dirty="0">
                <a:solidFill>
                  <a:srgbClr val="FF0000"/>
                </a:solidFill>
                <a:latin typeface="Georgia"/>
                <a:cs typeface="Georgia"/>
              </a:rPr>
              <a:t>t</a:t>
            </a:r>
            <a:r>
              <a:rPr b="0" u="none" spc="3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none" spc="715" dirty="0">
                <a:solidFill>
                  <a:srgbClr val="FF0000"/>
                </a:solidFill>
                <a:latin typeface="Georgia"/>
                <a:cs typeface="Georgia"/>
              </a:rPr>
              <a:t>P</a:t>
            </a:r>
            <a:r>
              <a:rPr b="0" u="none" spc="229" dirty="0">
                <a:solidFill>
                  <a:srgbClr val="FF0000"/>
                </a:solidFill>
                <a:latin typeface="Georgia"/>
                <a:cs typeface="Georgia"/>
              </a:rPr>
              <a:t>o</a:t>
            </a:r>
            <a:r>
              <a:rPr b="0" u="none" spc="160" dirty="0">
                <a:solidFill>
                  <a:srgbClr val="FF0000"/>
                </a:solidFill>
                <a:latin typeface="Georgia"/>
                <a:cs typeface="Georgia"/>
              </a:rPr>
              <a:t>s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25" dirty="0">
                <a:solidFill>
                  <a:srgbClr val="FF0000"/>
                </a:solidFill>
                <a:latin typeface="Georgia"/>
                <a:cs typeface="Georgia"/>
              </a:rPr>
              <a:t>t</a:t>
            </a:r>
            <a:r>
              <a:rPr b="0" u="none" spc="195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25" dirty="0">
                <a:solidFill>
                  <a:srgbClr val="FF0000"/>
                </a:solidFill>
                <a:latin typeface="Georgia"/>
                <a:cs typeface="Georgia"/>
              </a:rPr>
              <a:t>o</a:t>
            </a:r>
            <a:r>
              <a:rPr b="0" u="none" spc="265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165" dirty="0">
                <a:solidFill>
                  <a:srgbClr val="FF0000"/>
                </a:solidFill>
                <a:latin typeface="Georgia"/>
                <a:cs typeface="Georgia"/>
              </a:rPr>
              <a:t>s</a:t>
            </a:r>
            <a:r>
              <a:rPr b="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	</a:t>
            </a:r>
            <a:r>
              <a:rPr b="0" u="none" spc="350" dirty="0">
                <a:solidFill>
                  <a:srgbClr val="FF0000"/>
                </a:solidFill>
                <a:latin typeface="Georgia"/>
                <a:cs typeface="Georgia"/>
              </a:rPr>
              <a:t>w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165" dirty="0">
                <a:solidFill>
                  <a:srgbClr val="FF0000"/>
                </a:solidFill>
                <a:latin typeface="Georgia"/>
                <a:cs typeface="Georgia"/>
              </a:rPr>
              <a:t>t</a:t>
            </a:r>
            <a:r>
              <a:rPr b="0" u="none" spc="210" dirty="0">
                <a:solidFill>
                  <a:srgbClr val="FF0000"/>
                </a:solidFill>
                <a:latin typeface="Georgia"/>
                <a:cs typeface="Georgia"/>
              </a:rPr>
              <a:t>h </a:t>
            </a:r>
            <a:r>
              <a:rPr b="0" u="none" spc="1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heavy" spc="1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respect</a:t>
            </a:r>
            <a:r>
              <a:rPr b="0" u="heavy" spc="28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2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to</a:t>
            </a:r>
            <a:r>
              <a:rPr b="0" u="heavy" spc="2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3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H.P.</a:t>
            </a:r>
            <a:r>
              <a:rPr b="0" u="heavy" spc="2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6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&amp;</a:t>
            </a:r>
            <a:r>
              <a:rPr b="0" u="heavy" spc="3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3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V.P.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0" y="1049020"/>
            <a:ext cx="9155430" cy="5210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8330" marR="145415" indent="-1828800">
              <a:lnSpc>
                <a:spcPct val="100000"/>
              </a:lnSpc>
              <a:spcBef>
                <a:spcPts val="100"/>
              </a:spcBef>
              <a:tabLst>
                <a:tab pos="1426845" algn="l"/>
                <a:tab pos="2017395" algn="l"/>
                <a:tab pos="2792095" algn="l"/>
                <a:tab pos="2998470" algn="l"/>
                <a:tab pos="3896995" algn="l"/>
                <a:tab pos="4595495" algn="l"/>
                <a:tab pos="5159375" algn="l"/>
                <a:tab pos="5687060" algn="l"/>
                <a:tab pos="5950585" algn="l"/>
                <a:tab pos="6682740" algn="l"/>
                <a:tab pos="7384415" algn="l"/>
                <a:tab pos="8005445" algn="l"/>
              </a:tabLst>
            </a:pPr>
            <a:r>
              <a:rPr sz="2600" b="1" spc="-5" dirty="0">
                <a:solidFill>
                  <a:srgbClr val="FF9900"/>
                </a:solidFill>
                <a:latin typeface="Verdana"/>
                <a:cs typeface="Verdana"/>
              </a:rPr>
              <a:t>CLASS	</a:t>
            </a:r>
            <a:r>
              <a:rPr sz="2600" b="1" dirty="0">
                <a:solidFill>
                  <a:srgbClr val="FF9900"/>
                </a:solidFill>
                <a:latin typeface="Verdana"/>
                <a:cs typeface="Verdana"/>
              </a:rPr>
              <a:t>B:		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Line	parallel	to	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(or	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in)	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one 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re</a:t>
            </a:r>
            <a:r>
              <a:rPr sz="2600" b="1" spc="10" dirty="0">
                <a:solidFill>
                  <a:srgbClr val="0000FF"/>
                </a:solidFill>
                <a:latin typeface="Verdana"/>
                <a:cs typeface="Verdana"/>
              </a:rPr>
              <a:t>f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ere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nc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e	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p</a:t>
            </a:r>
            <a:r>
              <a:rPr sz="2600" b="1" spc="-10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ane	&amp;	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sz="2600"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d	to	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th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er 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two	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planes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950">
              <a:latin typeface="Verdana"/>
              <a:cs typeface="Verdana"/>
            </a:endParaRPr>
          </a:p>
          <a:p>
            <a:pPr marL="689610" marR="41275" indent="-676910">
              <a:lnSpc>
                <a:spcPct val="100000"/>
              </a:lnSpc>
              <a:spcBef>
                <a:spcPts val="5"/>
              </a:spcBef>
              <a:buFont typeface="Verdana"/>
              <a:buAutoNum type="arabicParenBoth"/>
              <a:tabLst>
                <a:tab pos="718820" algn="l"/>
              </a:tabLst>
            </a:pPr>
            <a:r>
              <a:rPr dirty="0"/>
              <a:t>	</a:t>
            </a:r>
            <a:r>
              <a:rPr sz="2600" b="1" spc="-5" dirty="0">
                <a:latin typeface="Verdana"/>
                <a:cs typeface="Verdana"/>
              </a:rPr>
              <a:t>Line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parallel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to </a:t>
            </a:r>
            <a:r>
              <a:rPr sz="2600" b="1" dirty="0">
                <a:latin typeface="Verdana"/>
                <a:cs typeface="Verdana"/>
              </a:rPr>
              <a:t>(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or</a:t>
            </a:r>
            <a:r>
              <a:rPr sz="2600" b="1" spc="-5" dirty="0">
                <a:latin typeface="Verdana"/>
                <a:cs typeface="Verdana"/>
              </a:rPr>
              <a:t> in)</a:t>
            </a:r>
            <a:r>
              <a:rPr sz="2600" b="1" spc="85" dirty="0"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Verdana"/>
                <a:cs typeface="Verdana"/>
              </a:rPr>
              <a:t>V.P.</a:t>
            </a:r>
            <a:r>
              <a:rPr sz="2600" b="1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&amp; </a:t>
            </a:r>
            <a:r>
              <a:rPr sz="2600" b="1" spc="-5" dirty="0">
                <a:latin typeface="Verdana"/>
                <a:cs typeface="Verdana"/>
              </a:rPr>
              <a:t>inclined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H.P. </a:t>
            </a:r>
            <a:r>
              <a:rPr sz="2600" b="1" spc="-87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by </a:t>
            </a:r>
            <a:r>
              <a:rPr sz="2600" b="1" spc="-720" dirty="0">
                <a:latin typeface="Trebuchet MS"/>
                <a:cs typeface="Trebuchet MS"/>
              </a:rPr>
              <a:t></a:t>
            </a:r>
            <a:r>
              <a:rPr sz="2600" b="1" spc="-720" dirty="0">
                <a:latin typeface="Verdana"/>
                <a:cs typeface="Verdana"/>
              </a:rPr>
              <a:t>.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Verdana"/>
              <a:buAutoNum type="arabicParenBoth"/>
            </a:pPr>
            <a:endParaRPr sz="2550">
              <a:latin typeface="Verdana"/>
              <a:cs typeface="Verdana"/>
            </a:endParaRPr>
          </a:p>
          <a:p>
            <a:pPr marL="725805" marR="5080" indent="-676910">
              <a:lnSpc>
                <a:spcPct val="100000"/>
              </a:lnSpc>
              <a:buFont typeface="Verdana"/>
              <a:buAutoNum type="arabicParenBoth"/>
              <a:tabLst>
                <a:tab pos="756285" algn="l"/>
              </a:tabLst>
            </a:pPr>
            <a:r>
              <a:rPr dirty="0"/>
              <a:t>	</a:t>
            </a:r>
            <a:r>
              <a:rPr sz="2600" b="1" spc="-5" dirty="0">
                <a:latin typeface="Verdana"/>
                <a:cs typeface="Verdana"/>
              </a:rPr>
              <a:t>Line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parallel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( </a:t>
            </a:r>
            <a:r>
              <a:rPr sz="2600" b="1" spc="-5" dirty="0">
                <a:latin typeface="Verdana"/>
                <a:cs typeface="Verdana"/>
              </a:rPr>
              <a:t>or in)</a:t>
            </a:r>
            <a:r>
              <a:rPr sz="2600" b="1" spc="80" dirty="0"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Verdana"/>
                <a:cs typeface="Verdana"/>
              </a:rPr>
              <a:t>H.P.</a:t>
            </a:r>
            <a:r>
              <a:rPr sz="2600" b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&amp;</a:t>
            </a:r>
            <a:r>
              <a:rPr sz="2600" b="1" spc="-5" dirty="0">
                <a:latin typeface="Verdana"/>
                <a:cs typeface="Verdana"/>
              </a:rPr>
              <a:t> inclined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5" dirty="0">
                <a:latin typeface="Verdana"/>
                <a:cs typeface="Verdana"/>
              </a:rPr>
              <a:t> V.P. </a:t>
            </a:r>
            <a:r>
              <a:rPr sz="2600" b="1" spc="-87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by </a:t>
            </a:r>
            <a:r>
              <a:rPr sz="2600" b="1" spc="-720" dirty="0">
                <a:latin typeface="Trebuchet MS"/>
                <a:cs typeface="Trebuchet MS"/>
              </a:rPr>
              <a:t></a:t>
            </a:r>
            <a:r>
              <a:rPr sz="2600" b="1" spc="-720" dirty="0">
                <a:latin typeface="Verdana"/>
                <a:cs typeface="Verdana"/>
              </a:rPr>
              <a:t>.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Verdana"/>
              <a:buAutoNum type="arabicParenBoth"/>
            </a:pPr>
            <a:endParaRPr sz="3950">
              <a:latin typeface="Verdana"/>
              <a:cs typeface="Verdana"/>
            </a:endParaRPr>
          </a:p>
          <a:p>
            <a:pPr marL="725805" marR="14604" indent="-676910">
              <a:lnSpc>
                <a:spcPct val="100000"/>
              </a:lnSpc>
              <a:spcBef>
                <a:spcPts val="5"/>
              </a:spcBef>
              <a:buFont typeface="Verdana"/>
              <a:buAutoNum type="arabicParenBoth"/>
              <a:tabLst>
                <a:tab pos="756285" algn="l"/>
              </a:tabLst>
            </a:pPr>
            <a:r>
              <a:rPr dirty="0"/>
              <a:t>	</a:t>
            </a:r>
            <a:r>
              <a:rPr sz="2600" b="1" spc="-5" dirty="0">
                <a:latin typeface="Verdana"/>
                <a:cs typeface="Verdana"/>
              </a:rPr>
              <a:t>Line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parallel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( </a:t>
            </a:r>
            <a:r>
              <a:rPr sz="2600" b="1" spc="-5" dirty="0">
                <a:latin typeface="Verdana"/>
                <a:cs typeface="Verdana"/>
              </a:rPr>
              <a:t>or</a:t>
            </a:r>
            <a:r>
              <a:rPr sz="2600" b="1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in)</a:t>
            </a:r>
            <a:r>
              <a:rPr sz="2600" b="1" spc="75" dirty="0"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Verdana"/>
                <a:cs typeface="Verdana"/>
              </a:rPr>
              <a:t>P.P.</a:t>
            </a:r>
            <a:r>
              <a:rPr sz="2600" b="1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&amp;</a:t>
            </a:r>
            <a:r>
              <a:rPr sz="2600" b="1" spc="-5" dirty="0">
                <a:latin typeface="Verdana"/>
                <a:cs typeface="Verdana"/>
              </a:rPr>
              <a:t> inclined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H.P. </a:t>
            </a:r>
            <a:r>
              <a:rPr sz="2600" b="1" spc="-87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b</a:t>
            </a:r>
            <a:r>
              <a:rPr sz="2600" b="1" dirty="0">
                <a:latin typeface="Verdana"/>
                <a:cs typeface="Verdana"/>
              </a:rPr>
              <a:t>y </a:t>
            </a:r>
            <a:r>
              <a:rPr sz="2600" b="1" spc="-1655" dirty="0">
                <a:latin typeface="Trebuchet MS"/>
                <a:cs typeface="Trebuchet MS"/>
              </a:rPr>
              <a:t></a:t>
            </a:r>
            <a:r>
              <a:rPr sz="2600" b="1" spc="320" dirty="0">
                <a:latin typeface="Trebuchet MS"/>
                <a:cs typeface="Trebuchet MS"/>
              </a:rPr>
              <a:t> </a:t>
            </a:r>
            <a:r>
              <a:rPr sz="2600" b="1" dirty="0">
                <a:latin typeface="Verdana"/>
                <a:cs typeface="Verdana"/>
              </a:rPr>
              <a:t>&amp;</a:t>
            </a:r>
            <a:r>
              <a:rPr sz="2600" b="1" spc="-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V</a:t>
            </a:r>
            <a:r>
              <a:rPr sz="2600" b="1" spc="-5" dirty="0">
                <a:latin typeface="Verdana"/>
                <a:cs typeface="Verdana"/>
              </a:rPr>
              <a:t>.P</a:t>
            </a:r>
            <a:r>
              <a:rPr sz="2600" b="1" dirty="0">
                <a:latin typeface="Verdana"/>
                <a:cs typeface="Verdana"/>
              </a:rPr>
              <a:t>.</a:t>
            </a:r>
            <a:r>
              <a:rPr sz="2600" b="1" spc="-5" dirty="0">
                <a:latin typeface="Verdana"/>
                <a:cs typeface="Verdana"/>
              </a:rPr>
              <a:t> b</a:t>
            </a:r>
            <a:r>
              <a:rPr sz="2600" b="1" dirty="0">
                <a:latin typeface="Verdana"/>
                <a:cs typeface="Verdana"/>
              </a:rPr>
              <a:t>y</a:t>
            </a:r>
            <a:r>
              <a:rPr sz="2600" b="1" spc="15" dirty="0">
                <a:latin typeface="Verdana"/>
                <a:cs typeface="Verdana"/>
              </a:rPr>
              <a:t> </a:t>
            </a:r>
            <a:r>
              <a:rPr sz="2600" b="1" spc="-1435" dirty="0">
                <a:latin typeface="Trebuchet MS"/>
                <a:cs typeface="Trebuchet MS"/>
              </a:rPr>
              <a:t></a:t>
            </a:r>
            <a:r>
              <a:rPr sz="2600" b="1" dirty="0">
                <a:latin typeface="Verdana"/>
                <a:cs typeface="Verdana"/>
              </a:rPr>
              <a:t>.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0"/>
            <a:ext cx="7603490" cy="101219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20470" marR="5080" indent="-1207770">
              <a:lnSpc>
                <a:spcPct val="79900"/>
              </a:lnSpc>
              <a:spcBef>
                <a:spcPts val="965"/>
              </a:spcBef>
              <a:tabLst>
                <a:tab pos="6558915" algn="l"/>
              </a:tabLst>
            </a:pPr>
            <a:r>
              <a:rPr b="0" u="none" spc="415" dirty="0">
                <a:solidFill>
                  <a:srgbClr val="FF0000"/>
                </a:solidFill>
                <a:latin typeface="Georgia"/>
                <a:cs typeface="Georgia"/>
              </a:rPr>
              <a:t>L</a:t>
            </a:r>
            <a:r>
              <a:rPr b="0" u="none" spc="20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65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185" dirty="0">
                <a:solidFill>
                  <a:srgbClr val="FF0000"/>
                </a:solidFill>
                <a:latin typeface="Georgia"/>
                <a:cs typeface="Georgia"/>
              </a:rPr>
              <a:t>e</a:t>
            </a:r>
            <a:r>
              <a:rPr b="0" u="none" spc="30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65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3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none" spc="385" dirty="0">
                <a:solidFill>
                  <a:srgbClr val="FF0000"/>
                </a:solidFill>
                <a:latin typeface="Georgia"/>
                <a:cs typeface="Georgia"/>
              </a:rPr>
              <a:t>D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170" dirty="0">
                <a:solidFill>
                  <a:srgbClr val="FF0000"/>
                </a:solidFill>
                <a:latin typeface="Georgia"/>
                <a:cs typeface="Georgia"/>
              </a:rPr>
              <a:t>f</a:t>
            </a:r>
            <a:r>
              <a:rPr b="0" u="none" spc="245" dirty="0">
                <a:solidFill>
                  <a:srgbClr val="FF0000"/>
                </a:solidFill>
                <a:latin typeface="Georgia"/>
                <a:cs typeface="Georgia"/>
              </a:rPr>
              <a:t>fer</a:t>
            </a:r>
            <a:r>
              <a:rPr b="0" u="none" spc="200" dirty="0">
                <a:solidFill>
                  <a:srgbClr val="FF0000"/>
                </a:solidFill>
                <a:latin typeface="Georgia"/>
                <a:cs typeface="Georgia"/>
              </a:rPr>
              <a:t>e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175" dirty="0">
                <a:solidFill>
                  <a:srgbClr val="FF0000"/>
                </a:solidFill>
                <a:latin typeface="Georgia"/>
                <a:cs typeface="Georgia"/>
              </a:rPr>
              <a:t>t</a:t>
            </a:r>
            <a:r>
              <a:rPr b="0" u="none" spc="3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none" spc="715" dirty="0">
                <a:solidFill>
                  <a:srgbClr val="FF0000"/>
                </a:solidFill>
                <a:latin typeface="Georgia"/>
                <a:cs typeface="Georgia"/>
              </a:rPr>
              <a:t>P</a:t>
            </a:r>
            <a:r>
              <a:rPr b="0" u="none" spc="229" dirty="0">
                <a:solidFill>
                  <a:srgbClr val="FF0000"/>
                </a:solidFill>
                <a:latin typeface="Georgia"/>
                <a:cs typeface="Georgia"/>
              </a:rPr>
              <a:t>o</a:t>
            </a:r>
            <a:r>
              <a:rPr b="0" u="none" spc="160" dirty="0">
                <a:solidFill>
                  <a:srgbClr val="FF0000"/>
                </a:solidFill>
                <a:latin typeface="Georgia"/>
                <a:cs typeface="Georgia"/>
              </a:rPr>
              <a:t>s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25" dirty="0">
                <a:solidFill>
                  <a:srgbClr val="FF0000"/>
                </a:solidFill>
                <a:latin typeface="Georgia"/>
                <a:cs typeface="Georgia"/>
              </a:rPr>
              <a:t>t</a:t>
            </a:r>
            <a:r>
              <a:rPr b="0" u="none" spc="195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225" dirty="0">
                <a:solidFill>
                  <a:srgbClr val="FF0000"/>
                </a:solidFill>
                <a:latin typeface="Georgia"/>
                <a:cs typeface="Georgia"/>
              </a:rPr>
              <a:t>o</a:t>
            </a:r>
            <a:r>
              <a:rPr b="0" u="none" spc="265" dirty="0">
                <a:solidFill>
                  <a:srgbClr val="FF0000"/>
                </a:solidFill>
                <a:latin typeface="Georgia"/>
                <a:cs typeface="Georgia"/>
              </a:rPr>
              <a:t>n</a:t>
            </a:r>
            <a:r>
              <a:rPr b="0" u="none" spc="165" dirty="0">
                <a:solidFill>
                  <a:srgbClr val="FF0000"/>
                </a:solidFill>
                <a:latin typeface="Georgia"/>
                <a:cs typeface="Georgia"/>
              </a:rPr>
              <a:t>s</a:t>
            </a:r>
            <a:r>
              <a:rPr b="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	</a:t>
            </a:r>
            <a:r>
              <a:rPr b="0" u="none" spc="350" dirty="0">
                <a:solidFill>
                  <a:srgbClr val="FF0000"/>
                </a:solidFill>
                <a:latin typeface="Georgia"/>
                <a:cs typeface="Georgia"/>
              </a:rPr>
              <a:t>w</a:t>
            </a:r>
            <a:r>
              <a:rPr b="0" u="none" spc="250" dirty="0">
                <a:solidFill>
                  <a:srgbClr val="FF0000"/>
                </a:solidFill>
                <a:latin typeface="Georgia"/>
                <a:cs typeface="Georgia"/>
              </a:rPr>
              <a:t>i</a:t>
            </a:r>
            <a:r>
              <a:rPr b="0" u="none" spc="165" dirty="0">
                <a:solidFill>
                  <a:srgbClr val="FF0000"/>
                </a:solidFill>
                <a:latin typeface="Georgia"/>
                <a:cs typeface="Georgia"/>
              </a:rPr>
              <a:t>t</a:t>
            </a:r>
            <a:r>
              <a:rPr b="0" u="none" spc="210" dirty="0">
                <a:solidFill>
                  <a:srgbClr val="FF0000"/>
                </a:solidFill>
                <a:latin typeface="Georgia"/>
                <a:cs typeface="Georgia"/>
              </a:rPr>
              <a:t>h </a:t>
            </a:r>
            <a:r>
              <a:rPr b="0" u="none" spc="1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b="0" u="heavy" spc="1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respect</a:t>
            </a:r>
            <a:r>
              <a:rPr b="0" u="heavy" spc="28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2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to</a:t>
            </a:r>
            <a:r>
              <a:rPr b="0" u="heavy" spc="2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3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H.P.</a:t>
            </a:r>
            <a:r>
              <a:rPr b="0" u="heavy" spc="2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6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&amp;</a:t>
            </a:r>
            <a:r>
              <a:rPr b="0" u="heavy" spc="3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b="0" u="heavy" spc="3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V.P.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469" y="1049020"/>
            <a:ext cx="8976995" cy="193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66289" marR="5080" indent="-2054225">
              <a:lnSpc>
                <a:spcPct val="100000"/>
              </a:lnSpc>
              <a:spcBef>
                <a:spcPts val="100"/>
              </a:spcBef>
              <a:tabLst>
                <a:tab pos="1412875" algn="l"/>
                <a:tab pos="2012314" algn="l"/>
                <a:tab pos="3016250" algn="l"/>
                <a:tab pos="4697095" algn="l"/>
                <a:tab pos="5300980" algn="l"/>
                <a:tab pos="5972175" algn="l"/>
                <a:tab pos="7187565" algn="l"/>
              </a:tabLst>
            </a:pPr>
            <a:r>
              <a:rPr sz="2600" b="1" spc="-5" dirty="0">
                <a:solidFill>
                  <a:srgbClr val="FF9900"/>
                </a:solidFill>
                <a:latin typeface="Verdana"/>
                <a:cs typeface="Verdana"/>
              </a:rPr>
              <a:t>CL</a:t>
            </a:r>
            <a:r>
              <a:rPr sz="2600" b="1" spc="-10" dirty="0">
                <a:solidFill>
                  <a:srgbClr val="FF9900"/>
                </a:solidFill>
                <a:latin typeface="Verdana"/>
                <a:cs typeface="Verdana"/>
              </a:rPr>
              <a:t>A</a:t>
            </a:r>
            <a:r>
              <a:rPr sz="2600" b="1" dirty="0">
                <a:solidFill>
                  <a:srgbClr val="FF9900"/>
                </a:solidFill>
                <a:latin typeface="Verdana"/>
                <a:cs typeface="Verdana"/>
              </a:rPr>
              <a:t>SS	</a:t>
            </a:r>
            <a:r>
              <a:rPr sz="2600" b="1" spc="-5" dirty="0">
                <a:solidFill>
                  <a:srgbClr val="FF9900"/>
                </a:solidFill>
                <a:latin typeface="Verdana"/>
                <a:cs typeface="Verdana"/>
              </a:rPr>
              <a:t>C</a:t>
            </a:r>
            <a:r>
              <a:rPr sz="2600" b="1" dirty="0">
                <a:solidFill>
                  <a:srgbClr val="FF9900"/>
                </a:solidFill>
                <a:latin typeface="Verdana"/>
                <a:cs typeface="Verdana"/>
              </a:rPr>
              <a:t>:	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Li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ne	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cli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d	to	a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l	th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e	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efere</a:t>
            </a:r>
            <a:r>
              <a:rPr sz="2600" b="1" spc="5" dirty="0">
                <a:solidFill>
                  <a:srgbClr val="0000FF"/>
                </a:solidFill>
                <a:latin typeface="Verdana"/>
                <a:cs typeface="Verdana"/>
              </a:rPr>
              <a:t>nc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e  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planes</a:t>
            </a:r>
            <a:r>
              <a:rPr sz="2600" b="1" spc="-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(</a:t>
            </a:r>
            <a:r>
              <a:rPr sz="2600" b="1" spc="-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Oblique</a:t>
            </a:r>
            <a:r>
              <a:rPr sz="2600" b="1" spc="-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0000FF"/>
                </a:solidFill>
                <a:latin typeface="Verdana"/>
                <a:cs typeface="Verdana"/>
              </a:rPr>
              <a:t>lines</a:t>
            </a:r>
            <a:r>
              <a:rPr sz="2600" b="1" spc="-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0000FF"/>
                </a:solidFill>
                <a:latin typeface="Verdana"/>
                <a:cs typeface="Verdana"/>
              </a:rPr>
              <a:t>)</a:t>
            </a:r>
            <a:endParaRPr sz="2600">
              <a:latin typeface="Verdana"/>
              <a:cs typeface="Verdana"/>
            </a:endParaRPr>
          </a:p>
          <a:p>
            <a:pPr marL="46990" marR="448309">
              <a:lnSpc>
                <a:spcPts val="3110"/>
              </a:lnSpc>
              <a:spcBef>
                <a:spcPts val="2680"/>
              </a:spcBef>
            </a:pPr>
            <a:r>
              <a:rPr sz="2600" b="1" spc="-5" dirty="0">
                <a:latin typeface="Verdana"/>
                <a:cs typeface="Verdana"/>
              </a:rPr>
              <a:t>L</a:t>
            </a:r>
            <a:r>
              <a:rPr sz="2600" b="1" spc="-10" dirty="0">
                <a:latin typeface="Verdana"/>
                <a:cs typeface="Verdana"/>
              </a:rPr>
              <a:t>i</a:t>
            </a:r>
            <a:r>
              <a:rPr sz="2600" b="1" spc="10" dirty="0">
                <a:latin typeface="Verdana"/>
                <a:cs typeface="Verdana"/>
              </a:rPr>
              <a:t>n</a:t>
            </a:r>
            <a:r>
              <a:rPr sz="2600" b="1" dirty="0">
                <a:latin typeface="Verdana"/>
                <a:cs typeface="Verdana"/>
              </a:rPr>
              <a:t>e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i</a:t>
            </a:r>
            <a:r>
              <a:rPr sz="2600" b="1" dirty="0">
                <a:latin typeface="Verdana"/>
                <a:cs typeface="Verdana"/>
              </a:rPr>
              <a:t>n</a:t>
            </a:r>
            <a:r>
              <a:rPr sz="2600" b="1" spc="5" dirty="0">
                <a:latin typeface="Verdana"/>
                <a:cs typeface="Verdana"/>
              </a:rPr>
              <a:t>c</a:t>
            </a:r>
            <a:r>
              <a:rPr sz="2600" b="1" spc="-10" dirty="0">
                <a:latin typeface="Verdana"/>
                <a:cs typeface="Verdana"/>
              </a:rPr>
              <a:t>l</a:t>
            </a:r>
            <a:r>
              <a:rPr sz="2600" b="1" spc="-5" dirty="0">
                <a:latin typeface="Verdana"/>
                <a:cs typeface="Verdana"/>
              </a:rPr>
              <a:t>i</a:t>
            </a:r>
            <a:r>
              <a:rPr sz="2600" b="1" dirty="0">
                <a:latin typeface="Verdana"/>
                <a:cs typeface="Verdana"/>
              </a:rPr>
              <a:t>n</a:t>
            </a:r>
            <a:r>
              <a:rPr sz="2600" b="1" spc="-5" dirty="0">
                <a:latin typeface="Verdana"/>
                <a:cs typeface="Verdana"/>
              </a:rPr>
              <a:t>e</a:t>
            </a:r>
            <a:r>
              <a:rPr sz="2600" b="1" dirty="0">
                <a:latin typeface="Verdana"/>
                <a:cs typeface="Verdana"/>
              </a:rPr>
              <a:t>d</a:t>
            </a:r>
            <a:r>
              <a:rPr sz="2600" b="1" spc="-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5" dirty="0">
                <a:latin typeface="Verdana"/>
                <a:cs typeface="Verdana"/>
              </a:rPr>
              <a:t>H</a:t>
            </a:r>
            <a:r>
              <a:rPr sz="2600" b="1" spc="-5" dirty="0">
                <a:latin typeface="Verdana"/>
                <a:cs typeface="Verdana"/>
              </a:rPr>
              <a:t>.P</a:t>
            </a:r>
            <a:r>
              <a:rPr sz="2600" b="1" dirty="0">
                <a:latin typeface="Verdana"/>
                <a:cs typeface="Verdana"/>
              </a:rPr>
              <a:t>.</a:t>
            </a:r>
            <a:r>
              <a:rPr sz="2600" b="1" spc="-5" dirty="0">
                <a:latin typeface="Verdana"/>
                <a:cs typeface="Verdana"/>
              </a:rPr>
              <a:t> b</a:t>
            </a:r>
            <a:r>
              <a:rPr sz="2600" b="1" dirty="0">
                <a:latin typeface="Verdana"/>
                <a:cs typeface="Verdana"/>
              </a:rPr>
              <a:t>y</a:t>
            </a:r>
            <a:r>
              <a:rPr sz="2600" b="1" spc="55" dirty="0">
                <a:latin typeface="Verdana"/>
                <a:cs typeface="Verdana"/>
              </a:rPr>
              <a:t> </a:t>
            </a:r>
            <a:r>
              <a:rPr sz="2600" b="1" spc="-1435" dirty="0">
                <a:latin typeface="Trebuchet MS"/>
                <a:cs typeface="Trebuchet MS"/>
              </a:rPr>
              <a:t></a:t>
            </a:r>
            <a:r>
              <a:rPr sz="2600" b="1" dirty="0">
                <a:latin typeface="Verdana"/>
                <a:cs typeface="Verdana"/>
              </a:rPr>
              <a:t>,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V</a:t>
            </a:r>
            <a:r>
              <a:rPr sz="2600" b="1" spc="-10" dirty="0">
                <a:latin typeface="Verdana"/>
                <a:cs typeface="Verdana"/>
              </a:rPr>
              <a:t>.</a:t>
            </a:r>
            <a:r>
              <a:rPr sz="2600" b="1" dirty="0">
                <a:latin typeface="Verdana"/>
                <a:cs typeface="Verdana"/>
              </a:rPr>
              <a:t>P.</a:t>
            </a:r>
            <a:r>
              <a:rPr sz="2600" b="1" spc="-15" dirty="0">
                <a:latin typeface="Verdana"/>
                <a:cs typeface="Verdana"/>
              </a:rPr>
              <a:t> </a:t>
            </a:r>
            <a:r>
              <a:rPr sz="2600" b="1" spc="5" dirty="0">
                <a:latin typeface="Verdana"/>
                <a:cs typeface="Verdana"/>
              </a:rPr>
              <a:t>b</a:t>
            </a:r>
            <a:r>
              <a:rPr sz="2600" b="1" dirty="0">
                <a:latin typeface="Verdana"/>
                <a:cs typeface="Verdana"/>
              </a:rPr>
              <a:t>y</a:t>
            </a:r>
            <a:r>
              <a:rPr sz="2600" b="1" spc="20" dirty="0">
                <a:latin typeface="Verdana"/>
                <a:cs typeface="Verdana"/>
              </a:rPr>
              <a:t> </a:t>
            </a:r>
            <a:r>
              <a:rPr sz="2600" b="1" spc="-1655" dirty="0">
                <a:latin typeface="Trebuchet MS"/>
                <a:cs typeface="Trebuchet MS"/>
              </a:rPr>
              <a:t></a:t>
            </a:r>
            <a:r>
              <a:rPr sz="2600" b="1" spc="310" dirty="0">
                <a:latin typeface="Trebuchet MS"/>
                <a:cs typeface="Trebuchet MS"/>
              </a:rPr>
              <a:t> </a:t>
            </a:r>
            <a:r>
              <a:rPr sz="2600" b="1" dirty="0">
                <a:latin typeface="Verdana"/>
                <a:cs typeface="Verdana"/>
              </a:rPr>
              <a:t>and a</a:t>
            </a:r>
            <a:r>
              <a:rPr sz="2600" b="1" spc="-5" dirty="0">
                <a:latin typeface="Verdana"/>
                <a:cs typeface="Verdana"/>
              </a:rPr>
              <a:t>l</a:t>
            </a:r>
            <a:r>
              <a:rPr sz="2600" b="1" dirty="0">
                <a:latin typeface="Verdana"/>
                <a:cs typeface="Verdana"/>
              </a:rPr>
              <a:t>so  </a:t>
            </a:r>
            <a:r>
              <a:rPr sz="2600" b="1" spc="-5" dirty="0">
                <a:latin typeface="Verdana"/>
                <a:cs typeface="Verdana"/>
              </a:rPr>
              <a:t>inclined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to</a:t>
            </a:r>
            <a:r>
              <a:rPr sz="2600" b="1" spc="-10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profile plane.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850572" y="1357312"/>
            <a:ext cx="1482725" cy="2586355"/>
            <a:chOff x="5850572" y="1357312"/>
            <a:chExt cx="1482725" cy="2586355"/>
          </a:xfrm>
        </p:grpSpPr>
        <p:sp>
          <p:nvSpPr>
            <p:cNvPr id="3" name="object 3"/>
            <p:cNvSpPr/>
            <p:nvPr/>
          </p:nvSpPr>
          <p:spPr>
            <a:xfrm>
              <a:off x="5864859" y="1371600"/>
              <a:ext cx="1454150" cy="2557780"/>
            </a:xfrm>
            <a:custGeom>
              <a:avLst/>
              <a:gdLst/>
              <a:ahLst/>
              <a:cxnLst/>
              <a:rect l="l" t="t" r="r" b="b"/>
              <a:pathLst>
                <a:path w="1454150" h="2557779">
                  <a:moveTo>
                    <a:pt x="0" y="0"/>
                  </a:moveTo>
                  <a:lnTo>
                    <a:pt x="0" y="1704339"/>
                  </a:lnTo>
                  <a:lnTo>
                    <a:pt x="1454149" y="2557780"/>
                  </a:lnTo>
                  <a:lnTo>
                    <a:pt x="1454149" y="852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864859" y="1371600"/>
              <a:ext cx="1454150" cy="2557780"/>
            </a:xfrm>
            <a:custGeom>
              <a:avLst/>
              <a:gdLst/>
              <a:ahLst/>
              <a:cxnLst/>
              <a:rect l="l" t="t" r="r" b="b"/>
              <a:pathLst>
                <a:path w="1454150" h="2557779">
                  <a:moveTo>
                    <a:pt x="0" y="1704339"/>
                  </a:moveTo>
                  <a:lnTo>
                    <a:pt x="1454149" y="2557780"/>
                  </a:lnTo>
                  <a:lnTo>
                    <a:pt x="1454149" y="852170"/>
                  </a:lnTo>
                  <a:lnTo>
                    <a:pt x="0" y="0"/>
                  </a:lnTo>
                  <a:lnTo>
                    <a:pt x="0" y="1704339"/>
                  </a:lnTo>
                  <a:lnTo>
                    <a:pt x="1269" y="1704339"/>
                  </a:lnTo>
                </a:path>
                <a:path w="1454150" h="2557779">
                  <a:moveTo>
                    <a:pt x="0" y="0"/>
                  </a:moveTo>
                  <a:lnTo>
                    <a:pt x="0" y="0"/>
                  </a:lnTo>
                </a:path>
                <a:path w="1454150" h="2557779">
                  <a:moveTo>
                    <a:pt x="1454149" y="2557780"/>
                  </a:moveTo>
                  <a:lnTo>
                    <a:pt x="1454149" y="255778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 rot="1560000">
            <a:off x="6991071" y="2178959"/>
            <a:ext cx="35231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b="1" spc="-10" dirty="0">
                <a:latin typeface="Times New Roman"/>
                <a:cs typeface="Times New Roman"/>
              </a:rPr>
              <a:t>P.</a:t>
            </a:r>
            <a:r>
              <a:rPr sz="1400" b="1" spc="-5" dirty="0">
                <a:latin typeface="Times New Roman"/>
                <a:cs typeface="Times New Roman"/>
              </a:rPr>
              <a:t>P</a:t>
            </a:r>
            <a:r>
              <a:rPr sz="1400" b="1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22719" y="1957070"/>
            <a:ext cx="1524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00FF00"/>
                </a:solidFill>
                <a:latin typeface="Times New Roman"/>
                <a:cs typeface="Times New Roman"/>
              </a:rPr>
              <a:t>.</a:t>
            </a:r>
            <a:endParaRPr sz="40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400232" y="3064192"/>
            <a:ext cx="2933065" cy="1732914"/>
            <a:chOff x="4400232" y="3064192"/>
            <a:chExt cx="2933065" cy="1732914"/>
          </a:xfrm>
        </p:grpSpPr>
        <p:sp>
          <p:nvSpPr>
            <p:cNvPr id="8" name="object 8"/>
            <p:cNvSpPr/>
            <p:nvPr/>
          </p:nvSpPr>
          <p:spPr>
            <a:xfrm>
              <a:off x="4414520" y="3078479"/>
              <a:ext cx="2904490" cy="1704339"/>
            </a:xfrm>
            <a:custGeom>
              <a:avLst/>
              <a:gdLst/>
              <a:ahLst/>
              <a:cxnLst/>
              <a:rect l="l" t="t" r="r" b="b"/>
              <a:pathLst>
                <a:path w="2904490" h="1704339">
                  <a:moveTo>
                    <a:pt x="1452879" y="0"/>
                  </a:moveTo>
                  <a:lnTo>
                    <a:pt x="0" y="852170"/>
                  </a:lnTo>
                  <a:lnTo>
                    <a:pt x="1452879" y="1704340"/>
                  </a:lnTo>
                  <a:lnTo>
                    <a:pt x="2904489" y="852170"/>
                  </a:lnTo>
                  <a:lnTo>
                    <a:pt x="1452879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14520" y="3078479"/>
              <a:ext cx="2904490" cy="1704339"/>
            </a:xfrm>
            <a:custGeom>
              <a:avLst/>
              <a:gdLst/>
              <a:ahLst/>
              <a:cxnLst/>
              <a:rect l="l" t="t" r="r" b="b"/>
              <a:pathLst>
                <a:path w="2904490" h="1704339">
                  <a:moveTo>
                    <a:pt x="1452879" y="1704340"/>
                  </a:moveTo>
                  <a:lnTo>
                    <a:pt x="2904489" y="852170"/>
                  </a:lnTo>
                  <a:lnTo>
                    <a:pt x="1452879" y="0"/>
                  </a:lnTo>
                  <a:lnTo>
                    <a:pt x="0" y="852170"/>
                  </a:lnTo>
                  <a:lnTo>
                    <a:pt x="1452879" y="1704340"/>
                  </a:lnTo>
                </a:path>
                <a:path w="2904490" h="1704339">
                  <a:moveTo>
                    <a:pt x="0" y="0"/>
                  </a:moveTo>
                  <a:lnTo>
                    <a:pt x="0" y="0"/>
                  </a:lnTo>
                </a:path>
                <a:path w="2904490" h="1704339">
                  <a:moveTo>
                    <a:pt x="2904489" y="1704340"/>
                  </a:moveTo>
                  <a:lnTo>
                    <a:pt x="2904489" y="170434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 rot="19800000">
            <a:off x="6882135" y="3893767"/>
            <a:ext cx="380068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b="1" spc="-10" dirty="0">
                <a:latin typeface="Times New Roman"/>
                <a:cs typeface="Times New Roman"/>
              </a:rPr>
              <a:t>H</a:t>
            </a:r>
            <a:r>
              <a:rPr sz="1400" b="1" spc="-5" dirty="0">
                <a:latin typeface="Times New Roman"/>
                <a:cs typeface="Times New Roman"/>
              </a:rPr>
              <a:t>.P</a:t>
            </a:r>
            <a:r>
              <a:rPr sz="1400" b="1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00232" y="1357312"/>
            <a:ext cx="1480185" cy="2586355"/>
            <a:chOff x="4400232" y="1357312"/>
            <a:chExt cx="1480185" cy="2586355"/>
          </a:xfrm>
        </p:grpSpPr>
        <p:sp>
          <p:nvSpPr>
            <p:cNvPr id="12" name="object 12"/>
            <p:cNvSpPr/>
            <p:nvPr/>
          </p:nvSpPr>
          <p:spPr>
            <a:xfrm>
              <a:off x="4414520" y="1371600"/>
              <a:ext cx="1450340" cy="2557780"/>
            </a:xfrm>
            <a:custGeom>
              <a:avLst/>
              <a:gdLst/>
              <a:ahLst/>
              <a:cxnLst/>
              <a:rect l="l" t="t" r="r" b="b"/>
              <a:pathLst>
                <a:path w="1450339" h="2557779">
                  <a:moveTo>
                    <a:pt x="1450339" y="0"/>
                  </a:moveTo>
                  <a:lnTo>
                    <a:pt x="0" y="852170"/>
                  </a:lnTo>
                  <a:lnTo>
                    <a:pt x="0" y="2557780"/>
                  </a:lnTo>
                  <a:lnTo>
                    <a:pt x="1450339" y="1704339"/>
                  </a:lnTo>
                  <a:lnTo>
                    <a:pt x="1450339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14520" y="1371600"/>
              <a:ext cx="1451610" cy="2557780"/>
            </a:xfrm>
            <a:custGeom>
              <a:avLst/>
              <a:gdLst/>
              <a:ahLst/>
              <a:cxnLst/>
              <a:rect l="l" t="t" r="r" b="b"/>
              <a:pathLst>
                <a:path w="1451610" h="2557779">
                  <a:moveTo>
                    <a:pt x="0" y="2557780"/>
                  </a:moveTo>
                  <a:lnTo>
                    <a:pt x="1450339" y="1704339"/>
                  </a:lnTo>
                  <a:lnTo>
                    <a:pt x="1450339" y="0"/>
                  </a:lnTo>
                  <a:lnTo>
                    <a:pt x="0" y="852170"/>
                  </a:lnTo>
                  <a:lnTo>
                    <a:pt x="0" y="2557780"/>
                  </a:lnTo>
                </a:path>
                <a:path w="1451610" h="2557779">
                  <a:moveTo>
                    <a:pt x="0" y="0"/>
                  </a:moveTo>
                  <a:lnTo>
                    <a:pt x="0" y="0"/>
                  </a:lnTo>
                </a:path>
                <a:path w="1451610" h="2557779">
                  <a:moveTo>
                    <a:pt x="1451609" y="2557780"/>
                  </a:moveTo>
                  <a:lnTo>
                    <a:pt x="1451609" y="255778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 rot="19800000">
            <a:off x="5499278" y="1522022"/>
            <a:ext cx="36944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b="1" spc="-15" dirty="0">
                <a:latin typeface="Times New Roman"/>
                <a:cs typeface="Times New Roman"/>
              </a:rPr>
              <a:t>V</a:t>
            </a:r>
            <a:r>
              <a:rPr sz="1400" b="1" spc="-20" dirty="0">
                <a:latin typeface="Times New Roman"/>
                <a:cs typeface="Times New Roman"/>
              </a:rPr>
              <a:t>.</a:t>
            </a:r>
            <a:r>
              <a:rPr sz="1400" b="1" spc="-5" dirty="0">
                <a:latin typeface="Times New Roman"/>
                <a:cs typeface="Times New Roman"/>
              </a:rPr>
              <a:t>P</a:t>
            </a:r>
            <a:r>
              <a:rPr sz="1400" b="1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366259" y="1982152"/>
            <a:ext cx="2245360" cy="2268220"/>
            <a:chOff x="4366259" y="1982152"/>
            <a:chExt cx="2245360" cy="2268220"/>
          </a:xfrm>
        </p:grpSpPr>
        <p:sp>
          <p:nvSpPr>
            <p:cNvPr id="16" name="object 16"/>
            <p:cNvSpPr/>
            <p:nvPr/>
          </p:nvSpPr>
          <p:spPr>
            <a:xfrm>
              <a:off x="4404359" y="3073400"/>
              <a:ext cx="1474470" cy="850900"/>
            </a:xfrm>
            <a:custGeom>
              <a:avLst/>
              <a:gdLst/>
              <a:ahLst/>
              <a:cxnLst/>
              <a:rect l="l" t="t" r="r" b="b"/>
              <a:pathLst>
                <a:path w="1474470" h="850900">
                  <a:moveTo>
                    <a:pt x="0" y="850900"/>
                  </a:moveTo>
                  <a:lnTo>
                    <a:pt x="1474469" y="0"/>
                  </a:lnTo>
                </a:path>
              </a:pathLst>
            </a:custGeom>
            <a:ln w="76194">
              <a:solidFill>
                <a:srgbClr val="FF3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621529" y="1996439"/>
              <a:ext cx="1969770" cy="2237740"/>
            </a:xfrm>
            <a:custGeom>
              <a:avLst/>
              <a:gdLst/>
              <a:ahLst/>
              <a:cxnLst/>
              <a:rect l="l" t="t" r="r" b="b"/>
              <a:pathLst>
                <a:path w="1969770" h="2237740">
                  <a:moveTo>
                    <a:pt x="1243330" y="0"/>
                  </a:moveTo>
                  <a:lnTo>
                    <a:pt x="1968500" y="429260"/>
                  </a:lnTo>
                  <a:lnTo>
                    <a:pt x="1969770" y="429260"/>
                  </a:lnTo>
                </a:path>
                <a:path w="1969770" h="2237740">
                  <a:moveTo>
                    <a:pt x="1243330" y="0"/>
                  </a:moveTo>
                  <a:lnTo>
                    <a:pt x="1243330" y="0"/>
                  </a:lnTo>
                </a:path>
                <a:path w="1969770" h="2237740">
                  <a:moveTo>
                    <a:pt x="1969770" y="429260"/>
                  </a:moveTo>
                  <a:lnTo>
                    <a:pt x="1969770" y="429260"/>
                  </a:lnTo>
                </a:path>
                <a:path w="1969770" h="2237740">
                  <a:moveTo>
                    <a:pt x="0" y="1812290"/>
                  </a:moveTo>
                  <a:lnTo>
                    <a:pt x="725170" y="2237740"/>
                  </a:lnTo>
                  <a:lnTo>
                    <a:pt x="726440" y="2237740"/>
                  </a:lnTo>
                </a:path>
                <a:path w="1969770" h="2237740">
                  <a:moveTo>
                    <a:pt x="0" y="1812290"/>
                  </a:moveTo>
                  <a:lnTo>
                    <a:pt x="0" y="1812290"/>
                  </a:lnTo>
                </a:path>
                <a:path w="1969770" h="2237740">
                  <a:moveTo>
                    <a:pt x="726440" y="2237740"/>
                  </a:moveTo>
                  <a:lnTo>
                    <a:pt x="726440" y="2237740"/>
                  </a:lnTo>
                </a:path>
                <a:path w="1969770" h="2237740">
                  <a:moveTo>
                    <a:pt x="939800" y="1259839"/>
                  </a:moveTo>
                  <a:lnTo>
                    <a:pt x="1664970" y="1685290"/>
                  </a:lnTo>
                  <a:lnTo>
                    <a:pt x="1664970" y="1685290"/>
                  </a:lnTo>
                </a:path>
                <a:path w="1969770" h="2237740">
                  <a:moveTo>
                    <a:pt x="939800" y="1259839"/>
                  </a:moveTo>
                  <a:lnTo>
                    <a:pt x="939800" y="1259839"/>
                  </a:lnTo>
                </a:path>
                <a:path w="1969770" h="2237740">
                  <a:moveTo>
                    <a:pt x="1664970" y="1685290"/>
                  </a:moveTo>
                  <a:lnTo>
                    <a:pt x="1664970" y="168529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47969" y="3153409"/>
              <a:ext cx="3810" cy="1080770"/>
            </a:xfrm>
            <a:custGeom>
              <a:avLst/>
              <a:gdLst/>
              <a:ahLst/>
              <a:cxnLst/>
              <a:rect l="l" t="t" r="r" b="b"/>
              <a:pathLst>
                <a:path w="3810" h="1080770">
                  <a:moveTo>
                    <a:pt x="1904" y="-14196"/>
                  </a:moveTo>
                  <a:lnTo>
                    <a:pt x="1904" y="1094966"/>
                  </a:lnTo>
                </a:path>
              </a:pathLst>
            </a:custGeom>
            <a:ln w="322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47969" y="3153409"/>
              <a:ext cx="3810" cy="1080770"/>
            </a:xfrm>
            <a:custGeom>
              <a:avLst/>
              <a:gdLst/>
              <a:ahLst/>
              <a:cxnLst/>
              <a:rect l="l" t="t" r="r" b="b"/>
              <a:pathLst>
                <a:path w="3810" h="1080770">
                  <a:moveTo>
                    <a:pt x="0" y="0"/>
                  </a:moveTo>
                  <a:lnTo>
                    <a:pt x="0" y="0"/>
                  </a:lnTo>
                </a:path>
                <a:path w="3810" h="1080770">
                  <a:moveTo>
                    <a:pt x="3809" y="1080770"/>
                  </a:moveTo>
                  <a:lnTo>
                    <a:pt x="3809" y="108077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286499" y="2603499"/>
              <a:ext cx="3810" cy="1078230"/>
            </a:xfrm>
            <a:custGeom>
              <a:avLst/>
              <a:gdLst/>
              <a:ahLst/>
              <a:cxnLst/>
              <a:rect l="l" t="t" r="r" b="b"/>
              <a:pathLst>
                <a:path w="3810" h="1078229">
                  <a:moveTo>
                    <a:pt x="1904" y="-14196"/>
                  </a:moveTo>
                  <a:lnTo>
                    <a:pt x="1904" y="1092426"/>
                  </a:lnTo>
                </a:path>
              </a:pathLst>
            </a:custGeom>
            <a:ln w="322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21529" y="2178049"/>
              <a:ext cx="1969770" cy="1503680"/>
            </a:xfrm>
            <a:custGeom>
              <a:avLst/>
              <a:gdLst/>
              <a:ahLst/>
              <a:cxnLst/>
              <a:rect l="l" t="t" r="r" b="b"/>
              <a:pathLst>
                <a:path w="1969770" h="1503679">
                  <a:moveTo>
                    <a:pt x="1664970" y="425450"/>
                  </a:moveTo>
                  <a:lnTo>
                    <a:pt x="1664970" y="425450"/>
                  </a:lnTo>
                </a:path>
                <a:path w="1969770" h="1503679">
                  <a:moveTo>
                    <a:pt x="1668780" y="1503680"/>
                  </a:moveTo>
                  <a:lnTo>
                    <a:pt x="1668780" y="1503680"/>
                  </a:lnTo>
                </a:path>
                <a:path w="1969770" h="1503679">
                  <a:moveTo>
                    <a:pt x="0" y="552450"/>
                  </a:moveTo>
                  <a:lnTo>
                    <a:pt x="725170" y="976629"/>
                  </a:lnTo>
                  <a:lnTo>
                    <a:pt x="726440" y="976629"/>
                  </a:lnTo>
                </a:path>
                <a:path w="1969770" h="1503679">
                  <a:moveTo>
                    <a:pt x="0" y="552450"/>
                  </a:moveTo>
                  <a:lnTo>
                    <a:pt x="0" y="552450"/>
                  </a:lnTo>
                </a:path>
                <a:path w="1969770" h="1503679">
                  <a:moveTo>
                    <a:pt x="726440" y="976629"/>
                  </a:moveTo>
                  <a:lnTo>
                    <a:pt x="726440" y="976629"/>
                  </a:lnTo>
                </a:path>
                <a:path w="1969770" h="1503679">
                  <a:moveTo>
                    <a:pt x="1664970" y="425450"/>
                  </a:moveTo>
                  <a:lnTo>
                    <a:pt x="939800" y="0"/>
                  </a:lnTo>
                  <a:lnTo>
                    <a:pt x="939800" y="0"/>
                  </a:lnTo>
                </a:path>
                <a:path w="1969770" h="1503679">
                  <a:moveTo>
                    <a:pt x="939800" y="0"/>
                  </a:moveTo>
                  <a:lnTo>
                    <a:pt x="939800" y="0"/>
                  </a:lnTo>
                </a:path>
                <a:path w="1969770" h="1503679">
                  <a:moveTo>
                    <a:pt x="1664970" y="425450"/>
                  </a:moveTo>
                  <a:lnTo>
                    <a:pt x="1664970" y="425450"/>
                  </a:lnTo>
                </a:path>
                <a:path w="1969770" h="1503679">
                  <a:moveTo>
                    <a:pt x="1664970" y="1503680"/>
                  </a:moveTo>
                  <a:lnTo>
                    <a:pt x="1968500" y="1325879"/>
                  </a:lnTo>
                  <a:lnTo>
                    <a:pt x="1969770" y="1325879"/>
                  </a:lnTo>
                </a:path>
                <a:path w="1969770" h="1503679">
                  <a:moveTo>
                    <a:pt x="1664970" y="1325879"/>
                  </a:moveTo>
                  <a:lnTo>
                    <a:pt x="1664970" y="1325879"/>
                  </a:lnTo>
                </a:path>
                <a:path w="1969770" h="1503679">
                  <a:moveTo>
                    <a:pt x="1969770" y="1503680"/>
                  </a:moveTo>
                  <a:lnTo>
                    <a:pt x="1969770" y="150368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347969" y="2603499"/>
              <a:ext cx="938530" cy="551180"/>
            </a:xfrm>
            <a:custGeom>
              <a:avLst/>
              <a:gdLst/>
              <a:ahLst/>
              <a:cxnLst/>
              <a:rect l="l" t="t" r="r" b="b"/>
              <a:pathLst>
                <a:path w="938529" h="551180">
                  <a:moveTo>
                    <a:pt x="0" y="551179"/>
                  </a:moveTo>
                  <a:lnTo>
                    <a:pt x="937259" y="0"/>
                  </a:lnTo>
                  <a:lnTo>
                    <a:pt x="938529" y="0"/>
                  </a:lnTo>
                </a:path>
                <a:path w="938529" h="551180">
                  <a:moveTo>
                    <a:pt x="0" y="0"/>
                  </a:moveTo>
                  <a:lnTo>
                    <a:pt x="0" y="0"/>
                  </a:lnTo>
                </a:path>
                <a:path w="938529" h="551180">
                  <a:moveTo>
                    <a:pt x="938529" y="551179"/>
                  </a:moveTo>
                  <a:lnTo>
                    <a:pt x="938529" y="551179"/>
                  </a:lnTo>
                </a:path>
              </a:pathLst>
            </a:custGeom>
            <a:ln w="3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86499" y="2425699"/>
              <a:ext cx="304800" cy="177800"/>
            </a:xfrm>
            <a:custGeom>
              <a:avLst/>
              <a:gdLst/>
              <a:ahLst/>
              <a:cxnLst/>
              <a:rect l="l" t="t" r="r" b="b"/>
              <a:pathLst>
                <a:path w="304800" h="177800">
                  <a:moveTo>
                    <a:pt x="0" y="177800"/>
                  </a:moveTo>
                  <a:lnTo>
                    <a:pt x="303529" y="0"/>
                  </a:lnTo>
                  <a:lnTo>
                    <a:pt x="304800" y="0"/>
                  </a:lnTo>
                </a:path>
                <a:path w="304800" h="177800">
                  <a:moveTo>
                    <a:pt x="0" y="0"/>
                  </a:moveTo>
                  <a:lnTo>
                    <a:pt x="0" y="0"/>
                  </a:lnTo>
                </a:path>
                <a:path w="304800" h="177800">
                  <a:moveTo>
                    <a:pt x="304800" y="177800"/>
                  </a:moveTo>
                  <a:lnTo>
                    <a:pt x="304800" y="17780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621529" y="2178049"/>
              <a:ext cx="939800" cy="552450"/>
            </a:xfrm>
            <a:custGeom>
              <a:avLst/>
              <a:gdLst/>
              <a:ahLst/>
              <a:cxnLst/>
              <a:rect l="l" t="t" r="r" b="b"/>
              <a:pathLst>
                <a:path w="939800" h="552450">
                  <a:moveTo>
                    <a:pt x="0" y="552450"/>
                  </a:moveTo>
                  <a:lnTo>
                    <a:pt x="938530" y="0"/>
                  </a:lnTo>
                  <a:lnTo>
                    <a:pt x="939800" y="0"/>
                  </a:lnTo>
                </a:path>
                <a:path w="939800" h="552450">
                  <a:moveTo>
                    <a:pt x="0" y="0"/>
                  </a:moveTo>
                  <a:lnTo>
                    <a:pt x="0" y="0"/>
                  </a:lnTo>
                </a:path>
                <a:path w="939800" h="552450">
                  <a:moveTo>
                    <a:pt x="939800" y="552450"/>
                  </a:moveTo>
                  <a:lnTo>
                    <a:pt x="939800" y="552450"/>
                  </a:lnTo>
                </a:path>
              </a:pathLst>
            </a:custGeom>
            <a:ln w="38097">
              <a:solidFill>
                <a:srgbClr val="00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60059" y="1996439"/>
              <a:ext cx="307340" cy="181610"/>
            </a:xfrm>
            <a:custGeom>
              <a:avLst/>
              <a:gdLst/>
              <a:ahLst/>
              <a:cxnLst/>
              <a:rect l="l" t="t" r="r" b="b"/>
              <a:pathLst>
                <a:path w="307339" h="181610">
                  <a:moveTo>
                    <a:pt x="0" y="181610"/>
                  </a:moveTo>
                  <a:lnTo>
                    <a:pt x="306069" y="0"/>
                  </a:lnTo>
                  <a:lnTo>
                    <a:pt x="307339" y="0"/>
                  </a:lnTo>
                </a:path>
                <a:path w="307339" h="181610">
                  <a:moveTo>
                    <a:pt x="0" y="0"/>
                  </a:moveTo>
                  <a:lnTo>
                    <a:pt x="0" y="0"/>
                  </a:lnTo>
                </a:path>
                <a:path w="307339" h="181610">
                  <a:moveTo>
                    <a:pt x="307339" y="181610"/>
                  </a:moveTo>
                  <a:lnTo>
                    <a:pt x="307339" y="18161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60059" y="2178049"/>
              <a:ext cx="3810" cy="1078230"/>
            </a:xfrm>
            <a:custGeom>
              <a:avLst/>
              <a:gdLst/>
              <a:ahLst/>
              <a:cxnLst/>
              <a:rect l="l" t="t" r="r" b="b"/>
              <a:pathLst>
                <a:path w="3810" h="1078229">
                  <a:moveTo>
                    <a:pt x="1905" y="-14196"/>
                  </a:moveTo>
                  <a:lnTo>
                    <a:pt x="1905" y="1092426"/>
                  </a:lnTo>
                </a:path>
              </a:pathLst>
            </a:custGeom>
            <a:ln w="322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60059" y="2178049"/>
              <a:ext cx="3810" cy="1078230"/>
            </a:xfrm>
            <a:custGeom>
              <a:avLst/>
              <a:gdLst/>
              <a:ahLst/>
              <a:cxnLst/>
              <a:rect l="l" t="t" r="r" b="b"/>
              <a:pathLst>
                <a:path w="3810" h="1078229">
                  <a:moveTo>
                    <a:pt x="0" y="0"/>
                  </a:moveTo>
                  <a:lnTo>
                    <a:pt x="0" y="0"/>
                  </a:lnTo>
                </a:path>
                <a:path w="3810" h="1078229">
                  <a:moveTo>
                    <a:pt x="3810" y="1078229"/>
                  </a:moveTo>
                  <a:lnTo>
                    <a:pt x="3810" y="1078229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621529" y="2730499"/>
              <a:ext cx="2540" cy="1078230"/>
            </a:xfrm>
            <a:custGeom>
              <a:avLst/>
              <a:gdLst/>
              <a:ahLst/>
              <a:cxnLst/>
              <a:rect l="l" t="t" r="r" b="b"/>
              <a:pathLst>
                <a:path w="2539" h="1078229">
                  <a:moveTo>
                    <a:pt x="1270" y="-14196"/>
                  </a:moveTo>
                  <a:lnTo>
                    <a:pt x="1270" y="1092426"/>
                  </a:lnTo>
                </a:path>
              </a:pathLst>
            </a:custGeom>
            <a:ln w="309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621529" y="2730499"/>
              <a:ext cx="2540" cy="1078230"/>
            </a:xfrm>
            <a:custGeom>
              <a:avLst/>
              <a:gdLst/>
              <a:ahLst/>
              <a:cxnLst/>
              <a:rect l="l" t="t" r="r" b="b"/>
              <a:pathLst>
                <a:path w="2539" h="1078229">
                  <a:moveTo>
                    <a:pt x="0" y="0"/>
                  </a:moveTo>
                  <a:lnTo>
                    <a:pt x="0" y="0"/>
                  </a:lnTo>
                </a:path>
                <a:path w="2539" h="1078229">
                  <a:moveTo>
                    <a:pt x="2540" y="1078230"/>
                  </a:moveTo>
                  <a:lnTo>
                    <a:pt x="2540" y="107823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591299" y="2425699"/>
              <a:ext cx="3810" cy="1078230"/>
            </a:xfrm>
            <a:custGeom>
              <a:avLst/>
              <a:gdLst/>
              <a:ahLst/>
              <a:cxnLst/>
              <a:rect l="l" t="t" r="r" b="b"/>
              <a:pathLst>
                <a:path w="3809" h="1078229">
                  <a:moveTo>
                    <a:pt x="1904" y="-14196"/>
                  </a:moveTo>
                  <a:lnTo>
                    <a:pt x="1904" y="1092426"/>
                  </a:lnTo>
                </a:path>
              </a:pathLst>
            </a:custGeom>
            <a:ln w="322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91299" y="2425699"/>
              <a:ext cx="3810" cy="1078230"/>
            </a:xfrm>
            <a:custGeom>
              <a:avLst/>
              <a:gdLst/>
              <a:ahLst/>
              <a:cxnLst/>
              <a:rect l="l" t="t" r="r" b="b"/>
              <a:pathLst>
                <a:path w="3809" h="1078229">
                  <a:moveTo>
                    <a:pt x="0" y="0"/>
                  </a:moveTo>
                  <a:lnTo>
                    <a:pt x="0" y="0"/>
                  </a:lnTo>
                </a:path>
                <a:path w="3809" h="1078229">
                  <a:moveTo>
                    <a:pt x="3809" y="1078229"/>
                  </a:moveTo>
                  <a:lnTo>
                    <a:pt x="3809" y="1078229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351779" y="3675379"/>
              <a:ext cx="938530" cy="552450"/>
            </a:xfrm>
            <a:custGeom>
              <a:avLst/>
              <a:gdLst/>
              <a:ahLst/>
              <a:cxnLst/>
              <a:rect l="l" t="t" r="r" b="b"/>
              <a:pathLst>
                <a:path w="938529" h="552450">
                  <a:moveTo>
                    <a:pt x="0" y="552450"/>
                  </a:moveTo>
                  <a:lnTo>
                    <a:pt x="937260" y="0"/>
                  </a:lnTo>
                  <a:lnTo>
                    <a:pt x="938530" y="0"/>
                  </a:lnTo>
                </a:path>
                <a:path w="938529" h="552450">
                  <a:moveTo>
                    <a:pt x="0" y="0"/>
                  </a:moveTo>
                  <a:lnTo>
                    <a:pt x="0" y="0"/>
                  </a:lnTo>
                </a:path>
                <a:path w="938529" h="552450">
                  <a:moveTo>
                    <a:pt x="938530" y="552450"/>
                  </a:moveTo>
                  <a:lnTo>
                    <a:pt x="938530" y="552450"/>
                  </a:lnTo>
                </a:path>
              </a:pathLst>
            </a:custGeom>
            <a:ln w="38097">
              <a:solidFill>
                <a:srgbClr val="3333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078671" y="3051859"/>
            <a:ext cx="287020" cy="422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80"/>
              </a:lnSpc>
            </a:pPr>
            <a:r>
              <a:rPr sz="2800" b="1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02091" y="2334729"/>
            <a:ext cx="325755" cy="422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75"/>
              </a:lnSpc>
            </a:pPr>
            <a:r>
              <a:rPr sz="2800" b="1" spc="-25" dirty="0">
                <a:latin typeface="Times New Roman"/>
                <a:cs typeface="Times New Roman"/>
              </a:rPr>
              <a:t>a’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73310" y="1845779"/>
            <a:ext cx="346075" cy="422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75"/>
              </a:lnSpc>
            </a:pPr>
            <a:r>
              <a:rPr sz="2800" b="1" spc="-25" dirty="0">
                <a:latin typeface="Times New Roman"/>
                <a:cs typeface="Times New Roman"/>
              </a:rPr>
              <a:t>b’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44534" y="2563149"/>
            <a:ext cx="608330" cy="1520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20"/>
              </a:lnSpc>
            </a:pPr>
            <a:r>
              <a:rPr sz="4500" b="1" baseline="-35185" dirty="0">
                <a:latin typeface="Times New Roman"/>
                <a:cs typeface="Times New Roman"/>
              </a:rPr>
              <a:t>Y</a:t>
            </a:r>
            <a:r>
              <a:rPr sz="4500" b="1" spc="-412" baseline="-3518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50">
              <a:latin typeface="Times New Roman"/>
              <a:cs typeface="Times New Roman"/>
            </a:endParaRPr>
          </a:p>
          <a:p>
            <a:pPr marL="327660">
              <a:lnSpc>
                <a:spcPct val="100000"/>
              </a:lnSpc>
            </a:pPr>
            <a:r>
              <a:rPr sz="2800" b="1" dirty="0"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23780" y="4133594"/>
            <a:ext cx="208279" cy="421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70"/>
              </a:lnSpc>
            </a:pPr>
            <a:r>
              <a:rPr sz="2800" b="1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564570" y="1987294"/>
            <a:ext cx="524510" cy="71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40"/>
              </a:lnSpc>
            </a:pPr>
            <a:r>
              <a:rPr sz="2800" b="1" spc="-20" dirty="0">
                <a:latin typeface="Times New Roman"/>
                <a:cs typeface="Times New Roman"/>
              </a:rPr>
              <a:t>a”</a:t>
            </a:r>
            <a:endParaRPr sz="2800">
              <a:latin typeface="Times New Roman"/>
              <a:cs typeface="Times New Roman"/>
            </a:endParaRPr>
          </a:p>
          <a:p>
            <a:pPr marL="131445">
              <a:lnSpc>
                <a:spcPts val="2820"/>
              </a:lnSpc>
            </a:pPr>
            <a:r>
              <a:rPr sz="2800" b="1" spc="-25" dirty="0">
                <a:latin typeface="Times New Roman"/>
                <a:cs typeface="Times New Roman"/>
              </a:rPr>
              <a:t>b”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4519929" y="4486909"/>
            <a:ext cx="318770" cy="191770"/>
            <a:chOff x="4519929" y="4486909"/>
            <a:chExt cx="318770" cy="191770"/>
          </a:xfrm>
        </p:grpSpPr>
        <p:sp>
          <p:nvSpPr>
            <p:cNvPr id="40" name="object 40"/>
            <p:cNvSpPr/>
            <p:nvPr/>
          </p:nvSpPr>
          <p:spPr>
            <a:xfrm>
              <a:off x="4533899" y="4555489"/>
              <a:ext cx="185420" cy="109220"/>
            </a:xfrm>
            <a:custGeom>
              <a:avLst/>
              <a:gdLst/>
              <a:ahLst/>
              <a:cxnLst/>
              <a:rect l="l" t="t" r="r" b="b"/>
              <a:pathLst>
                <a:path w="185420" h="109220">
                  <a:moveTo>
                    <a:pt x="0" y="109220"/>
                  </a:moveTo>
                  <a:lnTo>
                    <a:pt x="185420" y="0"/>
                  </a:lnTo>
                </a:path>
              </a:pathLst>
            </a:custGeom>
            <a:ln w="27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701539" y="4486909"/>
              <a:ext cx="137160" cy="95250"/>
            </a:xfrm>
            <a:custGeom>
              <a:avLst/>
              <a:gdLst/>
              <a:ahLst/>
              <a:cxnLst/>
              <a:rect l="l" t="t" r="r" b="b"/>
              <a:pathLst>
                <a:path w="137160" h="95250">
                  <a:moveTo>
                    <a:pt x="137160" y="0"/>
                  </a:moveTo>
                  <a:lnTo>
                    <a:pt x="0" y="46989"/>
                  </a:lnTo>
                  <a:lnTo>
                    <a:pt x="27939" y="95250"/>
                  </a:lnTo>
                  <a:lnTo>
                    <a:pt x="1371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4070014" y="3718613"/>
            <a:ext cx="459105" cy="1225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400"/>
              </a:lnSpc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3000">
              <a:latin typeface="Times New Roman"/>
              <a:cs typeface="Times New Roman"/>
            </a:endParaRPr>
          </a:p>
          <a:p>
            <a:pPr marL="271145">
              <a:lnSpc>
                <a:spcPct val="100000"/>
              </a:lnSpc>
              <a:spcBef>
                <a:spcPts val="2500"/>
              </a:spcBef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6808469" y="4536440"/>
            <a:ext cx="265430" cy="262890"/>
            <a:chOff x="6808469" y="4536440"/>
            <a:chExt cx="265430" cy="262890"/>
          </a:xfrm>
        </p:grpSpPr>
        <p:sp>
          <p:nvSpPr>
            <p:cNvPr id="44" name="object 44"/>
            <p:cNvSpPr/>
            <p:nvPr/>
          </p:nvSpPr>
          <p:spPr>
            <a:xfrm>
              <a:off x="6907529" y="4634230"/>
              <a:ext cx="152400" cy="151130"/>
            </a:xfrm>
            <a:custGeom>
              <a:avLst/>
              <a:gdLst/>
              <a:ahLst/>
              <a:cxnLst/>
              <a:rect l="l" t="t" r="r" b="b"/>
              <a:pathLst>
                <a:path w="152400" h="151129">
                  <a:moveTo>
                    <a:pt x="152400" y="151130"/>
                  </a:moveTo>
                  <a:lnTo>
                    <a:pt x="0" y="0"/>
                  </a:lnTo>
                </a:path>
              </a:pathLst>
            </a:custGeom>
            <a:ln w="2794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08469" y="4536440"/>
              <a:ext cx="121920" cy="120650"/>
            </a:xfrm>
            <a:custGeom>
              <a:avLst/>
              <a:gdLst/>
              <a:ahLst/>
              <a:cxnLst/>
              <a:rect l="l" t="t" r="r" b="b"/>
              <a:pathLst>
                <a:path w="121920" h="120650">
                  <a:moveTo>
                    <a:pt x="0" y="0"/>
                  </a:moveTo>
                  <a:lnTo>
                    <a:pt x="81279" y="120650"/>
                  </a:lnTo>
                  <a:lnTo>
                    <a:pt x="121920" y="800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7089081" y="4701284"/>
            <a:ext cx="208279" cy="421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70"/>
              </a:lnSpc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6753859" y="1286510"/>
            <a:ext cx="55880" cy="367030"/>
            <a:chOff x="6753859" y="1286510"/>
            <a:chExt cx="55880" cy="367030"/>
          </a:xfrm>
        </p:grpSpPr>
        <p:sp>
          <p:nvSpPr>
            <p:cNvPr id="48" name="object 48"/>
            <p:cNvSpPr/>
            <p:nvPr/>
          </p:nvSpPr>
          <p:spPr>
            <a:xfrm>
              <a:off x="6780529" y="1300480"/>
              <a:ext cx="1270" cy="214629"/>
            </a:xfrm>
            <a:custGeom>
              <a:avLst/>
              <a:gdLst/>
              <a:ahLst/>
              <a:cxnLst/>
              <a:rect l="l" t="t" r="r" b="b"/>
              <a:pathLst>
                <a:path w="1270" h="214630">
                  <a:moveTo>
                    <a:pt x="635" y="-13970"/>
                  </a:moveTo>
                  <a:lnTo>
                    <a:pt x="635" y="228600"/>
                  </a:lnTo>
                </a:path>
              </a:pathLst>
            </a:custGeom>
            <a:ln w="292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753859" y="1510030"/>
              <a:ext cx="55880" cy="143510"/>
            </a:xfrm>
            <a:custGeom>
              <a:avLst/>
              <a:gdLst/>
              <a:ahLst/>
              <a:cxnLst/>
              <a:rect l="l" t="t" r="r" b="b"/>
              <a:pathLst>
                <a:path w="55879" h="143510">
                  <a:moveTo>
                    <a:pt x="55880" y="0"/>
                  </a:moveTo>
                  <a:lnTo>
                    <a:pt x="0" y="1270"/>
                  </a:lnTo>
                  <a:lnTo>
                    <a:pt x="27940" y="14351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6627794" y="919533"/>
            <a:ext cx="306070" cy="450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400"/>
              </a:lnSpc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6965" marR="5080" indent="-2391410">
              <a:lnSpc>
                <a:spcPct val="100000"/>
              </a:lnSpc>
              <a:spcBef>
                <a:spcPts val="100"/>
              </a:spcBef>
            </a:pPr>
            <a:r>
              <a:rPr sz="3300" u="none" spc="-5" dirty="0">
                <a:solidFill>
                  <a:srgbClr val="00FF00"/>
                </a:solidFill>
              </a:rPr>
              <a:t>Class</a:t>
            </a:r>
            <a:r>
              <a:rPr sz="3300" u="none" dirty="0">
                <a:solidFill>
                  <a:srgbClr val="00FF00"/>
                </a:solidFill>
              </a:rPr>
              <a:t> A(1)</a:t>
            </a:r>
            <a:r>
              <a:rPr sz="3300" u="none" spc="5" dirty="0">
                <a:solidFill>
                  <a:srgbClr val="00FF00"/>
                </a:solidFill>
              </a:rPr>
              <a:t> </a:t>
            </a:r>
            <a:r>
              <a:rPr sz="3300" u="none" dirty="0">
                <a:solidFill>
                  <a:srgbClr val="00FF00"/>
                </a:solidFill>
              </a:rPr>
              <a:t>:</a:t>
            </a:r>
            <a:r>
              <a:rPr sz="3300" u="none" spc="35" dirty="0">
                <a:solidFill>
                  <a:srgbClr val="00FF00"/>
                </a:solidFill>
              </a:rPr>
              <a:t> </a:t>
            </a:r>
            <a:r>
              <a:rPr sz="3300" u="none" spc="-5" dirty="0"/>
              <a:t>Line</a:t>
            </a:r>
            <a:r>
              <a:rPr sz="3300" u="none" spc="10" dirty="0"/>
              <a:t> </a:t>
            </a:r>
            <a:r>
              <a:rPr sz="3300" u="none" spc="-5" dirty="0"/>
              <a:t>perpendicular</a:t>
            </a:r>
            <a:r>
              <a:rPr sz="3300" u="none" dirty="0"/>
              <a:t> to</a:t>
            </a:r>
            <a:r>
              <a:rPr sz="3300" u="none" spc="5" dirty="0"/>
              <a:t> </a:t>
            </a:r>
            <a:r>
              <a:rPr sz="3300" u="none" spc="-5" dirty="0"/>
              <a:t>P.P.</a:t>
            </a:r>
            <a:r>
              <a:rPr sz="3300" u="none" spc="10" dirty="0"/>
              <a:t> </a:t>
            </a:r>
            <a:r>
              <a:rPr sz="3300" u="none" dirty="0"/>
              <a:t>&amp; </a:t>
            </a:r>
            <a:r>
              <a:rPr sz="3300" u="none" spc="-5" dirty="0"/>
              <a:t>hence </a:t>
            </a:r>
            <a:r>
              <a:rPr sz="3300" u="none" spc="-810" dirty="0"/>
              <a:t> </a:t>
            </a:r>
            <a:r>
              <a:rPr sz="3300" u="none" spc="-5" dirty="0"/>
              <a:t>parallel</a:t>
            </a:r>
            <a:r>
              <a:rPr sz="3300" u="none" spc="-25" dirty="0"/>
              <a:t> </a:t>
            </a:r>
            <a:r>
              <a:rPr sz="3300" u="none" dirty="0"/>
              <a:t>to</a:t>
            </a:r>
            <a:r>
              <a:rPr sz="3300" u="none" spc="-5" dirty="0"/>
              <a:t> </a:t>
            </a:r>
            <a:r>
              <a:rPr sz="3300" u="none" dirty="0"/>
              <a:t>both</a:t>
            </a:r>
            <a:r>
              <a:rPr sz="3300" u="none" spc="-10" dirty="0"/>
              <a:t> </a:t>
            </a:r>
            <a:r>
              <a:rPr sz="3300" u="none" dirty="0"/>
              <a:t>the</a:t>
            </a:r>
            <a:r>
              <a:rPr sz="3300" u="none" spc="-15" dirty="0"/>
              <a:t> </a:t>
            </a:r>
            <a:r>
              <a:rPr sz="3300" u="none" dirty="0"/>
              <a:t>other</a:t>
            </a:r>
            <a:r>
              <a:rPr sz="3300" u="none" spc="-10" dirty="0"/>
              <a:t> </a:t>
            </a:r>
            <a:r>
              <a:rPr sz="3300" u="none" spc="-5" dirty="0"/>
              <a:t>planes</a:t>
            </a:r>
            <a:endParaRPr sz="33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1121</Words>
  <Application>Microsoft Office PowerPoint</Application>
  <PresentationFormat>On-screen Show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Century Gothic</vt:lpstr>
      <vt:lpstr>Georgia</vt:lpstr>
      <vt:lpstr>Times New Roman</vt:lpstr>
      <vt:lpstr>Trebuchet MS</vt:lpstr>
      <vt:lpstr>Verdana</vt:lpstr>
      <vt:lpstr>Wingdings 3</vt:lpstr>
      <vt:lpstr>Ion</vt:lpstr>
      <vt:lpstr> Ar. Manish kumar </vt:lpstr>
      <vt:lpstr>PROJECTIONS OF STRAIGHT LINES</vt:lpstr>
      <vt:lpstr>Orientation of Straight Line in Space</vt:lpstr>
      <vt:lpstr>Notatioans used for Straight Line</vt:lpstr>
      <vt:lpstr>PowerPoint Presentation</vt:lpstr>
      <vt:lpstr>Line in Different Positions with  respect to H.P. &amp; V.P.</vt:lpstr>
      <vt:lpstr>Line in Different Positions with  respect to H.P. &amp; V.P.</vt:lpstr>
      <vt:lpstr>Line in Different Positions with  respect to H.P. &amp; V.P.</vt:lpstr>
      <vt:lpstr>Class A(1) : Line perpendicular to P.P. &amp; hence  parallel to both the other planes</vt:lpstr>
      <vt:lpstr>a’,. b’</vt:lpstr>
      <vt:lpstr>Exercise 2 :- A Line ABC, 80mm long is perpendicular  to V.P &amp; 50mm below H.P. Point B, 20mm from A is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Presented by: Ar. Manish kumar </dc:title>
  <cp:lastModifiedBy>Civil</cp:lastModifiedBy>
  <cp:revision>3</cp:revision>
  <dcterms:created xsi:type="dcterms:W3CDTF">2022-02-14T14:06:38Z</dcterms:created>
  <dcterms:modified xsi:type="dcterms:W3CDTF">2022-09-07T10:10:58Z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2012-12-19T00:00:00Z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2022-02-14T00:00:00Z</vt:filetime>
  </property>
</Properties>
</file>