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5854700" cy="3295650"/>
  <p:notesSz cx="5854700" cy="3295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>
      <p:cViewPr varScale="1">
        <p:scale>
          <a:sx n="108" d="100"/>
          <a:sy n="108" d="100"/>
        </p:scale>
        <p:origin x="91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282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2800" y="0"/>
            <a:ext cx="1083310" cy="541655"/>
          </a:xfrm>
          <a:custGeom>
            <a:avLst/>
            <a:gdLst/>
            <a:ahLst/>
            <a:cxnLst/>
            <a:rect l="l" t="t" r="r" b="b"/>
            <a:pathLst>
              <a:path w="1083310" h="541655">
                <a:moveTo>
                  <a:pt x="1082975" y="0"/>
                </a:moveTo>
                <a:lnTo>
                  <a:pt x="0" y="0"/>
                </a:lnTo>
                <a:lnTo>
                  <a:pt x="541483" y="541483"/>
                </a:lnTo>
                <a:lnTo>
                  <a:pt x="1082975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12" y="1181075"/>
            <a:ext cx="571500" cy="939800"/>
          </a:xfrm>
          <a:custGeom>
            <a:avLst/>
            <a:gdLst/>
            <a:ahLst/>
            <a:cxnLst/>
            <a:rect l="l" t="t" r="r" b="b"/>
            <a:pathLst>
              <a:path w="571500" h="939800">
                <a:moveTo>
                  <a:pt x="187320" y="0"/>
                </a:moveTo>
                <a:lnTo>
                  <a:pt x="0" y="187320"/>
                </a:lnTo>
                <a:lnTo>
                  <a:pt x="0" y="923890"/>
                </a:lnTo>
                <a:lnTo>
                  <a:pt x="15442" y="939332"/>
                </a:lnTo>
                <a:lnTo>
                  <a:pt x="571048" y="383727"/>
                </a:lnTo>
                <a:lnTo>
                  <a:pt x="187320" y="0"/>
                </a:lnTo>
                <a:close/>
              </a:path>
            </a:pathLst>
          </a:custGeom>
          <a:solidFill>
            <a:srgbClr val="484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12" y="1009211"/>
            <a:ext cx="217804" cy="420370"/>
          </a:xfrm>
          <a:custGeom>
            <a:avLst/>
            <a:gdLst/>
            <a:ahLst/>
            <a:cxnLst/>
            <a:rect l="l" t="t" r="r" b="b"/>
            <a:pathLst>
              <a:path w="217804" h="420369">
                <a:moveTo>
                  <a:pt x="15439" y="0"/>
                </a:moveTo>
                <a:lnTo>
                  <a:pt x="0" y="15439"/>
                </a:lnTo>
                <a:lnTo>
                  <a:pt x="0" y="419948"/>
                </a:lnTo>
                <a:lnTo>
                  <a:pt x="217693" y="202249"/>
                </a:lnTo>
                <a:lnTo>
                  <a:pt x="15439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2333" y="548152"/>
            <a:ext cx="2061210" cy="2061210"/>
          </a:xfrm>
          <a:custGeom>
            <a:avLst/>
            <a:gdLst/>
            <a:ahLst/>
            <a:cxnLst/>
            <a:rect l="l" t="t" r="r" b="b"/>
            <a:pathLst>
              <a:path w="2061210" h="2061210">
                <a:moveTo>
                  <a:pt x="1030519" y="0"/>
                </a:moveTo>
                <a:lnTo>
                  <a:pt x="0" y="1030925"/>
                </a:lnTo>
                <a:lnTo>
                  <a:pt x="1030519" y="2061054"/>
                </a:lnTo>
                <a:lnTo>
                  <a:pt x="2061054" y="1030925"/>
                </a:lnTo>
                <a:lnTo>
                  <a:pt x="1030519" y="0"/>
                </a:lnTo>
                <a:close/>
              </a:path>
            </a:pathLst>
          </a:custGeom>
          <a:solidFill>
            <a:srgbClr val="484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52243" y="1761911"/>
            <a:ext cx="956310" cy="956310"/>
          </a:xfrm>
          <a:custGeom>
            <a:avLst/>
            <a:gdLst/>
            <a:ahLst/>
            <a:cxnLst/>
            <a:rect l="l" t="t" r="r" b="b"/>
            <a:pathLst>
              <a:path w="956310" h="956310">
                <a:moveTo>
                  <a:pt x="894493" y="0"/>
                </a:moveTo>
                <a:lnTo>
                  <a:pt x="0" y="893694"/>
                </a:lnTo>
                <a:lnTo>
                  <a:pt x="62234" y="955941"/>
                </a:lnTo>
                <a:lnTo>
                  <a:pt x="955941" y="61447"/>
                </a:lnTo>
                <a:lnTo>
                  <a:pt x="89449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282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689" y="369120"/>
            <a:ext cx="437932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4450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282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9098" y="1888166"/>
            <a:ext cx="777875" cy="1111250"/>
          </a:xfrm>
          <a:custGeom>
            <a:avLst/>
            <a:gdLst/>
            <a:ahLst/>
            <a:cxnLst/>
            <a:rect l="l" t="t" r="r" b="b"/>
            <a:pathLst>
              <a:path w="777875" h="1111250">
                <a:moveTo>
                  <a:pt x="555619" y="0"/>
                </a:moveTo>
                <a:lnTo>
                  <a:pt x="0" y="555604"/>
                </a:lnTo>
                <a:lnTo>
                  <a:pt x="555619" y="1111197"/>
                </a:lnTo>
                <a:lnTo>
                  <a:pt x="777632" y="889182"/>
                </a:lnTo>
                <a:lnTo>
                  <a:pt x="777632" y="222018"/>
                </a:lnTo>
                <a:lnTo>
                  <a:pt x="555619" y="0"/>
                </a:lnTo>
                <a:close/>
              </a:path>
            </a:pathLst>
          </a:custGeom>
          <a:solidFill>
            <a:srgbClr val="484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00837" y="2575346"/>
            <a:ext cx="1111250" cy="713105"/>
            <a:chOff x="2600837" y="2575346"/>
            <a:chExt cx="1111250" cy="713105"/>
          </a:xfrm>
        </p:grpSpPr>
        <p:sp>
          <p:nvSpPr>
            <p:cNvPr id="5" name="object 5"/>
            <p:cNvSpPr/>
            <p:nvPr/>
          </p:nvSpPr>
          <p:spPr>
            <a:xfrm>
              <a:off x="2787598" y="2747223"/>
              <a:ext cx="924560" cy="541020"/>
            </a:xfrm>
            <a:custGeom>
              <a:avLst/>
              <a:gdLst/>
              <a:ahLst/>
              <a:cxnLst/>
              <a:rect l="l" t="t" r="r" b="b"/>
              <a:pathLst>
                <a:path w="924560" h="541020">
                  <a:moveTo>
                    <a:pt x="540695" y="0"/>
                  </a:moveTo>
                  <a:lnTo>
                    <a:pt x="0" y="540723"/>
                  </a:lnTo>
                  <a:lnTo>
                    <a:pt x="767438" y="540723"/>
                  </a:lnTo>
                  <a:lnTo>
                    <a:pt x="924435" y="383724"/>
                  </a:lnTo>
                  <a:lnTo>
                    <a:pt x="540695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0837" y="2575346"/>
              <a:ext cx="758190" cy="713105"/>
            </a:xfrm>
            <a:custGeom>
              <a:avLst/>
              <a:gdLst/>
              <a:ahLst/>
              <a:cxnLst/>
              <a:rect l="l" t="t" r="r" b="b"/>
              <a:pathLst>
                <a:path w="758189" h="713104">
                  <a:moveTo>
                    <a:pt x="555580" y="0"/>
                  </a:moveTo>
                  <a:lnTo>
                    <a:pt x="0" y="556402"/>
                  </a:lnTo>
                  <a:lnTo>
                    <a:pt x="156815" y="712600"/>
                  </a:lnTo>
                  <a:lnTo>
                    <a:pt x="247504" y="712600"/>
                  </a:lnTo>
                  <a:lnTo>
                    <a:pt x="757845" y="202250"/>
                  </a:lnTo>
                  <a:lnTo>
                    <a:pt x="555580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805001" y="2205383"/>
            <a:ext cx="1845310" cy="1082675"/>
          </a:xfrm>
          <a:custGeom>
            <a:avLst/>
            <a:gdLst/>
            <a:ahLst/>
            <a:cxnLst/>
            <a:rect l="l" t="t" r="r" b="b"/>
            <a:pathLst>
              <a:path w="1845310" h="1082675">
                <a:moveTo>
                  <a:pt x="922842" y="0"/>
                </a:moveTo>
                <a:lnTo>
                  <a:pt x="0" y="922447"/>
                </a:lnTo>
                <a:lnTo>
                  <a:pt x="160181" y="1082563"/>
                </a:lnTo>
                <a:lnTo>
                  <a:pt x="1684849" y="1082563"/>
                </a:lnTo>
                <a:lnTo>
                  <a:pt x="1844893" y="922447"/>
                </a:lnTo>
                <a:lnTo>
                  <a:pt x="922842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" y="0"/>
            <a:ext cx="749300" cy="801370"/>
          </a:xfrm>
          <a:custGeom>
            <a:avLst/>
            <a:gdLst/>
            <a:ahLst/>
            <a:cxnLst/>
            <a:rect l="l" t="t" r="r" b="b"/>
            <a:pathLst>
              <a:path w="749300" h="801370">
                <a:moveTo>
                  <a:pt x="610284" y="0"/>
                </a:moveTo>
                <a:lnTo>
                  <a:pt x="0" y="0"/>
                </a:lnTo>
                <a:lnTo>
                  <a:pt x="0" y="714296"/>
                </a:lnTo>
                <a:lnTo>
                  <a:pt x="86618" y="800968"/>
                </a:lnTo>
                <a:lnTo>
                  <a:pt x="749176" y="138805"/>
                </a:lnTo>
                <a:lnTo>
                  <a:pt x="610284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236" y="852471"/>
            <a:ext cx="2782570" cy="160364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505"/>
              </a:spcBef>
            </a:pPr>
            <a:r>
              <a:rPr sz="2000" spc="90" dirty="0"/>
              <a:t>The</a:t>
            </a:r>
            <a:r>
              <a:rPr sz="2000" spc="45" dirty="0"/>
              <a:t> </a:t>
            </a:r>
            <a:r>
              <a:rPr sz="2000" spc="125" dirty="0"/>
              <a:t>Dynamics</a:t>
            </a:r>
            <a:r>
              <a:rPr sz="2000" spc="45" dirty="0"/>
              <a:t> </a:t>
            </a:r>
            <a:r>
              <a:rPr sz="2000" spc="125" dirty="0"/>
              <a:t>of</a:t>
            </a:r>
            <a:r>
              <a:rPr sz="2000" spc="-5" dirty="0"/>
              <a:t> </a:t>
            </a:r>
            <a:r>
              <a:rPr sz="2000" spc="55" dirty="0"/>
              <a:t>Tr</a:t>
            </a:r>
            <a:r>
              <a:rPr lang="en-IN" sz="2000" spc="55" dirty="0"/>
              <a:t>a</a:t>
            </a:r>
            <a:r>
              <a:rPr sz="2000" spc="55" dirty="0"/>
              <a:t>de </a:t>
            </a:r>
            <a:r>
              <a:rPr sz="2000" spc="-425" dirty="0"/>
              <a:t> </a:t>
            </a:r>
            <a:r>
              <a:rPr sz="2000" spc="85" dirty="0"/>
              <a:t>Unions:</a:t>
            </a:r>
            <a:br>
              <a:rPr lang="en-US" sz="2000" spc="85" dirty="0"/>
            </a:br>
            <a:r>
              <a:rPr lang="en-US" sz="1800" spc="85" dirty="0"/>
              <a:t>*</a:t>
            </a:r>
            <a:r>
              <a:rPr sz="1800" spc="80" dirty="0">
                <a:latin typeface="Century" panose="02040604050505020304" pitchFamily="18" charset="0"/>
              </a:rPr>
              <a:t>Exploring </a:t>
            </a:r>
            <a:r>
              <a:rPr sz="1800" spc="85" dirty="0">
                <a:latin typeface="Century" panose="02040604050505020304" pitchFamily="18" charset="0"/>
              </a:rPr>
              <a:t> </a:t>
            </a:r>
            <a:r>
              <a:rPr sz="1800" spc="60" dirty="0">
                <a:latin typeface="Century" panose="02040604050505020304" pitchFamily="18" charset="0"/>
              </a:rPr>
              <a:t>Features </a:t>
            </a:r>
            <a:r>
              <a:rPr lang="en-US" sz="1800" spc="60" dirty="0">
                <a:latin typeface="Century" panose="02040604050505020304" pitchFamily="18" charset="0"/>
              </a:rPr>
              <a:t>   </a:t>
            </a:r>
            <a:br>
              <a:rPr lang="en-US" sz="1800" spc="60" dirty="0">
                <a:latin typeface="Century" panose="02040604050505020304" pitchFamily="18" charset="0"/>
              </a:rPr>
            </a:br>
            <a:r>
              <a:rPr lang="en-US" sz="1800" spc="60" dirty="0">
                <a:latin typeface="Century" panose="02040604050505020304" pitchFamily="18" charset="0"/>
              </a:rPr>
              <a:t>*</a:t>
            </a:r>
            <a:r>
              <a:rPr sz="1800" spc="100" dirty="0">
                <a:latin typeface="Century" panose="02040604050505020304" pitchFamily="18" charset="0"/>
              </a:rPr>
              <a:t>Importance </a:t>
            </a:r>
            <a:r>
              <a:rPr sz="1800" spc="105" dirty="0">
                <a:latin typeface="Century" panose="02040604050505020304" pitchFamily="18" charset="0"/>
              </a:rPr>
              <a:t> </a:t>
            </a:r>
            <a:br>
              <a:rPr lang="en-US" sz="1800" spc="105" dirty="0">
                <a:latin typeface="Century" panose="02040604050505020304" pitchFamily="18" charset="0"/>
              </a:rPr>
            </a:br>
            <a:r>
              <a:rPr lang="en-IN" sz="1800" spc="105" dirty="0">
                <a:latin typeface="Century" panose="02040604050505020304" pitchFamily="18" charset="0"/>
              </a:rPr>
              <a:t>*</a:t>
            </a:r>
            <a:r>
              <a:rPr sz="1800" spc="70" dirty="0">
                <a:latin typeface="Century" panose="02040604050505020304" pitchFamily="18" charset="0"/>
              </a:rPr>
              <a:t>Advantages</a:t>
            </a:r>
            <a:r>
              <a:rPr sz="1800" spc="110" dirty="0">
                <a:latin typeface="Century" panose="02040604050505020304" pitchFamily="18" charset="0"/>
              </a:rPr>
              <a:t> </a:t>
            </a:r>
            <a:r>
              <a:rPr lang="en-US" sz="1800" spc="110" dirty="0">
                <a:latin typeface="Century" panose="02040604050505020304" pitchFamily="18" charset="0"/>
              </a:rPr>
              <a:t>     </a:t>
            </a:r>
            <a:br>
              <a:rPr lang="en-US" sz="1800" spc="110" dirty="0">
                <a:latin typeface="Century" panose="02040604050505020304" pitchFamily="18" charset="0"/>
              </a:rPr>
            </a:br>
            <a:r>
              <a:rPr lang="en-US" sz="1800" spc="110" dirty="0">
                <a:latin typeface="Century" panose="02040604050505020304" pitchFamily="18" charset="0"/>
              </a:rPr>
              <a:t>*</a:t>
            </a:r>
            <a:r>
              <a:rPr sz="1800" spc="80" dirty="0">
                <a:latin typeface="Century" panose="02040604050505020304" pitchFamily="18" charset="0"/>
              </a:rPr>
              <a:t>Disadvantages</a:t>
            </a:r>
            <a:endParaRPr sz="1800" dirty="0">
              <a:latin typeface="Century" panose="020406040505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4293" y="-33945"/>
            <a:ext cx="2898657" cy="3032295"/>
            <a:chOff x="2924293" y="-33945"/>
            <a:chExt cx="2898657" cy="30322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293" y="1296567"/>
              <a:ext cx="1701777" cy="17017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975" y="-33945"/>
              <a:ext cx="2072975" cy="23675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23515" cy="3289300"/>
            <a:chOff x="0" y="0"/>
            <a:chExt cx="2723515" cy="328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2270"/>
              <a:ext cx="1702082" cy="16165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0833" cy="14752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2024" y="334424"/>
            <a:ext cx="2313305" cy="241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65" dirty="0"/>
              <a:t>The</a:t>
            </a:r>
            <a:r>
              <a:rPr spc="40" dirty="0"/>
              <a:t> </a:t>
            </a:r>
            <a:r>
              <a:rPr spc="50" dirty="0"/>
              <a:t>Future</a:t>
            </a:r>
            <a:r>
              <a:rPr spc="45" dirty="0"/>
              <a:t> </a:t>
            </a:r>
            <a:r>
              <a:rPr spc="85" dirty="0"/>
              <a:t>of</a:t>
            </a:r>
            <a:r>
              <a:rPr dirty="0"/>
              <a:t> </a:t>
            </a:r>
            <a:r>
              <a:rPr spc="40" dirty="0"/>
              <a:t>Trade</a:t>
            </a:r>
            <a:r>
              <a:rPr spc="45" dirty="0"/>
              <a:t> </a:t>
            </a:r>
            <a:r>
              <a:rPr spc="70" dirty="0"/>
              <a:t>Unions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7445" y="938165"/>
            <a:ext cx="446836" cy="1141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689" y="1199982"/>
            <a:ext cx="1133539" cy="1141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187" y="1199982"/>
            <a:ext cx="532272" cy="11414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25828" y="903687"/>
            <a:ext cx="224409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trade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lies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latin typeface="Verdana"/>
                <a:cs typeface="Verdana"/>
              </a:rPr>
              <a:t>adapting 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changin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workplace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dynamics,  </a:t>
            </a:r>
            <a:r>
              <a:rPr sz="850" spc="-30" dirty="0">
                <a:latin typeface="Verdana"/>
                <a:cs typeface="Verdana"/>
              </a:rPr>
              <a:t>embracin</a:t>
            </a:r>
            <a:r>
              <a:rPr sz="850" spc="-25" dirty="0">
                <a:latin typeface="Verdana"/>
                <a:cs typeface="Verdana"/>
              </a:rPr>
              <a:t>g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technology</a:t>
            </a:r>
            <a:r>
              <a:rPr sz="850" spc="-1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expanding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their  inﬂuence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emergin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industries.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1063" y="821766"/>
            <a:ext cx="1141730" cy="30480"/>
          </a:xfrm>
          <a:custGeom>
            <a:avLst/>
            <a:gdLst/>
            <a:ahLst/>
            <a:cxnLst/>
            <a:rect l="l" t="t" r="r" b="b"/>
            <a:pathLst>
              <a:path w="1141729" h="30480">
                <a:moveTo>
                  <a:pt x="1141653" y="0"/>
                </a:moveTo>
                <a:lnTo>
                  <a:pt x="0" y="0"/>
                </a:lnTo>
                <a:lnTo>
                  <a:pt x="0" y="30429"/>
                </a:lnTo>
                <a:lnTo>
                  <a:pt x="1141653" y="30429"/>
                </a:lnTo>
                <a:lnTo>
                  <a:pt x="114165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4450" y="937"/>
            <a:ext cx="5943213" cy="3287009"/>
            <a:chOff x="3204" y="937"/>
            <a:chExt cx="5842255" cy="32870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4" y="1867"/>
              <a:ext cx="5842190" cy="328607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3149742" y="404704"/>
              <a:ext cx="2061210" cy="2061210"/>
            </a:xfrm>
            <a:custGeom>
              <a:avLst/>
              <a:gdLst/>
              <a:ahLst/>
              <a:cxnLst/>
              <a:rect l="l" t="t" r="r" b="b"/>
              <a:pathLst>
                <a:path w="2061210" h="2061210">
                  <a:moveTo>
                    <a:pt x="1030528" y="0"/>
                  </a:moveTo>
                  <a:lnTo>
                    <a:pt x="0" y="1030129"/>
                  </a:lnTo>
                  <a:lnTo>
                    <a:pt x="1030528" y="2061057"/>
                  </a:lnTo>
                  <a:lnTo>
                    <a:pt x="2061057" y="1030129"/>
                  </a:lnTo>
                  <a:lnTo>
                    <a:pt x="1030528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5574" y="243840"/>
              <a:ext cx="2061210" cy="1175385"/>
            </a:xfrm>
            <a:custGeom>
              <a:avLst/>
              <a:gdLst/>
              <a:ahLst/>
              <a:cxnLst/>
              <a:rect l="l" t="t" r="r" b="b"/>
              <a:pathLst>
                <a:path w="2061210" h="1175385">
                  <a:moveTo>
                    <a:pt x="1916261" y="0"/>
                  </a:moveTo>
                  <a:lnTo>
                    <a:pt x="144782" y="0"/>
                  </a:lnTo>
                  <a:lnTo>
                    <a:pt x="0" y="144779"/>
                  </a:lnTo>
                  <a:lnTo>
                    <a:pt x="1030516" y="1175323"/>
                  </a:lnTo>
                  <a:lnTo>
                    <a:pt x="2061045" y="144779"/>
                  </a:lnTo>
                  <a:lnTo>
                    <a:pt x="1916261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2954" y="937"/>
              <a:ext cx="2262505" cy="3285490"/>
            </a:xfrm>
            <a:custGeom>
              <a:avLst/>
              <a:gdLst/>
              <a:ahLst/>
              <a:cxnLst/>
              <a:rect l="l" t="t" r="r" b="b"/>
              <a:pathLst>
                <a:path w="2262504" h="3285490">
                  <a:moveTo>
                    <a:pt x="2261984" y="0"/>
                  </a:moveTo>
                  <a:lnTo>
                    <a:pt x="0" y="0"/>
                  </a:lnTo>
                  <a:lnTo>
                    <a:pt x="0" y="3284890"/>
                  </a:lnTo>
                  <a:lnTo>
                    <a:pt x="2261984" y="3284890"/>
                  </a:lnTo>
                  <a:lnTo>
                    <a:pt x="2261984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6734" y="545610"/>
            <a:ext cx="211963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00" dirty="0"/>
              <a:t>What</a:t>
            </a:r>
            <a:r>
              <a:rPr sz="1450" spc="30" dirty="0"/>
              <a:t> </a:t>
            </a:r>
            <a:r>
              <a:rPr sz="1450" spc="45" dirty="0"/>
              <a:t>are</a:t>
            </a:r>
            <a:r>
              <a:rPr sz="1450" spc="-10" dirty="0"/>
              <a:t> </a:t>
            </a:r>
            <a:r>
              <a:rPr sz="1450" spc="55" dirty="0"/>
              <a:t>Trade</a:t>
            </a:r>
            <a:r>
              <a:rPr sz="1450" spc="30" dirty="0"/>
              <a:t> </a:t>
            </a:r>
            <a:r>
              <a:rPr sz="1450" spc="80" dirty="0"/>
              <a:t>Unions?</a:t>
            </a:r>
            <a:endParaRPr sz="1450"/>
          </a:p>
        </p:txBody>
      </p:sp>
      <p:sp>
        <p:nvSpPr>
          <p:cNvPr id="9" name="object 9"/>
          <p:cNvSpPr txBox="1"/>
          <p:nvPr/>
        </p:nvSpPr>
        <p:spPr>
          <a:xfrm>
            <a:off x="3756943" y="1114425"/>
            <a:ext cx="1914525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0990" algn="r">
              <a:lnSpc>
                <a:spcPct val="101499"/>
              </a:lnSpc>
              <a:spcBef>
                <a:spcPts val="95"/>
              </a:spcBef>
            </a:pPr>
            <a:r>
              <a:rPr sz="850" spc="-30" dirty="0">
                <a:solidFill>
                  <a:schemeClr val="bg2"/>
                </a:solidFill>
                <a:latin typeface="Verdana"/>
                <a:cs typeface="Verdana"/>
              </a:rPr>
              <a:t>Trade</a:t>
            </a:r>
            <a:r>
              <a:rPr sz="850" spc="-75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chemeClr val="bg2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organizations </a:t>
            </a:r>
            <a:r>
              <a:rPr sz="85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Verdana"/>
                <a:cs typeface="Verdana"/>
              </a:rPr>
              <a:t>formed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workers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interests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workplace.  </a:t>
            </a:r>
            <a:r>
              <a:rPr sz="850" spc="-4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50" spc="-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negotiate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employer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behalf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member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improve 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working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condition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45" dirty="0">
                <a:solidFill>
                  <a:srgbClr val="FFFFFF"/>
                </a:solidFill>
                <a:latin typeface="Verdana"/>
                <a:cs typeface="Verdana"/>
              </a:rPr>
              <a:t>wages.</a:t>
            </a:r>
            <a:endParaRPr sz="85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7032" y="1011605"/>
            <a:ext cx="1294130" cy="30480"/>
          </a:xfrm>
          <a:custGeom>
            <a:avLst/>
            <a:gdLst/>
            <a:ahLst/>
            <a:cxnLst/>
            <a:rect l="l" t="t" r="r" b="b"/>
            <a:pathLst>
              <a:path w="1294129" h="30480">
                <a:moveTo>
                  <a:pt x="1293863" y="0"/>
                </a:moveTo>
                <a:lnTo>
                  <a:pt x="0" y="0"/>
                </a:lnTo>
                <a:lnTo>
                  <a:pt x="0" y="30441"/>
                </a:lnTo>
                <a:lnTo>
                  <a:pt x="1293863" y="30441"/>
                </a:lnTo>
                <a:lnTo>
                  <a:pt x="129386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94FDA-3B80-61E8-DEB4-E555307B4CD9}"/>
              </a:ext>
            </a:extLst>
          </p:cNvPr>
          <p:cNvSpPr/>
          <p:nvPr/>
        </p:nvSpPr>
        <p:spPr>
          <a:xfrm>
            <a:off x="401441" y="1011605"/>
            <a:ext cx="2675129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Perpetua Titling MT" panose="02020502060505020804" pitchFamily="18" charset="0"/>
              </a:rPr>
              <a:t>Trade Unions ?</a:t>
            </a:r>
            <a:endParaRPr lang="en-IN" sz="2000" dirty="0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2829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12" y="0"/>
            <a:ext cx="820419" cy="853440"/>
          </a:xfrm>
          <a:custGeom>
            <a:avLst/>
            <a:gdLst/>
            <a:ahLst/>
            <a:cxnLst/>
            <a:rect l="l" t="t" r="r" b="b"/>
            <a:pathLst>
              <a:path w="820419" h="853440">
                <a:moveTo>
                  <a:pt x="522571" y="0"/>
                </a:moveTo>
                <a:lnTo>
                  <a:pt x="6352" y="0"/>
                </a:lnTo>
                <a:lnTo>
                  <a:pt x="0" y="6352"/>
                </a:lnTo>
                <a:lnTo>
                  <a:pt x="0" y="588633"/>
                </a:lnTo>
                <a:lnTo>
                  <a:pt x="264461" y="853095"/>
                </a:lnTo>
                <a:lnTo>
                  <a:pt x="820067" y="297490"/>
                </a:lnTo>
                <a:lnTo>
                  <a:pt x="522571" y="0"/>
                </a:lnTo>
                <a:close/>
              </a:path>
            </a:pathLst>
          </a:custGeom>
          <a:solidFill>
            <a:srgbClr val="484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12" y="0"/>
            <a:ext cx="2413000" cy="3288029"/>
            <a:chOff x="1512" y="0"/>
            <a:chExt cx="2413000" cy="3288029"/>
          </a:xfrm>
        </p:grpSpPr>
        <p:sp>
          <p:nvSpPr>
            <p:cNvPr id="5" name="object 5"/>
            <p:cNvSpPr/>
            <p:nvPr/>
          </p:nvSpPr>
          <p:spPr>
            <a:xfrm>
              <a:off x="317647" y="2034374"/>
              <a:ext cx="2061210" cy="1254125"/>
            </a:xfrm>
            <a:custGeom>
              <a:avLst/>
              <a:gdLst/>
              <a:ahLst/>
              <a:cxnLst/>
              <a:rect l="l" t="t" r="r" b="b"/>
              <a:pathLst>
                <a:path w="2061210" h="1254125">
                  <a:moveTo>
                    <a:pt x="1030922" y="0"/>
                  </a:moveTo>
                  <a:lnTo>
                    <a:pt x="0" y="1030520"/>
                  </a:lnTo>
                  <a:lnTo>
                    <a:pt x="223138" y="1253572"/>
                  </a:lnTo>
                  <a:lnTo>
                    <a:pt x="1838088" y="1253572"/>
                  </a:lnTo>
                  <a:lnTo>
                    <a:pt x="2061054" y="1030520"/>
                  </a:lnTo>
                  <a:lnTo>
                    <a:pt x="1030922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2" y="957239"/>
              <a:ext cx="1294765" cy="2061210"/>
            </a:xfrm>
            <a:custGeom>
              <a:avLst/>
              <a:gdLst/>
              <a:ahLst/>
              <a:cxnLst/>
              <a:rect l="l" t="t" r="r" b="b"/>
              <a:pathLst>
                <a:path w="1294765" h="2061210">
                  <a:moveTo>
                    <a:pt x="263949" y="0"/>
                  </a:moveTo>
                  <a:lnTo>
                    <a:pt x="0" y="264053"/>
                  </a:lnTo>
                  <a:lnTo>
                    <a:pt x="0" y="1797205"/>
                  </a:lnTo>
                  <a:lnTo>
                    <a:pt x="263949" y="2061054"/>
                  </a:lnTo>
                  <a:lnTo>
                    <a:pt x="1294482" y="1030925"/>
                  </a:lnTo>
                  <a:lnTo>
                    <a:pt x="263949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321" y="0"/>
              <a:ext cx="2036670" cy="19335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6565" y="366074"/>
            <a:ext cx="281940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95" dirty="0"/>
              <a:t>Importance</a:t>
            </a:r>
            <a:r>
              <a:rPr sz="1650" spc="40" dirty="0"/>
              <a:t> </a:t>
            </a:r>
            <a:r>
              <a:rPr sz="1650" spc="110" dirty="0"/>
              <a:t>of</a:t>
            </a:r>
            <a:r>
              <a:rPr sz="1650" spc="5" dirty="0"/>
              <a:t> </a:t>
            </a:r>
            <a:r>
              <a:rPr sz="1650" spc="55" dirty="0"/>
              <a:t>Trade</a:t>
            </a:r>
            <a:r>
              <a:rPr sz="1650" spc="40" dirty="0"/>
              <a:t> </a:t>
            </a:r>
            <a:r>
              <a:rPr sz="1650" spc="90" dirty="0"/>
              <a:t>Unions</a:t>
            </a:r>
            <a:endParaRPr sz="1650"/>
          </a:p>
        </p:txBody>
      </p:sp>
      <p:sp>
        <p:nvSpPr>
          <p:cNvPr id="13" name="object 13"/>
          <p:cNvSpPr txBox="1"/>
          <p:nvPr/>
        </p:nvSpPr>
        <p:spPr>
          <a:xfrm>
            <a:off x="2851150" y="1074888"/>
            <a:ext cx="221615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85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Trade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unions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play</a:t>
            </a:r>
            <a:r>
              <a:rPr sz="85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10" dirty="0">
                <a:solidFill>
                  <a:schemeClr val="bg1"/>
                </a:solidFill>
                <a:latin typeface="Lucida Sans Unicode"/>
                <a:cs typeface="Lucida Sans Unicode"/>
              </a:rPr>
              <a:t>a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crucial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role</a:t>
            </a:r>
            <a:r>
              <a:rPr sz="85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in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ensuring </a:t>
            </a:r>
            <a:r>
              <a:rPr sz="850" spc="-254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fair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treatment,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promoting</a:t>
            </a:r>
            <a:r>
              <a:rPr sz="85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job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security</a:t>
            </a:r>
            <a:r>
              <a:rPr sz="85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,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and  </a:t>
            </a:r>
            <a:r>
              <a:rPr sz="85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advocating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for </a:t>
            </a:r>
            <a:r>
              <a:rPr sz="85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better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wages </a:t>
            </a:r>
            <a:r>
              <a:rPr sz="85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and </a:t>
            </a:r>
            <a:r>
              <a:rPr sz="85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working </a:t>
            </a:r>
            <a:r>
              <a:rPr sz="85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conditions</a:t>
            </a:r>
            <a:r>
              <a:rPr sz="85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for</a:t>
            </a:r>
            <a:r>
              <a:rPr sz="85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employees.</a:t>
            </a:r>
            <a:endParaRPr sz="85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6578" y="877277"/>
            <a:ext cx="1141730" cy="30480"/>
          </a:xfrm>
          <a:custGeom>
            <a:avLst/>
            <a:gdLst/>
            <a:ahLst/>
            <a:cxnLst/>
            <a:rect l="l" t="t" r="r" b="b"/>
            <a:pathLst>
              <a:path w="1141729" h="30480">
                <a:moveTo>
                  <a:pt x="1141641" y="0"/>
                </a:moveTo>
                <a:lnTo>
                  <a:pt x="0" y="0"/>
                </a:lnTo>
                <a:lnTo>
                  <a:pt x="0" y="30454"/>
                </a:lnTo>
                <a:lnTo>
                  <a:pt x="1141641" y="30454"/>
                </a:lnTo>
                <a:lnTo>
                  <a:pt x="1141641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370"/>
            <a:ext cx="2723515" cy="3289300"/>
            <a:chOff x="0" y="0"/>
            <a:chExt cx="2723515" cy="328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2270"/>
              <a:ext cx="1702082" cy="16165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0833" cy="14752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96795" marR="5080">
              <a:lnSpc>
                <a:spcPts val="1410"/>
              </a:lnSpc>
              <a:spcBef>
                <a:spcPts val="385"/>
              </a:spcBef>
            </a:pPr>
            <a:r>
              <a:rPr spc="50" dirty="0"/>
              <a:t>Advantages</a:t>
            </a:r>
            <a:r>
              <a:rPr spc="20" dirty="0"/>
              <a:t> </a:t>
            </a:r>
            <a:r>
              <a:rPr spc="90" dirty="0"/>
              <a:t>of</a:t>
            </a:r>
            <a:r>
              <a:rPr spc="-15" dirty="0"/>
              <a:t> </a:t>
            </a:r>
            <a:r>
              <a:rPr spc="40" dirty="0"/>
              <a:t>Trade </a:t>
            </a:r>
            <a:r>
              <a:rPr spc="-295" dirty="0"/>
              <a:t> </a:t>
            </a:r>
            <a:r>
              <a:rPr spc="70" dirty="0"/>
              <a:t>Unions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592" y="1069073"/>
            <a:ext cx="600532" cy="2450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7050" y="1202817"/>
            <a:ext cx="929426" cy="1113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25840" y="903688"/>
            <a:ext cx="219075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presence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trade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lead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sz="850" spc="-5" dirty="0">
                <a:latin typeface="Lucida Sans Unicode"/>
                <a:cs typeface="Lucida Sans Unicode"/>
              </a:rPr>
              <a:t>improved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workplace</a:t>
            </a:r>
            <a:r>
              <a:rPr sz="8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conditions,</a:t>
            </a:r>
            <a:r>
              <a:rPr sz="8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FFFFFF"/>
                </a:solidFill>
                <a:latin typeface="Lucida Sans Unicode"/>
                <a:cs typeface="Lucida Sans Unicode"/>
              </a:rPr>
              <a:t>enhanced </a:t>
            </a:r>
            <a:r>
              <a:rPr sz="85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job security</a:t>
            </a:r>
            <a:r>
              <a:rPr sz="8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, </a:t>
            </a:r>
            <a:r>
              <a:rPr sz="8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and better </a:t>
            </a:r>
            <a:r>
              <a:rPr sz="850" spc="-15" dirty="0">
                <a:latin typeface="Lucida Sans Unicode"/>
                <a:cs typeface="Lucida Sans Unicode"/>
              </a:rPr>
              <a:t>negotiation </a:t>
            </a:r>
            <a:r>
              <a:rPr sz="850" dirty="0">
                <a:latin typeface="Lucida Sans Unicode"/>
                <a:cs typeface="Lucida Sans Unicode"/>
              </a:rPr>
              <a:t>power </a:t>
            </a:r>
            <a:r>
              <a:rPr sz="850" spc="-254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8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employees.</a:t>
            </a:r>
            <a:endParaRPr sz="85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21063" y="821766"/>
            <a:ext cx="1141730" cy="30480"/>
          </a:xfrm>
          <a:custGeom>
            <a:avLst/>
            <a:gdLst/>
            <a:ahLst/>
            <a:cxnLst/>
            <a:rect l="l" t="t" r="r" b="b"/>
            <a:pathLst>
              <a:path w="1141729" h="30480">
                <a:moveTo>
                  <a:pt x="1141653" y="0"/>
                </a:moveTo>
                <a:lnTo>
                  <a:pt x="0" y="0"/>
                </a:lnTo>
                <a:lnTo>
                  <a:pt x="0" y="30429"/>
                </a:lnTo>
                <a:lnTo>
                  <a:pt x="1141653" y="30429"/>
                </a:lnTo>
                <a:lnTo>
                  <a:pt x="114165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1769" y="0"/>
            <a:ext cx="1805305" cy="1833245"/>
            <a:chOff x="4041769" y="0"/>
            <a:chExt cx="1805305" cy="1833245"/>
          </a:xfrm>
        </p:grpSpPr>
        <p:sp>
          <p:nvSpPr>
            <p:cNvPr id="3" name="object 3"/>
            <p:cNvSpPr/>
            <p:nvPr/>
          </p:nvSpPr>
          <p:spPr>
            <a:xfrm>
              <a:off x="5234726" y="893420"/>
              <a:ext cx="612140" cy="939800"/>
            </a:xfrm>
            <a:custGeom>
              <a:avLst/>
              <a:gdLst/>
              <a:ahLst/>
              <a:cxnLst/>
              <a:rect l="l" t="t" r="r" b="b"/>
              <a:pathLst>
                <a:path w="612139" h="939800">
                  <a:moveTo>
                    <a:pt x="555985" y="0"/>
                  </a:moveTo>
                  <a:lnTo>
                    <a:pt x="0" y="555604"/>
                  </a:lnTo>
                  <a:lnTo>
                    <a:pt x="383987" y="939332"/>
                  </a:lnTo>
                  <a:lnTo>
                    <a:pt x="612022" y="711465"/>
                  </a:lnTo>
                  <a:lnTo>
                    <a:pt x="612022" y="55994"/>
                  </a:lnTo>
                  <a:lnTo>
                    <a:pt x="555985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41762" y="12"/>
              <a:ext cx="1805305" cy="1479550"/>
            </a:xfrm>
            <a:custGeom>
              <a:avLst/>
              <a:gdLst/>
              <a:ahLst/>
              <a:cxnLst/>
              <a:rect l="l" t="t" r="r" b="b"/>
              <a:pathLst>
                <a:path w="1805304" h="1479550">
                  <a:moveTo>
                    <a:pt x="1779358" y="923798"/>
                  </a:moveTo>
                  <a:lnTo>
                    <a:pt x="1577733" y="721537"/>
                  </a:lnTo>
                  <a:lnTo>
                    <a:pt x="1021753" y="1277137"/>
                  </a:lnTo>
                  <a:lnTo>
                    <a:pt x="1223352" y="1479397"/>
                  </a:lnTo>
                  <a:lnTo>
                    <a:pt x="1779358" y="923798"/>
                  </a:lnTo>
                  <a:close/>
                </a:path>
                <a:path w="1805304" h="1479550">
                  <a:moveTo>
                    <a:pt x="1804962" y="0"/>
                  </a:moveTo>
                  <a:lnTo>
                    <a:pt x="0" y="0"/>
                  </a:lnTo>
                  <a:lnTo>
                    <a:pt x="983132" y="983132"/>
                  </a:lnTo>
                  <a:lnTo>
                    <a:pt x="1804962" y="161290"/>
                  </a:lnTo>
                  <a:lnTo>
                    <a:pt x="1804962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815809" y="2133469"/>
            <a:ext cx="1031240" cy="1155065"/>
          </a:xfrm>
          <a:custGeom>
            <a:avLst/>
            <a:gdLst/>
            <a:ahLst/>
            <a:cxnLst/>
            <a:rect l="l" t="t" r="r" b="b"/>
            <a:pathLst>
              <a:path w="1031239" h="1155064">
                <a:moveTo>
                  <a:pt x="1030528" y="0"/>
                </a:moveTo>
                <a:lnTo>
                  <a:pt x="0" y="1030926"/>
                </a:lnTo>
                <a:lnTo>
                  <a:pt x="123599" y="1154477"/>
                </a:lnTo>
                <a:lnTo>
                  <a:pt x="1030936" y="1154477"/>
                </a:lnTo>
                <a:lnTo>
                  <a:pt x="1030936" y="408"/>
                </a:lnTo>
                <a:lnTo>
                  <a:pt x="1030528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10878" y="260676"/>
            <a:ext cx="2136140" cy="2820035"/>
            <a:chOff x="3710878" y="260676"/>
            <a:chExt cx="2136140" cy="2820035"/>
          </a:xfrm>
        </p:grpSpPr>
        <p:sp>
          <p:nvSpPr>
            <p:cNvPr id="7" name="object 7"/>
            <p:cNvSpPr/>
            <p:nvPr/>
          </p:nvSpPr>
          <p:spPr>
            <a:xfrm>
              <a:off x="5069921" y="260676"/>
              <a:ext cx="777240" cy="838835"/>
            </a:xfrm>
            <a:custGeom>
              <a:avLst/>
              <a:gdLst/>
              <a:ahLst/>
              <a:cxnLst/>
              <a:rect l="l" t="t" r="r" b="b"/>
              <a:pathLst>
                <a:path w="777239" h="838835">
                  <a:moveTo>
                    <a:pt x="776834" y="0"/>
                  </a:moveTo>
                  <a:lnTo>
                    <a:pt x="0" y="776847"/>
                  </a:lnTo>
                  <a:lnTo>
                    <a:pt x="62240" y="838295"/>
                  </a:lnTo>
                  <a:lnTo>
                    <a:pt x="776834" y="123688"/>
                  </a:lnTo>
                  <a:lnTo>
                    <a:pt x="776834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878" y="1043964"/>
              <a:ext cx="2036643" cy="203667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8710" y="327769"/>
            <a:ext cx="1964055" cy="4210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ts val="1545"/>
              </a:lnSpc>
              <a:spcBef>
                <a:spcPts val="115"/>
              </a:spcBef>
            </a:pPr>
            <a:r>
              <a:rPr spc="55" dirty="0"/>
              <a:t>Disadvantages</a:t>
            </a:r>
            <a:r>
              <a:rPr spc="35" dirty="0"/>
              <a:t> </a:t>
            </a:r>
            <a:r>
              <a:rPr spc="90" dirty="0"/>
              <a:t>of</a:t>
            </a:r>
            <a:r>
              <a:rPr spc="5" dirty="0"/>
              <a:t> </a:t>
            </a:r>
            <a:r>
              <a:rPr spc="40" dirty="0"/>
              <a:t>Trade</a:t>
            </a:r>
          </a:p>
          <a:p>
            <a:pPr marR="5080" algn="r">
              <a:lnSpc>
                <a:spcPts val="1545"/>
              </a:lnSpc>
            </a:pPr>
            <a:r>
              <a:rPr spc="70" dirty="0"/>
              <a:t>Unions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106" y="1073194"/>
            <a:ext cx="747491" cy="2455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9739" y="1511582"/>
            <a:ext cx="982410" cy="1274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85997" y="890824"/>
            <a:ext cx="203327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320" algn="r">
              <a:lnSpc>
                <a:spcPct val="100899"/>
              </a:lnSpc>
              <a:spcBef>
                <a:spcPts val="95"/>
              </a:spcBef>
            </a:pPr>
            <a:r>
              <a:rPr sz="9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Challenges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associate</a:t>
            </a:r>
            <a:r>
              <a:rPr sz="9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trade  </a:t>
            </a:r>
            <a:r>
              <a:rPr sz="9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unions</a:t>
            </a:r>
            <a:r>
              <a:rPr sz="9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include</a:t>
            </a:r>
            <a:r>
              <a:rPr sz="9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potential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9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30" dirty="0">
                <a:latin typeface="Lucida Sans Unicode"/>
                <a:cs typeface="Lucida Sans Unicode"/>
              </a:rPr>
              <a:t>conﬂict </a:t>
            </a:r>
            <a:r>
              <a:rPr sz="950" spc="-28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management</a:t>
            </a:r>
            <a:r>
              <a:rPr sz="9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9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strike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actions  </a:t>
            </a:r>
            <a:r>
              <a:rPr sz="9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impacting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productivity,</a:t>
            </a:r>
            <a:r>
              <a:rPr sz="9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endParaRPr sz="950" dirty="0">
              <a:latin typeface="Lucida Sans Unicode"/>
              <a:cs typeface="Lucida Sans Unicode"/>
            </a:endParaRPr>
          </a:p>
          <a:p>
            <a:pPr marR="5715" algn="r">
              <a:lnSpc>
                <a:spcPct val="100000"/>
              </a:lnSpc>
              <a:spcBef>
                <a:spcPts val="15"/>
              </a:spcBef>
            </a:pPr>
            <a:r>
              <a:rPr sz="950" spc="-10" dirty="0">
                <a:latin typeface="Lucida Sans Unicode"/>
                <a:cs typeface="Lucida Sans Unicode"/>
              </a:rPr>
              <a:t>membership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fees</a:t>
            </a:r>
            <a:r>
              <a:rPr sz="9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95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5624" y="818159"/>
            <a:ext cx="1294130" cy="30480"/>
          </a:xfrm>
          <a:custGeom>
            <a:avLst/>
            <a:gdLst/>
            <a:ahLst/>
            <a:cxnLst/>
            <a:rect l="l" t="t" r="r" b="b"/>
            <a:pathLst>
              <a:path w="1294129" h="30480">
                <a:moveTo>
                  <a:pt x="1293863" y="0"/>
                </a:moveTo>
                <a:lnTo>
                  <a:pt x="0" y="0"/>
                </a:lnTo>
                <a:lnTo>
                  <a:pt x="0" y="30441"/>
                </a:lnTo>
                <a:lnTo>
                  <a:pt x="1293863" y="30441"/>
                </a:lnTo>
                <a:lnTo>
                  <a:pt x="129386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512" y="219283"/>
            <a:ext cx="1235075" cy="3068955"/>
            <a:chOff x="1512" y="219283"/>
            <a:chExt cx="1235075" cy="3068955"/>
          </a:xfrm>
        </p:grpSpPr>
        <p:sp>
          <p:nvSpPr>
            <p:cNvPr id="15" name="object 15"/>
            <p:cNvSpPr/>
            <p:nvPr/>
          </p:nvSpPr>
          <p:spPr>
            <a:xfrm>
              <a:off x="1512" y="219283"/>
              <a:ext cx="936625" cy="1873250"/>
            </a:xfrm>
            <a:custGeom>
              <a:avLst/>
              <a:gdLst/>
              <a:ahLst/>
              <a:cxnLst/>
              <a:rect l="l" t="t" r="r" b="b"/>
              <a:pathLst>
                <a:path w="936625" h="1873250">
                  <a:moveTo>
                    <a:pt x="0" y="0"/>
                  </a:moveTo>
                  <a:lnTo>
                    <a:pt x="0" y="1873071"/>
                  </a:lnTo>
                  <a:lnTo>
                    <a:pt x="936546" y="936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2" y="1987070"/>
              <a:ext cx="1235075" cy="1301115"/>
            </a:xfrm>
            <a:custGeom>
              <a:avLst/>
              <a:gdLst/>
              <a:ahLst/>
              <a:cxnLst/>
              <a:rect l="l" t="t" r="r" b="b"/>
              <a:pathLst>
                <a:path w="1235075" h="1301114">
                  <a:moveTo>
                    <a:pt x="204454" y="0"/>
                  </a:moveTo>
                  <a:lnTo>
                    <a:pt x="0" y="204451"/>
                  </a:lnTo>
                  <a:lnTo>
                    <a:pt x="0" y="1300876"/>
                  </a:lnTo>
                  <a:lnTo>
                    <a:pt x="964623" y="1300876"/>
                  </a:lnTo>
                  <a:lnTo>
                    <a:pt x="1234976" y="1030520"/>
                  </a:lnTo>
                  <a:lnTo>
                    <a:pt x="204454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23515" cy="3289300"/>
            <a:chOff x="0" y="0"/>
            <a:chExt cx="2723515" cy="328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2270"/>
              <a:ext cx="1702082" cy="16165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0833" cy="14752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2021" y="328329"/>
            <a:ext cx="231902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70" dirty="0"/>
              <a:t>Collective</a:t>
            </a:r>
            <a:r>
              <a:rPr sz="1850" spc="45" dirty="0"/>
              <a:t> Bargaining</a:t>
            </a:r>
            <a:endParaRPr sz="185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5226" y="938165"/>
            <a:ext cx="1054821" cy="1141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25840" y="903682"/>
            <a:ext cx="2233930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850" spc="-30" dirty="0">
                <a:latin typeface="Verdana"/>
                <a:cs typeface="Verdana"/>
              </a:rPr>
              <a:t>Collective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bargaining</a:t>
            </a:r>
            <a:r>
              <a:rPr sz="850" spc="-80" dirty="0"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negotiation  process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trade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employers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reach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agreements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issues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45" dirty="0">
                <a:solidFill>
                  <a:srgbClr val="FFFFFF"/>
                </a:solidFill>
                <a:latin typeface="Verdana"/>
                <a:cs typeface="Verdana"/>
              </a:rPr>
              <a:t>wages,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working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hours,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working  conditions.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1063" y="821766"/>
            <a:ext cx="1141730" cy="30480"/>
          </a:xfrm>
          <a:custGeom>
            <a:avLst/>
            <a:gdLst/>
            <a:ahLst/>
            <a:cxnLst/>
            <a:rect l="l" t="t" r="r" b="b"/>
            <a:pathLst>
              <a:path w="1141729" h="30480">
                <a:moveTo>
                  <a:pt x="1141653" y="0"/>
                </a:moveTo>
                <a:lnTo>
                  <a:pt x="0" y="0"/>
                </a:lnTo>
                <a:lnTo>
                  <a:pt x="0" y="30429"/>
                </a:lnTo>
                <a:lnTo>
                  <a:pt x="1141653" y="30429"/>
                </a:lnTo>
                <a:lnTo>
                  <a:pt x="114165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4" y="0"/>
            <a:ext cx="5842635" cy="3288029"/>
            <a:chOff x="3204" y="0"/>
            <a:chExt cx="5842635" cy="32880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4" y="1867"/>
              <a:ext cx="5842190" cy="32860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49742" y="404704"/>
              <a:ext cx="2061210" cy="2061210"/>
            </a:xfrm>
            <a:custGeom>
              <a:avLst/>
              <a:gdLst/>
              <a:ahLst/>
              <a:cxnLst/>
              <a:rect l="l" t="t" r="r" b="b"/>
              <a:pathLst>
                <a:path w="2061210" h="2061210">
                  <a:moveTo>
                    <a:pt x="1030528" y="0"/>
                  </a:moveTo>
                  <a:lnTo>
                    <a:pt x="0" y="1030129"/>
                  </a:lnTo>
                  <a:lnTo>
                    <a:pt x="1030528" y="2061057"/>
                  </a:lnTo>
                  <a:lnTo>
                    <a:pt x="2061057" y="1030129"/>
                  </a:lnTo>
                  <a:lnTo>
                    <a:pt x="1030528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9761" y="0"/>
              <a:ext cx="2061210" cy="1175385"/>
            </a:xfrm>
            <a:custGeom>
              <a:avLst/>
              <a:gdLst/>
              <a:ahLst/>
              <a:cxnLst/>
              <a:rect l="l" t="t" r="r" b="b"/>
              <a:pathLst>
                <a:path w="2061210" h="1175385">
                  <a:moveTo>
                    <a:pt x="1916261" y="0"/>
                  </a:moveTo>
                  <a:lnTo>
                    <a:pt x="144782" y="0"/>
                  </a:lnTo>
                  <a:lnTo>
                    <a:pt x="0" y="144779"/>
                  </a:lnTo>
                  <a:lnTo>
                    <a:pt x="1030516" y="1175323"/>
                  </a:lnTo>
                  <a:lnTo>
                    <a:pt x="2061045" y="144779"/>
                  </a:lnTo>
                  <a:lnTo>
                    <a:pt x="1916261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2954" y="937"/>
              <a:ext cx="2262505" cy="3285490"/>
            </a:xfrm>
            <a:custGeom>
              <a:avLst/>
              <a:gdLst/>
              <a:ahLst/>
              <a:cxnLst/>
              <a:rect l="l" t="t" r="r" b="b"/>
              <a:pathLst>
                <a:path w="2262504" h="3285490">
                  <a:moveTo>
                    <a:pt x="2261984" y="0"/>
                  </a:moveTo>
                  <a:lnTo>
                    <a:pt x="0" y="0"/>
                  </a:lnTo>
                  <a:lnTo>
                    <a:pt x="0" y="3284890"/>
                  </a:lnTo>
                  <a:lnTo>
                    <a:pt x="2261984" y="3284890"/>
                  </a:lnTo>
                  <a:lnTo>
                    <a:pt x="2261984" y="0"/>
                  </a:lnTo>
                  <a:close/>
                </a:path>
              </a:pathLst>
            </a:custGeom>
            <a:solidFill>
              <a:srgbClr val="282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60295" y="551708"/>
            <a:ext cx="1976120" cy="4210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9270" marR="5080" indent="-497205">
              <a:lnSpc>
                <a:spcPts val="1410"/>
              </a:lnSpc>
              <a:spcBef>
                <a:spcPts val="385"/>
              </a:spcBef>
            </a:pPr>
            <a:r>
              <a:rPr spc="50" dirty="0"/>
              <a:t>Role</a:t>
            </a:r>
            <a:r>
              <a:rPr spc="35" dirty="0"/>
              <a:t> </a:t>
            </a:r>
            <a:r>
              <a:rPr spc="90" dirty="0"/>
              <a:t>of</a:t>
            </a:r>
            <a:r>
              <a:rPr dirty="0"/>
              <a:t> </a:t>
            </a:r>
            <a:r>
              <a:rPr spc="40" dirty="0"/>
              <a:t>Trade</a:t>
            </a:r>
            <a:r>
              <a:rPr spc="35" dirty="0"/>
              <a:t> </a:t>
            </a:r>
            <a:r>
              <a:rPr spc="70" dirty="0"/>
              <a:t>Unions</a:t>
            </a:r>
            <a:r>
              <a:rPr spc="40" dirty="0"/>
              <a:t> </a:t>
            </a:r>
            <a:r>
              <a:rPr spc="60" dirty="0"/>
              <a:t>in </a:t>
            </a:r>
            <a:r>
              <a:rPr spc="-295" dirty="0"/>
              <a:t> </a:t>
            </a:r>
            <a:r>
              <a:rPr spc="60" dirty="0"/>
              <a:t>Workplace</a:t>
            </a:r>
            <a:r>
              <a:rPr dirty="0"/>
              <a:t> </a:t>
            </a:r>
            <a:r>
              <a:rPr spc="55" dirty="0"/>
              <a:t>Safety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885102" y="1252109"/>
            <a:ext cx="1845945" cy="354330"/>
            <a:chOff x="3885102" y="1252109"/>
            <a:chExt cx="1845945" cy="3543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2394" y="1252109"/>
              <a:ext cx="645322" cy="1147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440" y="1383017"/>
              <a:ext cx="305562" cy="114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5102" y="1541096"/>
              <a:ext cx="492526" cy="6534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47431" y="1087305"/>
            <a:ext cx="1891664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4320" algn="r">
              <a:lnSpc>
                <a:spcPct val="101600"/>
              </a:lnSpc>
              <a:spcBef>
                <a:spcPts val="95"/>
              </a:spcBef>
            </a:pP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Trad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play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vital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latin typeface="Verdana"/>
                <a:cs typeface="Verdana"/>
              </a:rPr>
              <a:t>safe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working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environments 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advocating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latin typeface="Verdana"/>
                <a:cs typeface="Verdana"/>
              </a:rPr>
              <a:t>safety  measure</a:t>
            </a:r>
            <a:r>
              <a:rPr sz="850" spc="-20" dirty="0">
                <a:latin typeface="Verdana"/>
                <a:cs typeface="Verdana"/>
              </a:rPr>
              <a:t>s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representing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workers 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discussions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employers.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47032" y="1011605"/>
            <a:ext cx="1294130" cy="30480"/>
          </a:xfrm>
          <a:custGeom>
            <a:avLst/>
            <a:gdLst/>
            <a:ahLst/>
            <a:cxnLst/>
            <a:rect l="l" t="t" r="r" b="b"/>
            <a:pathLst>
              <a:path w="1294129" h="30480">
                <a:moveTo>
                  <a:pt x="1293863" y="0"/>
                </a:moveTo>
                <a:lnTo>
                  <a:pt x="0" y="0"/>
                </a:lnTo>
                <a:lnTo>
                  <a:pt x="0" y="30441"/>
                </a:lnTo>
                <a:lnTo>
                  <a:pt x="1293863" y="30441"/>
                </a:lnTo>
                <a:lnTo>
                  <a:pt x="129386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282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2" y="0"/>
            <a:ext cx="820419" cy="853440"/>
          </a:xfrm>
          <a:custGeom>
            <a:avLst/>
            <a:gdLst/>
            <a:ahLst/>
            <a:cxnLst/>
            <a:rect l="l" t="t" r="r" b="b"/>
            <a:pathLst>
              <a:path w="820419" h="853440">
                <a:moveTo>
                  <a:pt x="522571" y="0"/>
                </a:moveTo>
                <a:lnTo>
                  <a:pt x="6352" y="0"/>
                </a:lnTo>
                <a:lnTo>
                  <a:pt x="0" y="6352"/>
                </a:lnTo>
                <a:lnTo>
                  <a:pt x="0" y="588633"/>
                </a:lnTo>
                <a:lnTo>
                  <a:pt x="264461" y="853095"/>
                </a:lnTo>
                <a:lnTo>
                  <a:pt x="820067" y="297490"/>
                </a:lnTo>
                <a:lnTo>
                  <a:pt x="522571" y="0"/>
                </a:lnTo>
                <a:close/>
              </a:path>
            </a:pathLst>
          </a:custGeom>
          <a:solidFill>
            <a:srgbClr val="484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12" y="0"/>
            <a:ext cx="2413000" cy="3288029"/>
            <a:chOff x="1512" y="0"/>
            <a:chExt cx="2413000" cy="3288029"/>
          </a:xfrm>
        </p:grpSpPr>
        <p:sp>
          <p:nvSpPr>
            <p:cNvPr id="5" name="object 5"/>
            <p:cNvSpPr/>
            <p:nvPr/>
          </p:nvSpPr>
          <p:spPr>
            <a:xfrm>
              <a:off x="317647" y="2034374"/>
              <a:ext cx="2061210" cy="1254125"/>
            </a:xfrm>
            <a:custGeom>
              <a:avLst/>
              <a:gdLst/>
              <a:ahLst/>
              <a:cxnLst/>
              <a:rect l="l" t="t" r="r" b="b"/>
              <a:pathLst>
                <a:path w="2061210" h="1254125">
                  <a:moveTo>
                    <a:pt x="1030922" y="0"/>
                  </a:moveTo>
                  <a:lnTo>
                    <a:pt x="0" y="1030520"/>
                  </a:lnTo>
                  <a:lnTo>
                    <a:pt x="223138" y="1253572"/>
                  </a:lnTo>
                  <a:lnTo>
                    <a:pt x="1838088" y="1253572"/>
                  </a:lnTo>
                  <a:lnTo>
                    <a:pt x="2061054" y="1030520"/>
                  </a:lnTo>
                  <a:lnTo>
                    <a:pt x="1030922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2" y="957239"/>
              <a:ext cx="1294765" cy="2061210"/>
            </a:xfrm>
            <a:custGeom>
              <a:avLst/>
              <a:gdLst/>
              <a:ahLst/>
              <a:cxnLst/>
              <a:rect l="l" t="t" r="r" b="b"/>
              <a:pathLst>
                <a:path w="1294765" h="2061210">
                  <a:moveTo>
                    <a:pt x="263949" y="0"/>
                  </a:moveTo>
                  <a:lnTo>
                    <a:pt x="0" y="264053"/>
                  </a:lnTo>
                  <a:lnTo>
                    <a:pt x="0" y="1797205"/>
                  </a:lnTo>
                  <a:lnTo>
                    <a:pt x="263949" y="2061054"/>
                  </a:lnTo>
                  <a:lnTo>
                    <a:pt x="1294482" y="1030925"/>
                  </a:lnTo>
                  <a:lnTo>
                    <a:pt x="263949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321" y="0"/>
              <a:ext cx="2036670" cy="19335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21205" marR="5080">
              <a:lnSpc>
                <a:spcPts val="1410"/>
              </a:lnSpc>
              <a:spcBef>
                <a:spcPts val="385"/>
              </a:spcBef>
            </a:pPr>
            <a:r>
              <a:rPr spc="40" dirty="0"/>
              <a:t>Trade</a:t>
            </a:r>
            <a:r>
              <a:rPr spc="35" dirty="0"/>
              <a:t> </a:t>
            </a:r>
            <a:r>
              <a:rPr spc="70" dirty="0"/>
              <a:t>Unions</a:t>
            </a:r>
            <a:r>
              <a:rPr spc="40" dirty="0"/>
              <a:t> </a:t>
            </a:r>
            <a:r>
              <a:rPr spc="75" dirty="0"/>
              <a:t>and</a:t>
            </a:r>
            <a:r>
              <a:rPr spc="40" dirty="0"/>
              <a:t> </a:t>
            </a:r>
            <a:r>
              <a:rPr spc="65" dirty="0"/>
              <a:t>Employee </a:t>
            </a:r>
            <a:r>
              <a:rPr spc="-295" dirty="0"/>
              <a:t> </a:t>
            </a:r>
            <a:r>
              <a:rPr spc="45" dirty="0"/>
              <a:t>Rights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4099" y="1293208"/>
            <a:ext cx="1896660" cy="2486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48117" y="997492"/>
            <a:ext cx="218694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Trad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instrumental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protecting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employee </a:t>
            </a:r>
            <a:r>
              <a:rPr sz="850" spc="-40" dirty="0">
                <a:solidFill>
                  <a:srgbClr val="FFFFFF"/>
                </a:solidFill>
                <a:latin typeface="Verdana"/>
                <a:cs typeface="Verdana"/>
              </a:rPr>
              <a:t>rights,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including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righ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latin typeface="Verdana"/>
                <a:cs typeface="Verdana"/>
              </a:rPr>
              <a:t>fair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treatment</a:t>
            </a:r>
            <a:r>
              <a:rPr sz="850" spc="-1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latin typeface="Verdana"/>
                <a:cs typeface="Verdana"/>
              </a:rPr>
              <a:t>non-discriminatio</a:t>
            </a:r>
            <a:r>
              <a:rPr sz="850" spc="-30" dirty="0">
                <a:latin typeface="Verdana"/>
                <a:cs typeface="Verdana"/>
              </a:rPr>
              <a:t>n</a:t>
            </a:r>
            <a:r>
              <a:rPr sz="850" spc="-10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8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representation</a:t>
            </a:r>
            <a:r>
              <a:rPr sz="850" spc="-65" dirty="0"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disciplinary</a:t>
            </a:r>
            <a:r>
              <a:rPr sz="8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Verdana"/>
                <a:cs typeface="Verdana"/>
              </a:rPr>
              <a:t>actions.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46578" y="877277"/>
            <a:ext cx="1141730" cy="30480"/>
          </a:xfrm>
          <a:custGeom>
            <a:avLst/>
            <a:gdLst/>
            <a:ahLst/>
            <a:cxnLst/>
            <a:rect l="l" t="t" r="r" b="b"/>
            <a:pathLst>
              <a:path w="1141729" h="30480">
                <a:moveTo>
                  <a:pt x="1141641" y="0"/>
                </a:moveTo>
                <a:lnTo>
                  <a:pt x="0" y="0"/>
                </a:lnTo>
                <a:lnTo>
                  <a:pt x="0" y="30454"/>
                </a:lnTo>
                <a:lnTo>
                  <a:pt x="1141641" y="30454"/>
                </a:lnTo>
                <a:lnTo>
                  <a:pt x="1141641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1077" y="0"/>
            <a:ext cx="2435860" cy="1732914"/>
            <a:chOff x="3411077" y="0"/>
            <a:chExt cx="2435860" cy="1732914"/>
          </a:xfrm>
        </p:grpSpPr>
        <p:sp>
          <p:nvSpPr>
            <p:cNvPr id="3" name="object 3"/>
            <p:cNvSpPr/>
            <p:nvPr/>
          </p:nvSpPr>
          <p:spPr>
            <a:xfrm>
              <a:off x="3582949" y="12"/>
              <a:ext cx="2264410" cy="1628139"/>
            </a:xfrm>
            <a:custGeom>
              <a:avLst/>
              <a:gdLst/>
              <a:ahLst/>
              <a:cxnLst/>
              <a:rect l="l" t="t" r="r" b="b"/>
              <a:pathLst>
                <a:path w="2264410" h="1628139">
                  <a:moveTo>
                    <a:pt x="939330" y="1012659"/>
                  </a:moveTo>
                  <a:lnTo>
                    <a:pt x="555586" y="628129"/>
                  </a:lnTo>
                  <a:lnTo>
                    <a:pt x="0" y="1183741"/>
                  </a:lnTo>
                  <a:lnTo>
                    <a:pt x="383717" y="1568259"/>
                  </a:lnTo>
                  <a:lnTo>
                    <a:pt x="939330" y="1012659"/>
                  </a:lnTo>
                  <a:close/>
                </a:path>
                <a:path w="2264410" h="1628139">
                  <a:moveTo>
                    <a:pt x="2263787" y="178587"/>
                  </a:moveTo>
                  <a:lnTo>
                    <a:pt x="2085200" y="0"/>
                  </a:lnTo>
                  <a:lnTo>
                    <a:pt x="1219022" y="0"/>
                  </a:lnTo>
                  <a:lnTo>
                    <a:pt x="621576" y="597433"/>
                  </a:lnTo>
                  <a:lnTo>
                    <a:pt x="1652104" y="1627962"/>
                  </a:lnTo>
                  <a:lnTo>
                    <a:pt x="2263787" y="1016292"/>
                  </a:lnTo>
                  <a:lnTo>
                    <a:pt x="2263787" y="178587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1077" y="457056"/>
              <a:ext cx="758190" cy="758190"/>
            </a:xfrm>
            <a:custGeom>
              <a:avLst/>
              <a:gdLst/>
              <a:ahLst/>
              <a:cxnLst/>
              <a:rect l="l" t="t" r="r" b="b"/>
              <a:pathLst>
                <a:path w="758189" h="758190">
                  <a:moveTo>
                    <a:pt x="555589" y="0"/>
                  </a:moveTo>
                  <a:lnTo>
                    <a:pt x="0" y="555604"/>
                  </a:lnTo>
                  <a:lnTo>
                    <a:pt x="202265" y="757857"/>
                  </a:lnTo>
                  <a:lnTo>
                    <a:pt x="757854" y="201454"/>
                  </a:lnTo>
                  <a:lnTo>
                    <a:pt x="555589" y="0"/>
                  </a:lnTo>
                  <a:close/>
                </a:path>
              </a:pathLst>
            </a:custGeom>
            <a:solidFill>
              <a:srgbClr val="484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6451" y="1110581"/>
              <a:ext cx="560705" cy="622300"/>
            </a:xfrm>
            <a:custGeom>
              <a:avLst/>
              <a:gdLst/>
              <a:ahLst/>
              <a:cxnLst/>
              <a:rect l="l" t="t" r="r" b="b"/>
              <a:pathLst>
                <a:path w="560704" h="622300">
                  <a:moveTo>
                    <a:pt x="560295" y="0"/>
                  </a:moveTo>
                  <a:lnTo>
                    <a:pt x="0" y="559793"/>
                  </a:lnTo>
                  <a:lnTo>
                    <a:pt x="62240" y="622039"/>
                  </a:lnTo>
                  <a:lnTo>
                    <a:pt x="560295" y="123539"/>
                  </a:lnTo>
                  <a:lnTo>
                    <a:pt x="560295" y="0"/>
                  </a:lnTo>
                  <a:close/>
                </a:path>
              </a:pathLst>
            </a:custGeom>
            <a:solidFill>
              <a:srgbClr val="6F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" y="1298544"/>
            <a:ext cx="3043177" cy="198940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437" y="706753"/>
            <a:ext cx="2908935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80" dirty="0"/>
              <a:t>Challenges</a:t>
            </a:r>
            <a:r>
              <a:rPr spc="35" dirty="0"/>
              <a:t> </a:t>
            </a:r>
            <a:r>
              <a:rPr spc="75" dirty="0"/>
              <a:t>Faced</a:t>
            </a:r>
            <a:r>
              <a:rPr spc="40" dirty="0"/>
              <a:t> </a:t>
            </a:r>
            <a:r>
              <a:rPr spc="65" dirty="0"/>
              <a:t>by</a:t>
            </a:r>
            <a:r>
              <a:rPr spc="-35" dirty="0"/>
              <a:t> </a:t>
            </a:r>
            <a:r>
              <a:rPr spc="55" dirty="0"/>
              <a:t>Trade</a:t>
            </a:r>
            <a:r>
              <a:rPr spc="35" dirty="0"/>
              <a:t> </a:t>
            </a:r>
            <a:r>
              <a:rPr spc="85" dirty="0"/>
              <a:t>Unions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7059" y="1242359"/>
            <a:ext cx="1819275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55880" algn="r">
              <a:lnSpc>
                <a:spcPct val="101800"/>
              </a:lnSpc>
              <a:spcBef>
                <a:spcPts val="95"/>
              </a:spcBef>
            </a:pP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Trad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unions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encounte</a:t>
            </a: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challenges 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latin typeface="Verdana"/>
                <a:cs typeface="Verdana"/>
              </a:rPr>
              <a:t>declining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25" dirty="0">
                <a:latin typeface="Verdana"/>
                <a:cs typeface="Verdana"/>
              </a:rPr>
              <a:t>membership</a:t>
            </a:r>
            <a:r>
              <a:rPr sz="850" spc="-10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850" spc="-35" dirty="0">
                <a:latin typeface="Verdana"/>
                <a:cs typeface="Verdana"/>
              </a:rPr>
              <a:t>changin</a:t>
            </a:r>
            <a:r>
              <a:rPr sz="850" spc="-30" dirty="0">
                <a:latin typeface="Verdana"/>
                <a:cs typeface="Verdana"/>
              </a:rPr>
              <a:t>g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15" dirty="0">
                <a:latin typeface="Verdana"/>
                <a:cs typeface="Verdana"/>
              </a:rPr>
              <a:t>labor</a:t>
            </a:r>
            <a:r>
              <a:rPr sz="850" spc="-75" dirty="0">
                <a:latin typeface="Verdana"/>
                <a:cs typeface="Verdana"/>
              </a:rPr>
              <a:t> </a:t>
            </a:r>
            <a:r>
              <a:rPr sz="850" spc="-30" dirty="0">
                <a:latin typeface="Verdana"/>
                <a:cs typeface="Verdana"/>
              </a:rPr>
              <a:t>laws</a:t>
            </a:r>
            <a:r>
              <a:rPr sz="850" spc="-1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850" spc="-20" dirty="0">
                <a:latin typeface="Verdana"/>
                <a:cs typeface="Verdana"/>
              </a:rPr>
              <a:t>globalization</a:t>
            </a:r>
            <a:r>
              <a:rPr sz="850" spc="-80" dirty="0">
                <a:latin typeface="Verdana"/>
                <a:cs typeface="Verdana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Verdana"/>
                <a:cs typeface="Verdana"/>
              </a:rPr>
              <a:t>impacting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Verdana"/>
                <a:cs typeface="Verdana"/>
              </a:rPr>
              <a:t>traditional</a:t>
            </a:r>
            <a:endParaRPr sz="8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850" spc="-15" dirty="0">
                <a:solidFill>
                  <a:srgbClr val="FFFFFF"/>
                </a:solidFill>
                <a:latin typeface="Verdana"/>
                <a:cs typeface="Verdana"/>
              </a:rPr>
              <a:t>labor</a:t>
            </a:r>
            <a:r>
              <a:rPr sz="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Verdana"/>
                <a:cs typeface="Verdana"/>
              </a:rPr>
              <a:t>practices.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4598" y="1166647"/>
            <a:ext cx="1294130" cy="30480"/>
          </a:xfrm>
          <a:custGeom>
            <a:avLst/>
            <a:gdLst/>
            <a:ahLst/>
            <a:cxnLst/>
            <a:rect l="l" t="t" r="r" b="b"/>
            <a:pathLst>
              <a:path w="1294130" h="30480">
                <a:moveTo>
                  <a:pt x="1293863" y="0"/>
                </a:moveTo>
                <a:lnTo>
                  <a:pt x="0" y="0"/>
                </a:lnTo>
                <a:lnTo>
                  <a:pt x="0" y="30454"/>
                </a:lnTo>
                <a:lnTo>
                  <a:pt x="1293863" y="30454"/>
                </a:lnTo>
                <a:lnTo>
                  <a:pt x="1293863" y="0"/>
                </a:lnTo>
                <a:close/>
              </a:path>
            </a:pathLst>
          </a:custGeom>
          <a:solidFill>
            <a:srgbClr val="6F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6988" y="1061668"/>
            <a:ext cx="2036673" cy="20366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288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Cambria</vt:lpstr>
      <vt:lpstr>Century</vt:lpstr>
      <vt:lpstr>Lucida Sans Unicode</vt:lpstr>
      <vt:lpstr>Perpetua Titling MT</vt:lpstr>
      <vt:lpstr>Verdana</vt:lpstr>
      <vt:lpstr>Office Theme</vt:lpstr>
      <vt:lpstr>The Dynamics of Trade  Unions: *Exploring  Features     *Importance   *Advantages       *Disadvantages</vt:lpstr>
      <vt:lpstr>What are Trade Unions?</vt:lpstr>
      <vt:lpstr>Importance of Trade Unions</vt:lpstr>
      <vt:lpstr>Advantages of Trade  Unions</vt:lpstr>
      <vt:lpstr>Disadvantages of Trade Unions</vt:lpstr>
      <vt:lpstr>Collective Bargaining</vt:lpstr>
      <vt:lpstr>Role of Trade Unions in  Workplace Safety</vt:lpstr>
      <vt:lpstr>Trade Unions and Employee  Rights</vt:lpstr>
      <vt:lpstr>Challenges Faced by Trade Unions</vt:lpstr>
      <vt:lpstr>The Future of Trade Unions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Dynamics of Trade  Unions: *Exploring  Features     *Importance   *Advantages       *Disadvantages</dc:title>
  <cp:lastModifiedBy>systummchauhan@gmail.com</cp:lastModifiedBy>
  <cp:revision>5</cp:revision>
  <dcterms:created xsi:type="dcterms:W3CDTF">2023-12-01T08:11:41Z</dcterms:created>
  <dcterms:modified xsi:type="dcterms:W3CDTF">2024-01-20T10:03:41Z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2023-12-01T00:00:00Z</vt:filetime>
  </property>
  <property fmtid="{D5CDD505-2E9C-101B-9397-08002B2CF9AE}" pid="3" name="LastSaved">
    <vt:filetime>2023-12-01T00:00:00Z</vt:filetime>
  </property>
</Properties>
</file>