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5" r:id="rId2"/>
    <p:sldId id="257" r:id="rId3"/>
    <p:sldId id="258" r:id="rId4"/>
    <p:sldId id="259" r:id="rId5"/>
    <p:sldId id="260" r:id="rId6"/>
    <p:sldId id="269" r:id="rId7"/>
    <p:sldId id="270" r:id="rId8"/>
    <p:sldId id="271" r:id="rId9"/>
    <p:sldId id="272"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4CC7FE-4032-44B6-8A17-8DD3CA140F22}" type="datetimeFigureOut">
              <a:rPr lang="en-US" smtClean="0"/>
              <a:t>2/14/2022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DD2BC-7373-4315-8991-9AD6BB13DADC}" type="slidenum">
              <a:rPr lang="en-US" smtClean="0"/>
              <a:t>‹#›</a:t>
            </a:fld>
            <a:endParaRPr lang="en-US"/>
          </a:p>
        </p:txBody>
      </p:sp>
    </p:spTree>
    <p:extLst>
      <p:ext uri="{BB962C8B-B14F-4D97-AF65-F5344CB8AC3E}">
        <p14:creationId xmlns:p14="http://schemas.microsoft.com/office/powerpoint/2010/main" val="56956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EDD72C3-86D6-40E1-AD77-A33094F4D339}" type="slidenum">
              <a:rPr lang="en-US" altLang="en-US"/>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62160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A79F079F-8D31-4B10-829C-976CD57046AB}" type="slidenum">
              <a:rPr lang="en-US" altLang="en-US" sz="1200">
                <a:latin typeface="Times New Roman" panose="02020603050405020304" pitchFamily="18" charset="0"/>
              </a:rPr>
              <a:pPr/>
              <a:t>10</a:t>
            </a:fld>
            <a:endParaRPr lang="en-US" altLang="en-US" sz="1200">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79897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AF6A272-ED6D-4E6F-B484-B187653D3DFF}" type="slidenum">
              <a:rPr lang="en-US" altLang="en-US" sz="1200">
                <a:latin typeface="Times New Roman" panose="02020603050405020304" pitchFamily="18" charset="0"/>
              </a:rPr>
              <a:pPr/>
              <a:t>2</a:t>
            </a:fld>
            <a:endParaRPr lang="en-US" altLang="en-US" sz="1200">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21593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C351B3AF-60F8-418D-A50E-B4AA55562C2D}" type="slidenum">
              <a:rPr lang="en-US" altLang="en-US" sz="1200">
                <a:latin typeface="Times New Roman" panose="02020603050405020304" pitchFamily="18" charset="0"/>
              </a:rPr>
              <a:pPr/>
              <a:t>3</a:t>
            </a:fld>
            <a:endParaRPr lang="en-US" altLang="en-US" sz="1200">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81456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4B3929F5-93D6-44EF-8F58-E0749EB59EFB}" type="slidenum">
              <a:rPr lang="en-US" altLang="en-US" sz="1200">
                <a:latin typeface="Times New Roman" panose="02020603050405020304" pitchFamily="18" charset="0"/>
              </a:rPr>
              <a:pPr/>
              <a:t>4</a:t>
            </a:fld>
            <a:endParaRPr lang="en-US" altLang="en-US" sz="1200">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9919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B29AC35-8A6D-491D-B920-22D6290A2ACA}" type="slidenum">
              <a:rPr lang="en-US" altLang="en-US" sz="1200">
                <a:latin typeface="Times New Roman" panose="02020603050405020304" pitchFamily="18" charset="0"/>
              </a:rPr>
              <a:pPr/>
              <a:t>5</a:t>
            </a:fld>
            <a:endParaRPr lang="en-US" altLang="en-US" sz="1200">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81296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13BE951-19AC-46FC-AC79-2282DE9812E7}" type="slidenum">
              <a:rPr lang="en-US" altLang="en-US" sz="1200">
                <a:latin typeface="Times New Roman" panose="02020603050405020304" pitchFamily="18" charset="0"/>
              </a:rPr>
              <a:pPr/>
              <a:t>6</a:t>
            </a:fld>
            <a:endParaRPr lang="en-US" altLang="en-US" sz="1200">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4658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BECB416-0722-4D42-B4BA-69F0FD9F63ED}" type="slidenum">
              <a:rPr lang="en-US" altLang="en-US" sz="1200">
                <a:latin typeface="Times New Roman" panose="02020603050405020304" pitchFamily="18" charset="0"/>
              </a:rPr>
              <a:pPr/>
              <a:t>7</a:t>
            </a:fld>
            <a:endParaRPr lang="en-US" altLang="en-US" sz="1200">
              <a:latin typeface="Times New Roman" panose="02020603050405020304"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30688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28C1B051-17D8-437A-9744-04762360C54C}" type="slidenum">
              <a:rPr lang="en-US" altLang="en-US" sz="1200">
                <a:latin typeface="Times New Roman" panose="02020603050405020304" pitchFamily="18" charset="0"/>
              </a:rPr>
              <a:pPr/>
              <a:t>8</a:t>
            </a:fld>
            <a:endParaRPr lang="en-US" altLang="en-US" sz="1200">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41060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711593C6-402A-4421-AF52-5C4E8A857BDA}" type="slidenum">
              <a:rPr lang="en-US" altLang="en-US" sz="1200">
                <a:latin typeface="Times New Roman" panose="02020603050405020304" pitchFamily="18" charset="0"/>
              </a:rPr>
              <a:pPr/>
              <a:t>9</a:t>
            </a:fld>
            <a:endParaRPr lang="en-US" altLang="en-US" sz="1200">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26292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824FAD-D8D0-401A-9855-0C806AD27D13}"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417454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24FAD-D8D0-401A-9855-0C806AD27D13}"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202418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24FAD-D8D0-401A-9855-0C806AD27D13}"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3736302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719263"/>
            <a:ext cx="53848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719263"/>
            <a:ext cx="53848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EBE5ED5E-B3CA-491F-BFF6-166F6244D73B}" type="datetime9">
              <a:rPr lang="en-US"/>
              <a:pPr>
                <a:defRPr/>
              </a:pPr>
              <a:t>2/14/2022 11:04:13 PM</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F30306DE-3A0F-4EA6-8778-3DEF602314D3}" type="slidenum">
              <a:rPr lang="en-US" altLang="en-US"/>
              <a:pPr/>
              <a:t>‹#›</a:t>
            </a:fld>
            <a:endParaRPr lang="en-US" altLang="en-US"/>
          </a:p>
        </p:txBody>
      </p:sp>
    </p:spTree>
    <p:extLst>
      <p:ext uri="{BB962C8B-B14F-4D97-AF65-F5344CB8AC3E}">
        <p14:creationId xmlns:p14="http://schemas.microsoft.com/office/powerpoint/2010/main" val="688382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24FAD-D8D0-401A-9855-0C806AD27D13}"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1908864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7824FAD-D8D0-401A-9855-0C806AD27D13}"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172845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824FAD-D8D0-401A-9855-0C806AD27D13}"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336089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824FAD-D8D0-401A-9855-0C806AD27D13}"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4160413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824FAD-D8D0-401A-9855-0C806AD27D13}"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3181131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24FAD-D8D0-401A-9855-0C806AD27D13}"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288677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7824FAD-D8D0-401A-9855-0C806AD27D13}"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261463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7824FAD-D8D0-401A-9855-0C806AD27D13}"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94E81-E61B-4B8A-A32D-F766369FFED1}" type="slidenum">
              <a:rPr lang="en-US" smtClean="0"/>
              <a:t>‹#›</a:t>
            </a:fld>
            <a:endParaRPr lang="en-US"/>
          </a:p>
        </p:txBody>
      </p:sp>
    </p:spTree>
    <p:extLst>
      <p:ext uri="{BB962C8B-B14F-4D97-AF65-F5344CB8AC3E}">
        <p14:creationId xmlns:p14="http://schemas.microsoft.com/office/powerpoint/2010/main" val="414552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24FAD-D8D0-401A-9855-0C806AD27D13}" type="datetimeFigureOut">
              <a:rPr lang="en-US" smtClean="0"/>
              <a:t>2/14/2022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94E81-E61B-4B8A-A32D-F766369FFED1}" type="slidenum">
              <a:rPr lang="en-US" smtClean="0"/>
              <a:t>‹#›</a:t>
            </a:fld>
            <a:endParaRPr lang="en-US"/>
          </a:p>
        </p:txBody>
      </p:sp>
    </p:spTree>
    <p:extLst>
      <p:ext uri="{BB962C8B-B14F-4D97-AF65-F5344CB8AC3E}">
        <p14:creationId xmlns:p14="http://schemas.microsoft.com/office/powerpoint/2010/main" val="1717198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000" u="sng"/>
              <a:t>ATUL SETYA</a:t>
            </a:r>
          </a:p>
        </p:txBody>
      </p:sp>
      <p:sp>
        <p:nvSpPr>
          <p:cNvPr id="5123" name="Rectangle 2"/>
          <p:cNvSpPr>
            <a:spLocks noGrp="1" noChangeArrowheads="1"/>
          </p:cNvSpPr>
          <p:nvPr>
            <p:ph type="ctrTitle"/>
          </p:nvPr>
        </p:nvSpPr>
        <p:spPr>
          <a:xfrm>
            <a:off x="1362637" y="336175"/>
            <a:ext cx="9144000" cy="981915"/>
          </a:xfrm>
        </p:spPr>
        <p:txBody>
          <a:bodyPr/>
          <a:lstStyle/>
          <a:p>
            <a:pPr eaLnBrk="1" hangingPunct="1"/>
            <a:r>
              <a:rPr lang="en-US" altLang="en-US" sz="4400" u="sng" dirty="0">
                <a:latin typeface="Book Antiqua" panose="02040602050305030304" pitchFamily="18" charset="0"/>
              </a:rPr>
              <a:t>Building structure</a:t>
            </a:r>
            <a:endParaRPr lang="en-US" altLang="en-US" sz="2400" u="sng" dirty="0">
              <a:latin typeface="Book Antiqua" panose="02040602050305030304" pitchFamily="18" charset="0"/>
            </a:endParaRPr>
          </a:p>
        </p:txBody>
      </p:sp>
      <p:sp>
        <p:nvSpPr>
          <p:cNvPr id="5124" name="Rectangle 3"/>
          <p:cNvSpPr>
            <a:spLocks noGrp="1" noChangeArrowheads="1"/>
          </p:cNvSpPr>
          <p:nvPr>
            <p:ph type="subTitle" idx="1"/>
          </p:nvPr>
        </p:nvSpPr>
        <p:spPr>
          <a:xfrm>
            <a:off x="2671482" y="2108294"/>
            <a:ext cx="6248400" cy="3046412"/>
          </a:xfrm>
        </p:spPr>
        <p:txBody>
          <a:bodyPr/>
          <a:lstStyle/>
          <a:p>
            <a:pPr eaLnBrk="1" hangingPunct="1">
              <a:lnSpc>
                <a:spcPct val="90000"/>
              </a:lnSpc>
            </a:pPr>
            <a:endParaRPr lang="en-US" altLang="en-US" u="sng" dirty="0" smtClean="0">
              <a:latin typeface="Book Antiqua" panose="02040602050305030304" pitchFamily="18" charset="0"/>
            </a:endParaRPr>
          </a:p>
          <a:p>
            <a:pPr eaLnBrk="1" hangingPunct="1">
              <a:lnSpc>
                <a:spcPct val="90000"/>
              </a:lnSpc>
            </a:pPr>
            <a:endParaRPr lang="en-US" altLang="en-US" u="sng" dirty="0" smtClean="0">
              <a:latin typeface="Book Antiqua" panose="02040602050305030304" pitchFamily="18" charset="0"/>
            </a:endParaRPr>
          </a:p>
          <a:p>
            <a:pPr eaLnBrk="1" hangingPunct="1">
              <a:lnSpc>
                <a:spcPct val="90000"/>
              </a:lnSpc>
            </a:pPr>
            <a:r>
              <a:rPr lang="en-US" altLang="en-US" sz="4000" b="1" u="sng" dirty="0">
                <a:latin typeface="Book Antiqua" panose="02040602050305030304" pitchFamily="18" charset="0"/>
              </a:rPr>
              <a:t>Plain &amp; Reinforced Concrete</a:t>
            </a:r>
          </a:p>
        </p:txBody>
      </p:sp>
      <p:pic>
        <p:nvPicPr>
          <p:cNvPr id="5" name="Picture 4">
            <a:extLst>
              <a:ext uri="{FF2B5EF4-FFF2-40B4-BE49-F238E27FC236}">
                <a16:creationId xmlns:a16="http://schemas.microsoft.com/office/drawing/2014/main" id="{422FCCAB-8F45-4B9C-9DDA-3D92A674620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59282" y="100759"/>
            <a:ext cx="1019343" cy="121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1403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94DC7682-A7DE-40BE-815B-549B613881EC}" type="datetime9">
              <a:rPr lang="en-US" altLang="en-US" sz="1000"/>
              <a:pPr eaLnBrk="1" hangingPunct="1"/>
              <a:t>2/14/2022 11:04:13 PM</a:t>
            </a:fld>
            <a:endParaRPr lang="en-US" altLang="en-US" sz="1000"/>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251C73A8-FC64-4485-8912-D685F0CB792E}" type="slidenum">
              <a:rPr lang="en-US" altLang="en-US" sz="1000"/>
              <a:pPr eaLnBrk="1" hangingPunct="1"/>
              <a:t>10</a:t>
            </a:fld>
            <a:endParaRPr lang="en-US" altLang="en-US" sz="1000"/>
          </a:p>
        </p:txBody>
      </p:sp>
      <p:sp>
        <p:nvSpPr>
          <p:cNvPr id="16388"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6389" name="Rectangle 3"/>
          <p:cNvSpPr>
            <a:spLocks noGrp="1" noChangeArrowheads="1"/>
          </p:cNvSpPr>
          <p:nvPr>
            <p:ph type="body" idx="1"/>
          </p:nvPr>
        </p:nvSpPr>
        <p:spPr>
          <a:xfrm>
            <a:off x="1981200" y="1371600"/>
            <a:ext cx="8229600" cy="5181600"/>
          </a:xfrm>
        </p:spPr>
        <p:txBody>
          <a:bodyPr/>
          <a:lstStyle/>
          <a:p>
            <a:pPr marL="0" indent="0">
              <a:buNone/>
            </a:pPr>
            <a:r>
              <a:rPr lang="en-US" altLang="en-US">
                <a:latin typeface="Book Antiqua" panose="02040602050305030304" pitchFamily="18" charset="0"/>
              </a:rPr>
              <a:t>Specification &amp; Codes </a:t>
            </a:r>
            <a:r>
              <a:rPr lang="en-US" altLang="en-US" sz="2000">
                <a:latin typeface="Book Antiqua" panose="02040602050305030304" pitchFamily="18" charset="0"/>
              </a:rPr>
              <a:t>(contd…)</a:t>
            </a:r>
            <a:endParaRPr lang="en-US" altLang="en-US">
              <a:latin typeface="Book Antiqua" panose="02040602050305030304" pitchFamily="18" charset="0"/>
            </a:endParaRPr>
          </a:p>
          <a:p>
            <a:pPr marL="0" indent="0">
              <a:buNone/>
            </a:pPr>
            <a:r>
              <a:rPr lang="en-US" altLang="en-US">
                <a:solidFill>
                  <a:schemeClr val="tx2"/>
                </a:solidFill>
                <a:latin typeface="Book Antiqua" panose="02040602050305030304" pitchFamily="18" charset="0"/>
              </a:rPr>
              <a:t>No code or design specification can be construed as substitute for </a:t>
            </a:r>
            <a:r>
              <a:rPr lang="en-US" altLang="en-US" b="1">
                <a:latin typeface="Book Antiqua" panose="02040602050305030304" pitchFamily="18" charset="0"/>
              </a:rPr>
              <a:t>sound engineering judgment</a:t>
            </a:r>
            <a:r>
              <a:rPr lang="en-US" altLang="en-US">
                <a:solidFill>
                  <a:schemeClr val="tx2"/>
                </a:solidFill>
                <a:latin typeface="Book Antiqua" panose="02040602050305030304" pitchFamily="18" charset="0"/>
              </a:rPr>
              <a:t> in the design of concrete structures. In the structural practice, </a:t>
            </a:r>
            <a:r>
              <a:rPr lang="en-US" altLang="en-US" b="1">
                <a:latin typeface="Book Antiqua" panose="02040602050305030304" pitchFamily="18" charset="0"/>
              </a:rPr>
              <a:t>special circumstances</a:t>
            </a:r>
            <a:r>
              <a:rPr lang="en-US" altLang="en-US">
                <a:solidFill>
                  <a:schemeClr val="tx2"/>
                </a:solidFill>
                <a:latin typeface="Book Antiqua" panose="02040602050305030304" pitchFamily="18" charset="0"/>
              </a:rPr>
              <a:t> are frequently encountered where code provisions can only serve as a guide, and engineer must rely upon a firm understanding of the </a:t>
            </a:r>
            <a:r>
              <a:rPr lang="en-US" altLang="en-US" b="1">
                <a:latin typeface="Book Antiqua" panose="02040602050305030304" pitchFamily="18" charset="0"/>
              </a:rPr>
              <a:t>basic principles</a:t>
            </a:r>
            <a:r>
              <a:rPr lang="en-US" altLang="en-US">
                <a:solidFill>
                  <a:schemeClr val="tx2"/>
                </a:solidFill>
                <a:latin typeface="Book Antiqua" panose="02040602050305030304" pitchFamily="18" charset="0"/>
              </a:rPr>
              <a:t> of structural mechanics applied to reinforced or pre-stressed concrete, and the intimate knowledge of nature of materials</a:t>
            </a:r>
          </a:p>
        </p:txBody>
      </p:sp>
    </p:spTree>
    <p:extLst>
      <p:ext uri="{BB962C8B-B14F-4D97-AF65-F5344CB8AC3E}">
        <p14:creationId xmlns:p14="http://schemas.microsoft.com/office/powerpoint/2010/main" val="3147410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CD310450-C8B8-4FF4-B5B3-9A65C8EE7E83}" type="datetime9">
              <a:rPr lang="en-US" altLang="en-US" sz="1000"/>
              <a:pPr eaLnBrk="1" hangingPunct="1"/>
              <a:t>2/14/2022 11:04:13 PM</a:t>
            </a:fld>
            <a:endParaRPr lang="en-US" altLang="en-US" sz="1000"/>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7945D68F-1871-4A6C-B365-F96C3775A5C7}" type="slidenum">
              <a:rPr lang="en-US" altLang="en-US" sz="1000"/>
              <a:pPr eaLnBrk="1" hangingPunct="1"/>
              <a:t>2</a:t>
            </a:fld>
            <a:endParaRPr lang="en-US" altLang="en-US" sz="1000"/>
          </a:p>
        </p:txBody>
      </p:sp>
      <p:sp>
        <p:nvSpPr>
          <p:cNvPr id="9220"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9221" name="Rectangle 3"/>
          <p:cNvSpPr>
            <a:spLocks noGrp="1" noChangeArrowheads="1"/>
          </p:cNvSpPr>
          <p:nvPr>
            <p:ph type="body" idx="1"/>
          </p:nvPr>
        </p:nvSpPr>
        <p:spPr>
          <a:xfrm>
            <a:off x="1981200" y="1143000"/>
            <a:ext cx="8229600" cy="5181600"/>
          </a:xfrm>
        </p:spPr>
        <p:txBody>
          <a:bodyPr/>
          <a:lstStyle/>
          <a:p>
            <a:pPr marL="0" indent="0">
              <a:buNone/>
            </a:pPr>
            <a:r>
              <a:rPr lang="en-US" altLang="en-US">
                <a:latin typeface="Book Antiqua" panose="02040602050305030304" pitchFamily="18" charset="0"/>
              </a:rPr>
              <a:t>Concrete</a:t>
            </a:r>
          </a:p>
          <a:p>
            <a:pPr marL="0" indent="0">
              <a:buNone/>
            </a:pPr>
            <a:r>
              <a:rPr lang="en-US" altLang="en-US" sz="2400">
                <a:latin typeface="Book Antiqua" panose="02040602050305030304" pitchFamily="18" charset="0"/>
              </a:rPr>
              <a:t>Concrete is a mixture of cement, fine and coarse aggregate. </a:t>
            </a:r>
          </a:p>
          <a:p>
            <a:pPr marL="0" indent="0">
              <a:buNone/>
            </a:pPr>
            <a:r>
              <a:rPr lang="en-US" altLang="en-US" sz="2000">
                <a:solidFill>
                  <a:schemeClr val="tx2"/>
                </a:solidFill>
                <a:latin typeface="Book Antiqua" panose="02040602050305030304" pitchFamily="18" charset="0"/>
              </a:rPr>
              <a:t>Concrete mainly consists of a </a:t>
            </a:r>
            <a:r>
              <a:rPr lang="en-US" altLang="en-US" sz="2000" b="1">
                <a:solidFill>
                  <a:schemeClr val="tx2"/>
                </a:solidFill>
                <a:latin typeface="Book Antiqua" panose="02040602050305030304" pitchFamily="18" charset="0"/>
              </a:rPr>
              <a:t>binding material</a:t>
            </a:r>
            <a:r>
              <a:rPr lang="en-US" altLang="en-US" sz="2000">
                <a:solidFill>
                  <a:schemeClr val="tx2"/>
                </a:solidFill>
                <a:latin typeface="Book Antiqua" panose="02040602050305030304" pitchFamily="18" charset="0"/>
              </a:rPr>
              <a:t> and </a:t>
            </a:r>
            <a:r>
              <a:rPr lang="en-US" altLang="en-US" sz="2000" b="1">
                <a:solidFill>
                  <a:schemeClr val="tx2"/>
                </a:solidFill>
                <a:latin typeface="Book Antiqua" panose="02040602050305030304" pitchFamily="18" charset="0"/>
              </a:rPr>
              <a:t>filler material</a:t>
            </a:r>
            <a:r>
              <a:rPr lang="en-US" altLang="en-US" sz="2000">
                <a:solidFill>
                  <a:schemeClr val="tx2"/>
                </a:solidFill>
                <a:latin typeface="Book Antiqua" panose="02040602050305030304" pitchFamily="18" charset="0"/>
              </a:rPr>
              <a:t>. If filler material size is </a:t>
            </a:r>
            <a:r>
              <a:rPr lang="en-US" altLang="en-US" sz="2000" b="1">
                <a:solidFill>
                  <a:schemeClr val="tx2"/>
                </a:solidFill>
                <a:latin typeface="Book Antiqua" panose="02040602050305030304" pitchFamily="18" charset="0"/>
              </a:rPr>
              <a:t>&lt; 5mm</a:t>
            </a:r>
            <a:r>
              <a:rPr lang="en-US" altLang="en-US" sz="2000">
                <a:solidFill>
                  <a:schemeClr val="tx2"/>
                </a:solidFill>
                <a:latin typeface="Book Antiqua" panose="02040602050305030304" pitchFamily="18" charset="0"/>
              </a:rPr>
              <a:t> it is fine aggregate and </a:t>
            </a:r>
            <a:r>
              <a:rPr lang="en-US" altLang="en-US" sz="2000" b="1">
                <a:solidFill>
                  <a:schemeClr val="tx2"/>
                </a:solidFill>
                <a:latin typeface="Book Antiqua" panose="02040602050305030304" pitchFamily="18" charset="0"/>
              </a:rPr>
              <a:t>&gt; 5mm</a:t>
            </a:r>
            <a:r>
              <a:rPr lang="en-US" altLang="en-US" sz="2000">
                <a:solidFill>
                  <a:schemeClr val="tx2"/>
                </a:solidFill>
                <a:latin typeface="Book Antiqua" panose="02040602050305030304" pitchFamily="18" charset="0"/>
              </a:rPr>
              <a:t> is coarse aggregate.</a:t>
            </a:r>
          </a:p>
          <a:p>
            <a:pPr marL="0" indent="0">
              <a:buNone/>
            </a:pPr>
            <a:r>
              <a:rPr lang="en-US" altLang="en-US">
                <a:latin typeface="Book Antiqua" panose="02040602050305030304" pitchFamily="18" charset="0"/>
              </a:rPr>
              <a:t>Plain Cement Concrete (PCC)</a:t>
            </a:r>
          </a:p>
          <a:p>
            <a:pPr marL="0" indent="0">
              <a:buNone/>
            </a:pPr>
            <a:r>
              <a:rPr lang="en-US" altLang="en-US" sz="2400">
                <a:latin typeface="Book Antiqua" panose="02040602050305030304" pitchFamily="18" charset="0"/>
              </a:rPr>
              <a:t>Mixture of cement , sand and coarse aggregate without any reinforcement is known as PCC. </a:t>
            </a:r>
          </a:p>
          <a:p>
            <a:pPr marL="0" indent="0">
              <a:buNone/>
            </a:pPr>
            <a:r>
              <a:rPr lang="en-US" altLang="en-US" sz="2000">
                <a:solidFill>
                  <a:schemeClr val="tx2"/>
                </a:solidFill>
                <a:latin typeface="Book Antiqua" panose="02040602050305030304" pitchFamily="18" charset="0"/>
              </a:rPr>
              <a:t>PCC is strong in compression and week in tension. Its tensile strength is so small that it can be neglected in design.</a:t>
            </a:r>
          </a:p>
          <a:p>
            <a:pPr marL="0" indent="0">
              <a:buNone/>
            </a:pPr>
            <a:r>
              <a:rPr lang="en-US" altLang="en-US">
                <a:latin typeface="Book Antiqua" panose="02040602050305030304" pitchFamily="18" charset="0"/>
              </a:rPr>
              <a:t>Reinforced Cement Concrete (RCC)</a:t>
            </a:r>
          </a:p>
          <a:p>
            <a:pPr marL="0" indent="0">
              <a:buNone/>
            </a:pPr>
            <a:r>
              <a:rPr lang="en-US" altLang="en-US" sz="2400">
                <a:latin typeface="Book Antiqua" panose="02040602050305030304" pitchFamily="18" charset="0"/>
              </a:rPr>
              <a:t>Mixture of cement , sand and coarse aggregate with reinforcement is known as RCC. </a:t>
            </a:r>
            <a:r>
              <a:rPr lang="en-US" altLang="en-US" sz="1800">
                <a:solidFill>
                  <a:schemeClr val="tx2"/>
                </a:solidFill>
                <a:latin typeface="Book Antiqua" panose="02040602050305030304" pitchFamily="18" charset="0"/>
              </a:rPr>
              <a:t>(Tensile strength is improved)</a:t>
            </a:r>
            <a:endParaRPr lang="en-US" altLang="en-US" sz="2400">
              <a:solidFill>
                <a:schemeClr val="tx2"/>
              </a:solidFill>
              <a:latin typeface="Book Antiqua" panose="02040602050305030304" pitchFamily="18" charset="0"/>
            </a:endParaRPr>
          </a:p>
          <a:p>
            <a:pPr marL="0" indent="0">
              <a:buNone/>
            </a:pPr>
            <a:endParaRPr lang="en-US" altLang="en-US" sz="2000">
              <a:solidFill>
                <a:schemeClr val="tx2"/>
              </a:solidFill>
              <a:latin typeface="Book Antiqua" panose="02040602050305030304" pitchFamily="18" charset="0"/>
            </a:endParaRPr>
          </a:p>
        </p:txBody>
      </p:sp>
    </p:spTree>
    <p:extLst>
      <p:ext uri="{BB962C8B-B14F-4D97-AF65-F5344CB8AC3E}">
        <p14:creationId xmlns:p14="http://schemas.microsoft.com/office/powerpoint/2010/main" val="1692776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D44EBA2B-2935-4368-B956-B9CCCAF3EFDB}" type="datetime9">
              <a:rPr lang="en-US" altLang="en-US" sz="1000"/>
              <a:pPr eaLnBrk="1" hangingPunct="1"/>
              <a:t>2/14/2022 11:04:13 PM</a:t>
            </a:fld>
            <a:endParaRPr lang="en-US" altLang="en-US" sz="1000"/>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94905B66-6309-47EA-A9F5-A94D4BFABECC}" type="slidenum">
              <a:rPr lang="en-US" altLang="en-US" sz="1000"/>
              <a:pPr eaLnBrk="1" hangingPunct="1"/>
              <a:t>3</a:t>
            </a:fld>
            <a:endParaRPr lang="en-US" altLang="en-US" sz="1000"/>
          </a:p>
        </p:txBody>
      </p:sp>
      <p:sp>
        <p:nvSpPr>
          <p:cNvPr id="10244"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0245" name="Rectangle 3"/>
          <p:cNvSpPr>
            <a:spLocks noGrp="1" noChangeArrowheads="1"/>
          </p:cNvSpPr>
          <p:nvPr>
            <p:ph type="body" idx="1"/>
          </p:nvPr>
        </p:nvSpPr>
        <p:spPr>
          <a:xfrm>
            <a:off x="1981200" y="1371600"/>
            <a:ext cx="8229600" cy="5181600"/>
          </a:xfrm>
        </p:spPr>
        <p:txBody>
          <a:bodyPr>
            <a:normAutofit lnSpcReduction="10000"/>
          </a:bodyPr>
          <a:lstStyle/>
          <a:p>
            <a:pPr eaLnBrk="1" hangingPunct="1">
              <a:buFont typeface="Wingdings" panose="05000000000000000000" pitchFamily="2" charset="2"/>
              <a:buNone/>
            </a:pPr>
            <a:r>
              <a:rPr lang="en-US" altLang="en-US">
                <a:latin typeface="Book Antiqua" panose="02040602050305030304" pitchFamily="18" charset="0"/>
              </a:rPr>
              <a:t>Reinforced Cement Concrete (RCC) </a:t>
            </a:r>
            <a:r>
              <a:rPr lang="en-US" altLang="en-US" sz="2000">
                <a:latin typeface="Book Antiqua" panose="02040602050305030304" pitchFamily="18" charset="0"/>
              </a:rPr>
              <a:t>contd..</a:t>
            </a:r>
          </a:p>
          <a:p>
            <a:pPr eaLnBrk="1" hangingPunct="1">
              <a:buFont typeface="Wingdings" panose="05000000000000000000" pitchFamily="2" charset="2"/>
              <a:buNone/>
            </a:pPr>
            <a:r>
              <a:rPr lang="en-US" altLang="en-US" sz="2000" b="1">
                <a:latin typeface="Book Antiqua" panose="02040602050305030304" pitchFamily="18" charset="0"/>
              </a:rPr>
              <a:t>Mix Proportion</a:t>
            </a:r>
          </a:p>
          <a:p>
            <a:pPr eaLnBrk="1" hangingPunct="1">
              <a:buFont typeface="Wingdings" panose="05000000000000000000" pitchFamily="2" charset="2"/>
              <a:buNone/>
            </a:pPr>
            <a:r>
              <a:rPr lang="en-US" altLang="en-US" sz="2000" b="1">
                <a:latin typeface="Book Antiqua" panose="02040602050305030304" pitchFamily="18" charset="0"/>
              </a:rPr>
              <a:t>				</a:t>
            </a:r>
            <a:r>
              <a:rPr lang="en-US" altLang="en-US" sz="2000" b="1">
                <a:solidFill>
                  <a:schemeClr val="tx2"/>
                </a:solidFill>
                <a:latin typeface="Book Antiqua" panose="02040602050305030304" pitchFamily="18" charset="0"/>
              </a:rPr>
              <a:t>Cement : Sand :	 Crush</a:t>
            </a:r>
          </a:p>
          <a:p>
            <a:pPr eaLnBrk="1" hangingPunct="1">
              <a:buFont typeface="Wingdings" panose="05000000000000000000" pitchFamily="2" charset="2"/>
              <a:buNone/>
            </a:pPr>
            <a:r>
              <a:rPr lang="en-US" altLang="en-US" sz="1700" b="1">
                <a:latin typeface="Book Antiqua" panose="02040602050305030304" pitchFamily="18" charset="0"/>
              </a:rPr>
              <a:t>				         1       :    1.5    :        3  </a:t>
            </a:r>
          </a:p>
          <a:p>
            <a:pPr eaLnBrk="1" hangingPunct="1">
              <a:buFont typeface="Wingdings" panose="05000000000000000000" pitchFamily="2" charset="2"/>
              <a:buNone/>
            </a:pPr>
            <a:r>
              <a:rPr lang="en-US" altLang="en-US" sz="1700" b="1">
                <a:latin typeface="Book Antiqua" panose="02040602050305030304" pitchFamily="18" charset="0"/>
              </a:rPr>
              <a:t>				         1       :      2     :        4 </a:t>
            </a:r>
          </a:p>
          <a:p>
            <a:pPr eaLnBrk="1" hangingPunct="1">
              <a:buFont typeface="Wingdings" panose="05000000000000000000" pitchFamily="2" charset="2"/>
              <a:buNone/>
            </a:pPr>
            <a:r>
              <a:rPr lang="en-US" altLang="en-US" sz="1700" b="1">
                <a:latin typeface="Book Antiqua" panose="02040602050305030304" pitchFamily="18" charset="0"/>
              </a:rPr>
              <a:t>				         1       :      4     :         8   </a:t>
            </a:r>
          </a:p>
          <a:p>
            <a:pPr eaLnBrk="1" hangingPunct="1">
              <a:buFont typeface="Wingdings" panose="05000000000000000000" pitchFamily="2" charset="2"/>
              <a:buNone/>
            </a:pPr>
            <a:r>
              <a:rPr lang="en-US" altLang="en-US" sz="2000" b="1">
                <a:latin typeface="Book Antiqua" panose="02040602050305030304" pitchFamily="18" charset="0"/>
              </a:rPr>
              <a:t>Water Cement Ratio (W/C)</a:t>
            </a:r>
          </a:p>
          <a:p>
            <a:pPr eaLnBrk="1" hangingPunct="1">
              <a:buFont typeface="Wingdings" panose="05000000000000000000" pitchFamily="2" charset="2"/>
              <a:buNone/>
            </a:pPr>
            <a:r>
              <a:rPr lang="en-US" altLang="en-US" sz="2000" b="1">
                <a:latin typeface="Book Antiqua" panose="02040602050305030304" pitchFamily="18" charset="0"/>
              </a:rPr>
              <a:t>					</a:t>
            </a:r>
            <a:r>
              <a:rPr lang="en-US" altLang="en-US" sz="2000" b="1">
                <a:solidFill>
                  <a:schemeClr val="tx2"/>
                </a:solidFill>
                <a:latin typeface="Book Antiqua" panose="02040602050305030304" pitchFamily="18" charset="0"/>
              </a:rPr>
              <a:t>W/C = 0.5 – 0.6</a:t>
            </a:r>
          </a:p>
          <a:p>
            <a:pPr eaLnBrk="1" hangingPunct="1">
              <a:buFont typeface="Wingdings" panose="05000000000000000000" pitchFamily="2" charset="2"/>
              <a:buNone/>
            </a:pPr>
            <a:r>
              <a:rPr lang="en-US" altLang="en-US" sz="2000" b="1">
                <a:latin typeface="Book Antiqua" panose="02040602050305030304" pitchFamily="18" charset="0"/>
              </a:rPr>
              <a:t>For a mix proportion of 1:2:4  and W/C = 0.5, if cement is 50 kg</a:t>
            </a:r>
          </a:p>
          <a:p>
            <a:pPr marL="739775" lvl="1">
              <a:buNone/>
            </a:pPr>
            <a:r>
              <a:rPr lang="en-US" altLang="en-US" sz="2000" b="1">
                <a:latin typeface="Book Antiqua" panose="02040602050305030304" pitchFamily="18" charset="0"/>
              </a:rPr>
              <a:t>Sand       = 2 x 50 = 100 Kg </a:t>
            </a:r>
          </a:p>
          <a:p>
            <a:pPr marL="739775" lvl="1">
              <a:buNone/>
            </a:pPr>
            <a:r>
              <a:rPr lang="en-US" altLang="en-US" sz="2000" b="1">
                <a:latin typeface="Book Antiqua" panose="02040602050305030304" pitchFamily="18" charset="0"/>
              </a:rPr>
              <a:t>Crush     = 4 x 50 = 200 Kg        </a:t>
            </a:r>
            <a:r>
              <a:rPr lang="en-US" altLang="en-US" b="1">
                <a:solidFill>
                  <a:schemeClr val="tx2"/>
                </a:solidFill>
                <a:latin typeface="Book Antiqua" panose="02040602050305030304" pitchFamily="18" charset="0"/>
              </a:rPr>
              <a:t>Batching By Weight </a:t>
            </a:r>
          </a:p>
          <a:p>
            <a:pPr marL="739775" lvl="1">
              <a:buNone/>
            </a:pPr>
            <a:r>
              <a:rPr lang="en-US" altLang="en-US" sz="2000" b="1">
                <a:latin typeface="Book Antiqua" panose="02040602050305030304" pitchFamily="18" charset="0"/>
              </a:rPr>
              <a:t>Water      = 50 x 0.5 = 25 Kg</a:t>
            </a:r>
          </a:p>
          <a:p>
            <a:pPr eaLnBrk="1" hangingPunct="1">
              <a:buFont typeface="Wingdings" panose="05000000000000000000" pitchFamily="2" charset="2"/>
              <a:buNone/>
            </a:pPr>
            <a:r>
              <a:rPr lang="en-US" altLang="en-US" sz="2000" b="1">
                <a:latin typeface="Book Antiqua" panose="02040602050305030304" pitchFamily="18" charset="0"/>
              </a:rPr>
              <a:t>		</a:t>
            </a:r>
          </a:p>
          <a:p>
            <a:pPr eaLnBrk="1" hangingPunct="1">
              <a:buFont typeface="Wingdings" panose="05000000000000000000" pitchFamily="2" charset="2"/>
              <a:buNone/>
            </a:pPr>
            <a:r>
              <a:rPr lang="en-US" altLang="en-US" sz="1700" b="1">
                <a:latin typeface="Book Antiqua" panose="02040602050305030304" pitchFamily="18" charset="0"/>
              </a:rPr>
              <a:t>  </a:t>
            </a:r>
          </a:p>
        </p:txBody>
      </p:sp>
      <p:sp>
        <p:nvSpPr>
          <p:cNvPr id="10246" name="AutoShape 27"/>
          <p:cNvSpPr>
            <a:spLocks/>
          </p:cNvSpPr>
          <p:nvPr/>
        </p:nvSpPr>
        <p:spPr bwMode="auto">
          <a:xfrm>
            <a:off x="5638800" y="4724400"/>
            <a:ext cx="76200" cy="1066800"/>
          </a:xfrm>
          <a:prstGeom prst="rightBracket">
            <a:avLst>
              <a:gd name="adj" fmla="val 1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3232253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1DD24778-CE89-4A94-A3F4-C89EB1B50E14}" type="datetime9">
              <a:rPr lang="en-US" altLang="en-US" sz="1000"/>
              <a:pPr eaLnBrk="1" hangingPunct="1"/>
              <a:t>2/14/2022 11:04:13 PM</a:t>
            </a:fld>
            <a:endParaRPr lang="en-US" altLang="en-US" sz="1000"/>
          </a:p>
        </p:txBody>
      </p:sp>
      <p:sp>
        <p:nvSpPr>
          <p:cNvPr id="104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4A776E91-10F6-41F5-A0EA-7DFEDDE9D906}" type="slidenum">
              <a:rPr lang="en-US" altLang="en-US" sz="1000"/>
              <a:pPr eaLnBrk="1" hangingPunct="1"/>
              <a:t>4</a:t>
            </a:fld>
            <a:endParaRPr lang="en-US" altLang="en-US" sz="1000"/>
          </a:p>
        </p:txBody>
      </p:sp>
      <p:sp>
        <p:nvSpPr>
          <p:cNvPr id="1043" name="Rectangle 2"/>
          <p:cNvSpPr>
            <a:spLocks noGrp="1" noChangeArrowheads="1"/>
          </p:cNvSpPr>
          <p:nvPr>
            <p:ph type="title"/>
          </p:nvPr>
        </p:nvSpPr>
        <p:spPr/>
        <p:txBody>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044" name="Rectangle 3"/>
          <p:cNvSpPr>
            <a:spLocks noGrp="1" noChangeArrowheads="1"/>
          </p:cNvSpPr>
          <p:nvPr>
            <p:ph type="body" sz="half" idx="1"/>
          </p:nvPr>
        </p:nvSpPr>
        <p:spPr>
          <a:xfrm>
            <a:off x="1981200" y="1719264"/>
            <a:ext cx="4953000" cy="719137"/>
          </a:xfrm>
        </p:spPr>
        <p:txBody>
          <a:bodyPr/>
          <a:lstStyle/>
          <a:p>
            <a:pPr eaLnBrk="1" hangingPunct="1">
              <a:buFont typeface="Wingdings" panose="05000000000000000000" pitchFamily="2" charset="2"/>
              <a:buNone/>
            </a:pPr>
            <a:r>
              <a:rPr lang="en-US" altLang="en-US">
                <a:latin typeface="Book Antiqua" panose="02040602050305030304" pitchFamily="18" charset="0"/>
              </a:rPr>
              <a:t>Mechanism of Load Transfer</a:t>
            </a:r>
            <a:r>
              <a:rPr lang="en-US" altLang="en-US" sz="1800">
                <a:latin typeface="Book Antiqua" panose="02040602050305030304" pitchFamily="18" charset="0"/>
              </a:rPr>
              <a:t>	</a:t>
            </a:r>
          </a:p>
        </p:txBody>
      </p:sp>
      <p:grpSp>
        <p:nvGrpSpPr>
          <p:cNvPr id="2" name="Organization Chart 7"/>
          <p:cNvGrpSpPr>
            <a:grpSpLocks/>
          </p:cNvGrpSpPr>
          <p:nvPr/>
        </p:nvGrpSpPr>
        <p:grpSpPr bwMode="auto">
          <a:xfrm>
            <a:off x="5867400" y="1600200"/>
            <a:ext cx="4343400" cy="4648200"/>
            <a:chOff x="-379" y="-313"/>
            <a:chExt cx="3777" cy="5935"/>
          </a:xfrm>
        </p:grpSpPr>
        <p:cxnSp>
          <p:nvCxnSpPr>
            <p:cNvPr id="1028" name="_s1028"/>
            <p:cNvCxnSpPr>
              <a:cxnSpLocks noChangeShapeType="1"/>
              <a:stCxn id="9" idx="1"/>
              <a:endCxn id="8" idx="2"/>
            </p:cNvCxnSpPr>
            <p:nvPr/>
          </p:nvCxnSpPr>
          <p:spPr bwMode="auto">
            <a:xfrm rot="10800000">
              <a:off x="2249" y="4633"/>
              <a:ext cx="163" cy="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29" name="_s1029"/>
            <p:cNvCxnSpPr>
              <a:cxnSpLocks noChangeShapeType="1"/>
              <a:stCxn id="8" idx="1"/>
              <a:endCxn id="7" idx="2"/>
            </p:cNvCxnSpPr>
            <p:nvPr/>
          </p:nvCxnSpPr>
          <p:spPr bwMode="auto">
            <a:xfrm rot="10800000">
              <a:off x="1474" y="3964"/>
              <a:ext cx="163" cy="41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30" name="_s1030"/>
            <p:cNvCxnSpPr>
              <a:cxnSpLocks noChangeShapeType="1"/>
              <a:stCxn id="7" idx="1"/>
              <a:endCxn id="6" idx="2"/>
            </p:cNvCxnSpPr>
            <p:nvPr/>
          </p:nvCxnSpPr>
          <p:spPr bwMode="auto">
            <a:xfrm rot="10800000">
              <a:off x="822" y="3273"/>
              <a:ext cx="162" cy="42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31" name="_s1031"/>
            <p:cNvCxnSpPr>
              <a:cxnSpLocks noChangeShapeType="1"/>
              <a:stCxn id="6" idx="1"/>
              <a:endCxn id="5" idx="2"/>
            </p:cNvCxnSpPr>
            <p:nvPr/>
          </p:nvCxnSpPr>
          <p:spPr bwMode="auto">
            <a:xfrm rot="10800000">
              <a:off x="170" y="2584"/>
              <a:ext cx="163" cy="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32" name="_s1032"/>
            <p:cNvCxnSpPr>
              <a:cxnSpLocks noChangeShapeType="1"/>
              <a:stCxn id="5" idx="0"/>
              <a:endCxn id="4" idx="2"/>
            </p:cNvCxnSpPr>
            <p:nvPr/>
          </p:nvCxnSpPr>
          <p:spPr bwMode="auto">
            <a:xfrm rot="16200000">
              <a:off x="757" y="1305"/>
              <a:ext cx="165" cy="1340"/>
            </a:xfrm>
            <a:prstGeom prst="bentConnector3">
              <a:avLst>
                <a:gd name="adj1" fmla="val 4938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33" name="_s1033"/>
            <p:cNvCxnSpPr>
              <a:cxnSpLocks noChangeShapeType="1"/>
              <a:stCxn id="4" idx="0"/>
              <a:endCxn id="3" idx="2"/>
            </p:cNvCxnSpPr>
            <p:nvPr/>
          </p:nvCxnSpPr>
          <p:spPr bwMode="auto">
            <a:xfrm rot="16200000">
              <a:off x="1429" y="1284"/>
              <a:ext cx="162"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3" name="_s1034"/>
            <p:cNvSpPr>
              <a:spLocks noChangeArrowheads="1"/>
            </p:cNvSpPr>
            <p:nvPr/>
          </p:nvSpPr>
          <p:spPr bwMode="auto">
            <a:xfrm>
              <a:off x="1076" y="676"/>
              <a:ext cx="866" cy="52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6089" tIns="23044" rIns="46089" bIns="230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Load</a:t>
              </a:r>
            </a:p>
          </p:txBody>
        </p:sp>
        <p:sp>
          <p:nvSpPr>
            <p:cNvPr id="4" name="_s1035"/>
            <p:cNvSpPr>
              <a:spLocks noChangeArrowheads="1"/>
            </p:cNvSpPr>
            <p:nvPr/>
          </p:nvSpPr>
          <p:spPr bwMode="auto">
            <a:xfrm>
              <a:off x="807" y="1366"/>
              <a:ext cx="1404" cy="52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6554" tIns="23277" rIns="46554" bIns="2327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Roof Surface</a:t>
              </a:r>
            </a:p>
          </p:txBody>
        </p:sp>
        <p:sp>
          <p:nvSpPr>
            <p:cNvPr id="5" name="_s1036"/>
            <p:cNvSpPr>
              <a:spLocks noChangeArrowheads="1"/>
            </p:cNvSpPr>
            <p:nvPr/>
          </p:nvSpPr>
          <p:spPr bwMode="auto">
            <a:xfrm>
              <a:off x="-379" y="2056"/>
              <a:ext cx="1098" cy="52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6554" tIns="23277" rIns="46554" bIns="2327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Roof Slab</a:t>
              </a:r>
            </a:p>
          </p:txBody>
        </p:sp>
        <p:sp>
          <p:nvSpPr>
            <p:cNvPr id="6" name="_s1037"/>
            <p:cNvSpPr>
              <a:spLocks noChangeArrowheads="1"/>
            </p:cNvSpPr>
            <p:nvPr/>
          </p:nvSpPr>
          <p:spPr bwMode="auto">
            <a:xfrm>
              <a:off x="333" y="2746"/>
              <a:ext cx="977" cy="52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6554" tIns="23277" rIns="46554" bIns="2327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Beams</a:t>
              </a:r>
            </a:p>
          </p:txBody>
        </p:sp>
        <p:sp>
          <p:nvSpPr>
            <p:cNvPr id="7" name="_s1038"/>
            <p:cNvSpPr>
              <a:spLocks noChangeArrowheads="1"/>
            </p:cNvSpPr>
            <p:nvPr/>
          </p:nvSpPr>
          <p:spPr bwMode="auto">
            <a:xfrm>
              <a:off x="984" y="3436"/>
              <a:ext cx="978" cy="52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6554" tIns="23277" rIns="46554" bIns="23277"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Column</a:t>
              </a:r>
            </a:p>
          </p:txBody>
        </p:sp>
        <p:sp>
          <p:nvSpPr>
            <p:cNvPr id="8" name="_s1039"/>
            <p:cNvSpPr>
              <a:spLocks noChangeArrowheads="1"/>
            </p:cNvSpPr>
            <p:nvPr/>
          </p:nvSpPr>
          <p:spPr bwMode="auto">
            <a:xfrm>
              <a:off x="1636" y="4126"/>
              <a:ext cx="1227" cy="50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6554" tIns="23277" rIns="46554" bIns="2327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Foundation</a:t>
              </a:r>
            </a:p>
          </p:txBody>
        </p:sp>
        <p:sp>
          <p:nvSpPr>
            <p:cNvPr id="9" name="_s1040"/>
            <p:cNvSpPr>
              <a:spLocks noChangeArrowheads="1"/>
            </p:cNvSpPr>
            <p:nvPr/>
          </p:nvSpPr>
          <p:spPr bwMode="auto">
            <a:xfrm>
              <a:off x="2412" y="4796"/>
              <a:ext cx="986" cy="52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48984" tIns="24491" rIns="48984" bIns="24491"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smtClean="0">
                  <a:ln>
                    <a:noFill/>
                  </a:ln>
                  <a:solidFill>
                    <a:schemeClr val="tx1"/>
                  </a:solidFill>
                  <a:effectLst/>
                  <a:latin typeface="Arial" panose="020B0604020202020204" pitchFamily="34" charset="0"/>
                </a:rPr>
                <a:t>Sub Soil</a:t>
              </a:r>
            </a:p>
          </p:txBody>
        </p:sp>
      </p:grpSp>
      <p:sp>
        <p:nvSpPr>
          <p:cNvPr id="1045" name="Text Box 30"/>
          <p:cNvSpPr txBox="1">
            <a:spLocks noChangeArrowheads="1"/>
          </p:cNvSpPr>
          <p:nvPr/>
        </p:nvSpPr>
        <p:spPr bwMode="auto">
          <a:xfrm>
            <a:off x="2133600" y="2514600"/>
            <a:ext cx="320040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n-US" altLang="en-US" sz="2200">
                <a:solidFill>
                  <a:schemeClr val="tx2"/>
                </a:solidFill>
                <a:latin typeface="Book Antiqua" panose="02040602050305030304" pitchFamily="18" charset="0"/>
              </a:rPr>
              <a:t>Function of structure is to transfer all the loads safely to ground. </a:t>
            </a:r>
          </a:p>
          <a:p>
            <a:pPr eaLnBrk="1" hangingPunct="1">
              <a:spcBef>
                <a:spcPct val="50000"/>
              </a:spcBef>
            </a:pPr>
            <a:r>
              <a:rPr lang="en-US" altLang="en-US" sz="2200">
                <a:solidFill>
                  <a:schemeClr val="tx2"/>
                </a:solidFill>
                <a:latin typeface="Book Antiqua" panose="02040602050305030304" pitchFamily="18" charset="0"/>
              </a:rPr>
              <a:t>A particular structural member transfers load to other structural member.</a:t>
            </a:r>
            <a:r>
              <a:rPr lang="en-US" altLang="en-US">
                <a:solidFill>
                  <a:schemeClr val="tx2"/>
                </a:solidFill>
                <a:latin typeface="Book Antiqua" panose="02040602050305030304" pitchFamily="18" charset="0"/>
              </a:rPr>
              <a:t> </a:t>
            </a:r>
          </a:p>
        </p:txBody>
      </p:sp>
    </p:spTree>
    <p:extLst>
      <p:ext uri="{BB962C8B-B14F-4D97-AF65-F5344CB8AC3E}">
        <p14:creationId xmlns:p14="http://schemas.microsoft.com/office/powerpoint/2010/main" val="3693243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B2DA776C-E362-4E66-A5B1-F167477E82DC}" type="datetime9">
              <a:rPr lang="en-US" altLang="en-US" sz="1000"/>
              <a:pPr eaLnBrk="1" hangingPunct="1"/>
              <a:t>2/14/2022 11:04:13 PM</a:t>
            </a:fld>
            <a:endParaRPr lang="en-US" altLang="en-US" sz="1000"/>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BA7F76D3-A779-46C9-88B3-8C1E49766A7F}" type="slidenum">
              <a:rPr lang="en-US" altLang="en-US" sz="1000"/>
              <a:pPr eaLnBrk="1" hangingPunct="1"/>
              <a:t>5</a:t>
            </a:fld>
            <a:endParaRPr lang="en-US" altLang="en-US" sz="1000"/>
          </a:p>
        </p:txBody>
      </p:sp>
      <p:sp>
        <p:nvSpPr>
          <p:cNvPr id="11268"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1269" name="Rectangle 3"/>
          <p:cNvSpPr>
            <a:spLocks noGrp="1" noChangeArrowheads="1"/>
          </p:cNvSpPr>
          <p:nvPr>
            <p:ph type="body" idx="1"/>
          </p:nvPr>
        </p:nvSpPr>
        <p:spPr>
          <a:xfrm>
            <a:off x="1981200" y="1371600"/>
            <a:ext cx="8229600" cy="5181600"/>
          </a:xfrm>
        </p:spPr>
        <p:txBody>
          <a:bodyPr/>
          <a:lstStyle/>
          <a:p>
            <a:pPr marL="495300" indent="-495300">
              <a:buNone/>
            </a:pPr>
            <a:r>
              <a:rPr lang="en-US" altLang="en-US">
                <a:latin typeface="Book Antiqua" panose="02040602050305030304" pitchFamily="18" charset="0"/>
              </a:rPr>
              <a:t>Merits of Concrete Construction</a:t>
            </a:r>
          </a:p>
          <a:p>
            <a:pPr marL="495300" indent="-495300">
              <a:buFont typeface="Wingdings" panose="05000000000000000000" pitchFamily="2" charset="2"/>
              <a:buAutoNum type="arabicPeriod"/>
            </a:pPr>
            <a:r>
              <a:rPr lang="en-US" altLang="en-US" sz="2200" b="1">
                <a:latin typeface="Book Antiqua" panose="02040602050305030304" pitchFamily="18" charset="0"/>
              </a:rPr>
              <a:t>Good Control over cross sectional dimensions and Shape</a:t>
            </a:r>
            <a:br>
              <a:rPr lang="en-US" altLang="en-US" sz="2200" b="1">
                <a:latin typeface="Book Antiqua" panose="02040602050305030304" pitchFamily="18" charset="0"/>
              </a:rPr>
            </a:br>
            <a:r>
              <a:rPr lang="en-US" altLang="en-US" sz="2000">
                <a:latin typeface="Book Antiqua" panose="02040602050305030304" pitchFamily="18" charset="0"/>
              </a:rPr>
              <a:t>One of the major advantage of concrete structures is the full control over the </a:t>
            </a:r>
            <a:r>
              <a:rPr lang="en-US" altLang="en-US" sz="2000">
                <a:solidFill>
                  <a:schemeClr val="tx2"/>
                </a:solidFill>
                <a:latin typeface="Book Antiqua" panose="02040602050305030304" pitchFamily="18" charset="0"/>
              </a:rPr>
              <a:t>dimensions</a:t>
            </a:r>
            <a:r>
              <a:rPr lang="en-US" altLang="en-US" sz="2000">
                <a:latin typeface="Book Antiqua" panose="02040602050305030304" pitchFamily="18" charset="0"/>
              </a:rPr>
              <a:t> and </a:t>
            </a:r>
            <a:r>
              <a:rPr lang="en-US" altLang="en-US" sz="2000">
                <a:solidFill>
                  <a:schemeClr val="tx2"/>
                </a:solidFill>
                <a:latin typeface="Book Antiqua" panose="02040602050305030304" pitchFamily="18" charset="0"/>
              </a:rPr>
              <a:t>structural shape</a:t>
            </a:r>
            <a:r>
              <a:rPr lang="en-US" altLang="en-US" sz="2000">
                <a:latin typeface="Book Antiqua" panose="02040602050305030304" pitchFamily="18" charset="0"/>
              </a:rPr>
              <a:t>. Any size and shape can be obtained by preparing the formwork accordingly.</a:t>
            </a:r>
          </a:p>
          <a:p>
            <a:pPr marL="495300" indent="-495300">
              <a:buFont typeface="Wingdings" panose="05000000000000000000" pitchFamily="2" charset="2"/>
              <a:buAutoNum type="arabicPeriod"/>
            </a:pPr>
            <a:r>
              <a:rPr lang="en-US" altLang="en-US" sz="2200" b="1">
                <a:latin typeface="Book Antiqua" panose="02040602050305030304" pitchFamily="18" charset="0"/>
              </a:rPr>
              <a:t>Availability of Materials</a:t>
            </a:r>
            <a:br>
              <a:rPr lang="en-US" altLang="en-US" sz="2200" b="1">
                <a:latin typeface="Book Antiqua" panose="02040602050305030304" pitchFamily="18" charset="0"/>
              </a:rPr>
            </a:br>
            <a:r>
              <a:rPr lang="en-US" altLang="en-US" sz="2000">
                <a:latin typeface="Book Antiqua" panose="02040602050305030304" pitchFamily="18" charset="0"/>
              </a:rPr>
              <a:t>All the constituent materials are earthen materials (cement, sand, crush) and easily available in abundance.</a:t>
            </a:r>
          </a:p>
          <a:p>
            <a:pPr marL="495300" indent="-495300">
              <a:buFont typeface="Wingdings" panose="05000000000000000000" pitchFamily="2" charset="2"/>
              <a:buAutoNum type="arabicPeriod"/>
            </a:pPr>
            <a:r>
              <a:rPr lang="en-US" altLang="en-US" sz="2200" b="1">
                <a:latin typeface="Book Antiqua" panose="02040602050305030304" pitchFamily="18" charset="0"/>
              </a:rPr>
              <a:t>Economic Structures</a:t>
            </a:r>
            <a:br>
              <a:rPr lang="en-US" altLang="en-US" sz="2200" b="1">
                <a:latin typeface="Book Antiqua" panose="02040602050305030304" pitchFamily="18" charset="0"/>
              </a:rPr>
            </a:br>
            <a:r>
              <a:rPr lang="en-US" altLang="en-US" sz="2000">
                <a:latin typeface="Book Antiqua" panose="02040602050305030304" pitchFamily="18" charset="0"/>
              </a:rPr>
              <a:t>All the materials are easily available so structures are economical.</a:t>
            </a:r>
          </a:p>
          <a:p>
            <a:pPr marL="495300" indent="-495300">
              <a:buFont typeface="Wingdings" panose="05000000000000000000" pitchFamily="2" charset="2"/>
              <a:buAutoNum type="arabicPeriod"/>
            </a:pPr>
            <a:r>
              <a:rPr lang="en-US" altLang="en-US" sz="2200" b="1">
                <a:latin typeface="Book Antiqua" panose="02040602050305030304" pitchFamily="18" charset="0"/>
              </a:rPr>
              <a:t>Good Insulation</a:t>
            </a:r>
            <a:br>
              <a:rPr lang="en-US" altLang="en-US" sz="2200" b="1">
                <a:latin typeface="Book Antiqua" panose="02040602050305030304" pitchFamily="18" charset="0"/>
              </a:rPr>
            </a:br>
            <a:r>
              <a:rPr lang="en-US" altLang="en-US" sz="2000">
                <a:latin typeface="Book Antiqua" panose="02040602050305030304" pitchFamily="18" charset="0"/>
              </a:rPr>
              <a:t>Concrete is a good insulator of Noise &amp;  heat and does not allow them to transmit completely.</a:t>
            </a:r>
            <a:endParaRPr lang="en-US" altLang="en-US" sz="2200" b="1">
              <a:latin typeface="Book Antiqua" panose="02040602050305030304" pitchFamily="18" charset="0"/>
            </a:endParaRPr>
          </a:p>
          <a:p>
            <a:pPr marL="495300" indent="-495300">
              <a:buFont typeface="Wingdings" panose="05000000000000000000" pitchFamily="2" charset="2"/>
              <a:buAutoNum type="arabicPeriod"/>
            </a:pPr>
            <a:endParaRPr lang="en-US" altLang="en-US" sz="2400" b="1">
              <a:latin typeface="Book Antiqua" panose="02040602050305030304" pitchFamily="18" charset="0"/>
            </a:endParaRPr>
          </a:p>
        </p:txBody>
      </p:sp>
    </p:spTree>
    <p:extLst>
      <p:ext uri="{BB962C8B-B14F-4D97-AF65-F5344CB8AC3E}">
        <p14:creationId xmlns:p14="http://schemas.microsoft.com/office/powerpoint/2010/main" val="3369422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21AA92AA-5422-4CC9-8D86-5F56FF0EA4DA}" type="datetime9">
              <a:rPr lang="en-US" altLang="en-US" sz="1000"/>
              <a:pPr eaLnBrk="1" hangingPunct="1"/>
              <a:t>2/14/2022 11:04:13 PM</a:t>
            </a:fld>
            <a:endParaRPr lang="en-US" altLang="en-US" sz="1000"/>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78D40505-8F1C-4C83-B6DF-A47AD5C33169}" type="slidenum">
              <a:rPr lang="en-US" altLang="en-US" sz="1000"/>
              <a:pPr eaLnBrk="1" hangingPunct="1"/>
              <a:t>6</a:t>
            </a:fld>
            <a:endParaRPr lang="en-US" altLang="en-US" sz="1000"/>
          </a:p>
        </p:txBody>
      </p:sp>
      <p:sp>
        <p:nvSpPr>
          <p:cNvPr id="12292"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2293" name="Rectangle 3"/>
          <p:cNvSpPr>
            <a:spLocks noGrp="1" noChangeArrowheads="1"/>
          </p:cNvSpPr>
          <p:nvPr>
            <p:ph type="body" idx="1"/>
          </p:nvPr>
        </p:nvSpPr>
        <p:spPr>
          <a:xfrm>
            <a:off x="1981200" y="1371600"/>
            <a:ext cx="8229600" cy="5181600"/>
          </a:xfrm>
        </p:spPr>
        <p:txBody>
          <a:bodyPr/>
          <a:lstStyle/>
          <a:p>
            <a:pPr marL="495300" indent="-495300">
              <a:buNone/>
            </a:pPr>
            <a:r>
              <a:rPr lang="en-US" altLang="en-US">
                <a:latin typeface="Book Antiqua" panose="02040602050305030304" pitchFamily="18" charset="0"/>
              </a:rPr>
              <a:t>Merits of Concrete Construction </a:t>
            </a:r>
            <a:r>
              <a:rPr lang="en-US" altLang="en-US" sz="2000">
                <a:latin typeface="Book Antiqua" panose="02040602050305030304" pitchFamily="18" charset="0"/>
              </a:rPr>
              <a:t>(contd…)</a:t>
            </a:r>
          </a:p>
          <a:p>
            <a:pPr marL="495300" indent="-495300">
              <a:buFont typeface="Wingdings" panose="05000000000000000000" pitchFamily="2" charset="2"/>
              <a:buAutoNum type="arabicPeriod" startAt="5"/>
            </a:pPr>
            <a:r>
              <a:rPr lang="en-US" altLang="en-US" sz="2200" b="1">
                <a:latin typeface="Book Antiqua" panose="02040602050305030304" pitchFamily="18" charset="0"/>
              </a:rPr>
              <a:t>Good Binding Between Steel and Concrete</a:t>
            </a:r>
            <a:br>
              <a:rPr lang="en-US" altLang="en-US" sz="2200" b="1">
                <a:latin typeface="Book Antiqua" panose="02040602050305030304" pitchFamily="18" charset="0"/>
              </a:rPr>
            </a:br>
            <a:r>
              <a:rPr lang="en-US" altLang="en-US" sz="2000">
                <a:latin typeface="Book Antiqua" panose="02040602050305030304" pitchFamily="18" charset="0"/>
              </a:rPr>
              <a:t>there is a very good development of bond between steel and concrete.</a:t>
            </a:r>
          </a:p>
          <a:p>
            <a:pPr marL="495300" indent="-495300">
              <a:buFont typeface="Wingdings" panose="05000000000000000000" pitchFamily="2" charset="2"/>
              <a:buAutoNum type="arabicPeriod" startAt="5"/>
            </a:pPr>
            <a:r>
              <a:rPr lang="en-US" altLang="en-US" sz="2200" b="1">
                <a:latin typeface="Book Antiqua" panose="02040602050305030304" pitchFamily="18" charset="0"/>
              </a:rPr>
              <a:t>Stable Structure</a:t>
            </a:r>
            <a:br>
              <a:rPr lang="en-US" altLang="en-US" sz="2200" b="1">
                <a:latin typeface="Book Antiqua" panose="02040602050305030304" pitchFamily="18" charset="0"/>
              </a:rPr>
            </a:br>
            <a:r>
              <a:rPr lang="en-US" altLang="en-US" sz="2000">
                <a:latin typeface="Book Antiqua" panose="02040602050305030304" pitchFamily="18" charset="0"/>
              </a:rPr>
              <a:t>Concrete is strong in compression but week in tension and steel as strong in tension so their combination give a strong stable structure.</a:t>
            </a:r>
          </a:p>
          <a:p>
            <a:pPr marL="495300" indent="-495300">
              <a:buFont typeface="Wingdings" panose="05000000000000000000" pitchFamily="2" charset="2"/>
              <a:buAutoNum type="arabicPeriod" startAt="5"/>
            </a:pPr>
            <a:r>
              <a:rPr lang="en-US" altLang="en-US" sz="2200" b="1">
                <a:latin typeface="Book Antiqua" panose="02040602050305030304" pitchFamily="18" charset="0"/>
              </a:rPr>
              <a:t>Less Chances of Buckling</a:t>
            </a:r>
            <a:br>
              <a:rPr lang="en-US" altLang="en-US" sz="2200" b="1">
                <a:latin typeface="Book Antiqua" panose="02040602050305030304" pitchFamily="18" charset="0"/>
              </a:rPr>
            </a:br>
            <a:r>
              <a:rPr lang="en-US" altLang="en-US" sz="2000">
                <a:latin typeface="Book Antiqua" panose="02040602050305030304" pitchFamily="18" charset="0"/>
              </a:rPr>
              <a:t>Concrete members are not  slim like steel members so chances of buckling are much less. </a:t>
            </a:r>
          </a:p>
          <a:p>
            <a:pPr marL="495300" indent="-495300">
              <a:buFont typeface="Wingdings" panose="05000000000000000000" pitchFamily="2" charset="2"/>
              <a:buAutoNum type="arabicPeriod" startAt="5"/>
            </a:pPr>
            <a:r>
              <a:rPr lang="en-US" altLang="en-US" sz="2200" b="1">
                <a:latin typeface="Book Antiqua" panose="02040602050305030304" pitchFamily="18" charset="0"/>
              </a:rPr>
              <a:t>Aesthetics</a:t>
            </a:r>
            <a:br>
              <a:rPr lang="en-US" altLang="en-US" sz="2200" b="1">
                <a:latin typeface="Book Antiqua" panose="02040602050305030304" pitchFamily="18" charset="0"/>
              </a:rPr>
            </a:br>
            <a:r>
              <a:rPr lang="en-US" altLang="en-US" sz="2000">
                <a:latin typeface="Book Antiqua" panose="02040602050305030304" pitchFamily="18" charset="0"/>
              </a:rPr>
              <a:t>concrete structures  are aesthetically good and cladding is not required</a:t>
            </a:r>
            <a:endParaRPr lang="en-US" altLang="en-US" sz="2400" b="1">
              <a:latin typeface="Book Antiqua" panose="02040602050305030304" pitchFamily="18" charset="0"/>
            </a:endParaRPr>
          </a:p>
        </p:txBody>
      </p:sp>
    </p:spTree>
    <p:extLst>
      <p:ext uri="{BB962C8B-B14F-4D97-AF65-F5344CB8AC3E}">
        <p14:creationId xmlns:p14="http://schemas.microsoft.com/office/powerpoint/2010/main" val="209323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3ABD59B1-0604-44D1-843C-7613809C7422}" type="datetime9">
              <a:rPr lang="en-US" altLang="en-US" sz="1000"/>
              <a:pPr eaLnBrk="1" hangingPunct="1"/>
              <a:t>2/14/2022 11:04:13 PM</a:t>
            </a:fld>
            <a:endParaRPr lang="en-US" altLang="en-US" sz="1000"/>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9318FEC8-4C8F-4498-991B-11361CB19D5F}" type="slidenum">
              <a:rPr lang="en-US" altLang="en-US" sz="1000"/>
              <a:pPr eaLnBrk="1" hangingPunct="1"/>
              <a:t>7</a:t>
            </a:fld>
            <a:endParaRPr lang="en-US" altLang="en-US" sz="1000"/>
          </a:p>
        </p:txBody>
      </p:sp>
      <p:sp>
        <p:nvSpPr>
          <p:cNvPr id="13316"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3317" name="Rectangle 3"/>
          <p:cNvSpPr>
            <a:spLocks noGrp="1" noChangeArrowheads="1"/>
          </p:cNvSpPr>
          <p:nvPr>
            <p:ph type="body" idx="1"/>
          </p:nvPr>
        </p:nvSpPr>
        <p:spPr>
          <a:xfrm>
            <a:off x="1981200" y="1371600"/>
            <a:ext cx="8229600" cy="5181600"/>
          </a:xfrm>
        </p:spPr>
        <p:txBody>
          <a:bodyPr/>
          <a:lstStyle/>
          <a:p>
            <a:pPr marL="495300" indent="-495300">
              <a:buNone/>
            </a:pPr>
            <a:r>
              <a:rPr lang="en-US" altLang="en-US">
                <a:latin typeface="Book Antiqua" panose="02040602050305030304" pitchFamily="18" charset="0"/>
              </a:rPr>
              <a:t>Merits of Concrete Construction </a:t>
            </a:r>
            <a:r>
              <a:rPr lang="en-US" altLang="en-US" sz="2000">
                <a:latin typeface="Book Antiqua" panose="02040602050305030304" pitchFamily="18" charset="0"/>
              </a:rPr>
              <a:t>(contd…)</a:t>
            </a:r>
          </a:p>
          <a:p>
            <a:pPr marL="495300" indent="-495300">
              <a:buFont typeface="Wingdings" panose="05000000000000000000" pitchFamily="2" charset="2"/>
              <a:buAutoNum type="arabicPeriod" startAt="9"/>
            </a:pPr>
            <a:r>
              <a:rPr lang="en-US" altLang="en-US" sz="2200" b="1">
                <a:latin typeface="Book Antiqua" panose="02040602050305030304" pitchFamily="18" charset="0"/>
              </a:rPr>
              <a:t>Lesser Chances of Rusting</a:t>
            </a:r>
            <a:br>
              <a:rPr lang="en-US" altLang="en-US" sz="2200" b="1">
                <a:latin typeface="Book Antiqua" panose="02040602050305030304" pitchFamily="18" charset="0"/>
              </a:rPr>
            </a:br>
            <a:r>
              <a:rPr lang="en-US" altLang="en-US" sz="2000">
                <a:latin typeface="Book Antiqua" panose="02040602050305030304" pitchFamily="18" charset="0"/>
              </a:rPr>
              <a:t>steel reinforcement is enclosed in concrete so chances of rusting are reduced.</a:t>
            </a:r>
          </a:p>
          <a:p>
            <a:pPr marL="495300" indent="-495300">
              <a:buNone/>
            </a:pPr>
            <a:r>
              <a:rPr lang="en-US" altLang="en-US">
                <a:latin typeface="Book Antiqua" panose="02040602050305030304" pitchFamily="18" charset="0"/>
              </a:rPr>
              <a:t>Demerits of Concrete Construction</a:t>
            </a:r>
          </a:p>
          <a:p>
            <a:pPr marL="495300" indent="-495300">
              <a:buFont typeface="Wingdings" panose="05000000000000000000" pitchFamily="2" charset="2"/>
              <a:buAutoNum type="arabicPeriod"/>
            </a:pPr>
            <a:r>
              <a:rPr lang="en-US" altLang="en-US" sz="2200" b="1">
                <a:latin typeface="Book Antiqua" panose="02040602050305030304" pitchFamily="18" charset="0"/>
              </a:rPr>
              <a:t>Week in tension</a:t>
            </a:r>
            <a:br>
              <a:rPr lang="en-US" altLang="en-US" sz="2200" b="1">
                <a:latin typeface="Book Antiqua" panose="02040602050305030304" pitchFamily="18" charset="0"/>
              </a:rPr>
            </a:br>
            <a:r>
              <a:rPr lang="en-US" altLang="en-US" sz="2000">
                <a:latin typeface="Book Antiqua" panose="02040602050305030304" pitchFamily="18" charset="0"/>
              </a:rPr>
              <a:t>Concrete is week in tension so large amount of steel is required.</a:t>
            </a:r>
          </a:p>
          <a:p>
            <a:pPr marL="495300" indent="-495300">
              <a:buFont typeface="Wingdings" panose="05000000000000000000" pitchFamily="2" charset="2"/>
              <a:buAutoNum type="arabicPeriod"/>
            </a:pPr>
            <a:r>
              <a:rPr lang="en-US" altLang="en-US" sz="2200" b="1">
                <a:latin typeface="Book Antiqua" panose="02040602050305030304" pitchFamily="18" charset="0"/>
              </a:rPr>
              <a:t>Increased Self Weight</a:t>
            </a:r>
            <a:br>
              <a:rPr lang="en-US" altLang="en-US" sz="2200" b="1">
                <a:latin typeface="Book Antiqua" panose="02040602050305030304" pitchFamily="18" charset="0"/>
              </a:rPr>
            </a:br>
            <a:r>
              <a:rPr lang="en-US" altLang="en-US" sz="2000">
                <a:latin typeface="Book Antiqua" panose="02040602050305030304" pitchFamily="18" charset="0"/>
              </a:rPr>
              <a:t>Concrete structures have more self weight compared with steel structures so large cross-section is required only to resist self weight, making structure costly.</a:t>
            </a:r>
          </a:p>
          <a:p>
            <a:pPr marL="495300" indent="-495300">
              <a:buFont typeface="Wingdings" panose="05000000000000000000" pitchFamily="2" charset="2"/>
              <a:buAutoNum type="arabicPeriod"/>
            </a:pPr>
            <a:r>
              <a:rPr lang="en-US" altLang="en-US" sz="2200" b="1">
                <a:latin typeface="Book Antiqua" panose="02040602050305030304" pitchFamily="18" charset="0"/>
              </a:rPr>
              <a:t>Cracking</a:t>
            </a:r>
            <a:br>
              <a:rPr lang="en-US" altLang="en-US" sz="2200" b="1">
                <a:latin typeface="Book Antiqua" panose="02040602050305030304" pitchFamily="18" charset="0"/>
              </a:rPr>
            </a:br>
            <a:r>
              <a:rPr lang="en-US" altLang="en-US" sz="2000">
                <a:latin typeface="Book Antiqua" panose="02040602050305030304" pitchFamily="18" charset="0"/>
              </a:rPr>
              <a:t>Unlike steel structures concrete structures can have cracks. More cracks with smaller width are better than one crack of larger width. </a:t>
            </a:r>
            <a:endParaRPr lang="en-US" altLang="en-US" sz="2200" b="1">
              <a:latin typeface="Book Antiqua" panose="02040602050305030304" pitchFamily="18" charset="0"/>
            </a:endParaRPr>
          </a:p>
        </p:txBody>
      </p:sp>
    </p:spTree>
    <p:extLst>
      <p:ext uri="{BB962C8B-B14F-4D97-AF65-F5344CB8AC3E}">
        <p14:creationId xmlns:p14="http://schemas.microsoft.com/office/powerpoint/2010/main" val="2107086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EF9F5744-D238-49DF-9C11-C2D4A327A067}" type="datetime9">
              <a:rPr lang="en-US" altLang="en-US" sz="1000"/>
              <a:pPr eaLnBrk="1" hangingPunct="1"/>
              <a:t>2/14/2022 11:04:13 PM</a:t>
            </a:fld>
            <a:endParaRPr lang="en-US" altLang="en-US" sz="1000"/>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461B4A4B-C287-4C40-82C5-0C9EC845BC5A}" type="slidenum">
              <a:rPr lang="en-US" altLang="en-US" sz="1000"/>
              <a:pPr eaLnBrk="1" hangingPunct="1"/>
              <a:t>8</a:t>
            </a:fld>
            <a:endParaRPr lang="en-US" altLang="en-US" sz="1000"/>
          </a:p>
        </p:txBody>
      </p:sp>
      <p:sp>
        <p:nvSpPr>
          <p:cNvPr id="14340"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4341" name="Rectangle 3"/>
          <p:cNvSpPr>
            <a:spLocks noGrp="1" noChangeArrowheads="1"/>
          </p:cNvSpPr>
          <p:nvPr>
            <p:ph type="body" idx="1"/>
          </p:nvPr>
        </p:nvSpPr>
        <p:spPr>
          <a:xfrm>
            <a:off x="1981200" y="1143000"/>
            <a:ext cx="8229600" cy="5410200"/>
          </a:xfrm>
        </p:spPr>
        <p:txBody>
          <a:bodyPr/>
          <a:lstStyle/>
          <a:p>
            <a:pPr marL="495300" indent="-495300">
              <a:buNone/>
            </a:pPr>
            <a:r>
              <a:rPr lang="en-US" altLang="en-US" dirty="0">
                <a:latin typeface="Book Antiqua" panose="02040602050305030304" pitchFamily="18" charset="0"/>
              </a:rPr>
              <a:t>Demerits of Concrete Construction</a:t>
            </a:r>
          </a:p>
          <a:p>
            <a:pPr marL="495300" indent="-495300">
              <a:buFont typeface="Wingdings" panose="05000000000000000000" pitchFamily="2" charset="2"/>
              <a:buAutoNum type="arabicPeriod" startAt="4"/>
            </a:pPr>
            <a:r>
              <a:rPr lang="en-US" altLang="en-US" sz="2200" b="1" dirty="0">
                <a:latin typeface="Book Antiqua" panose="02040602050305030304" pitchFamily="18" charset="0"/>
              </a:rPr>
              <a:t>Unpredictable Behavior</a:t>
            </a:r>
            <a:br>
              <a:rPr lang="en-US" altLang="en-US" sz="2200" b="1" dirty="0">
                <a:latin typeface="Book Antiqua" panose="02040602050305030304" pitchFamily="18" charset="0"/>
              </a:rPr>
            </a:br>
            <a:r>
              <a:rPr lang="en-US" altLang="en-US" sz="2000" dirty="0">
                <a:latin typeface="Book Antiqua" panose="02040602050305030304" pitchFamily="18" charset="0"/>
              </a:rPr>
              <a:t>If same conditions are provided for mixing, placing and curing even then properties can differ for the concrete prepared at two different times.</a:t>
            </a:r>
          </a:p>
          <a:p>
            <a:pPr marL="495300" indent="-495300">
              <a:buFont typeface="Wingdings" panose="05000000000000000000" pitchFamily="2" charset="2"/>
              <a:buAutoNum type="arabicPeriod" startAt="4"/>
            </a:pPr>
            <a:r>
              <a:rPr lang="en-US" altLang="en-US" sz="2200" b="1" dirty="0">
                <a:latin typeface="Book Antiqua" panose="02040602050305030304" pitchFamily="18" charset="0"/>
              </a:rPr>
              <a:t>Inelastic Behavior</a:t>
            </a:r>
            <a:br>
              <a:rPr lang="en-US" altLang="en-US" sz="2200" b="1" dirty="0">
                <a:latin typeface="Book Antiqua" panose="02040602050305030304" pitchFamily="18" charset="0"/>
              </a:rPr>
            </a:br>
            <a:r>
              <a:rPr lang="en-US" altLang="en-US" sz="2000" dirty="0">
                <a:latin typeface="Book Antiqua" panose="02040602050305030304" pitchFamily="18" charset="0"/>
              </a:rPr>
              <a:t>concrete is an inelastic material, its stress-strains curve is not straight so its behavior is more difficult to understand.</a:t>
            </a:r>
          </a:p>
          <a:p>
            <a:pPr marL="495300" indent="-495300">
              <a:buFont typeface="Wingdings" panose="05000000000000000000" pitchFamily="2" charset="2"/>
              <a:buAutoNum type="arabicPeriod" startAt="4"/>
            </a:pPr>
            <a:r>
              <a:rPr lang="en-US" altLang="en-US" sz="2200" b="1" dirty="0">
                <a:latin typeface="Book Antiqua" panose="02040602050305030304" pitchFamily="18" charset="0"/>
              </a:rPr>
              <a:t>Shrinkage and Creep</a:t>
            </a:r>
            <a:br>
              <a:rPr lang="en-US" altLang="en-US" sz="2200" b="1" dirty="0">
                <a:latin typeface="Book Antiqua" panose="02040602050305030304" pitchFamily="18" charset="0"/>
              </a:rPr>
            </a:br>
            <a:r>
              <a:rPr lang="en-US" altLang="en-US" sz="2000" dirty="0">
                <a:latin typeface="Book Antiqua" panose="02040602050305030304" pitchFamily="18" charset="0"/>
              </a:rPr>
              <a:t>Shrinkage is reduction in volume. It takes place due to loss of water even when no load is acting over it. Creep is reduction in volume due to sustained loading when it acts for long duration. This problem is not in steel structures. </a:t>
            </a:r>
          </a:p>
          <a:p>
            <a:pPr marL="495300" indent="-495300">
              <a:buFont typeface="Wingdings" panose="05000000000000000000" pitchFamily="2" charset="2"/>
              <a:buAutoNum type="arabicPeriod" startAt="4"/>
            </a:pPr>
            <a:r>
              <a:rPr lang="en-US" altLang="en-US" sz="2200" b="1" dirty="0">
                <a:latin typeface="Book Antiqua" panose="02040602050305030304" pitchFamily="18" charset="0"/>
              </a:rPr>
              <a:t>Limited Industrial Behavior</a:t>
            </a:r>
            <a:r>
              <a:rPr lang="en-US" altLang="en-US" sz="2000" dirty="0">
                <a:latin typeface="Book Antiqua" panose="02040602050305030304" pitchFamily="18" charset="0"/>
              </a:rPr>
              <a:t>  </a:t>
            </a:r>
            <a:r>
              <a:rPr lang="en-US" altLang="en-US" sz="2200" b="1" dirty="0">
                <a:latin typeface="Book Antiqua" panose="02040602050305030304" pitchFamily="18" charset="0"/>
              </a:rPr>
              <a:t/>
            </a:r>
            <a:br>
              <a:rPr lang="en-US" altLang="en-US" sz="2200" b="1" dirty="0">
                <a:latin typeface="Book Antiqua" panose="02040602050305030304" pitchFamily="18" charset="0"/>
              </a:rPr>
            </a:br>
            <a:r>
              <a:rPr lang="en-US" altLang="en-US" sz="2000" dirty="0">
                <a:latin typeface="Book Antiqua" panose="02040602050305030304" pitchFamily="18" charset="0"/>
              </a:rPr>
              <a:t>Most of the time concrete is cast-in-situ so it has limited industrial behavior.</a:t>
            </a:r>
            <a:endParaRPr lang="en-US" altLang="en-US" sz="2200" b="1" dirty="0">
              <a:latin typeface="Book Antiqua" panose="02040602050305030304" pitchFamily="18" charset="0"/>
            </a:endParaRPr>
          </a:p>
        </p:txBody>
      </p:sp>
    </p:spTree>
    <p:extLst>
      <p:ext uri="{BB962C8B-B14F-4D97-AF65-F5344CB8AC3E}">
        <p14:creationId xmlns:p14="http://schemas.microsoft.com/office/powerpoint/2010/main" val="3820710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381153CD-2C05-444D-8B27-840D83411B78}" type="datetime9">
              <a:rPr lang="en-US" altLang="en-US" sz="1000"/>
              <a:pPr eaLnBrk="1" hangingPunct="1"/>
              <a:t>2/14/2022 11:04:13 PM</a:t>
            </a:fld>
            <a:endParaRPr lang="en-US" altLang="en-US" sz="1000"/>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27FFCA9F-C602-4EEE-BDF3-98B762C72887}" type="slidenum">
              <a:rPr lang="en-US" altLang="en-US" sz="1000"/>
              <a:pPr eaLnBrk="1" hangingPunct="1"/>
              <a:t>9</a:t>
            </a:fld>
            <a:endParaRPr lang="en-US" altLang="en-US" sz="1000"/>
          </a:p>
        </p:txBody>
      </p:sp>
      <p:sp>
        <p:nvSpPr>
          <p:cNvPr id="15364" name="Rectangle 2"/>
          <p:cNvSpPr>
            <a:spLocks noGrp="1" noChangeArrowheads="1"/>
          </p:cNvSpPr>
          <p:nvPr>
            <p:ph type="title"/>
          </p:nvPr>
        </p:nvSpPr>
        <p:spPr>
          <a:xfrm>
            <a:off x="1828800" y="381000"/>
            <a:ext cx="7543800" cy="685800"/>
          </a:xfrm>
        </p:spPr>
        <p:txBody>
          <a:bodyPr>
            <a:normAutofit fontScale="90000"/>
          </a:bodyPr>
          <a:lstStyle/>
          <a:p>
            <a:pPr eaLnBrk="1" hangingPunct="1"/>
            <a:r>
              <a:rPr lang="en-US" altLang="en-US" smtClean="0">
                <a:latin typeface="Book Antiqua" panose="02040602050305030304" pitchFamily="18" charset="0"/>
              </a:rPr>
              <a:t>Plain &amp; Reinforced Concrete-1</a:t>
            </a:r>
            <a:endParaRPr lang="en-US" altLang="en-US" sz="2400">
              <a:latin typeface="Book Antiqua" panose="02040602050305030304" pitchFamily="18" charset="0"/>
            </a:endParaRPr>
          </a:p>
        </p:txBody>
      </p:sp>
      <p:sp>
        <p:nvSpPr>
          <p:cNvPr id="15365" name="Rectangle 3"/>
          <p:cNvSpPr>
            <a:spLocks noGrp="1" noChangeArrowheads="1"/>
          </p:cNvSpPr>
          <p:nvPr>
            <p:ph type="body" idx="1"/>
          </p:nvPr>
        </p:nvSpPr>
        <p:spPr>
          <a:xfrm>
            <a:off x="1981200" y="1371600"/>
            <a:ext cx="8229600" cy="5181600"/>
          </a:xfrm>
        </p:spPr>
        <p:txBody>
          <a:bodyPr/>
          <a:lstStyle/>
          <a:p>
            <a:pPr marL="0" indent="0">
              <a:buNone/>
            </a:pPr>
            <a:r>
              <a:rPr lang="en-US" altLang="en-US">
                <a:latin typeface="Book Antiqua" panose="02040602050305030304" pitchFamily="18" charset="0"/>
              </a:rPr>
              <a:t>Specification &amp; Codes </a:t>
            </a:r>
          </a:p>
          <a:p>
            <a:pPr marL="0" indent="0">
              <a:buNone/>
            </a:pPr>
            <a:r>
              <a:rPr lang="en-US" altLang="en-US" sz="2400">
                <a:latin typeface="Book Antiqua" panose="02040602050305030304" pitchFamily="18" charset="0"/>
              </a:rPr>
              <a:t>These are rules given by various organizations in order to guide the designers for </a:t>
            </a:r>
            <a:r>
              <a:rPr lang="en-US" altLang="en-US" sz="2400">
                <a:solidFill>
                  <a:schemeClr val="tx2"/>
                </a:solidFill>
                <a:latin typeface="Book Antiqua" panose="02040602050305030304" pitchFamily="18" charset="0"/>
              </a:rPr>
              <a:t>safe</a:t>
            </a:r>
            <a:r>
              <a:rPr lang="en-US" altLang="en-US" sz="2400">
                <a:latin typeface="Book Antiqua" panose="02040602050305030304" pitchFamily="18" charset="0"/>
              </a:rPr>
              <a:t> and </a:t>
            </a:r>
            <a:r>
              <a:rPr lang="en-US" altLang="en-US" sz="2400">
                <a:solidFill>
                  <a:schemeClr val="tx2"/>
                </a:solidFill>
                <a:latin typeface="Book Antiqua" panose="02040602050305030304" pitchFamily="18" charset="0"/>
              </a:rPr>
              <a:t>economical </a:t>
            </a:r>
            <a:r>
              <a:rPr lang="en-US" altLang="en-US" sz="2400">
                <a:latin typeface="Book Antiqua" panose="02040602050305030304" pitchFamily="18" charset="0"/>
              </a:rPr>
              <a:t>design of structures</a:t>
            </a:r>
          </a:p>
          <a:p>
            <a:pPr marL="0" indent="0">
              <a:buNone/>
            </a:pPr>
            <a:r>
              <a:rPr lang="en-US" altLang="en-US">
                <a:latin typeface="Book Antiqua" panose="02040602050305030304" pitchFamily="18" charset="0"/>
              </a:rPr>
              <a:t>Various Codes of Practices are</a:t>
            </a:r>
          </a:p>
          <a:p>
            <a:pPr marL="990600" lvl="1" indent="-419100">
              <a:buFont typeface="Wingdings" panose="05000000000000000000" pitchFamily="2" charset="2"/>
              <a:buAutoNum type="arabicPeriod"/>
            </a:pPr>
            <a:r>
              <a:rPr lang="en-US" altLang="en-US">
                <a:latin typeface="Book Antiqua" panose="02040602050305030304" pitchFamily="18" charset="0"/>
              </a:rPr>
              <a:t>ACI 318-05 By American Concrete Institute. For general concrete constructions (buildings) </a:t>
            </a:r>
          </a:p>
          <a:p>
            <a:pPr marL="990600" lvl="1" indent="-419100">
              <a:buFont typeface="Wingdings" panose="05000000000000000000" pitchFamily="2" charset="2"/>
              <a:buAutoNum type="arabicPeriod"/>
            </a:pPr>
            <a:r>
              <a:rPr lang="en-US" altLang="en-US">
                <a:latin typeface="Book Antiqua" panose="02040602050305030304" pitchFamily="18" charset="0"/>
              </a:rPr>
              <a:t>AASHTO Specifications for Concrete Bridges. By American Association of State Highway  and Transportation Officials.</a:t>
            </a:r>
          </a:p>
          <a:p>
            <a:pPr marL="990600" lvl="1" indent="-419100">
              <a:buFont typeface="Wingdings" panose="05000000000000000000" pitchFamily="2" charset="2"/>
              <a:buAutoNum type="arabicPeriod"/>
            </a:pPr>
            <a:r>
              <a:rPr lang="en-US" altLang="en-US">
                <a:latin typeface="Book Antiqua" panose="02040602050305030304" pitchFamily="18" charset="0"/>
              </a:rPr>
              <a:t>ASTM (American Standards for Testing and Materials)  for testing of materials. </a:t>
            </a:r>
          </a:p>
        </p:txBody>
      </p:sp>
    </p:spTree>
    <p:extLst>
      <p:ext uri="{BB962C8B-B14F-4D97-AF65-F5344CB8AC3E}">
        <p14:creationId xmlns:p14="http://schemas.microsoft.com/office/powerpoint/2010/main" val="1749646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426</Words>
  <Application>Microsoft Office PowerPoint</Application>
  <PresentationFormat>Widescreen</PresentationFormat>
  <Paragraphs>103</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Book Antiqua</vt:lpstr>
      <vt:lpstr>Calibri</vt:lpstr>
      <vt:lpstr>Calibri Light</vt:lpstr>
      <vt:lpstr>Times New Roman</vt:lpstr>
      <vt:lpstr>Wingdings</vt:lpstr>
      <vt:lpstr>Office Theme</vt:lpstr>
      <vt:lpstr>Building structure</vt:lpstr>
      <vt:lpstr>Plain &amp; Reinforced Concrete-1</vt:lpstr>
      <vt:lpstr>Plain &amp; Reinforced Concrete-1</vt:lpstr>
      <vt:lpstr>Plain &amp; Reinforced Concrete-1</vt:lpstr>
      <vt:lpstr>Plain &amp; Reinforced Concrete-1</vt:lpstr>
      <vt:lpstr>Plain &amp; Reinforced Concrete-1</vt:lpstr>
      <vt:lpstr>Plain &amp; Reinforced Concrete-1</vt:lpstr>
      <vt:lpstr>Plain &amp; Reinforced Concrete-1</vt:lpstr>
      <vt:lpstr>Plain &amp; Reinforced Concrete-1</vt:lpstr>
      <vt:lpstr>Plain &amp; Reinforced Concrete-1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Plain &amp; Reinforced Concrete-1</dc:title>
  <dc:creator>Admin</dc:creator>
  <cp:lastModifiedBy>Admin</cp:lastModifiedBy>
  <cp:revision>3</cp:revision>
  <dcterms:created xsi:type="dcterms:W3CDTF">2022-02-10T16:14:33Z</dcterms:created>
  <dcterms:modified xsi:type="dcterms:W3CDTF">2022-02-14T17:34:23Z</dcterms:modified>
</cp:coreProperties>
</file>