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  <p:sldId id="279" r:id="rId4"/>
    <p:sldId id="280" r:id="rId5"/>
    <p:sldId id="259" r:id="rId6"/>
    <p:sldId id="262" r:id="rId7"/>
    <p:sldId id="260" r:id="rId8"/>
    <p:sldId id="261" r:id="rId9"/>
    <p:sldId id="264" r:id="rId10"/>
    <p:sldId id="270" r:id="rId11"/>
    <p:sldId id="271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BAAE03-EA3D-4468-BF3E-3359625F51AB}" v="345" dt="2023-12-04T05:36:00.780"/>
    <p1510:client id="{52F36F5D-B4A9-3041-A63E-2A79DBE2A965}" v="33" dt="2023-12-04T05:25:52.9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2" autoAdjust="0"/>
    <p:restoredTop sz="94660"/>
  </p:normalViewPr>
  <p:slideViewPr>
    <p:cSldViewPr snapToGrid="0">
      <p:cViewPr varScale="1">
        <p:scale>
          <a:sx n="61" d="100"/>
          <a:sy n="61" d="100"/>
        </p:scale>
        <p:origin x="50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B3A69-AE12-41E0-9E58-02244991F460}" type="datetimeFigureOut">
              <a:rPr lang="en-IN" smtClean="0"/>
              <a:t>20-01-2024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F407FBF-79D4-4D31-8865-35D3A221C2BC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2376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B3A69-AE12-41E0-9E58-02244991F460}" type="datetimeFigureOut">
              <a:rPr lang="en-IN" smtClean="0"/>
              <a:t>20-01-2024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7FBF-79D4-4D31-8865-35D3A221C2BC}" type="slidenum">
              <a:rPr lang="en-IN" smtClean="0"/>
              <a:t>‹#›</a:t>
            </a:fld>
            <a:endParaRPr lang="en-IN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8287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B3A69-AE12-41E0-9E58-02244991F460}" type="datetimeFigureOut">
              <a:rPr lang="en-IN" smtClean="0"/>
              <a:t>20-01-2024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7FBF-79D4-4D31-8865-35D3A221C2BC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9285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B3A69-AE12-41E0-9E58-02244991F460}" type="datetimeFigureOut">
              <a:rPr lang="en-IN" smtClean="0"/>
              <a:t>20-01-2024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7FBF-79D4-4D31-8865-35D3A221C2BC}" type="slidenum">
              <a:rPr lang="en-IN" smtClean="0"/>
              <a:t>‹#›</a:t>
            </a:fld>
            <a:endParaRPr lang="en-IN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6709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B3A69-AE12-41E0-9E58-02244991F460}" type="datetimeFigureOut">
              <a:rPr lang="en-IN" smtClean="0"/>
              <a:t>20-01-2024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7FBF-79D4-4D31-8865-35D3A221C2BC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3462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B3A69-AE12-41E0-9E58-02244991F460}" type="datetimeFigureOut">
              <a:rPr lang="en-IN" smtClean="0"/>
              <a:t>20-01-2024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7FBF-79D4-4D31-8865-35D3A221C2BC}" type="slidenum">
              <a:rPr lang="en-IN" smtClean="0"/>
              <a:t>‹#›</a:t>
            </a:fld>
            <a:endParaRPr lang="en-IN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0667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B3A69-AE12-41E0-9E58-02244991F460}" type="datetimeFigureOut">
              <a:rPr lang="en-IN" smtClean="0"/>
              <a:t>20-01-2024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7FBF-79D4-4D31-8865-35D3A221C2BC}" type="slidenum">
              <a:rPr lang="en-IN" smtClean="0"/>
              <a:t>‹#›</a:t>
            </a:fld>
            <a:endParaRPr lang="en-IN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3265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B3A69-AE12-41E0-9E58-02244991F460}" type="datetimeFigureOut">
              <a:rPr lang="en-IN" smtClean="0"/>
              <a:t>20-01-2024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7FBF-79D4-4D31-8865-35D3A221C2BC}" type="slidenum">
              <a:rPr lang="en-IN" smtClean="0"/>
              <a:t>‹#›</a:t>
            </a:fld>
            <a:endParaRPr lang="en-IN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5398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B3A69-AE12-41E0-9E58-02244991F460}" type="datetimeFigureOut">
              <a:rPr lang="en-IN" smtClean="0"/>
              <a:t>20-01-2024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7FBF-79D4-4D31-8865-35D3A221C2B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4861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B3A69-AE12-41E0-9E58-02244991F460}" type="datetimeFigureOut">
              <a:rPr lang="en-IN" smtClean="0"/>
              <a:t>20-01-2024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7FBF-79D4-4D31-8865-35D3A221C2BC}" type="slidenum">
              <a:rPr lang="en-IN" smtClean="0"/>
              <a:t>‹#›</a:t>
            </a:fld>
            <a:endParaRPr lang="en-IN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841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F3B3A69-AE12-41E0-9E58-02244991F460}" type="datetimeFigureOut">
              <a:rPr lang="en-IN" smtClean="0"/>
              <a:t>20-01-2024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7FBF-79D4-4D31-8865-35D3A221C2BC}" type="slidenum">
              <a:rPr lang="en-IN" smtClean="0"/>
              <a:t>‹#›</a:t>
            </a:fld>
            <a:endParaRPr lang="en-IN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5881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B3A69-AE12-41E0-9E58-02244991F460}" type="datetimeFigureOut">
              <a:rPr lang="en-IN" smtClean="0"/>
              <a:t>20-01-2024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F407FBF-79D4-4D31-8865-35D3A221C2BC}" type="slidenum">
              <a:rPr lang="en-IN" smtClean="0"/>
              <a:t>‹#›</a:t>
            </a:fld>
            <a:endParaRPr lang="en-IN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8633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thanks-word-letters-scrabble-1804597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state_library_south_australia/3368489537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9EC2BAA-8A76-7102-B4AD-6D12D0A7FB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626" y="-311728"/>
            <a:ext cx="12377171" cy="7481455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998195" y="1783219"/>
            <a:ext cx="10172700" cy="3182689"/>
          </a:xfrm>
          <a:prstGeom prst="rect">
            <a:avLst/>
          </a:prstGeom>
        </p:spPr>
        <p:txBody>
          <a:bodyPr vert="horz" wrap="square" lIns="0" tIns="65809" rIns="0" bIns="0" rtlCol="0">
            <a:spAutoFit/>
          </a:bodyPr>
          <a:lstStyle/>
          <a:p>
            <a:pPr marL="65809" marR="27709" indent="-3464" algn="ctr">
              <a:lnSpc>
                <a:spcPts val="8073"/>
              </a:lnSpc>
              <a:spcBef>
                <a:spcPts val="873"/>
              </a:spcBef>
            </a:pPr>
            <a:r>
              <a:rPr lang="en-US" sz="7636" u="sng" spc="-300">
                <a:solidFill>
                  <a:schemeClr val="bg1"/>
                </a:solidFill>
                <a:latin typeface="Cambria"/>
                <a:cs typeface="Cambria"/>
              </a:rPr>
              <a:t>T</a:t>
            </a:r>
            <a:r>
              <a:rPr lang="en-US" sz="7636" u="sng" spc="-218">
                <a:solidFill>
                  <a:schemeClr val="bg1"/>
                </a:solidFill>
                <a:latin typeface="Cambria"/>
                <a:cs typeface="Cambria"/>
              </a:rPr>
              <a:t>r</a:t>
            </a:r>
            <a:r>
              <a:rPr lang="en-US" sz="7636" u="sng" spc="-136">
                <a:solidFill>
                  <a:schemeClr val="bg1"/>
                </a:solidFill>
                <a:latin typeface="Cambria"/>
                <a:cs typeface="Cambria"/>
              </a:rPr>
              <a:t>a</a:t>
            </a:r>
            <a:r>
              <a:rPr lang="en-US" sz="7636" u="sng" spc="-164">
                <a:solidFill>
                  <a:schemeClr val="bg1"/>
                </a:solidFill>
                <a:latin typeface="Cambria"/>
                <a:cs typeface="Cambria"/>
              </a:rPr>
              <a:t>d</a:t>
            </a:r>
            <a:r>
              <a:rPr lang="en-US" sz="7636" u="sng" spc="-245">
                <a:solidFill>
                  <a:schemeClr val="bg1"/>
                </a:solidFill>
                <a:latin typeface="Cambria"/>
                <a:cs typeface="Cambria"/>
              </a:rPr>
              <a:t>e</a:t>
            </a:r>
            <a:r>
              <a:rPr lang="en-US" sz="7636" u="sng" spc="-218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7636" u="sng" spc="-164">
                <a:solidFill>
                  <a:schemeClr val="bg1"/>
                </a:solidFill>
                <a:latin typeface="Cambria"/>
                <a:cs typeface="Cambria"/>
              </a:rPr>
              <a:t>Un</a:t>
            </a:r>
            <a:r>
              <a:rPr lang="en-US" sz="7636" u="sng">
                <a:solidFill>
                  <a:schemeClr val="bg1"/>
                </a:solidFill>
                <a:latin typeface="Cambria"/>
                <a:cs typeface="Cambria"/>
              </a:rPr>
              <a:t>i</a:t>
            </a:r>
            <a:r>
              <a:rPr lang="en-US" sz="7636" u="sng" spc="-245">
                <a:solidFill>
                  <a:schemeClr val="bg1"/>
                </a:solidFill>
                <a:latin typeface="Cambria"/>
                <a:cs typeface="Cambria"/>
              </a:rPr>
              <a:t>o</a:t>
            </a:r>
            <a:r>
              <a:rPr lang="en-US" sz="7636" u="sng" spc="-55">
                <a:solidFill>
                  <a:schemeClr val="bg1"/>
                </a:solidFill>
                <a:latin typeface="Cambria"/>
                <a:cs typeface="Cambria"/>
              </a:rPr>
              <a:t>n</a:t>
            </a:r>
            <a:r>
              <a:rPr lang="en-US" sz="7636" u="sng" spc="-300">
                <a:solidFill>
                  <a:schemeClr val="bg1"/>
                </a:solidFill>
                <a:latin typeface="Cambria"/>
                <a:cs typeface="Cambria"/>
              </a:rPr>
              <a:t>s</a:t>
            </a:r>
            <a:r>
              <a:rPr lang="en-US" sz="7636" u="sng" spc="-436">
                <a:solidFill>
                  <a:schemeClr val="bg1"/>
                </a:solidFill>
                <a:latin typeface="Cambria"/>
                <a:cs typeface="Cambria"/>
              </a:rPr>
              <a:t>:</a:t>
            </a:r>
            <a:r>
              <a:rPr lang="en-US" sz="7636" u="sng" spc="-218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7636" u="sng" spc="-164">
                <a:solidFill>
                  <a:schemeClr val="bg1"/>
                </a:solidFill>
                <a:latin typeface="Cambria"/>
                <a:cs typeface="Cambria"/>
              </a:rPr>
              <a:t>Un</a:t>
            </a:r>
            <a:r>
              <a:rPr lang="en-US" sz="7636" u="sng">
                <a:solidFill>
                  <a:schemeClr val="bg1"/>
                </a:solidFill>
                <a:latin typeface="Cambria"/>
                <a:cs typeface="Cambria"/>
              </a:rPr>
              <a:t>i</a:t>
            </a:r>
            <a:r>
              <a:rPr lang="en-US" sz="7636" u="sng" spc="-109">
                <a:solidFill>
                  <a:schemeClr val="bg1"/>
                </a:solidFill>
                <a:latin typeface="Cambria"/>
                <a:cs typeface="Cambria"/>
              </a:rPr>
              <a:t>t</a:t>
            </a:r>
            <a:r>
              <a:rPr lang="en-US" sz="7636" u="sng">
                <a:solidFill>
                  <a:schemeClr val="bg1"/>
                </a:solidFill>
                <a:latin typeface="Cambria"/>
                <a:cs typeface="Cambria"/>
              </a:rPr>
              <a:t>i</a:t>
            </a:r>
            <a:r>
              <a:rPr lang="en-US" sz="7636" u="sng" spc="-82">
                <a:solidFill>
                  <a:schemeClr val="bg1"/>
                </a:solidFill>
                <a:latin typeface="Cambria"/>
                <a:cs typeface="Cambria"/>
              </a:rPr>
              <a:t>n</a:t>
            </a:r>
            <a:r>
              <a:rPr lang="en-US" sz="7636" u="sng" spc="-109">
                <a:solidFill>
                  <a:schemeClr val="bg1"/>
                </a:solidFill>
                <a:latin typeface="Cambria"/>
                <a:cs typeface="Cambria"/>
              </a:rPr>
              <a:t>g  </a:t>
            </a:r>
            <a:r>
              <a:rPr lang="en-US" sz="7636" u="sng" spc="-736">
                <a:solidFill>
                  <a:schemeClr val="bg1"/>
                </a:solidFill>
                <a:latin typeface="Cambria"/>
                <a:cs typeface="Cambria"/>
              </a:rPr>
              <a:t>W</a:t>
            </a:r>
            <a:r>
              <a:rPr lang="en-US" sz="7636" u="sng" spc="-245">
                <a:solidFill>
                  <a:schemeClr val="bg1"/>
                </a:solidFill>
                <a:latin typeface="Cambria"/>
                <a:cs typeface="Cambria"/>
              </a:rPr>
              <a:t>o</a:t>
            </a:r>
            <a:r>
              <a:rPr lang="en-US" sz="7636" u="sng" spc="-191">
                <a:solidFill>
                  <a:schemeClr val="bg1"/>
                </a:solidFill>
                <a:latin typeface="Cambria"/>
                <a:cs typeface="Cambria"/>
              </a:rPr>
              <a:t>r</a:t>
            </a:r>
            <a:r>
              <a:rPr lang="en-US" sz="7636" u="sng" spc="-245">
                <a:solidFill>
                  <a:schemeClr val="bg1"/>
                </a:solidFill>
                <a:latin typeface="Cambria"/>
                <a:cs typeface="Cambria"/>
              </a:rPr>
              <a:t>ker</a:t>
            </a:r>
            <a:r>
              <a:rPr lang="en-US" sz="7636" u="sng" spc="-273">
                <a:solidFill>
                  <a:schemeClr val="bg1"/>
                </a:solidFill>
                <a:latin typeface="Cambria"/>
                <a:cs typeface="Cambria"/>
              </a:rPr>
              <a:t>s</a:t>
            </a:r>
            <a:r>
              <a:rPr lang="en-US" sz="7636" u="sng" spc="-218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7636" u="sng" spc="-27">
                <a:solidFill>
                  <a:schemeClr val="bg1"/>
                </a:solidFill>
                <a:latin typeface="Cambria"/>
                <a:cs typeface="Cambria"/>
              </a:rPr>
              <a:t>f</a:t>
            </a:r>
            <a:r>
              <a:rPr lang="en-US" sz="7636" u="sng" spc="-245">
                <a:solidFill>
                  <a:schemeClr val="bg1"/>
                </a:solidFill>
                <a:latin typeface="Cambria"/>
                <a:cs typeface="Cambria"/>
              </a:rPr>
              <a:t>o</a:t>
            </a:r>
            <a:r>
              <a:rPr lang="en-US" sz="7636" u="sng" spc="-191">
                <a:solidFill>
                  <a:schemeClr val="bg1"/>
                </a:solidFill>
                <a:latin typeface="Cambria"/>
                <a:cs typeface="Cambria"/>
              </a:rPr>
              <a:t>r</a:t>
            </a:r>
            <a:r>
              <a:rPr lang="en-US" sz="7636" u="sng" spc="-218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7636" u="sng" spc="-136">
                <a:solidFill>
                  <a:schemeClr val="bg1"/>
                </a:solidFill>
                <a:latin typeface="Cambria"/>
                <a:cs typeface="Cambria"/>
              </a:rPr>
              <a:t>a</a:t>
            </a:r>
            <a:r>
              <a:rPr lang="en-US" sz="7636" u="sng" spc="-218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7636" u="sng" spc="164">
                <a:solidFill>
                  <a:schemeClr val="bg1"/>
                </a:solidFill>
                <a:latin typeface="Cambria"/>
                <a:cs typeface="Cambria"/>
              </a:rPr>
              <a:t>S</a:t>
            </a:r>
            <a:r>
              <a:rPr lang="en-US" sz="7636" u="sng" spc="-136">
                <a:solidFill>
                  <a:schemeClr val="bg1"/>
                </a:solidFill>
                <a:latin typeface="Cambria"/>
                <a:cs typeface="Cambria"/>
              </a:rPr>
              <a:t>t</a:t>
            </a:r>
            <a:r>
              <a:rPr lang="en-US" sz="7636" u="sng" spc="-191">
                <a:solidFill>
                  <a:schemeClr val="bg1"/>
                </a:solidFill>
                <a:latin typeface="Cambria"/>
                <a:cs typeface="Cambria"/>
              </a:rPr>
              <a:t>r</a:t>
            </a:r>
            <a:r>
              <a:rPr lang="en-US" sz="7636" u="sng" spc="-245">
                <a:solidFill>
                  <a:schemeClr val="bg1"/>
                </a:solidFill>
                <a:latin typeface="Cambria"/>
                <a:cs typeface="Cambria"/>
              </a:rPr>
              <a:t>o</a:t>
            </a:r>
            <a:r>
              <a:rPr lang="en-US" sz="7636" u="sng" spc="-82">
                <a:solidFill>
                  <a:schemeClr val="bg1"/>
                </a:solidFill>
                <a:latin typeface="Cambria"/>
                <a:cs typeface="Cambria"/>
              </a:rPr>
              <a:t>n</a:t>
            </a:r>
            <a:r>
              <a:rPr lang="en-US" sz="7636" u="sng" spc="-164">
                <a:solidFill>
                  <a:schemeClr val="bg1"/>
                </a:solidFill>
                <a:latin typeface="Cambria"/>
                <a:cs typeface="Cambria"/>
              </a:rPr>
              <a:t>g</a:t>
            </a:r>
            <a:r>
              <a:rPr lang="en-US" sz="7636" u="sng" spc="-191">
                <a:solidFill>
                  <a:schemeClr val="bg1"/>
                </a:solidFill>
                <a:latin typeface="Cambria"/>
                <a:cs typeface="Cambria"/>
              </a:rPr>
              <a:t>er  </a:t>
            </a:r>
            <a:r>
              <a:rPr lang="en-US" sz="7636" u="sng" spc="-164">
                <a:solidFill>
                  <a:schemeClr val="bg1"/>
                </a:solidFill>
                <a:latin typeface="Cambria"/>
                <a:cs typeface="Cambria"/>
              </a:rPr>
              <a:t>Future!</a:t>
            </a:r>
            <a:endParaRPr lang="en-US" sz="7636" u="sng">
              <a:solidFill>
                <a:schemeClr val="bg1"/>
              </a:solidFill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720" y="65"/>
            <a:ext cx="12129655" cy="1690255"/>
          </a:xfrm>
          <a:custGeom>
            <a:avLst/>
            <a:gdLst/>
            <a:ahLst/>
            <a:cxnLst/>
            <a:rect l="l" t="t" r="r" b="b"/>
            <a:pathLst>
              <a:path w="2223770" h="309880">
                <a:moveTo>
                  <a:pt x="2223401" y="64033"/>
                </a:moveTo>
                <a:lnTo>
                  <a:pt x="411314" y="64033"/>
                </a:lnTo>
                <a:lnTo>
                  <a:pt x="421906" y="55968"/>
                </a:lnTo>
                <a:lnTo>
                  <a:pt x="474611" y="26149"/>
                </a:lnTo>
                <a:lnTo>
                  <a:pt x="532231" y="6286"/>
                </a:lnTo>
                <a:lnTo>
                  <a:pt x="560476" y="0"/>
                </a:lnTo>
                <a:lnTo>
                  <a:pt x="529310" y="0"/>
                </a:lnTo>
                <a:lnTo>
                  <a:pt x="471817" y="19875"/>
                </a:lnTo>
                <a:lnTo>
                  <a:pt x="418160" y="50253"/>
                </a:lnTo>
                <a:lnTo>
                  <a:pt x="400050" y="64033"/>
                </a:lnTo>
                <a:lnTo>
                  <a:pt x="12" y="64033"/>
                </a:lnTo>
                <a:lnTo>
                  <a:pt x="12" y="70116"/>
                </a:lnTo>
                <a:lnTo>
                  <a:pt x="392087" y="70116"/>
                </a:lnTo>
                <a:lnTo>
                  <a:pt x="367639" y="91071"/>
                </a:lnTo>
                <a:lnTo>
                  <a:pt x="333070" y="122593"/>
                </a:lnTo>
                <a:lnTo>
                  <a:pt x="293522" y="157657"/>
                </a:lnTo>
                <a:lnTo>
                  <a:pt x="250126" y="192976"/>
                </a:lnTo>
                <a:lnTo>
                  <a:pt x="202996" y="226593"/>
                </a:lnTo>
                <a:lnTo>
                  <a:pt x="152247" y="256501"/>
                </a:lnTo>
                <a:lnTo>
                  <a:pt x="85445" y="285203"/>
                </a:lnTo>
                <a:lnTo>
                  <a:pt x="18834" y="301688"/>
                </a:lnTo>
                <a:lnTo>
                  <a:pt x="0" y="301307"/>
                </a:lnTo>
                <a:lnTo>
                  <a:pt x="0" y="309727"/>
                </a:lnTo>
                <a:lnTo>
                  <a:pt x="9080" y="309727"/>
                </a:lnTo>
                <a:lnTo>
                  <a:pt x="14452" y="309321"/>
                </a:lnTo>
                <a:lnTo>
                  <a:pt x="53670" y="301688"/>
                </a:lnTo>
                <a:lnTo>
                  <a:pt x="121488" y="278726"/>
                </a:lnTo>
                <a:lnTo>
                  <a:pt x="206590" y="232460"/>
                </a:lnTo>
                <a:lnTo>
                  <a:pt x="254101" y="198577"/>
                </a:lnTo>
                <a:lnTo>
                  <a:pt x="297815" y="162979"/>
                </a:lnTo>
                <a:lnTo>
                  <a:pt x="337629" y="127660"/>
                </a:lnTo>
                <a:lnTo>
                  <a:pt x="371995" y="96342"/>
                </a:lnTo>
                <a:lnTo>
                  <a:pt x="396392" y="75412"/>
                </a:lnTo>
                <a:lnTo>
                  <a:pt x="403339" y="70116"/>
                </a:lnTo>
                <a:lnTo>
                  <a:pt x="2223401" y="70116"/>
                </a:lnTo>
                <a:lnTo>
                  <a:pt x="2223401" y="64033"/>
                </a:lnTo>
                <a:close/>
              </a:path>
            </a:pathLst>
          </a:custGeom>
          <a:solidFill>
            <a:srgbClr val="322C2C"/>
          </a:solidFill>
        </p:spPr>
        <p:txBody>
          <a:bodyPr wrap="square" lIns="0" tIns="0" rIns="0" bIns="0" rtlCol="0"/>
          <a:lstStyle/>
          <a:p>
            <a:endParaRPr sz="9818"/>
          </a:p>
        </p:txBody>
      </p:sp>
      <p:sp>
        <p:nvSpPr>
          <p:cNvPr id="4" name="object 4"/>
          <p:cNvSpPr/>
          <p:nvPr/>
        </p:nvSpPr>
        <p:spPr>
          <a:xfrm>
            <a:off x="15791" y="5233279"/>
            <a:ext cx="12129655" cy="1582882"/>
          </a:xfrm>
          <a:custGeom>
            <a:avLst/>
            <a:gdLst/>
            <a:ahLst/>
            <a:cxnLst/>
            <a:rect l="l" t="t" r="r" b="b"/>
            <a:pathLst>
              <a:path w="2223770" h="290194">
                <a:moveTo>
                  <a:pt x="2223389" y="226504"/>
                </a:moveTo>
                <a:lnTo>
                  <a:pt x="1874494" y="226504"/>
                </a:lnTo>
                <a:lnTo>
                  <a:pt x="1894903" y="208356"/>
                </a:lnTo>
                <a:lnTo>
                  <a:pt x="1926361" y="178612"/>
                </a:lnTo>
                <a:lnTo>
                  <a:pt x="1962353" y="145516"/>
                </a:lnTo>
                <a:lnTo>
                  <a:pt x="2001901" y="112102"/>
                </a:lnTo>
                <a:lnTo>
                  <a:pt x="2044928" y="80213"/>
                </a:lnTo>
                <a:lnTo>
                  <a:pt x="2091372" y="51676"/>
                </a:lnTo>
                <a:lnTo>
                  <a:pt x="2152688" y="23990"/>
                </a:lnTo>
                <a:lnTo>
                  <a:pt x="2214041" y="7607"/>
                </a:lnTo>
                <a:lnTo>
                  <a:pt x="2223325" y="7620"/>
                </a:lnTo>
                <a:lnTo>
                  <a:pt x="2223325" y="0"/>
                </a:lnTo>
                <a:lnTo>
                  <a:pt x="2222931" y="0"/>
                </a:lnTo>
                <a:lnTo>
                  <a:pt x="2181885" y="8178"/>
                </a:lnTo>
                <a:lnTo>
                  <a:pt x="2119465" y="30581"/>
                </a:lnTo>
                <a:lnTo>
                  <a:pt x="2041512" y="74828"/>
                </a:lnTo>
                <a:lnTo>
                  <a:pt x="1998116" y="106984"/>
                </a:lnTo>
                <a:lnTo>
                  <a:pt x="1958276" y="140652"/>
                </a:lnTo>
                <a:lnTo>
                  <a:pt x="1922056" y="174002"/>
                </a:lnTo>
                <a:lnTo>
                  <a:pt x="1890788" y="203568"/>
                </a:lnTo>
                <a:lnTo>
                  <a:pt x="1868576" y="223342"/>
                </a:lnTo>
                <a:lnTo>
                  <a:pt x="1864575" y="226504"/>
                </a:lnTo>
                <a:lnTo>
                  <a:pt x="0" y="226504"/>
                </a:lnTo>
                <a:lnTo>
                  <a:pt x="0" y="232587"/>
                </a:lnTo>
                <a:lnTo>
                  <a:pt x="1856879" y="232587"/>
                </a:lnTo>
                <a:lnTo>
                  <a:pt x="1845297" y="241757"/>
                </a:lnTo>
                <a:lnTo>
                  <a:pt x="1797037" y="270243"/>
                </a:lnTo>
                <a:lnTo>
                  <a:pt x="1744065" y="289598"/>
                </a:lnTo>
                <a:lnTo>
                  <a:pt x="1743329" y="289775"/>
                </a:lnTo>
                <a:lnTo>
                  <a:pt x="1764309" y="289775"/>
                </a:lnTo>
                <a:lnTo>
                  <a:pt x="1823732" y="263474"/>
                </a:lnTo>
                <a:lnTo>
                  <a:pt x="1867065" y="232587"/>
                </a:lnTo>
                <a:lnTo>
                  <a:pt x="2223389" y="232587"/>
                </a:lnTo>
                <a:lnTo>
                  <a:pt x="2223389" y="226504"/>
                </a:lnTo>
                <a:close/>
              </a:path>
            </a:pathLst>
          </a:custGeom>
          <a:solidFill>
            <a:srgbClr val="322C2C"/>
          </a:solidFill>
        </p:spPr>
        <p:txBody>
          <a:bodyPr wrap="square" lIns="0" tIns="0" rIns="0" bIns="0" rtlCol="0"/>
          <a:lstStyle/>
          <a:p>
            <a:endParaRPr sz="9818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">
            <a:extLst>
              <a:ext uri="{FF2B5EF4-FFF2-40B4-BE49-F238E27FC236}">
                <a16:creationId xmlns:a16="http://schemas.microsoft.com/office/drawing/2014/main" id="{EAC5C030-D888-7C27-8350-1642114FEF83}"/>
              </a:ext>
            </a:extLst>
          </p:cNvPr>
          <p:cNvSpPr/>
          <p:nvPr/>
        </p:nvSpPr>
        <p:spPr>
          <a:xfrm>
            <a:off x="0" y="341449"/>
            <a:ext cx="12129655" cy="6137564"/>
          </a:xfrm>
          <a:custGeom>
            <a:avLst/>
            <a:gdLst/>
            <a:ahLst/>
            <a:cxnLst/>
            <a:rect l="l" t="t" r="r" b="b"/>
            <a:pathLst>
              <a:path w="2223770" h="1125220">
                <a:moveTo>
                  <a:pt x="2223389" y="1118958"/>
                </a:moveTo>
                <a:lnTo>
                  <a:pt x="0" y="1118958"/>
                </a:lnTo>
                <a:lnTo>
                  <a:pt x="0" y="1125029"/>
                </a:lnTo>
                <a:lnTo>
                  <a:pt x="2223389" y="1125029"/>
                </a:lnTo>
                <a:lnTo>
                  <a:pt x="2223389" y="1118958"/>
                </a:lnTo>
                <a:close/>
              </a:path>
              <a:path w="2223770" h="1125220">
                <a:moveTo>
                  <a:pt x="2223389" y="0"/>
                </a:moveTo>
                <a:lnTo>
                  <a:pt x="0" y="0"/>
                </a:lnTo>
                <a:lnTo>
                  <a:pt x="0" y="6083"/>
                </a:lnTo>
                <a:lnTo>
                  <a:pt x="2223389" y="6083"/>
                </a:lnTo>
                <a:lnTo>
                  <a:pt x="2223389" y="0"/>
                </a:lnTo>
                <a:close/>
              </a:path>
            </a:pathLst>
          </a:custGeom>
          <a:solidFill>
            <a:srgbClr val="322C2C"/>
          </a:solidFill>
        </p:spPr>
        <p:txBody>
          <a:bodyPr wrap="square" lIns="0" tIns="0" rIns="0" bIns="0" rtlCol="0"/>
          <a:lstStyle/>
          <a:p>
            <a:endParaRPr sz="9818"/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E6FBDA2D-CB03-9158-149D-FDE954055011}"/>
              </a:ext>
            </a:extLst>
          </p:cNvPr>
          <p:cNvSpPr/>
          <p:nvPr/>
        </p:nvSpPr>
        <p:spPr>
          <a:xfrm>
            <a:off x="15783" y="4043727"/>
            <a:ext cx="1943100" cy="2770909"/>
          </a:xfrm>
          <a:custGeom>
            <a:avLst/>
            <a:gdLst/>
            <a:ahLst/>
            <a:cxnLst/>
            <a:rect l="l" t="t" r="r" b="b"/>
            <a:pathLst>
              <a:path w="356235" h="508000">
                <a:moveTo>
                  <a:pt x="0" y="0"/>
                </a:moveTo>
                <a:lnTo>
                  <a:pt x="56135" y="54768"/>
                </a:lnTo>
                <a:lnTo>
                  <a:pt x="86578" y="93243"/>
                </a:lnTo>
                <a:lnTo>
                  <a:pt x="115298" y="134775"/>
                </a:lnTo>
                <a:lnTo>
                  <a:pt x="142726" y="178600"/>
                </a:lnTo>
                <a:lnTo>
                  <a:pt x="169292" y="223954"/>
                </a:lnTo>
                <a:lnTo>
                  <a:pt x="195429" y="270073"/>
                </a:lnTo>
                <a:lnTo>
                  <a:pt x="221563" y="316191"/>
                </a:lnTo>
                <a:lnTo>
                  <a:pt x="248127" y="361545"/>
                </a:lnTo>
                <a:lnTo>
                  <a:pt x="275553" y="405369"/>
                </a:lnTo>
                <a:lnTo>
                  <a:pt x="304271" y="446900"/>
                </a:lnTo>
                <a:lnTo>
                  <a:pt x="334713" y="485373"/>
                </a:lnTo>
                <a:lnTo>
                  <a:pt x="355859" y="507853"/>
                </a:lnTo>
              </a:path>
            </a:pathLst>
          </a:custGeom>
          <a:ln w="3175">
            <a:solidFill>
              <a:srgbClr val="322C2C"/>
            </a:solidFill>
          </a:ln>
        </p:spPr>
        <p:txBody>
          <a:bodyPr wrap="square" lIns="0" tIns="0" rIns="0" bIns="0" rtlCol="0"/>
          <a:lstStyle/>
          <a:p>
            <a:endParaRPr sz="9818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16CB67-3355-00BB-EAD8-2D2FBD56B043}"/>
              </a:ext>
            </a:extLst>
          </p:cNvPr>
          <p:cNvSpPr txBox="1"/>
          <p:nvPr/>
        </p:nvSpPr>
        <p:spPr>
          <a:xfrm>
            <a:off x="600129" y="908320"/>
            <a:ext cx="5818909" cy="679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18" u="sng">
                <a:latin typeface="Times New Roman" panose="02020603050405020304" pitchFamily="18" charset="0"/>
                <a:cs typeface="Times New Roman" panose="02020603050405020304" pitchFamily="18" charset="0"/>
              </a:rPr>
              <a:t>Collective bargaining</a:t>
            </a:r>
            <a:endParaRPr lang="en-IN" sz="3818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09A26A-9769-D082-0444-2C181CC712E1}"/>
              </a:ext>
            </a:extLst>
          </p:cNvPr>
          <p:cNvSpPr txBox="1"/>
          <p:nvPr/>
        </p:nvSpPr>
        <p:spPr>
          <a:xfrm>
            <a:off x="987327" y="1788851"/>
            <a:ext cx="6650182" cy="2106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73">
                <a:latin typeface="Times New Roman" panose="02020603050405020304" pitchFamily="18" charset="0"/>
                <a:cs typeface="Times New Roman" panose="02020603050405020304" pitchFamily="18" charset="0"/>
              </a:rPr>
              <a:t>1. Definition:</a:t>
            </a:r>
          </a:p>
          <a:p>
            <a:r>
              <a:rPr lang="en-IN" sz="3273">
                <a:latin typeface="Times New Roman" panose="02020603050405020304" pitchFamily="18" charset="0"/>
                <a:cs typeface="Times New Roman" panose="02020603050405020304" pitchFamily="18" charset="0"/>
              </a:rPr>
              <a:t>2. Strength in numbers:</a:t>
            </a:r>
          </a:p>
          <a:p>
            <a:r>
              <a:rPr lang="en-IN" sz="3273">
                <a:latin typeface="Times New Roman" panose="02020603050405020304" pitchFamily="18" charset="0"/>
                <a:cs typeface="Times New Roman" panose="02020603050405020304" pitchFamily="18" charset="0"/>
              </a:rPr>
              <a:t>3. Negotiating objectives:</a:t>
            </a:r>
          </a:p>
          <a:p>
            <a:r>
              <a:rPr lang="en-IN" sz="3273">
                <a:latin typeface="Times New Roman" panose="02020603050405020304" pitchFamily="18" charset="0"/>
                <a:cs typeface="Times New Roman" panose="02020603050405020304" pitchFamily="18" charset="0"/>
              </a:rPr>
              <a:t>4. Strikes and lockouts:</a:t>
            </a:r>
          </a:p>
        </p:txBody>
      </p:sp>
      <p:pic>
        <p:nvPicPr>
          <p:cNvPr id="6" name="object 2">
            <a:extLst>
              <a:ext uri="{FF2B5EF4-FFF2-40B4-BE49-F238E27FC236}">
                <a16:creationId xmlns:a16="http://schemas.microsoft.com/office/drawing/2014/main" id="{E7D2BF59-B4BD-B715-1D32-647C7DB7C8B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04366" y="1588186"/>
            <a:ext cx="3721489" cy="36421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>
            <a:extLst>
              <a:ext uri="{FF2B5EF4-FFF2-40B4-BE49-F238E27FC236}">
                <a16:creationId xmlns:a16="http://schemas.microsoft.com/office/drawing/2014/main" id="{749826F0-FAA3-E4EE-CF5B-299F03E2231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783" y="2585"/>
            <a:ext cx="5297351" cy="6811244"/>
          </a:xfrm>
          <a:prstGeom prst="rect">
            <a:avLst/>
          </a:prstGeom>
        </p:spPr>
      </p:pic>
      <p:sp>
        <p:nvSpPr>
          <p:cNvPr id="2" name="object 5">
            <a:extLst>
              <a:ext uri="{FF2B5EF4-FFF2-40B4-BE49-F238E27FC236}">
                <a16:creationId xmlns:a16="http://schemas.microsoft.com/office/drawing/2014/main" id="{6FE6FAA4-F38B-8988-8427-91A9D22DEF5A}"/>
              </a:ext>
            </a:extLst>
          </p:cNvPr>
          <p:cNvSpPr/>
          <p:nvPr/>
        </p:nvSpPr>
        <p:spPr>
          <a:xfrm>
            <a:off x="0" y="341449"/>
            <a:ext cx="12129655" cy="6137564"/>
          </a:xfrm>
          <a:custGeom>
            <a:avLst/>
            <a:gdLst/>
            <a:ahLst/>
            <a:cxnLst/>
            <a:rect l="l" t="t" r="r" b="b"/>
            <a:pathLst>
              <a:path w="2223770" h="1125220">
                <a:moveTo>
                  <a:pt x="2223389" y="1118958"/>
                </a:moveTo>
                <a:lnTo>
                  <a:pt x="0" y="1118958"/>
                </a:lnTo>
                <a:lnTo>
                  <a:pt x="0" y="1125029"/>
                </a:lnTo>
                <a:lnTo>
                  <a:pt x="2223389" y="1125029"/>
                </a:lnTo>
                <a:lnTo>
                  <a:pt x="2223389" y="1118958"/>
                </a:lnTo>
                <a:close/>
              </a:path>
              <a:path w="2223770" h="1125220">
                <a:moveTo>
                  <a:pt x="2223389" y="0"/>
                </a:moveTo>
                <a:lnTo>
                  <a:pt x="0" y="0"/>
                </a:lnTo>
                <a:lnTo>
                  <a:pt x="0" y="6083"/>
                </a:lnTo>
                <a:lnTo>
                  <a:pt x="2223389" y="6083"/>
                </a:lnTo>
                <a:lnTo>
                  <a:pt x="2223389" y="0"/>
                </a:lnTo>
                <a:close/>
              </a:path>
            </a:pathLst>
          </a:custGeom>
          <a:solidFill>
            <a:srgbClr val="322C2C"/>
          </a:solidFill>
        </p:spPr>
        <p:txBody>
          <a:bodyPr wrap="square" lIns="0" tIns="0" rIns="0" bIns="0" rtlCol="0"/>
          <a:lstStyle/>
          <a:p>
            <a:endParaRPr sz="9818"/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403E06FC-8193-FEC8-A2A9-D71B8535924B}"/>
              </a:ext>
            </a:extLst>
          </p:cNvPr>
          <p:cNvSpPr/>
          <p:nvPr/>
        </p:nvSpPr>
        <p:spPr>
          <a:xfrm>
            <a:off x="15783" y="4043727"/>
            <a:ext cx="1943100" cy="2770909"/>
          </a:xfrm>
          <a:custGeom>
            <a:avLst/>
            <a:gdLst/>
            <a:ahLst/>
            <a:cxnLst/>
            <a:rect l="l" t="t" r="r" b="b"/>
            <a:pathLst>
              <a:path w="356235" h="508000">
                <a:moveTo>
                  <a:pt x="0" y="0"/>
                </a:moveTo>
                <a:lnTo>
                  <a:pt x="56135" y="54768"/>
                </a:lnTo>
                <a:lnTo>
                  <a:pt x="86578" y="93243"/>
                </a:lnTo>
                <a:lnTo>
                  <a:pt x="115298" y="134775"/>
                </a:lnTo>
                <a:lnTo>
                  <a:pt x="142726" y="178600"/>
                </a:lnTo>
                <a:lnTo>
                  <a:pt x="169292" y="223954"/>
                </a:lnTo>
                <a:lnTo>
                  <a:pt x="195429" y="270073"/>
                </a:lnTo>
                <a:lnTo>
                  <a:pt x="221563" y="316191"/>
                </a:lnTo>
                <a:lnTo>
                  <a:pt x="248127" y="361545"/>
                </a:lnTo>
                <a:lnTo>
                  <a:pt x="275553" y="405369"/>
                </a:lnTo>
                <a:lnTo>
                  <a:pt x="304271" y="446900"/>
                </a:lnTo>
                <a:lnTo>
                  <a:pt x="334713" y="485373"/>
                </a:lnTo>
                <a:lnTo>
                  <a:pt x="355859" y="507853"/>
                </a:lnTo>
              </a:path>
            </a:pathLst>
          </a:custGeom>
          <a:ln w="3175">
            <a:solidFill>
              <a:srgbClr val="322C2C"/>
            </a:solidFill>
          </a:ln>
        </p:spPr>
        <p:txBody>
          <a:bodyPr wrap="square" lIns="0" tIns="0" rIns="0" bIns="0" rtlCol="0"/>
          <a:lstStyle/>
          <a:p>
            <a:endParaRPr sz="9818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3E3AC3-96E0-1C8E-8E69-D1F8C971966C}"/>
              </a:ext>
            </a:extLst>
          </p:cNvPr>
          <p:cNvSpPr txBox="1"/>
          <p:nvPr/>
        </p:nvSpPr>
        <p:spPr>
          <a:xfrm>
            <a:off x="5313131" y="378987"/>
            <a:ext cx="7481455" cy="763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364" u="sng" spc="-55">
                <a:latin typeface="Times New Roman"/>
                <a:cs typeface="Times New Roman"/>
              </a:rPr>
              <a:t>I</a:t>
            </a:r>
            <a:r>
              <a:rPr lang="en-IN" sz="4364" u="sng">
                <a:latin typeface="Times New Roman"/>
                <a:cs typeface="Times New Roman"/>
              </a:rPr>
              <a:t>m</a:t>
            </a:r>
            <a:r>
              <a:rPr lang="en-IN" sz="4364" u="sng" spc="82">
                <a:latin typeface="Times New Roman"/>
                <a:cs typeface="Times New Roman"/>
              </a:rPr>
              <a:t>p</a:t>
            </a:r>
            <a:r>
              <a:rPr lang="en-IN" sz="4364" u="sng" spc="55">
                <a:latin typeface="Times New Roman"/>
                <a:cs typeface="Times New Roman"/>
              </a:rPr>
              <a:t>a</a:t>
            </a:r>
            <a:r>
              <a:rPr lang="en-IN" sz="4364" u="sng" spc="-109">
                <a:latin typeface="Times New Roman"/>
                <a:cs typeface="Times New Roman"/>
              </a:rPr>
              <a:t>c</a:t>
            </a:r>
            <a:r>
              <a:rPr lang="en-IN" sz="4364" u="sng" spc="136">
                <a:latin typeface="Times New Roman"/>
                <a:cs typeface="Times New Roman"/>
              </a:rPr>
              <a:t>t</a:t>
            </a:r>
            <a:r>
              <a:rPr lang="en-IN" sz="4364" u="sng" spc="-218">
                <a:latin typeface="Times New Roman"/>
                <a:cs typeface="Times New Roman"/>
              </a:rPr>
              <a:t> </a:t>
            </a:r>
            <a:r>
              <a:rPr lang="en-IN" sz="4364" u="sng" spc="-27">
                <a:latin typeface="Times New Roman"/>
                <a:cs typeface="Times New Roman"/>
              </a:rPr>
              <a:t>o</a:t>
            </a:r>
            <a:r>
              <a:rPr lang="en-IN" sz="4364" u="sng" spc="164">
                <a:latin typeface="Times New Roman"/>
                <a:cs typeface="Times New Roman"/>
              </a:rPr>
              <a:t>n</a:t>
            </a:r>
            <a:r>
              <a:rPr lang="en-IN" sz="4364" u="sng" spc="-218">
                <a:latin typeface="Times New Roman"/>
                <a:cs typeface="Times New Roman"/>
              </a:rPr>
              <a:t> </a:t>
            </a:r>
            <a:r>
              <a:rPr lang="en-IN" sz="4364" u="sng" spc="-273">
                <a:latin typeface="Times New Roman"/>
                <a:cs typeface="Times New Roman"/>
              </a:rPr>
              <a:t>Wo</a:t>
            </a:r>
            <a:r>
              <a:rPr lang="en-IN" sz="4364" u="sng" spc="164">
                <a:latin typeface="Times New Roman"/>
                <a:cs typeface="Times New Roman"/>
              </a:rPr>
              <a:t>r</a:t>
            </a:r>
            <a:r>
              <a:rPr lang="en-IN" sz="4364" u="sng" spc="27">
                <a:latin typeface="Times New Roman"/>
                <a:cs typeface="Times New Roman"/>
              </a:rPr>
              <a:t>ker</a:t>
            </a:r>
            <a:r>
              <a:rPr lang="en-IN" sz="4364" u="sng">
                <a:latin typeface="Times New Roman"/>
                <a:cs typeface="Times New Roman"/>
              </a:rPr>
              <a:t>s</a:t>
            </a:r>
            <a:r>
              <a:rPr lang="en-IN" sz="4364" u="sng" spc="-27">
                <a:latin typeface="Times New Roman"/>
                <a:cs typeface="Times New Roman"/>
              </a:rPr>
              <a:t>'</a:t>
            </a:r>
            <a:r>
              <a:rPr lang="en-IN" sz="4364" u="sng" spc="-218">
                <a:latin typeface="Times New Roman"/>
                <a:cs typeface="Times New Roman"/>
              </a:rPr>
              <a:t> </a:t>
            </a:r>
            <a:r>
              <a:rPr lang="en-IN" sz="4364" u="sng" spc="-300">
                <a:latin typeface="Times New Roman"/>
                <a:cs typeface="Times New Roman"/>
              </a:rPr>
              <a:t>R</a:t>
            </a:r>
            <a:r>
              <a:rPr lang="en-IN" sz="4364" u="sng">
                <a:latin typeface="Times New Roman"/>
                <a:cs typeface="Times New Roman"/>
              </a:rPr>
              <a:t>i</a:t>
            </a:r>
            <a:r>
              <a:rPr lang="en-IN" sz="4364" u="sng" spc="-109">
                <a:latin typeface="Times New Roman"/>
                <a:cs typeface="Times New Roman"/>
              </a:rPr>
              <a:t>g</a:t>
            </a:r>
            <a:r>
              <a:rPr lang="en-IN" sz="4364" u="sng" spc="136">
                <a:latin typeface="Times New Roman"/>
                <a:cs typeface="Times New Roman"/>
              </a:rPr>
              <a:t>ht</a:t>
            </a:r>
            <a:r>
              <a:rPr lang="en-IN" sz="4364" u="sng">
                <a:latin typeface="Times New Roman"/>
                <a:cs typeface="Times New Roman"/>
              </a:rPr>
              <a:t>s</a:t>
            </a:r>
            <a:endParaRPr lang="en-IN" sz="4364" u="sng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FFFEC1-CE84-7840-4659-BCAF1D36729C}"/>
              </a:ext>
            </a:extLst>
          </p:cNvPr>
          <p:cNvSpPr txBox="1"/>
          <p:nvPr/>
        </p:nvSpPr>
        <p:spPr>
          <a:xfrm>
            <a:off x="5313131" y="1350821"/>
            <a:ext cx="9975273" cy="2652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27">
                <a:latin typeface="Times New Roman" panose="02020603050405020304" pitchFamily="18" charset="0"/>
                <a:cs typeface="Times New Roman" panose="02020603050405020304" pitchFamily="18" charset="0"/>
              </a:rPr>
              <a:t>1. Collective Bargaining Power:</a:t>
            </a:r>
          </a:p>
          <a:p>
            <a:r>
              <a:rPr lang="en-IN" sz="3327">
                <a:latin typeface="Times New Roman" panose="02020603050405020304" pitchFamily="18" charset="0"/>
                <a:cs typeface="Times New Roman" panose="02020603050405020304" pitchFamily="18" charset="0"/>
              </a:rPr>
              <a:t>2. Legal protection:</a:t>
            </a:r>
          </a:p>
          <a:p>
            <a:r>
              <a:rPr lang="en-IN" sz="3327">
                <a:latin typeface="Times New Roman" panose="02020603050405020304" pitchFamily="18" charset="0"/>
                <a:cs typeface="Times New Roman" panose="02020603050405020304" pitchFamily="18" charset="0"/>
              </a:rPr>
              <a:t>3. Representation and support:</a:t>
            </a:r>
          </a:p>
          <a:p>
            <a:r>
              <a:rPr lang="en-IN" sz="3327">
                <a:latin typeface="Times New Roman" panose="02020603050405020304" pitchFamily="18" charset="0"/>
                <a:cs typeface="Times New Roman" panose="02020603050405020304" pitchFamily="18" charset="0"/>
              </a:rPr>
              <a:t>4. Strengthening Worker Solidarity:</a:t>
            </a:r>
          </a:p>
          <a:p>
            <a:endParaRPr lang="en-IN" sz="3327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783" y="4043727"/>
            <a:ext cx="1943100" cy="2770909"/>
          </a:xfrm>
          <a:custGeom>
            <a:avLst/>
            <a:gdLst/>
            <a:ahLst/>
            <a:cxnLst/>
            <a:rect l="l" t="t" r="r" b="b"/>
            <a:pathLst>
              <a:path w="356235" h="508000">
                <a:moveTo>
                  <a:pt x="0" y="0"/>
                </a:moveTo>
                <a:lnTo>
                  <a:pt x="56135" y="54768"/>
                </a:lnTo>
                <a:lnTo>
                  <a:pt x="86578" y="93243"/>
                </a:lnTo>
                <a:lnTo>
                  <a:pt x="115298" y="134775"/>
                </a:lnTo>
                <a:lnTo>
                  <a:pt x="142726" y="178600"/>
                </a:lnTo>
                <a:lnTo>
                  <a:pt x="169292" y="223954"/>
                </a:lnTo>
                <a:lnTo>
                  <a:pt x="195429" y="270073"/>
                </a:lnTo>
                <a:lnTo>
                  <a:pt x="221563" y="316191"/>
                </a:lnTo>
                <a:lnTo>
                  <a:pt x="248127" y="361545"/>
                </a:lnTo>
                <a:lnTo>
                  <a:pt x="275553" y="405369"/>
                </a:lnTo>
                <a:lnTo>
                  <a:pt x="304271" y="446900"/>
                </a:lnTo>
                <a:lnTo>
                  <a:pt x="334713" y="485373"/>
                </a:lnTo>
                <a:lnTo>
                  <a:pt x="355859" y="507853"/>
                </a:lnTo>
              </a:path>
            </a:pathLst>
          </a:custGeom>
          <a:ln w="3175">
            <a:solidFill>
              <a:srgbClr val="322C2C"/>
            </a:solidFill>
          </a:ln>
        </p:spPr>
        <p:txBody>
          <a:bodyPr wrap="square" lIns="0" tIns="0" rIns="0" bIns="0" rtlCol="0"/>
          <a:lstStyle/>
          <a:p>
            <a:endParaRPr sz="9818"/>
          </a:p>
        </p:txBody>
      </p:sp>
      <p:grpSp>
        <p:nvGrpSpPr>
          <p:cNvPr id="3" name="object 3"/>
          <p:cNvGrpSpPr/>
          <p:nvPr/>
        </p:nvGrpSpPr>
        <p:grpSpPr>
          <a:xfrm>
            <a:off x="0" y="6635"/>
            <a:ext cx="12204022" cy="6807202"/>
            <a:chOff x="0" y="1216"/>
            <a:chExt cx="2237404" cy="1247987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62331" y="1216"/>
              <a:ext cx="975073" cy="124798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62599"/>
              <a:ext cx="2223770" cy="1125220"/>
            </a:xfrm>
            <a:custGeom>
              <a:avLst/>
              <a:gdLst/>
              <a:ahLst/>
              <a:cxnLst/>
              <a:rect l="l" t="t" r="r" b="b"/>
              <a:pathLst>
                <a:path w="2223770" h="1125220">
                  <a:moveTo>
                    <a:pt x="2223389" y="1118958"/>
                  </a:moveTo>
                  <a:lnTo>
                    <a:pt x="0" y="1118958"/>
                  </a:lnTo>
                  <a:lnTo>
                    <a:pt x="0" y="1125029"/>
                  </a:lnTo>
                  <a:lnTo>
                    <a:pt x="2223389" y="1125029"/>
                  </a:lnTo>
                  <a:lnTo>
                    <a:pt x="2223389" y="1118958"/>
                  </a:lnTo>
                  <a:close/>
                </a:path>
                <a:path w="2223770" h="1125220">
                  <a:moveTo>
                    <a:pt x="2223389" y="0"/>
                  </a:moveTo>
                  <a:lnTo>
                    <a:pt x="0" y="0"/>
                  </a:lnTo>
                  <a:lnTo>
                    <a:pt x="0" y="6083"/>
                  </a:lnTo>
                  <a:lnTo>
                    <a:pt x="2223389" y="6083"/>
                  </a:lnTo>
                  <a:lnTo>
                    <a:pt x="2223389" y="0"/>
                  </a:lnTo>
                  <a:close/>
                </a:path>
              </a:pathLst>
            </a:custGeom>
            <a:solidFill>
              <a:srgbClr val="322C2C"/>
            </a:solidFill>
          </p:spPr>
          <p:txBody>
            <a:bodyPr wrap="square" lIns="0" tIns="0" rIns="0" bIns="0" rtlCol="0"/>
            <a:lstStyle/>
            <a:p>
              <a:endParaRPr sz="9818"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271662" y="942531"/>
            <a:ext cx="4297013" cy="835899"/>
          </a:xfrm>
          <a:prstGeom prst="rect">
            <a:avLst/>
          </a:prstGeom>
        </p:spPr>
        <p:txBody>
          <a:bodyPr vert="horz" wrap="square" lIns="0" tIns="79658" rIns="0" bIns="0" rtlCol="0" anchor="ctr">
            <a:spAutoFit/>
          </a:bodyPr>
          <a:lstStyle/>
          <a:p>
            <a:pPr marL="69272">
              <a:lnSpc>
                <a:spcPct val="100000"/>
              </a:lnSpc>
              <a:spcBef>
                <a:spcPts val="622"/>
              </a:spcBef>
            </a:pPr>
            <a:r>
              <a:rPr lang="en-IN" sz="4909" u="sng" spc="-136">
                <a:latin typeface="Georgia"/>
                <a:cs typeface="Georgia"/>
              </a:rPr>
              <a:t>C</a:t>
            </a:r>
            <a:r>
              <a:rPr lang="en-IN" sz="4909" u="sng" spc="-109">
                <a:latin typeface="Georgia"/>
                <a:cs typeface="Georgia"/>
              </a:rPr>
              <a:t>o</a:t>
            </a:r>
            <a:r>
              <a:rPr lang="en-IN" sz="4909" u="sng" spc="-136">
                <a:latin typeface="Georgia"/>
                <a:cs typeface="Georgia"/>
              </a:rPr>
              <a:t>n</a:t>
            </a:r>
            <a:r>
              <a:rPr lang="en-IN" sz="4909" u="sng" spc="-82">
                <a:latin typeface="Georgia"/>
                <a:cs typeface="Georgia"/>
              </a:rPr>
              <a:t>c</a:t>
            </a:r>
            <a:r>
              <a:rPr lang="en-IN" sz="4909" u="sng" spc="-55">
                <a:latin typeface="Georgia"/>
                <a:cs typeface="Georgia"/>
              </a:rPr>
              <a:t>lu</a:t>
            </a:r>
            <a:r>
              <a:rPr lang="en-IN" sz="4909" u="sng" spc="-109">
                <a:latin typeface="Georgia"/>
                <a:cs typeface="Georgia"/>
              </a:rPr>
              <a:t>s</a:t>
            </a:r>
            <a:r>
              <a:rPr lang="en-IN" sz="4909" u="sng" spc="-27">
                <a:latin typeface="Georgia"/>
                <a:cs typeface="Georgia"/>
              </a:rPr>
              <a:t>i</a:t>
            </a:r>
            <a:r>
              <a:rPr lang="en-IN" sz="4909" u="sng" spc="-136">
                <a:latin typeface="Georgia"/>
                <a:cs typeface="Georgia"/>
              </a:rPr>
              <a:t>o</a:t>
            </a:r>
            <a:r>
              <a:rPr lang="en-IN" sz="4909" u="sng" spc="-109">
                <a:latin typeface="Georgia"/>
                <a:cs typeface="Georgia"/>
              </a:rPr>
              <a:t>n</a:t>
            </a:r>
            <a:endParaRPr sz="4909" u="sng">
              <a:latin typeface="Georgia"/>
              <a:cs typeface="Georgia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E328E8-AF6F-87AF-D8FC-9967DF96B179}"/>
              </a:ext>
            </a:extLst>
          </p:cNvPr>
          <p:cNvSpPr txBox="1"/>
          <p:nvPr/>
        </p:nvSpPr>
        <p:spPr>
          <a:xfrm>
            <a:off x="760879" y="1945838"/>
            <a:ext cx="5318580" cy="3449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27" spc="82">
                <a:solidFill>
                  <a:srgbClr val="322C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Trade </a:t>
            </a:r>
            <a:r>
              <a:rPr lang="en-US" sz="2727" spc="109">
                <a:solidFill>
                  <a:srgbClr val="322C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unions </a:t>
            </a:r>
            <a:r>
              <a:rPr lang="en-US" sz="2727" spc="55">
                <a:solidFill>
                  <a:srgbClr val="322C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play </a:t>
            </a:r>
            <a:r>
              <a:rPr lang="en-US" sz="2727" spc="82">
                <a:solidFill>
                  <a:srgbClr val="322C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727" spc="-109">
                <a:solidFill>
                  <a:srgbClr val="322C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vital </a:t>
            </a:r>
            <a:r>
              <a:rPr lang="en-US" sz="2727" spc="-55">
                <a:solidFill>
                  <a:srgbClr val="322C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role </a:t>
            </a:r>
            <a:r>
              <a:rPr lang="en-US" sz="2727" spc="-109">
                <a:solidFill>
                  <a:srgbClr val="322C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727" spc="55">
                <a:solidFill>
                  <a:srgbClr val="322C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uniting </a:t>
            </a:r>
            <a:r>
              <a:rPr lang="en-US" sz="2727" spc="82">
                <a:solidFill>
                  <a:srgbClr val="322C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27" spc="191">
                <a:solidFill>
                  <a:srgbClr val="322C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727" spc="109">
                <a:solidFill>
                  <a:srgbClr val="322C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727" spc="27">
                <a:solidFill>
                  <a:srgbClr val="322C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727" spc="55">
                <a:solidFill>
                  <a:srgbClr val="322C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727" spc="82">
                <a:solidFill>
                  <a:srgbClr val="322C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727" spc="27">
                <a:solidFill>
                  <a:srgbClr val="322C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rs</a:t>
            </a:r>
            <a:r>
              <a:rPr lang="en-US" sz="2727" spc="-109">
                <a:solidFill>
                  <a:srgbClr val="322C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27" spc="55">
                <a:solidFill>
                  <a:srgbClr val="322C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727" spc="191">
                <a:solidFill>
                  <a:srgbClr val="322C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727" spc="218">
                <a:solidFill>
                  <a:srgbClr val="322C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727" spc="-109">
                <a:solidFill>
                  <a:srgbClr val="322C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27" spc="82">
                <a:solidFill>
                  <a:srgbClr val="322C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727" spc="109">
                <a:solidFill>
                  <a:srgbClr val="322C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727" spc="55">
                <a:solidFill>
                  <a:srgbClr val="322C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727" spc="109">
                <a:solidFill>
                  <a:srgbClr val="322C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727" spc="136">
                <a:solidFill>
                  <a:srgbClr val="322C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727" spc="109">
                <a:solidFill>
                  <a:srgbClr val="322C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727" spc="27">
                <a:solidFill>
                  <a:srgbClr val="322C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</a:t>
            </a:r>
            <a:r>
              <a:rPr lang="en-US" sz="2727" spc="218">
                <a:solidFill>
                  <a:srgbClr val="322C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727" spc="-109">
                <a:solidFill>
                  <a:srgbClr val="322C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27">
                <a:solidFill>
                  <a:srgbClr val="322C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727" spc="109">
                <a:solidFill>
                  <a:srgbClr val="322C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727" spc="27">
                <a:solidFill>
                  <a:srgbClr val="322C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727" spc="-109">
                <a:solidFill>
                  <a:srgbClr val="322C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27" spc="55">
                <a:solidFill>
                  <a:srgbClr val="322C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727" spc="191">
                <a:solidFill>
                  <a:srgbClr val="322C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727" spc="82">
                <a:solidFill>
                  <a:srgbClr val="322C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727" spc="27">
                <a:solidFill>
                  <a:srgbClr val="322C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</a:t>
            </a:r>
            <a:r>
              <a:rPr lang="en-US" sz="2727" spc="-109">
                <a:solidFill>
                  <a:srgbClr val="322C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rig</a:t>
            </a:r>
            <a:r>
              <a:rPr lang="en-US" sz="2727" spc="164">
                <a:solidFill>
                  <a:srgbClr val="322C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727" spc="55">
                <a:solidFill>
                  <a:srgbClr val="322C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727" spc="-109">
                <a:solidFill>
                  <a:srgbClr val="322C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 </a:t>
            </a:r>
            <a:r>
              <a:rPr lang="en-US" sz="2727" spc="164">
                <a:solidFill>
                  <a:srgbClr val="322C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727" spc="27">
                <a:solidFill>
                  <a:srgbClr val="322C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 </a:t>
            </a:r>
            <a:r>
              <a:rPr lang="en-US" sz="2727" spc="164">
                <a:solidFill>
                  <a:srgbClr val="322C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sz="2727" spc="-27">
                <a:solidFill>
                  <a:srgbClr val="322C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</a:t>
            </a:r>
            <a:r>
              <a:rPr lang="en-US" sz="2727" spc="82">
                <a:solidFill>
                  <a:srgbClr val="322C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727" spc="136">
                <a:solidFill>
                  <a:srgbClr val="322C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727" spc="-55">
                <a:solidFill>
                  <a:srgbClr val="322C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future,, </a:t>
            </a:r>
            <a:r>
              <a:rPr lang="en-US" sz="2727">
                <a:solidFill>
                  <a:srgbClr val="322C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it's </a:t>
            </a:r>
            <a:r>
              <a:rPr lang="en-US" sz="2727" spc="-27">
                <a:solidFill>
                  <a:srgbClr val="322C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clear </a:t>
            </a:r>
            <a:r>
              <a:rPr lang="en-US" sz="2727" spc="82">
                <a:solidFill>
                  <a:srgbClr val="322C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lang="en-US" sz="2727" spc="109">
                <a:solidFill>
                  <a:srgbClr val="322C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727" spc="136">
                <a:solidFill>
                  <a:srgbClr val="322C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27" spc="109">
                <a:solidFill>
                  <a:srgbClr val="322C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strength </a:t>
            </a:r>
            <a:r>
              <a:rPr lang="en-US" sz="2727" spc="82">
                <a:solidFill>
                  <a:srgbClr val="322C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727" spc="109">
                <a:solidFill>
                  <a:srgbClr val="322C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unions </a:t>
            </a:r>
            <a:r>
              <a:rPr lang="en-US" sz="2727" spc="-82">
                <a:solidFill>
                  <a:srgbClr val="322C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lies </a:t>
            </a:r>
            <a:r>
              <a:rPr lang="en-US" sz="2727" spc="-109">
                <a:solidFill>
                  <a:srgbClr val="322C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727" spc="-27">
                <a:solidFill>
                  <a:srgbClr val="322C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their ability </a:t>
            </a:r>
            <a:r>
              <a:rPr lang="en-US" sz="2727" spc="82">
                <a:solidFill>
                  <a:srgbClr val="322C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727" spc="109">
                <a:solidFill>
                  <a:srgbClr val="322C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27" spc="136">
                <a:solidFill>
                  <a:srgbClr val="322C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adapt </a:t>
            </a:r>
            <a:r>
              <a:rPr lang="en-US" sz="2727" spc="164">
                <a:solidFill>
                  <a:srgbClr val="322C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727" spc="82">
                <a:solidFill>
                  <a:srgbClr val="322C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represent </a:t>
            </a:r>
            <a:r>
              <a:rPr lang="en-US" sz="2727" spc="109">
                <a:solidFill>
                  <a:srgbClr val="322C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727" spc="55">
                <a:solidFill>
                  <a:srgbClr val="322C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diverse </a:t>
            </a:r>
            <a:r>
              <a:rPr lang="en-US" sz="2727" spc="109">
                <a:solidFill>
                  <a:srgbClr val="322C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needs </a:t>
            </a:r>
            <a:r>
              <a:rPr lang="en-US" sz="2727" spc="82">
                <a:solidFill>
                  <a:srgbClr val="322C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727" spc="-518">
                <a:solidFill>
                  <a:srgbClr val="322C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27" spc="109">
                <a:solidFill>
                  <a:srgbClr val="322C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2727" spc="-136">
                <a:solidFill>
                  <a:srgbClr val="322C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27" spc="164">
                <a:solidFill>
                  <a:srgbClr val="322C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modern</a:t>
            </a:r>
            <a:r>
              <a:rPr lang="en-US" sz="2727" spc="-109">
                <a:solidFill>
                  <a:srgbClr val="322C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27">
                <a:solidFill>
                  <a:srgbClr val="322C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workforce.</a:t>
            </a:r>
            <a:endParaRPr lang="en-US" sz="2727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727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39D88A4-932B-D193-2619-EB3BB000D4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28497" y="-39946"/>
            <a:ext cx="12220498" cy="6486525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-6993276" y="15376073"/>
            <a:ext cx="6296389" cy="1605334"/>
          </a:xfrm>
          <a:prstGeom prst="rect">
            <a:avLst/>
          </a:prstGeom>
        </p:spPr>
        <p:txBody>
          <a:bodyPr vert="horz" wrap="square" lIns="0" tIns="65809" rIns="0" bIns="0" rtlCol="0" anchor="ctr">
            <a:spAutoFit/>
          </a:bodyPr>
          <a:lstStyle/>
          <a:p>
            <a:pPr marL="69272">
              <a:lnSpc>
                <a:spcPct val="100000"/>
              </a:lnSpc>
              <a:spcBef>
                <a:spcPts val="518"/>
              </a:spcBef>
            </a:pPr>
            <a:endParaRPr sz="10000">
              <a:latin typeface="Algerian" panose="04020705040A02060702" pitchFamily="82" charset="0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90069" y="2063703"/>
            <a:ext cx="4174658" cy="3464973"/>
          </a:xfrm>
          <a:prstGeom prst="rect">
            <a:avLst/>
          </a:prstGeom>
          <a:solidFill>
            <a:srgbClr val="00B0F0">
              <a:alpha val="92000"/>
            </a:srgbClr>
          </a:solidFill>
        </p:spPr>
      </p:pic>
      <p:sp>
        <p:nvSpPr>
          <p:cNvPr id="3" name="object 3"/>
          <p:cNvSpPr/>
          <p:nvPr/>
        </p:nvSpPr>
        <p:spPr>
          <a:xfrm>
            <a:off x="8728364" y="3768436"/>
            <a:ext cx="3463636" cy="3089564"/>
          </a:xfrm>
          <a:custGeom>
            <a:avLst/>
            <a:gdLst/>
            <a:ahLst/>
            <a:cxnLst/>
            <a:rect l="l" t="t" r="r" b="b"/>
            <a:pathLst>
              <a:path w="635000" h="566419">
                <a:moveTo>
                  <a:pt x="634668" y="0"/>
                </a:moveTo>
                <a:lnTo>
                  <a:pt x="570968" y="11361"/>
                </a:lnTo>
                <a:lnTo>
                  <a:pt x="526231" y="27809"/>
                </a:lnTo>
                <a:lnTo>
                  <a:pt x="485197" y="49665"/>
                </a:lnTo>
                <a:lnTo>
                  <a:pt x="447402" y="76252"/>
                </a:lnTo>
                <a:lnTo>
                  <a:pt x="412383" y="106896"/>
                </a:lnTo>
                <a:lnTo>
                  <a:pt x="379678" y="140919"/>
                </a:lnTo>
                <a:lnTo>
                  <a:pt x="348824" y="177647"/>
                </a:lnTo>
                <a:lnTo>
                  <a:pt x="319358" y="216403"/>
                </a:lnTo>
                <a:lnTo>
                  <a:pt x="290817" y="256512"/>
                </a:lnTo>
                <a:lnTo>
                  <a:pt x="262739" y="297297"/>
                </a:lnTo>
                <a:lnTo>
                  <a:pt x="234665" y="338079"/>
                </a:lnTo>
                <a:lnTo>
                  <a:pt x="206127" y="378186"/>
                </a:lnTo>
                <a:lnTo>
                  <a:pt x="176664" y="416941"/>
                </a:lnTo>
                <a:lnTo>
                  <a:pt x="145811" y="453669"/>
                </a:lnTo>
                <a:lnTo>
                  <a:pt x="113108" y="487693"/>
                </a:lnTo>
                <a:lnTo>
                  <a:pt x="78090" y="518338"/>
                </a:lnTo>
                <a:lnTo>
                  <a:pt x="40295" y="544927"/>
                </a:lnTo>
                <a:lnTo>
                  <a:pt x="0" y="566390"/>
                </a:lnTo>
              </a:path>
            </a:pathLst>
          </a:custGeom>
          <a:ln w="3175">
            <a:solidFill>
              <a:srgbClr val="322C2C"/>
            </a:solidFill>
          </a:ln>
        </p:spPr>
        <p:txBody>
          <a:bodyPr wrap="square" lIns="0" tIns="0" rIns="0" bIns="0" rtlCol="0"/>
          <a:lstStyle/>
          <a:p>
            <a:endParaRPr sz="9818"/>
          </a:p>
        </p:txBody>
      </p:sp>
      <p:sp>
        <p:nvSpPr>
          <p:cNvPr id="4" name="object 4"/>
          <p:cNvSpPr/>
          <p:nvPr/>
        </p:nvSpPr>
        <p:spPr>
          <a:xfrm>
            <a:off x="15791" y="363611"/>
            <a:ext cx="12129655" cy="34636"/>
          </a:xfrm>
          <a:custGeom>
            <a:avLst/>
            <a:gdLst/>
            <a:ahLst/>
            <a:cxnLst/>
            <a:rect l="l" t="t" r="r" b="b"/>
            <a:pathLst>
              <a:path w="2223770" h="6350">
                <a:moveTo>
                  <a:pt x="2223389" y="0"/>
                </a:moveTo>
                <a:lnTo>
                  <a:pt x="0" y="0"/>
                </a:lnTo>
                <a:lnTo>
                  <a:pt x="0" y="6070"/>
                </a:lnTo>
                <a:lnTo>
                  <a:pt x="2223389" y="6070"/>
                </a:lnTo>
                <a:lnTo>
                  <a:pt x="2223389" y="0"/>
                </a:lnTo>
                <a:close/>
              </a:path>
            </a:pathLst>
          </a:custGeom>
          <a:solidFill>
            <a:srgbClr val="322C2C"/>
          </a:solidFill>
        </p:spPr>
        <p:txBody>
          <a:bodyPr wrap="square" lIns="0" tIns="0" rIns="0" bIns="0" rtlCol="0"/>
          <a:lstStyle/>
          <a:p>
            <a:endParaRPr sz="9818"/>
          </a:p>
        </p:txBody>
      </p:sp>
      <p:sp>
        <p:nvSpPr>
          <p:cNvPr id="5" name="object 5"/>
          <p:cNvSpPr/>
          <p:nvPr/>
        </p:nvSpPr>
        <p:spPr>
          <a:xfrm>
            <a:off x="15791" y="6468753"/>
            <a:ext cx="12129655" cy="34636"/>
          </a:xfrm>
          <a:custGeom>
            <a:avLst/>
            <a:gdLst/>
            <a:ahLst/>
            <a:cxnLst/>
            <a:rect l="l" t="t" r="r" b="b"/>
            <a:pathLst>
              <a:path w="2223770" h="6350">
                <a:moveTo>
                  <a:pt x="2223389" y="0"/>
                </a:moveTo>
                <a:lnTo>
                  <a:pt x="0" y="0"/>
                </a:lnTo>
                <a:lnTo>
                  <a:pt x="0" y="6083"/>
                </a:lnTo>
                <a:lnTo>
                  <a:pt x="2223389" y="6083"/>
                </a:lnTo>
                <a:lnTo>
                  <a:pt x="2223389" y="0"/>
                </a:lnTo>
                <a:close/>
              </a:path>
            </a:pathLst>
          </a:custGeom>
          <a:solidFill>
            <a:srgbClr val="322C2C"/>
          </a:solidFill>
        </p:spPr>
        <p:txBody>
          <a:bodyPr wrap="square" lIns="0" tIns="0" rIns="0" bIns="0" rtlCol="0"/>
          <a:lstStyle/>
          <a:p>
            <a:endParaRPr sz="9818"/>
          </a:p>
        </p:txBody>
      </p:sp>
      <p:sp>
        <p:nvSpPr>
          <p:cNvPr id="9" name="object 9"/>
          <p:cNvSpPr txBox="1"/>
          <p:nvPr/>
        </p:nvSpPr>
        <p:spPr>
          <a:xfrm>
            <a:off x="5680366" y="1832880"/>
            <a:ext cx="5095009" cy="3008091"/>
          </a:xfrm>
          <a:prstGeom prst="rect">
            <a:avLst/>
          </a:prstGeom>
        </p:spPr>
        <p:txBody>
          <a:bodyPr vert="horz" wrap="square" lIns="0" tIns="27709" rIns="0" bIns="0" rtlCol="0">
            <a:spAutoFit/>
          </a:bodyPr>
          <a:lstStyle/>
          <a:p>
            <a:pPr marL="69272" marR="27709" algn="ctr">
              <a:lnSpc>
                <a:spcPct val="112300"/>
              </a:lnSpc>
              <a:spcBef>
                <a:spcPts val="218"/>
              </a:spcBef>
            </a:pPr>
            <a:r>
              <a:rPr sz="2182">
                <a:solidFill>
                  <a:srgbClr val="322C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sz="2182" spc="82">
                <a:solidFill>
                  <a:srgbClr val="322C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182" spc="191">
                <a:solidFill>
                  <a:srgbClr val="322C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sz="2182" spc="109">
                <a:solidFill>
                  <a:srgbClr val="322C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2182" spc="-109">
                <a:solidFill>
                  <a:srgbClr val="322C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82" spc="191">
                <a:solidFill>
                  <a:srgbClr val="322C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sz="2182" spc="164">
                <a:solidFill>
                  <a:srgbClr val="322C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182" spc="55">
                <a:solidFill>
                  <a:srgbClr val="322C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2182" spc="82">
                <a:solidFill>
                  <a:srgbClr val="322C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2182" spc="164">
                <a:solidFill>
                  <a:srgbClr val="322C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182" spc="27">
                <a:solidFill>
                  <a:srgbClr val="322C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2182" spc="-109">
                <a:solidFill>
                  <a:srgbClr val="322C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82" spc="191">
                <a:solidFill>
                  <a:srgbClr val="322C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sz="2182" spc="27">
                <a:solidFill>
                  <a:srgbClr val="322C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sz="2182" spc="55">
                <a:solidFill>
                  <a:srgbClr val="322C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182">
                <a:solidFill>
                  <a:srgbClr val="322C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sz="2182" spc="-109">
                <a:solidFill>
                  <a:srgbClr val="322C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82" spc="82">
                <a:solidFill>
                  <a:srgbClr val="322C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182" spc="-109">
                <a:solidFill>
                  <a:srgbClr val="322C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82" spc="-191">
                <a:solidFill>
                  <a:srgbClr val="322C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sz="2182" spc="-573">
                <a:solidFill>
                  <a:srgbClr val="322C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2182" spc="-82">
                <a:solidFill>
                  <a:srgbClr val="322C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2182" spc="-55">
                <a:solidFill>
                  <a:srgbClr val="322C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2182" spc="-82">
                <a:solidFill>
                  <a:srgbClr val="322C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182" spc="-573">
                <a:solidFill>
                  <a:srgbClr val="322C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sz="2182" spc="-55">
                <a:solidFill>
                  <a:srgbClr val="322C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sz="2182" spc="-218">
                <a:solidFill>
                  <a:srgbClr val="322C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82" spc="-136">
                <a:solidFill>
                  <a:srgbClr val="322C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2182" spc="-55">
                <a:solidFill>
                  <a:srgbClr val="322C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2182" spc="-573">
                <a:solidFill>
                  <a:srgbClr val="322C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sz="2182" spc="-82">
                <a:solidFill>
                  <a:srgbClr val="322C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sz="2182" spc="-55">
                <a:solidFill>
                  <a:srgbClr val="322C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2182" spc="-218">
                <a:solidFill>
                  <a:srgbClr val="322C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82" spc="-491">
                <a:solidFill>
                  <a:srgbClr val="322C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2182">
                <a:solidFill>
                  <a:srgbClr val="322C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2182" spc="136">
                <a:solidFill>
                  <a:srgbClr val="322C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 </a:t>
            </a:r>
            <a:r>
              <a:rPr sz="2182" spc="82">
                <a:solidFill>
                  <a:srgbClr val="322C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representing </a:t>
            </a:r>
            <a:r>
              <a:rPr sz="2182" spc="55">
                <a:latin typeface="Times New Roman" panose="02020603050405020304" pitchFamily="18" charset="0"/>
                <a:cs typeface="Times New Roman" panose="02020603050405020304" pitchFamily="18" charset="0"/>
              </a:rPr>
              <a:t>workers' interests </a:t>
            </a:r>
            <a:r>
              <a:rPr sz="2182" spc="136">
                <a:solidFill>
                  <a:srgbClr val="322C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sz="2182" spc="164">
                <a:solidFill>
                  <a:srgbClr val="322C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82" spc="55">
                <a:solidFill>
                  <a:srgbClr val="322C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iimproving workiing </a:t>
            </a:r>
            <a:r>
              <a:rPr sz="2182" spc="82">
                <a:solidFill>
                  <a:srgbClr val="322C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conditions. </a:t>
            </a:r>
            <a:r>
              <a:rPr sz="2182" spc="-55">
                <a:solidFill>
                  <a:srgbClr val="322C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Thiis </a:t>
            </a:r>
            <a:r>
              <a:rPr sz="2182" spc="-27">
                <a:solidFill>
                  <a:srgbClr val="322C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82" spc="82">
                <a:solidFill>
                  <a:srgbClr val="322C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presentation</a:t>
            </a:r>
            <a:r>
              <a:rPr sz="2182" spc="191">
                <a:solidFill>
                  <a:srgbClr val="322C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82" spc="-164">
                <a:solidFill>
                  <a:srgbClr val="322C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wiillll</a:t>
            </a:r>
            <a:r>
              <a:rPr sz="2182" spc="218">
                <a:solidFill>
                  <a:srgbClr val="322C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82" spc="55">
                <a:solidFill>
                  <a:srgbClr val="322C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explore</a:t>
            </a:r>
            <a:r>
              <a:rPr sz="2182" spc="218">
                <a:solidFill>
                  <a:srgbClr val="322C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82" spc="109">
                <a:solidFill>
                  <a:srgbClr val="322C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2182" spc="191">
                <a:solidFill>
                  <a:srgbClr val="322C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82" spc="55">
                <a:latin typeface="Times New Roman" panose="02020603050405020304" pitchFamily="18" charset="0"/>
                <a:cs typeface="Times New Roman" panose="02020603050405020304" pitchFamily="18" charset="0"/>
              </a:rPr>
              <a:t>signiiﬁcance </a:t>
            </a:r>
            <a:r>
              <a:rPr sz="2182" spc="82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82" spc="82">
                <a:solidFill>
                  <a:srgbClr val="322C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trade </a:t>
            </a:r>
            <a:r>
              <a:rPr sz="2182">
                <a:solidFill>
                  <a:srgbClr val="322C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uniions, </a:t>
            </a:r>
            <a:r>
              <a:rPr sz="2182" spc="82">
                <a:solidFill>
                  <a:srgbClr val="322C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their </a:t>
            </a:r>
            <a:r>
              <a:rPr sz="2182" spc="55">
                <a:solidFill>
                  <a:srgbClr val="322C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 </a:t>
            </a:r>
            <a:r>
              <a:rPr sz="2182" spc="27">
                <a:solidFill>
                  <a:srgbClr val="322C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features, </a:t>
            </a:r>
            <a:r>
              <a:rPr sz="2182" spc="55">
                <a:solidFill>
                  <a:srgbClr val="322C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sz="2182" spc="82">
                <a:solidFill>
                  <a:srgbClr val="322C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well </a:t>
            </a:r>
            <a:r>
              <a:rPr sz="2182" spc="109">
                <a:solidFill>
                  <a:srgbClr val="322C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82" spc="27">
                <a:solidFill>
                  <a:srgbClr val="322C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sz="2182" spc="-109">
                <a:solidFill>
                  <a:srgbClr val="322C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82" spc="136">
                <a:solidFill>
                  <a:srgbClr val="322C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2182" spc="-82">
                <a:solidFill>
                  <a:srgbClr val="322C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82" spc="82">
                <a:latin typeface="Times New Roman" panose="02020603050405020304" pitchFamily="18" charset="0"/>
                <a:cs typeface="Times New Roman" panose="02020603050405020304" pitchFamily="18" charset="0"/>
              </a:rPr>
              <a:t>advantages</a:t>
            </a:r>
            <a:r>
              <a:rPr sz="2182" spc="-82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82" spc="164">
                <a:solidFill>
                  <a:srgbClr val="322C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sz="2182" spc="-82">
                <a:solidFill>
                  <a:srgbClr val="322C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82" spc="82">
                <a:latin typeface="Times New Roman" panose="02020603050405020304" pitchFamily="18" charset="0"/>
                <a:cs typeface="Times New Roman" panose="02020603050405020304" pitchFamily="18" charset="0"/>
              </a:rPr>
              <a:t>disadvantages</a:t>
            </a:r>
            <a:r>
              <a:rPr sz="2182" spc="-109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82" spc="82">
                <a:solidFill>
                  <a:srgbClr val="322C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</a:t>
            </a:r>
            <a:r>
              <a:rPr sz="2182" spc="-491">
                <a:solidFill>
                  <a:srgbClr val="322C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82" spc="27">
                <a:solidFill>
                  <a:srgbClr val="322C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briing</a:t>
            </a:r>
            <a:r>
              <a:rPr sz="2182" spc="-136">
                <a:solidFill>
                  <a:srgbClr val="322C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82" spc="82">
                <a:solidFill>
                  <a:srgbClr val="322C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sz="2182" spc="-109">
                <a:solidFill>
                  <a:srgbClr val="322C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82" spc="136">
                <a:solidFill>
                  <a:srgbClr val="322C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2182" spc="-109">
                <a:solidFill>
                  <a:srgbClr val="322C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82" spc="82">
                <a:solidFill>
                  <a:srgbClr val="322C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labor</a:t>
            </a:r>
            <a:r>
              <a:rPr sz="2182" spc="-109">
                <a:solidFill>
                  <a:srgbClr val="322C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82" spc="-27">
                <a:solidFill>
                  <a:srgbClr val="322C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market..</a:t>
            </a:r>
            <a:endParaRPr sz="2182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090069" y="1123626"/>
            <a:ext cx="3724411" cy="667969"/>
          </a:xfrm>
          <a:prstGeom prst="rect">
            <a:avLst/>
          </a:prstGeom>
        </p:spPr>
        <p:txBody>
          <a:bodyPr vert="horz" wrap="square" lIns="0" tIns="79658" rIns="0" bIns="0" rtlCol="0" anchor="ctr">
            <a:spAutoFit/>
          </a:bodyPr>
          <a:lstStyle/>
          <a:p>
            <a:pPr marL="69272">
              <a:lnSpc>
                <a:spcPct val="100000"/>
              </a:lnSpc>
              <a:spcBef>
                <a:spcPts val="622"/>
              </a:spcBef>
            </a:pPr>
            <a:r>
              <a:rPr sz="3818" u="sng" spc="-55">
                <a:latin typeface="Stencil" panose="040409050D0802020404" pitchFamily="82" charset="0"/>
                <a:cs typeface="Trebuchet MS"/>
              </a:rPr>
              <a:t>Introduction</a:t>
            </a:r>
            <a:endParaRPr sz="3818" u="sng">
              <a:latin typeface="Stencil" panose="040409050D0802020404" pitchFamily="82" charset="0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A9088-8094-2BF9-431E-DCBE0651A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4922" y="1234150"/>
            <a:ext cx="6234545" cy="587575"/>
          </a:xfrm>
        </p:spPr>
        <p:txBody>
          <a:bodyPr>
            <a:normAutofit fontScale="90000"/>
          </a:bodyPr>
          <a:lstStyle/>
          <a:p>
            <a:r>
              <a:rPr lang="en-IN" sz="3818" u="sng" spc="-82">
                <a:latin typeface="Algerian" panose="04020705040A02060702" pitchFamily="82" charset="0"/>
                <a:cs typeface="Trebuchet MS"/>
              </a:rPr>
              <a:t>W</a:t>
            </a:r>
            <a:r>
              <a:rPr lang="en-IN" sz="3818" u="sng" spc="55">
                <a:latin typeface="Algerian" panose="04020705040A02060702" pitchFamily="82" charset="0"/>
                <a:cs typeface="Trebuchet MS"/>
              </a:rPr>
              <a:t>h</a:t>
            </a:r>
            <a:r>
              <a:rPr lang="en-IN" sz="3818" u="sng" spc="-191">
                <a:latin typeface="Algerian" panose="04020705040A02060702" pitchFamily="82" charset="0"/>
                <a:cs typeface="Trebuchet MS"/>
              </a:rPr>
              <a:t>a</a:t>
            </a:r>
            <a:r>
              <a:rPr lang="en-IN" sz="3818" u="sng" spc="-245">
                <a:latin typeface="Algerian" panose="04020705040A02060702" pitchFamily="82" charset="0"/>
                <a:cs typeface="Trebuchet MS"/>
              </a:rPr>
              <a:t>t</a:t>
            </a:r>
            <a:r>
              <a:rPr lang="en-IN" sz="3818" u="sng" spc="-409">
                <a:latin typeface="Algerian" panose="04020705040A02060702" pitchFamily="82" charset="0"/>
                <a:cs typeface="Trebuchet MS"/>
              </a:rPr>
              <a:t> </a:t>
            </a:r>
            <a:r>
              <a:rPr lang="en-IN" sz="3818" u="sng" spc="-191">
                <a:latin typeface="Algerian" panose="04020705040A02060702" pitchFamily="82" charset="0"/>
                <a:cs typeface="Trebuchet MS"/>
              </a:rPr>
              <a:t>is</a:t>
            </a:r>
            <a:r>
              <a:rPr lang="en-IN" sz="3818" u="sng" spc="-409">
                <a:latin typeface="Algerian" panose="04020705040A02060702" pitchFamily="82" charset="0"/>
                <a:cs typeface="Trebuchet MS"/>
              </a:rPr>
              <a:t> </a:t>
            </a:r>
            <a:r>
              <a:rPr lang="en-IN" sz="3818" u="sng" spc="-82">
                <a:latin typeface="Algerian" panose="04020705040A02060702" pitchFamily="82" charset="0"/>
                <a:cs typeface="Trebuchet MS"/>
              </a:rPr>
              <a:t>T</a:t>
            </a:r>
            <a:r>
              <a:rPr lang="en-IN" sz="3818" u="sng" spc="27">
                <a:latin typeface="Algerian" panose="04020705040A02060702" pitchFamily="82" charset="0"/>
                <a:cs typeface="Trebuchet MS"/>
              </a:rPr>
              <a:t>r</a:t>
            </a:r>
            <a:r>
              <a:rPr lang="en-IN" sz="3818" u="sng" spc="-191">
                <a:latin typeface="Algerian" panose="04020705040A02060702" pitchFamily="82" charset="0"/>
                <a:cs typeface="Trebuchet MS"/>
              </a:rPr>
              <a:t>a</a:t>
            </a:r>
            <a:r>
              <a:rPr lang="en-IN" sz="3818" u="sng" spc="-55">
                <a:latin typeface="Algerian" panose="04020705040A02060702" pitchFamily="82" charset="0"/>
                <a:cs typeface="Trebuchet MS"/>
              </a:rPr>
              <a:t>d</a:t>
            </a:r>
            <a:r>
              <a:rPr lang="en-IN" sz="3818" u="sng" spc="-327">
                <a:latin typeface="Algerian" panose="04020705040A02060702" pitchFamily="82" charset="0"/>
                <a:cs typeface="Trebuchet MS"/>
              </a:rPr>
              <a:t>e</a:t>
            </a:r>
            <a:r>
              <a:rPr lang="en-IN" sz="3818" u="sng" spc="-409">
                <a:latin typeface="Algerian" panose="04020705040A02060702" pitchFamily="82" charset="0"/>
                <a:cs typeface="Trebuchet MS"/>
              </a:rPr>
              <a:t> </a:t>
            </a:r>
            <a:r>
              <a:rPr lang="en-IN" sz="3818" u="sng" spc="-27">
                <a:latin typeface="Algerian" panose="04020705040A02060702" pitchFamily="82" charset="0"/>
                <a:cs typeface="Trebuchet MS"/>
              </a:rPr>
              <a:t>Un</a:t>
            </a:r>
            <a:r>
              <a:rPr lang="en-IN" sz="3818" u="sng">
                <a:latin typeface="Algerian" panose="04020705040A02060702" pitchFamily="82" charset="0"/>
                <a:cs typeface="Trebuchet MS"/>
              </a:rPr>
              <a:t>i</a:t>
            </a:r>
            <a:r>
              <a:rPr lang="en-IN" sz="3818" u="sng" spc="-82">
                <a:latin typeface="Algerian" panose="04020705040A02060702" pitchFamily="82" charset="0"/>
                <a:cs typeface="Trebuchet MS"/>
              </a:rPr>
              <a:t>o</a:t>
            </a:r>
            <a:r>
              <a:rPr lang="en-IN" sz="3818" u="sng" spc="27">
                <a:latin typeface="Algerian" panose="04020705040A02060702" pitchFamily="82" charset="0"/>
                <a:cs typeface="Trebuchet MS"/>
              </a:rPr>
              <a:t>n</a:t>
            </a:r>
            <a:r>
              <a:rPr lang="en-IN" sz="3818" u="sng" spc="-27">
                <a:latin typeface="Algerian" panose="04020705040A02060702" pitchFamily="82" charset="0"/>
                <a:cs typeface="Trebuchet MS"/>
              </a:rPr>
              <a:t>s</a:t>
            </a:r>
            <a:r>
              <a:rPr lang="en-IN" sz="3818" u="sng" spc="327">
                <a:latin typeface="Algerian" panose="04020705040A02060702" pitchFamily="82" charset="0"/>
                <a:cs typeface="Trebuchet MS"/>
              </a:rPr>
              <a:t>?</a:t>
            </a:r>
            <a:endParaRPr lang="en-IN" sz="3818" u="sng">
              <a:latin typeface="Algerian" panose="04020705040A02060702" pitchFamily="82" charset="0"/>
            </a:endParaRPr>
          </a:p>
        </p:txBody>
      </p:sp>
      <p:pic>
        <p:nvPicPr>
          <p:cNvPr id="3" name="object 2">
            <a:extLst>
              <a:ext uri="{FF2B5EF4-FFF2-40B4-BE49-F238E27FC236}">
                <a16:creationId xmlns:a16="http://schemas.microsoft.com/office/drawing/2014/main" id="{5CFDCF15-0355-E9A8-3607-A8183B4719B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2730" y="1766457"/>
            <a:ext cx="3464907" cy="34649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8A0F9D-F5EF-0D2D-187B-C951F39D5ED7}"/>
              </a:ext>
            </a:extLst>
          </p:cNvPr>
          <p:cNvSpPr txBox="1"/>
          <p:nvPr/>
        </p:nvSpPr>
        <p:spPr>
          <a:xfrm>
            <a:off x="4998462" y="2123136"/>
            <a:ext cx="5818909" cy="2442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82" spc="-164">
                <a:solidFill>
                  <a:srgbClr val="322C2C"/>
                </a:solidFill>
                <a:latin typeface="Sitka Small" pitchFamily="2" charset="0"/>
                <a:cs typeface="Verdana"/>
              </a:rPr>
              <a:t>T</a:t>
            </a:r>
            <a:r>
              <a:rPr lang="en-US" sz="2182" spc="-136">
                <a:solidFill>
                  <a:srgbClr val="322C2C"/>
                </a:solidFill>
                <a:latin typeface="Sitka Small" pitchFamily="2" charset="0"/>
                <a:cs typeface="Verdana"/>
              </a:rPr>
              <a:t>r</a:t>
            </a:r>
            <a:r>
              <a:rPr lang="en-US" sz="2182" spc="-82">
                <a:solidFill>
                  <a:srgbClr val="322C2C"/>
                </a:solidFill>
                <a:latin typeface="Sitka Small" pitchFamily="2" charset="0"/>
                <a:cs typeface="Verdana"/>
              </a:rPr>
              <a:t>a</a:t>
            </a:r>
            <a:r>
              <a:rPr lang="en-US" sz="2182">
                <a:solidFill>
                  <a:srgbClr val="322C2C"/>
                </a:solidFill>
                <a:latin typeface="Sitka Small" pitchFamily="2" charset="0"/>
                <a:cs typeface="Verdana"/>
              </a:rPr>
              <a:t>d</a:t>
            </a:r>
            <a:r>
              <a:rPr lang="en-US" sz="2182" spc="-55">
                <a:solidFill>
                  <a:srgbClr val="322C2C"/>
                </a:solidFill>
                <a:latin typeface="Sitka Small" pitchFamily="2" charset="0"/>
                <a:cs typeface="Verdana"/>
              </a:rPr>
              <a:t>e</a:t>
            </a:r>
            <a:r>
              <a:rPr lang="en-US" sz="2182" spc="-218">
                <a:solidFill>
                  <a:srgbClr val="322C2C"/>
                </a:solidFill>
                <a:latin typeface="Sitka Small" pitchFamily="2" charset="0"/>
                <a:cs typeface="Verdana"/>
              </a:rPr>
              <a:t> </a:t>
            </a:r>
            <a:r>
              <a:rPr lang="en-US" sz="2182">
                <a:solidFill>
                  <a:srgbClr val="322C2C"/>
                </a:solidFill>
                <a:latin typeface="Sitka Small" pitchFamily="2" charset="0"/>
                <a:cs typeface="Verdana"/>
              </a:rPr>
              <a:t>un</a:t>
            </a:r>
            <a:r>
              <a:rPr lang="en-US" sz="2182" spc="-27">
                <a:solidFill>
                  <a:srgbClr val="322C2C"/>
                </a:solidFill>
                <a:latin typeface="Sitka Small" pitchFamily="2" charset="0"/>
                <a:cs typeface="Verdana"/>
              </a:rPr>
              <a:t>i</a:t>
            </a:r>
            <a:r>
              <a:rPr lang="en-US" sz="2182" spc="-82">
                <a:solidFill>
                  <a:srgbClr val="322C2C"/>
                </a:solidFill>
                <a:latin typeface="Sitka Small" pitchFamily="2" charset="0"/>
                <a:cs typeface="Verdana"/>
              </a:rPr>
              <a:t>o</a:t>
            </a:r>
            <a:r>
              <a:rPr lang="en-US" sz="2182">
                <a:solidFill>
                  <a:srgbClr val="322C2C"/>
                </a:solidFill>
                <a:latin typeface="Sitka Small" pitchFamily="2" charset="0"/>
                <a:cs typeface="Verdana"/>
              </a:rPr>
              <a:t>n</a:t>
            </a:r>
            <a:r>
              <a:rPr lang="en-US" sz="2182" spc="-109">
                <a:solidFill>
                  <a:srgbClr val="322C2C"/>
                </a:solidFill>
                <a:latin typeface="Sitka Small" pitchFamily="2" charset="0"/>
                <a:cs typeface="Verdana"/>
              </a:rPr>
              <a:t>s</a:t>
            </a:r>
            <a:r>
              <a:rPr lang="en-US" sz="2182" spc="-218">
                <a:solidFill>
                  <a:srgbClr val="322C2C"/>
                </a:solidFill>
                <a:latin typeface="Sitka Small" pitchFamily="2" charset="0"/>
                <a:cs typeface="Verdana"/>
              </a:rPr>
              <a:t> </a:t>
            </a:r>
            <a:r>
              <a:rPr lang="en-US" sz="2182" spc="55">
                <a:solidFill>
                  <a:srgbClr val="322C2C"/>
                </a:solidFill>
                <a:latin typeface="Sitka Small" pitchFamily="2" charset="0"/>
                <a:cs typeface="Verdana"/>
              </a:rPr>
              <a:t>a</a:t>
            </a:r>
            <a:r>
              <a:rPr lang="en-US" sz="2182">
                <a:solidFill>
                  <a:srgbClr val="322C2C"/>
                </a:solidFill>
                <a:latin typeface="Sitka Small" pitchFamily="2" charset="0"/>
                <a:cs typeface="Verdana"/>
              </a:rPr>
              <a:t>r</a:t>
            </a:r>
            <a:r>
              <a:rPr lang="en-US" sz="2182" spc="109">
                <a:solidFill>
                  <a:srgbClr val="322C2C"/>
                </a:solidFill>
                <a:latin typeface="Sitka Small" pitchFamily="2" charset="0"/>
                <a:cs typeface="Verdana"/>
              </a:rPr>
              <a:t>e</a:t>
            </a:r>
            <a:r>
              <a:rPr lang="en-US" sz="2182" spc="-109">
                <a:solidFill>
                  <a:srgbClr val="322C2C"/>
                </a:solidFill>
                <a:latin typeface="Sitka Small" pitchFamily="2" charset="0"/>
                <a:cs typeface="Verdana"/>
              </a:rPr>
              <a:t> </a:t>
            </a:r>
            <a:r>
              <a:rPr lang="en-US" sz="2182" spc="109">
                <a:solidFill>
                  <a:srgbClr val="322C2C"/>
                </a:solidFill>
                <a:latin typeface="Sitka Small" pitchFamily="2" charset="0"/>
                <a:cs typeface="Verdana"/>
              </a:rPr>
              <a:t>o</a:t>
            </a:r>
            <a:r>
              <a:rPr lang="en-US" sz="2182">
                <a:solidFill>
                  <a:srgbClr val="322C2C"/>
                </a:solidFill>
                <a:latin typeface="Sitka Small" pitchFamily="2" charset="0"/>
                <a:cs typeface="Verdana"/>
              </a:rPr>
              <a:t>r</a:t>
            </a:r>
            <a:r>
              <a:rPr lang="en-US" sz="2182" spc="191">
                <a:solidFill>
                  <a:srgbClr val="322C2C"/>
                </a:solidFill>
                <a:latin typeface="Sitka Small" pitchFamily="2" charset="0"/>
                <a:cs typeface="Verdana"/>
              </a:rPr>
              <a:t>g</a:t>
            </a:r>
            <a:r>
              <a:rPr lang="en-US" sz="2182" spc="136">
                <a:solidFill>
                  <a:srgbClr val="322C2C"/>
                </a:solidFill>
                <a:latin typeface="Sitka Small" pitchFamily="2" charset="0"/>
                <a:cs typeface="Verdana"/>
              </a:rPr>
              <a:t>a</a:t>
            </a:r>
            <a:r>
              <a:rPr lang="en-US" sz="2182" spc="109">
                <a:solidFill>
                  <a:srgbClr val="322C2C"/>
                </a:solidFill>
                <a:latin typeface="Sitka Small" pitchFamily="2" charset="0"/>
                <a:cs typeface="Verdana"/>
              </a:rPr>
              <a:t>n</a:t>
            </a:r>
            <a:r>
              <a:rPr lang="en-US" sz="2182" spc="27">
                <a:solidFill>
                  <a:srgbClr val="322C2C"/>
                </a:solidFill>
                <a:latin typeface="Sitka Small" pitchFamily="2" charset="0"/>
                <a:cs typeface="Verdana"/>
              </a:rPr>
              <a:t>iz</a:t>
            </a:r>
            <a:r>
              <a:rPr lang="en-US" sz="2182" spc="55">
                <a:solidFill>
                  <a:srgbClr val="322C2C"/>
                </a:solidFill>
                <a:latin typeface="Sitka Small" pitchFamily="2" charset="0"/>
                <a:cs typeface="Verdana"/>
              </a:rPr>
              <a:t>a</a:t>
            </a:r>
            <a:r>
              <a:rPr lang="en-US" sz="2182" spc="82">
                <a:solidFill>
                  <a:srgbClr val="322C2C"/>
                </a:solidFill>
                <a:latin typeface="Sitka Small" pitchFamily="2" charset="0"/>
                <a:cs typeface="Verdana"/>
              </a:rPr>
              <a:t>t</a:t>
            </a:r>
            <a:r>
              <a:rPr lang="en-US" sz="2182" spc="27">
                <a:solidFill>
                  <a:srgbClr val="322C2C"/>
                </a:solidFill>
                <a:latin typeface="Sitka Small" pitchFamily="2" charset="0"/>
                <a:cs typeface="Verdana"/>
              </a:rPr>
              <a:t>i</a:t>
            </a:r>
            <a:r>
              <a:rPr lang="en-US" sz="2182" spc="109">
                <a:solidFill>
                  <a:srgbClr val="322C2C"/>
                </a:solidFill>
                <a:latin typeface="Sitka Small" pitchFamily="2" charset="0"/>
                <a:cs typeface="Verdana"/>
              </a:rPr>
              <a:t>o</a:t>
            </a:r>
            <a:r>
              <a:rPr lang="en-US" sz="2182" spc="164">
                <a:solidFill>
                  <a:srgbClr val="322C2C"/>
                </a:solidFill>
                <a:latin typeface="Sitka Small" pitchFamily="2" charset="0"/>
                <a:cs typeface="Verdana"/>
              </a:rPr>
              <a:t>n</a:t>
            </a:r>
            <a:r>
              <a:rPr lang="en-US" sz="2182" spc="27">
                <a:solidFill>
                  <a:srgbClr val="322C2C"/>
                </a:solidFill>
                <a:latin typeface="Sitka Small" pitchFamily="2" charset="0"/>
                <a:cs typeface="Verdana"/>
              </a:rPr>
              <a:t>s</a:t>
            </a:r>
            <a:r>
              <a:rPr lang="en-US" sz="2182" spc="-109">
                <a:solidFill>
                  <a:srgbClr val="322C2C"/>
                </a:solidFill>
                <a:latin typeface="Sitka Small" pitchFamily="2" charset="0"/>
                <a:cs typeface="Verdana"/>
              </a:rPr>
              <a:t> </a:t>
            </a:r>
            <a:r>
              <a:rPr lang="en-US" sz="2182">
                <a:solidFill>
                  <a:srgbClr val="322C2C"/>
                </a:solidFill>
                <a:latin typeface="Sitka Small" pitchFamily="2" charset="0"/>
                <a:cs typeface="Verdana"/>
              </a:rPr>
              <a:t>f</a:t>
            </a:r>
            <a:r>
              <a:rPr lang="en-US" sz="2182" spc="109">
                <a:solidFill>
                  <a:srgbClr val="322C2C"/>
                </a:solidFill>
                <a:latin typeface="Sitka Small" pitchFamily="2" charset="0"/>
                <a:cs typeface="Verdana"/>
              </a:rPr>
              <a:t>o</a:t>
            </a:r>
            <a:r>
              <a:rPr lang="en-US" sz="2182" spc="27">
                <a:solidFill>
                  <a:srgbClr val="322C2C"/>
                </a:solidFill>
                <a:latin typeface="Sitka Small" pitchFamily="2" charset="0"/>
                <a:cs typeface="Verdana"/>
              </a:rPr>
              <a:t>r</a:t>
            </a:r>
            <a:r>
              <a:rPr lang="en-US" sz="2182" spc="327">
                <a:solidFill>
                  <a:srgbClr val="322C2C"/>
                </a:solidFill>
                <a:latin typeface="Sitka Small" pitchFamily="2" charset="0"/>
                <a:cs typeface="Verdana"/>
              </a:rPr>
              <a:t>m</a:t>
            </a:r>
            <a:r>
              <a:rPr lang="en-US" sz="2182" spc="164">
                <a:solidFill>
                  <a:srgbClr val="322C2C"/>
                </a:solidFill>
                <a:latin typeface="Sitka Small" pitchFamily="2" charset="0"/>
                <a:cs typeface="Verdana"/>
              </a:rPr>
              <a:t>ed</a:t>
            </a:r>
            <a:r>
              <a:rPr lang="en-US" sz="2182" spc="-109">
                <a:solidFill>
                  <a:srgbClr val="322C2C"/>
                </a:solidFill>
                <a:latin typeface="Sitka Small" pitchFamily="2" charset="0"/>
                <a:cs typeface="Verdana"/>
              </a:rPr>
              <a:t> </a:t>
            </a:r>
            <a:r>
              <a:rPr lang="en-US" sz="2182" spc="164">
                <a:solidFill>
                  <a:srgbClr val="322C2C"/>
                </a:solidFill>
                <a:latin typeface="Sitka Small" pitchFamily="2" charset="0"/>
                <a:cs typeface="Verdana"/>
              </a:rPr>
              <a:t>b</a:t>
            </a:r>
            <a:r>
              <a:rPr lang="en-US" sz="2182">
                <a:solidFill>
                  <a:srgbClr val="322C2C"/>
                </a:solidFill>
                <a:latin typeface="Sitka Small" pitchFamily="2" charset="0"/>
                <a:cs typeface="Verdana"/>
              </a:rPr>
              <a:t>y  </a:t>
            </a:r>
            <a:r>
              <a:rPr lang="en-US" sz="2182" b="1" spc="191">
                <a:latin typeface="Sitka Small" pitchFamily="2" charset="0"/>
                <a:cs typeface="Verdana"/>
              </a:rPr>
              <a:t>w</a:t>
            </a:r>
            <a:r>
              <a:rPr lang="en-US" sz="2182" b="1" spc="109">
                <a:latin typeface="Sitka Small" pitchFamily="2" charset="0"/>
                <a:cs typeface="Verdana"/>
              </a:rPr>
              <a:t>o</a:t>
            </a:r>
            <a:r>
              <a:rPr lang="en-US" sz="2182" b="1">
                <a:latin typeface="Sitka Small" pitchFamily="2" charset="0"/>
                <a:cs typeface="Verdana"/>
              </a:rPr>
              <a:t>r</a:t>
            </a:r>
            <a:r>
              <a:rPr lang="en-US" sz="2182" b="1" spc="55">
                <a:latin typeface="Sitka Small" pitchFamily="2" charset="0"/>
                <a:cs typeface="Verdana"/>
              </a:rPr>
              <a:t>k</a:t>
            </a:r>
            <a:r>
              <a:rPr lang="en-US" sz="2182" b="1" spc="82">
                <a:latin typeface="Sitka Small" pitchFamily="2" charset="0"/>
                <a:cs typeface="Verdana"/>
              </a:rPr>
              <a:t>e</a:t>
            </a:r>
            <a:r>
              <a:rPr lang="en-US" sz="2182" b="1" spc="27">
                <a:latin typeface="Sitka Small" pitchFamily="2" charset="0"/>
                <a:cs typeface="Verdana"/>
              </a:rPr>
              <a:t>rs</a:t>
            </a:r>
            <a:r>
              <a:rPr lang="en-US" sz="2182" spc="-109">
                <a:latin typeface="Sitka Small" pitchFamily="2" charset="0"/>
                <a:cs typeface="Verdana"/>
              </a:rPr>
              <a:t> </a:t>
            </a:r>
            <a:r>
              <a:rPr lang="en-US" sz="2182" spc="27">
                <a:solidFill>
                  <a:srgbClr val="322C2C"/>
                </a:solidFill>
                <a:latin typeface="Sitka Small" pitchFamily="2" charset="0"/>
                <a:cs typeface="Verdana"/>
              </a:rPr>
              <a:t>t</a:t>
            </a:r>
            <a:r>
              <a:rPr lang="en-US" sz="2182" spc="136">
                <a:solidFill>
                  <a:srgbClr val="322C2C"/>
                </a:solidFill>
                <a:latin typeface="Sitka Small" pitchFamily="2" charset="0"/>
                <a:cs typeface="Verdana"/>
              </a:rPr>
              <a:t>o</a:t>
            </a:r>
            <a:r>
              <a:rPr lang="en-US" sz="2182" spc="-109">
                <a:solidFill>
                  <a:srgbClr val="322C2C"/>
                </a:solidFill>
                <a:latin typeface="Sitka Small" pitchFamily="2" charset="0"/>
                <a:cs typeface="Verdana"/>
              </a:rPr>
              <a:t> </a:t>
            </a:r>
            <a:r>
              <a:rPr lang="en-US" sz="2182" spc="191">
                <a:solidFill>
                  <a:srgbClr val="322C2C"/>
                </a:solidFill>
                <a:latin typeface="Sitka Small" pitchFamily="2" charset="0"/>
                <a:cs typeface="Verdana"/>
              </a:rPr>
              <a:t>p</a:t>
            </a:r>
            <a:r>
              <a:rPr lang="en-US" sz="2182">
                <a:solidFill>
                  <a:srgbClr val="322C2C"/>
                </a:solidFill>
                <a:latin typeface="Sitka Small" pitchFamily="2" charset="0"/>
                <a:cs typeface="Verdana"/>
              </a:rPr>
              <a:t>r</a:t>
            </a:r>
            <a:r>
              <a:rPr lang="en-US" sz="2182" spc="136">
                <a:solidFill>
                  <a:srgbClr val="322C2C"/>
                </a:solidFill>
                <a:latin typeface="Sitka Small" pitchFamily="2" charset="0"/>
                <a:cs typeface="Verdana"/>
              </a:rPr>
              <a:t>o</a:t>
            </a:r>
            <a:r>
              <a:rPr lang="en-US" sz="2182" spc="27">
                <a:solidFill>
                  <a:srgbClr val="322C2C"/>
                </a:solidFill>
                <a:latin typeface="Sitka Small" pitchFamily="2" charset="0"/>
                <a:cs typeface="Verdana"/>
              </a:rPr>
              <a:t>t</a:t>
            </a:r>
            <a:r>
              <a:rPr lang="en-US" sz="2182" spc="136">
                <a:solidFill>
                  <a:srgbClr val="322C2C"/>
                </a:solidFill>
                <a:latin typeface="Sitka Small" pitchFamily="2" charset="0"/>
                <a:cs typeface="Verdana"/>
              </a:rPr>
              <a:t>ec</a:t>
            </a:r>
            <a:r>
              <a:rPr lang="en-US" sz="2182" spc="82">
                <a:solidFill>
                  <a:srgbClr val="322C2C"/>
                </a:solidFill>
                <a:latin typeface="Sitka Small" pitchFamily="2" charset="0"/>
                <a:cs typeface="Verdana"/>
              </a:rPr>
              <a:t>t</a:t>
            </a:r>
            <a:r>
              <a:rPr lang="en-US" sz="2182" spc="-109">
                <a:solidFill>
                  <a:srgbClr val="322C2C"/>
                </a:solidFill>
                <a:latin typeface="Sitka Small" pitchFamily="2" charset="0"/>
                <a:cs typeface="Verdana"/>
              </a:rPr>
              <a:t> </a:t>
            </a:r>
            <a:r>
              <a:rPr lang="en-US" sz="2182" spc="55" err="1">
                <a:solidFill>
                  <a:srgbClr val="322C2C"/>
                </a:solidFill>
                <a:latin typeface="Sitka Small" pitchFamily="2" charset="0"/>
                <a:cs typeface="Verdana"/>
              </a:rPr>
              <a:t>t</a:t>
            </a:r>
            <a:r>
              <a:rPr lang="en-US" sz="2182" spc="191" err="1">
                <a:solidFill>
                  <a:srgbClr val="322C2C"/>
                </a:solidFill>
                <a:latin typeface="Sitka Small" pitchFamily="2" charset="0"/>
                <a:cs typeface="Verdana"/>
              </a:rPr>
              <a:t>h</a:t>
            </a:r>
            <a:r>
              <a:rPr lang="en-US" sz="2182" spc="82" err="1">
                <a:solidFill>
                  <a:srgbClr val="322C2C"/>
                </a:solidFill>
                <a:latin typeface="Sitka Small" pitchFamily="2" charset="0"/>
                <a:cs typeface="Verdana"/>
              </a:rPr>
              <a:t>e</a:t>
            </a:r>
            <a:r>
              <a:rPr lang="en-US" sz="2182" spc="-491" err="1">
                <a:solidFill>
                  <a:srgbClr val="322C2C"/>
                </a:solidFill>
                <a:latin typeface="Sitka Small" pitchFamily="2" charset="0"/>
                <a:cs typeface="Verdana"/>
              </a:rPr>
              <a:t>i</a:t>
            </a:r>
            <a:r>
              <a:rPr lang="en-US" sz="2182" spc="-491">
                <a:solidFill>
                  <a:srgbClr val="322C2C"/>
                </a:solidFill>
                <a:latin typeface="Sitka Small" pitchFamily="2" charset="0"/>
                <a:cs typeface="Verdana"/>
              </a:rPr>
              <a:t> r</a:t>
            </a:r>
            <a:r>
              <a:rPr lang="en-US" sz="2182" spc="-109">
                <a:solidFill>
                  <a:srgbClr val="322C2C"/>
                </a:solidFill>
                <a:latin typeface="Sitka Small" pitchFamily="2" charset="0"/>
                <a:cs typeface="Verdana"/>
              </a:rPr>
              <a:t> </a:t>
            </a:r>
            <a:r>
              <a:rPr lang="en-US" sz="2182">
                <a:solidFill>
                  <a:srgbClr val="322C2C"/>
                </a:solidFill>
                <a:latin typeface="Sitka Small" pitchFamily="2" charset="0"/>
                <a:cs typeface="Verdana"/>
              </a:rPr>
              <a:t>r</a:t>
            </a:r>
            <a:r>
              <a:rPr lang="en-US" sz="2182" spc="82">
                <a:solidFill>
                  <a:srgbClr val="322C2C"/>
                </a:solidFill>
                <a:latin typeface="Sitka Small" pitchFamily="2" charset="0"/>
                <a:cs typeface="Verdana"/>
              </a:rPr>
              <a:t>i</a:t>
            </a:r>
            <a:r>
              <a:rPr lang="en-US" sz="2182" spc="164">
                <a:solidFill>
                  <a:srgbClr val="322C2C"/>
                </a:solidFill>
                <a:latin typeface="Sitka Small" pitchFamily="2" charset="0"/>
                <a:cs typeface="Verdana"/>
              </a:rPr>
              <a:t>gh</a:t>
            </a:r>
            <a:r>
              <a:rPr lang="en-US" sz="2182" spc="55">
                <a:solidFill>
                  <a:srgbClr val="322C2C"/>
                </a:solidFill>
                <a:latin typeface="Sitka Small" pitchFamily="2" charset="0"/>
                <a:cs typeface="Verdana"/>
              </a:rPr>
              <a:t>ts</a:t>
            </a:r>
            <a:r>
              <a:rPr lang="en-US" sz="2182" spc="-109">
                <a:solidFill>
                  <a:srgbClr val="322C2C"/>
                </a:solidFill>
                <a:latin typeface="Sitka Small" pitchFamily="2" charset="0"/>
                <a:cs typeface="Verdana"/>
              </a:rPr>
              <a:t> </a:t>
            </a:r>
            <a:r>
              <a:rPr lang="en-US" sz="2182" spc="55" err="1">
                <a:solidFill>
                  <a:srgbClr val="322C2C"/>
                </a:solidFill>
                <a:latin typeface="Sitka Small" pitchFamily="2" charset="0"/>
                <a:cs typeface="Verdana"/>
              </a:rPr>
              <a:t>a</a:t>
            </a:r>
            <a:r>
              <a:rPr lang="en-US" sz="2182" spc="191" err="1">
                <a:solidFill>
                  <a:srgbClr val="322C2C"/>
                </a:solidFill>
                <a:latin typeface="Sitka Small" pitchFamily="2" charset="0"/>
                <a:cs typeface="Verdana"/>
              </a:rPr>
              <a:t>n</a:t>
            </a:r>
            <a:r>
              <a:rPr lang="en-US" sz="2182" spc="136" err="1">
                <a:solidFill>
                  <a:srgbClr val="322C2C"/>
                </a:solidFill>
                <a:latin typeface="Sitka Small" pitchFamily="2" charset="0"/>
                <a:cs typeface="Verdana"/>
              </a:rPr>
              <a:t>d</a:t>
            </a:r>
            <a:r>
              <a:rPr lang="en-US" sz="2182" spc="27" err="1">
                <a:solidFill>
                  <a:srgbClr val="322C2C"/>
                </a:solidFill>
                <a:latin typeface="Sitka Small" pitchFamily="2" charset="0"/>
                <a:cs typeface="Verdana"/>
              </a:rPr>
              <a:t>iimprove</a:t>
            </a:r>
            <a:r>
              <a:rPr lang="en-US" sz="2182" spc="27">
                <a:solidFill>
                  <a:srgbClr val="322C2C"/>
                </a:solidFill>
                <a:latin typeface="Sitka Small" pitchFamily="2" charset="0"/>
                <a:cs typeface="Verdana"/>
              </a:rPr>
              <a:t> </a:t>
            </a:r>
            <a:r>
              <a:rPr lang="en-US" sz="2182" spc="27" err="1">
                <a:solidFill>
                  <a:srgbClr val="322C2C"/>
                </a:solidFill>
                <a:latin typeface="Sitka Small" pitchFamily="2" charset="0"/>
                <a:cs typeface="Verdana"/>
              </a:rPr>
              <a:t>workiing</a:t>
            </a:r>
            <a:r>
              <a:rPr lang="en-US" sz="2182" spc="27">
                <a:solidFill>
                  <a:srgbClr val="322C2C"/>
                </a:solidFill>
                <a:latin typeface="Sitka Small" pitchFamily="2" charset="0"/>
                <a:cs typeface="Verdana"/>
              </a:rPr>
              <a:t> </a:t>
            </a:r>
            <a:r>
              <a:rPr lang="en-US" sz="2182" spc="27" err="1">
                <a:solidFill>
                  <a:srgbClr val="322C2C"/>
                </a:solidFill>
                <a:latin typeface="Sitka Small" pitchFamily="2" charset="0"/>
                <a:cs typeface="Verdana"/>
              </a:rPr>
              <a:t>condiitions</a:t>
            </a:r>
            <a:r>
              <a:rPr lang="en-US" sz="2182" spc="27">
                <a:solidFill>
                  <a:srgbClr val="322C2C"/>
                </a:solidFill>
                <a:latin typeface="Sitka Small" pitchFamily="2" charset="0"/>
                <a:cs typeface="Verdana"/>
              </a:rPr>
              <a:t>. </a:t>
            </a:r>
            <a:r>
              <a:rPr lang="en-US" sz="2182" spc="82">
                <a:solidFill>
                  <a:srgbClr val="322C2C"/>
                </a:solidFill>
                <a:latin typeface="Sitka Small" pitchFamily="2" charset="0"/>
                <a:cs typeface="Verdana"/>
              </a:rPr>
              <a:t>They</a:t>
            </a:r>
            <a:r>
              <a:rPr lang="en-US" sz="2182" spc="109">
                <a:solidFill>
                  <a:srgbClr val="322C2C"/>
                </a:solidFill>
                <a:latin typeface="Sitka Small" pitchFamily="2" charset="0"/>
                <a:cs typeface="Verdana"/>
              </a:rPr>
              <a:t> </a:t>
            </a:r>
            <a:r>
              <a:rPr lang="en-US" sz="2182" spc="27" err="1">
                <a:solidFill>
                  <a:srgbClr val="322C2C"/>
                </a:solidFill>
                <a:latin typeface="Sitka Small" pitchFamily="2" charset="0"/>
                <a:cs typeface="Verdana"/>
              </a:rPr>
              <a:t>negotiiate</a:t>
            </a:r>
            <a:r>
              <a:rPr lang="en-US" sz="2182" spc="-82">
                <a:solidFill>
                  <a:srgbClr val="322C2C"/>
                </a:solidFill>
                <a:latin typeface="Sitka Small" pitchFamily="2" charset="0"/>
                <a:cs typeface="Verdana"/>
              </a:rPr>
              <a:t> </a:t>
            </a:r>
            <a:r>
              <a:rPr lang="en-US" sz="2182" err="1">
                <a:solidFill>
                  <a:srgbClr val="322C2C"/>
                </a:solidFill>
                <a:latin typeface="Sitka Small" pitchFamily="2" charset="0"/>
                <a:cs typeface="Verdana"/>
              </a:rPr>
              <a:t>wiith</a:t>
            </a:r>
            <a:r>
              <a:rPr lang="en-US" sz="2182" spc="-82">
                <a:solidFill>
                  <a:srgbClr val="322C2C"/>
                </a:solidFill>
                <a:latin typeface="Sitka Small" pitchFamily="2" charset="0"/>
                <a:cs typeface="Verdana"/>
              </a:rPr>
              <a:t> </a:t>
            </a:r>
            <a:r>
              <a:rPr lang="en-US" sz="2182" spc="27" err="1">
                <a:solidFill>
                  <a:srgbClr val="322C2C"/>
                </a:solidFill>
                <a:latin typeface="Sitka Small" pitchFamily="2" charset="0"/>
                <a:cs typeface="Verdana"/>
              </a:rPr>
              <a:t>emplloyers</a:t>
            </a:r>
            <a:r>
              <a:rPr lang="en-US" sz="2182" spc="-82">
                <a:solidFill>
                  <a:srgbClr val="322C2C"/>
                </a:solidFill>
                <a:latin typeface="Sitka Small" pitchFamily="2" charset="0"/>
                <a:cs typeface="Verdana"/>
              </a:rPr>
              <a:t> </a:t>
            </a:r>
            <a:r>
              <a:rPr lang="en-US" sz="2182" spc="136">
                <a:solidFill>
                  <a:srgbClr val="322C2C"/>
                </a:solidFill>
                <a:latin typeface="Sitka Small" pitchFamily="2" charset="0"/>
                <a:cs typeface="Verdana"/>
              </a:rPr>
              <a:t>on</a:t>
            </a:r>
            <a:r>
              <a:rPr lang="en-US" sz="2182" spc="-82">
                <a:solidFill>
                  <a:srgbClr val="322C2C"/>
                </a:solidFill>
                <a:latin typeface="Sitka Small" pitchFamily="2" charset="0"/>
                <a:cs typeface="Verdana"/>
              </a:rPr>
              <a:t> </a:t>
            </a:r>
            <a:r>
              <a:rPr lang="en-US" sz="2182" spc="82">
                <a:solidFill>
                  <a:srgbClr val="322C2C"/>
                </a:solidFill>
                <a:latin typeface="Sitka Small" pitchFamily="2" charset="0"/>
                <a:cs typeface="Verdana"/>
              </a:rPr>
              <a:t>behalf</a:t>
            </a:r>
            <a:r>
              <a:rPr lang="en-US" sz="2182" spc="-55">
                <a:solidFill>
                  <a:srgbClr val="322C2C"/>
                </a:solidFill>
                <a:latin typeface="Sitka Small" pitchFamily="2" charset="0"/>
                <a:cs typeface="Verdana"/>
              </a:rPr>
              <a:t> </a:t>
            </a:r>
            <a:r>
              <a:rPr lang="en-US" sz="2182" spc="82">
                <a:solidFill>
                  <a:srgbClr val="322C2C"/>
                </a:solidFill>
                <a:latin typeface="Sitka Small" pitchFamily="2" charset="0"/>
                <a:cs typeface="Verdana"/>
              </a:rPr>
              <a:t>of</a:t>
            </a:r>
            <a:r>
              <a:rPr lang="en-US" sz="2182" spc="-82">
                <a:solidFill>
                  <a:srgbClr val="322C2C"/>
                </a:solidFill>
                <a:latin typeface="Sitka Small" pitchFamily="2" charset="0"/>
                <a:cs typeface="Verdana"/>
              </a:rPr>
              <a:t> </a:t>
            </a:r>
            <a:r>
              <a:rPr lang="en-US" sz="2182" spc="109">
                <a:solidFill>
                  <a:srgbClr val="322C2C"/>
                </a:solidFill>
                <a:latin typeface="Sitka Small" pitchFamily="2" charset="0"/>
                <a:cs typeface="Verdana"/>
              </a:rPr>
              <a:t>the </a:t>
            </a:r>
            <a:r>
              <a:rPr lang="en-US" sz="2182" spc="82">
                <a:solidFill>
                  <a:srgbClr val="322C2C"/>
                </a:solidFill>
                <a:latin typeface="Sitka Small" pitchFamily="2" charset="0"/>
                <a:cs typeface="Verdana"/>
              </a:rPr>
              <a:t>workers </a:t>
            </a:r>
            <a:r>
              <a:rPr lang="en-US" sz="2182" spc="136">
                <a:solidFill>
                  <a:srgbClr val="322C2C"/>
                </a:solidFill>
                <a:latin typeface="Sitka Small" pitchFamily="2" charset="0"/>
                <a:cs typeface="Verdana"/>
              </a:rPr>
              <a:t>and </a:t>
            </a:r>
            <a:r>
              <a:rPr lang="en-US" sz="2182" err="1">
                <a:solidFill>
                  <a:srgbClr val="322C2C"/>
                </a:solidFill>
                <a:latin typeface="Sitka Small" pitchFamily="2" charset="0"/>
                <a:cs typeface="Verdana"/>
              </a:rPr>
              <a:t>proviide</a:t>
            </a:r>
            <a:r>
              <a:rPr lang="en-US" sz="2182">
                <a:solidFill>
                  <a:srgbClr val="322C2C"/>
                </a:solidFill>
                <a:latin typeface="Sitka Small" pitchFamily="2" charset="0"/>
                <a:cs typeface="Verdana"/>
              </a:rPr>
              <a:t> </a:t>
            </a:r>
            <a:r>
              <a:rPr lang="en-US" sz="2182" spc="109">
                <a:solidFill>
                  <a:srgbClr val="322C2C"/>
                </a:solidFill>
                <a:latin typeface="Sitka Small" pitchFamily="2" charset="0"/>
                <a:cs typeface="Verdana"/>
              </a:rPr>
              <a:t>support </a:t>
            </a:r>
            <a:r>
              <a:rPr lang="en-US" sz="2182" spc="-109" err="1">
                <a:solidFill>
                  <a:srgbClr val="322C2C"/>
                </a:solidFill>
                <a:latin typeface="Sitka Small" pitchFamily="2" charset="0"/>
                <a:cs typeface="Verdana"/>
              </a:rPr>
              <a:t>iin</a:t>
            </a:r>
            <a:r>
              <a:rPr lang="en-US" sz="2182" spc="-109">
                <a:solidFill>
                  <a:srgbClr val="322C2C"/>
                </a:solidFill>
                <a:latin typeface="Sitka Small" pitchFamily="2" charset="0"/>
                <a:cs typeface="Verdana"/>
              </a:rPr>
              <a:t> </a:t>
            </a:r>
            <a:r>
              <a:rPr lang="en-US" sz="2182" spc="109">
                <a:solidFill>
                  <a:srgbClr val="322C2C"/>
                </a:solidFill>
                <a:latin typeface="Sitka Small" pitchFamily="2" charset="0"/>
                <a:cs typeface="Verdana"/>
              </a:rPr>
              <a:t>times </a:t>
            </a:r>
            <a:r>
              <a:rPr lang="en-US" sz="2182" spc="82">
                <a:solidFill>
                  <a:srgbClr val="322C2C"/>
                </a:solidFill>
                <a:latin typeface="Sitka Small" pitchFamily="2" charset="0"/>
                <a:cs typeface="Verdana"/>
              </a:rPr>
              <a:t>of </a:t>
            </a:r>
            <a:r>
              <a:rPr lang="en-US" sz="2182" spc="109">
                <a:solidFill>
                  <a:srgbClr val="322C2C"/>
                </a:solidFill>
                <a:latin typeface="Sitka Small" pitchFamily="2" charset="0"/>
                <a:cs typeface="Verdana"/>
              </a:rPr>
              <a:t> </a:t>
            </a:r>
            <a:r>
              <a:rPr lang="en-US" sz="2182" spc="-27">
                <a:solidFill>
                  <a:srgbClr val="322C2C"/>
                </a:solidFill>
                <a:latin typeface="Sitka Small" pitchFamily="2" charset="0"/>
                <a:cs typeface="Verdana"/>
              </a:rPr>
              <a:t>conﬂict..</a:t>
            </a:r>
            <a:endParaRPr lang="en-US" sz="2182">
              <a:latin typeface="Sitka Small" pitchFamily="2" charset="0"/>
              <a:cs typeface="Verdana"/>
            </a:endParaRPr>
          </a:p>
          <a:p>
            <a:pPr algn="ctr"/>
            <a:endParaRPr lang="en-IN" sz="2182">
              <a:latin typeface="Sitka Small" pitchFamily="2" charset="0"/>
            </a:endParaRP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042363F8-0C11-1E7E-659E-5E70E15D99E2}"/>
              </a:ext>
            </a:extLst>
          </p:cNvPr>
          <p:cNvSpPr/>
          <p:nvPr/>
        </p:nvSpPr>
        <p:spPr>
          <a:xfrm>
            <a:off x="15791" y="363611"/>
            <a:ext cx="12129655" cy="34636"/>
          </a:xfrm>
          <a:custGeom>
            <a:avLst/>
            <a:gdLst/>
            <a:ahLst/>
            <a:cxnLst/>
            <a:rect l="l" t="t" r="r" b="b"/>
            <a:pathLst>
              <a:path w="2223770" h="6350">
                <a:moveTo>
                  <a:pt x="2223389" y="0"/>
                </a:moveTo>
                <a:lnTo>
                  <a:pt x="0" y="0"/>
                </a:lnTo>
                <a:lnTo>
                  <a:pt x="0" y="6070"/>
                </a:lnTo>
                <a:lnTo>
                  <a:pt x="2223389" y="6070"/>
                </a:lnTo>
                <a:lnTo>
                  <a:pt x="2223389" y="0"/>
                </a:lnTo>
                <a:close/>
              </a:path>
            </a:pathLst>
          </a:custGeom>
          <a:solidFill>
            <a:srgbClr val="322C2C"/>
          </a:solidFill>
        </p:spPr>
        <p:txBody>
          <a:bodyPr wrap="square" lIns="0" tIns="0" rIns="0" bIns="0" rtlCol="0"/>
          <a:lstStyle/>
          <a:p>
            <a:endParaRPr sz="9818"/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724C362D-5474-5ECB-ADB9-E1C027520E16}"/>
              </a:ext>
            </a:extLst>
          </p:cNvPr>
          <p:cNvSpPr/>
          <p:nvPr/>
        </p:nvSpPr>
        <p:spPr>
          <a:xfrm>
            <a:off x="15791" y="6468753"/>
            <a:ext cx="12129655" cy="34636"/>
          </a:xfrm>
          <a:custGeom>
            <a:avLst/>
            <a:gdLst/>
            <a:ahLst/>
            <a:cxnLst/>
            <a:rect l="l" t="t" r="r" b="b"/>
            <a:pathLst>
              <a:path w="2223770" h="6350">
                <a:moveTo>
                  <a:pt x="2223389" y="0"/>
                </a:moveTo>
                <a:lnTo>
                  <a:pt x="0" y="0"/>
                </a:lnTo>
                <a:lnTo>
                  <a:pt x="0" y="6083"/>
                </a:lnTo>
                <a:lnTo>
                  <a:pt x="2223389" y="6083"/>
                </a:lnTo>
                <a:lnTo>
                  <a:pt x="2223389" y="0"/>
                </a:lnTo>
                <a:close/>
              </a:path>
            </a:pathLst>
          </a:custGeom>
          <a:solidFill>
            <a:srgbClr val="322C2C"/>
          </a:solidFill>
        </p:spPr>
        <p:txBody>
          <a:bodyPr wrap="square" lIns="0" tIns="0" rIns="0" bIns="0" rtlCol="0"/>
          <a:lstStyle/>
          <a:p>
            <a:endParaRPr sz="9818"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1D859227-30E6-7303-ABB6-F68E192F2499}"/>
              </a:ext>
            </a:extLst>
          </p:cNvPr>
          <p:cNvSpPr/>
          <p:nvPr/>
        </p:nvSpPr>
        <p:spPr>
          <a:xfrm>
            <a:off x="8681253" y="3724429"/>
            <a:ext cx="3463636" cy="3089564"/>
          </a:xfrm>
          <a:custGeom>
            <a:avLst/>
            <a:gdLst/>
            <a:ahLst/>
            <a:cxnLst/>
            <a:rect l="l" t="t" r="r" b="b"/>
            <a:pathLst>
              <a:path w="635000" h="566419">
                <a:moveTo>
                  <a:pt x="634668" y="0"/>
                </a:moveTo>
                <a:lnTo>
                  <a:pt x="570968" y="11361"/>
                </a:lnTo>
                <a:lnTo>
                  <a:pt x="526231" y="27809"/>
                </a:lnTo>
                <a:lnTo>
                  <a:pt x="485197" y="49665"/>
                </a:lnTo>
                <a:lnTo>
                  <a:pt x="447402" y="76252"/>
                </a:lnTo>
                <a:lnTo>
                  <a:pt x="412383" y="106896"/>
                </a:lnTo>
                <a:lnTo>
                  <a:pt x="379678" y="140919"/>
                </a:lnTo>
                <a:lnTo>
                  <a:pt x="348824" y="177647"/>
                </a:lnTo>
                <a:lnTo>
                  <a:pt x="319358" y="216403"/>
                </a:lnTo>
                <a:lnTo>
                  <a:pt x="290817" y="256512"/>
                </a:lnTo>
                <a:lnTo>
                  <a:pt x="262739" y="297297"/>
                </a:lnTo>
                <a:lnTo>
                  <a:pt x="234665" y="338079"/>
                </a:lnTo>
                <a:lnTo>
                  <a:pt x="206127" y="378186"/>
                </a:lnTo>
                <a:lnTo>
                  <a:pt x="176664" y="416941"/>
                </a:lnTo>
                <a:lnTo>
                  <a:pt x="145811" y="453669"/>
                </a:lnTo>
                <a:lnTo>
                  <a:pt x="113108" y="487693"/>
                </a:lnTo>
                <a:lnTo>
                  <a:pt x="78090" y="518338"/>
                </a:lnTo>
                <a:lnTo>
                  <a:pt x="40295" y="544927"/>
                </a:lnTo>
                <a:lnTo>
                  <a:pt x="0" y="566390"/>
                </a:lnTo>
              </a:path>
            </a:pathLst>
          </a:custGeom>
          <a:ln w="3175">
            <a:solidFill>
              <a:srgbClr val="322C2C"/>
            </a:solidFill>
          </a:ln>
        </p:spPr>
        <p:txBody>
          <a:bodyPr wrap="square" lIns="0" tIns="0" rIns="0" bIns="0" rtlCol="0"/>
          <a:lstStyle/>
          <a:p>
            <a:endParaRPr sz="9818"/>
          </a:p>
        </p:txBody>
      </p:sp>
    </p:spTree>
    <p:extLst>
      <p:ext uri="{BB962C8B-B14F-4D97-AF65-F5344CB8AC3E}">
        <p14:creationId xmlns:p14="http://schemas.microsoft.com/office/powerpoint/2010/main" val="1024723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215C0-10D2-3237-00E7-6DA0956C1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8808" y="1233643"/>
            <a:ext cx="6409064" cy="1175149"/>
          </a:xfrm>
        </p:spPr>
        <p:txBody>
          <a:bodyPr>
            <a:normAutofit/>
          </a:bodyPr>
          <a:lstStyle/>
          <a:p>
            <a:r>
              <a:rPr lang="en-IN" sz="3818" u="sng" kern="0" spc="-191">
                <a:latin typeface="Times New Roman" panose="02020603050405020304" pitchFamily="18" charset="0"/>
                <a:cs typeface="Times New Roman" panose="02020603050405020304" pitchFamily="18" charset="0"/>
              </a:rPr>
              <a:t>His</a:t>
            </a:r>
            <a:r>
              <a:rPr lang="en-IN" sz="3818" u="sng" kern="0" spc="-55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IN" sz="3818" u="sng" kern="0" spc="-109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IN" sz="3818" u="sng" kern="0" spc="-82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IN" sz="3818" u="sng" kern="0" spc="-27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IN" sz="3818" u="sng" kern="0" spc="-19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3818" u="sng" kern="0" spc="-109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IN" sz="3818" u="sng" kern="0" spc="-55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IN" sz="3818" u="sng" kern="0" spc="-19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3818" u="sng" kern="0" spc="-218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IN" sz="3818" u="sng" kern="0" spc="-55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IN" sz="3818" u="sng" kern="0" spc="-109">
                <a:latin typeface="Times New Roman" panose="02020603050405020304" pitchFamily="18" charset="0"/>
                <a:cs typeface="Times New Roman" panose="02020603050405020304" pitchFamily="18" charset="0"/>
              </a:rPr>
              <a:t>ad</a:t>
            </a:r>
            <a:r>
              <a:rPr lang="en-IN" sz="3818" u="sng" kern="0" spc="-82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IN" sz="3818" u="sng" kern="0" spc="-19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3818" u="sng" kern="0" spc="-327">
                <a:latin typeface="Times New Roman" panose="02020603050405020304" pitchFamily="18" charset="0"/>
                <a:cs typeface="Times New Roman" panose="02020603050405020304" pitchFamily="18" charset="0"/>
              </a:rPr>
              <a:t>Un</a:t>
            </a:r>
            <a:r>
              <a:rPr lang="en-IN" sz="3818" u="sng" kern="0" spc="-27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IN" sz="3818" u="sng" kern="0" spc="-109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IN" sz="3818" u="sng" kern="0" spc="-136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IN" sz="3818" u="sng" kern="0" spc="-109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br>
              <a:rPr lang="en-IN" sz="3818" u="sng" kern="0" spc="-109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N" sz="3818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object 2">
            <a:extLst>
              <a:ext uri="{FF2B5EF4-FFF2-40B4-BE49-F238E27FC236}">
                <a16:creationId xmlns:a16="http://schemas.microsoft.com/office/drawing/2014/main" id="{F765821F-6D07-6888-85E9-59F7ABFA263B}"/>
              </a:ext>
            </a:extLst>
          </p:cNvPr>
          <p:cNvGrpSpPr/>
          <p:nvPr/>
        </p:nvGrpSpPr>
        <p:grpSpPr>
          <a:xfrm>
            <a:off x="-138543" y="-42287"/>
            <a:ext cx="12283991" cy="6857995"/>
            <a:chOff x="-25400" y="-7753"/>
            <a:chExt cx="2252065" cy="1257299"/>
          </a:xfrm>
        </p:grpSpPr>
        <p:pic>
          <p:nvPicPr>
            <p:cNvPr id="5" name="object 4">
              <a:extLst>
                <a:ext uri="{FF2B5EF4-FFF2-40B4-BE49-F238E27FC236}">
                  <a16:creationId xmlns:a16="http://schemas.microsoft.com/office/drawing/2014/main" id="{7B0B97C3-F6DF-D1EC-BDC2-CB69FB5420A3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rcRect/>
            <a:stretch/>
          </p:blipFill>
          <p:spPr>
            <a:xfrm>
              <a:off x="-25400" y="-7753"/>
              <a:ext cx="971181" cy="1257299"/>
            </a:xfrm>
            <a:prstGeom prst="rect">
              <a:avLst/>
            </a:prstGeom>
          </p:spPr>
        </p:pic>
        <p:sp>
          <p:nvSpPr>
            <p:cNvPr id="6" name="object 5">
              <a:extLst>
                <a:ext uri="{FF2B5EF4-FFF2-40B4-BE49-F238E27FC236}">
                  <a16:creationId xmlns:a16="http://schemas.microsoft.com/office/drawing/2014/main" id="{A98609E1-EC82-8389-468B-060672820A85}"/>
                </a:ext>
              </a:extLst>
            </p:cNvPr>
            <p:cNvSpPr/>
            <p:nvPr/>
          </p:nvSpPr>
          <p:spPr>
            <a:xfrm>
              <a:off x="2895" y="66725"/>
              <a:ext cx="2223770" cy="1125220"/>
            </a:xfrm>
            <a:custGeom>
              <a:avLst/>
              <a:gdLst/>
              <a:ahLst/>
              <a:cxnLst/>
              <a:rect l="l" t="t" r="r" b="b"/>
              <a:pathLst>
                <a:path w="2223770" h="1125220">
                  <a:moveTo>
                    <a:pt x="2223389" y="1118958"/>
                  </a:moveTo>
                  <a:lnTo>
                    <a:pt x="0" y="1118958"/>
                  </a:lnTo>
                  <a:lnTo>
                    <a:pt x="0" y="1125029"/>
                  </a:lnTo>
                  <a:lnTo>
                    <a:pt x="2223389" y="1125029"/>
                  </a:lnTo>
                  <a:lnTo>
                    <a:pt x="2223389" y="1118958"/>
                  </a:lnTo>
                  <a:close/>
                </a:path>
                <a:path w="2223770" h="1125220">
                  <a:moveTo>
                    <a:pt x="2223389" y="0"/>
                  </a:moveTo>
                  <a:lnTo>
                    <a:pt x="0" y="0"/>
                  </a:lnTo>
                  <a:lnTo>
                    <a:pt x="0" y="6083"/>
                  </a:lnTo>
                  <a:lnTo>
                    <a:pt x="2223389" y="6083"/>
                  </a:lnTo>
                  <a:lnTo>
                    <a:pt x="2223389" y="0"/>
                  </a:lnTo>
                  <a:close/>
                </a:path>
              </a:pathLst>
            </a:custGeom>
            <a:solidFill>
              <a:srgbClr val="322C2C"/>
            </a:solidFill>
          </p:spPr>
          <p:txBody>
            <a:bodyPr wrap="square" lIns="0" tIns="0" rIns="0" bIns="0" rtlCol="0"/>
            <a:lstStyle/>
            <a:p>
              <a:endParaRPr sz="9818"/>
            </a:p>
          </p:txBody>
        </p:sp>
      </p:grpSp>
      <p:sp>
        <p:nvSpPr>
          <p:cNvPr id="8" name="object 8">
            <a:extLst>
              <a:ext uri="{FF2B5EF4-FFF2-40B4-BE49-F238E27FC236}">
                <a16:creationId xmlns:a16="http://schemas.microsoft.com/office/drawing/2014/main" id="{53DAE10A-6EAA-BFAA-4990-E0928E094A8E}"/>
              </a:ext>
            </a:extLst>
          </p:cNvPr>
          <p:cNvSpPr txBox="1"/>
          <p:nvPr/>
        </p:nvSpPr>
        <p:spPr>
          <a:xfrm>
            <a:off x="6440321" y="1821218"/>
            <a:ext cx="4994558" cy="3507196"/>
          </a:xfrm>
          <a:prstGeom prst="rect">
            <a:avLst/>
          </a:prstGeom>
        </p:spPr>
        <p:txBody>
          <a:bodyPr vert="horz" wrap="square" lIns="0" tIns="58882" rIns="0" bIns="0" rtlCol="0">
            <a:spAutoFit/>
          </a:bodyPr>
          <a:lstStyle/>
          <a:p>
            <a:pPr marL="69272" marR="27709">
              <a:lnSpc>
                <a:spcPct val="112999"/>
              </a:lnSpc>
              <a:spcBef>
                <a:spcPts val="464"/>
              </a:spcBef>
            </a:pPr>
            <a:r>
              <a:rPr lang="en-US" sz="2182">
                <a:latin typeface="Verdana"/>
                <a:cs typeface="Verdana"/>
              </a:rPr>
              <a:t>1. Long time ago:</a:t>
            </a:r>
          </a:p>
          <a:p>
            <a:pPr marL="69272" marR="27709">
              <a:lnSpc>
                <a:spcPct val="112999"/>
              </a:lnSpc>
              <a:spcBef>
                <a:spcPts val="464"/>
              </a:spcBef>
            </a:pPr>
            <a:r>
              <a:rPr lang="en-US" sz="2182">
                <a:latin typeface="Verdana"/>
                <a:cs typeface="Verdana"/>
              </a:rPr>
              <a:t>2. Worker’s problems:</a:t>
            </a:r>
          </a:p>
          <a:p>
            <a:pPr marL="69272" marR="27709">
              <a:lnSpc>
                <a:spcPct val="112999"/>
              </a:lnSpc>
              <a:spcBef>
                <a:spcPts val="464"/>
              </a:spcBef>
            </a:pPr>
            <a:r>
              <a:rPr lang="en-US" sz="2182">
                <a:latin typeface="Verdana"/>
                <a:cs typeface="Verdana"/>
              </a:rPr>
              <a:t>3. Joining together:</a:t>
            </a:r>
          </a:p>
          <a:p>
            <a:pPr marL="69272" marR="27709">
              <a:lnSpc>
                <a:spcPct val="112999"/>
              </a:lnSpc>
              <a:spcBef>
                <a:spcPts val="464"/>
              </a:spcBef>
            </a:pPr>
            <a:r>
              <a:rPr lang="en-US" sz="2182">
                <a:latin typeface="Verdana"/>
                <a:cs typeface="Verdana"/>
              </a:rPr>
              <a:t>4. Talking together:</a:t>
            </a:r>
          </a:p>
          <a:p>
            <a:pPr marL="69272" marR="27709">
              <a:lnSpc>
                <a:spcPct val="112999"/>
              </a:lnSpc>
              <a:spcBef>
                <a:spcPts val="464"/>
              </a:spcBef>
            </a:pPr>
            <a:r>
              <a:rPr lang="en-US" sz="2182">
                <a:latin typeface="Verdana"/>
                <a:cs typeface="Verdana"/>
              </a:rPr>
              <a:t>5.Laws and recognition:</a:t>
            </a:r>
          </a:p>
          <a:p>
            <a:pPr marL="69272" marR="27709">
              <a:lnSpc>
                <a:spcPct val="112999"/>
              </a:lnSpc>
              <a:spcBef>
                <a:spcPts val="464"/>
              </a:spcBef>
            </a:pPr>
            <a:r>
              <a:rPr lang="en-US" sz="2182">
                <a:latin typeface="Verdana"/>
                <a:cs typeface="Verdana"/>
              </a:rPr>
              <a:t>6.Fighting for fairness</a:t>
            </a:r>
          </a:p>
          <a:p>
            <a:pPr marL="69272" marR="27709">
              <a:lnSpc>
                <a:spcPct val="112999"/>
              </a:lnSpc>
              <a:spcBef>
                <a:spcPts val="464"/>
              </a:spcBef>
            </a:pPr>
            <a:r>
              <a:rPr lang="en-US" sz="2182">
                <a:latin typeface="Verdana"/>
                <a:cs typeface="Verdana"/>
              </a:rPr>
              <a:t>7.Working together globally:</a:t>
            </a:r>
          </a:p>
          <a:p>
            <a:pPr marL="69272" marR="27709">
              <a:lnSpc>
                <a:spcPct val="112999"/>
              </a:lnSpc>
              <a:spcBef>
                <a:spcPts val="464"/>
              </a:spcBef>
            </a:pPr>
            <a:r>
              <a:rPr lang="en-US" sz="2182">
                <a:latin typeface="Verdana"/>
                <a:cs typeface="Verdana"/>
              </a:rPr>
              <a:t>8. Important changes:</a:t>
            </a:r>
          </a:p>
        </p:txBody>
      </p:sp>
    </p:spTree>
    <p:extLst>
      <p:ext uri="{BB962C8B-B14F-4D97-AF65-F5344CB8AC3E}">
        <p14:creationId xmlns:p14="http://schemas.microsoft.com/office/powerpoint/2010/main" val="388969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293407" y="69503"/>
            <a:ext cx="6822865" cy="667415"/>
          </a:xfrm>
          <a:prstGeom prst="rect">
            <a:avLst/>
          </a:prstGeom>
        </p:spPr>
        <p:txBody>
          <a:bodyPr vert="horz" wrap="square" lIns="0" tIns="62345" rIns="0" bIns="0" rtlCol="0" anchor="ctr">
            <a:spAutoFit/>
          </a:bodyPr>
          <a:lstStyle/>
          <a:p>
            <a:pPr marL="69272">
              <a:spcBef>
                <a:spcPts val="491"/>
              </a:spcBef>
            </a:pPr>
            <a:r>
              <a:rPr lang="en-US" sz="4364" u="sng" spc="-409">
                <a:latin typeface="Georgia"/>
                <a:cs typeface="Georgia"/>
              </a:rPr>
              <a:t>Types  </a:t>
            </a:r>
            <a:r>
              <a:rPr lang="en-US" sz="4364" u="sng" spc="-191">
                <a:latin typeface="Georgia"/>
                <a:cs typeface="Georgia"/>
              </a:rPr>
              <a:t>o</a:t>
            </a:r>
            <a:r>
              <a:rPr lang="en-US" sz="4364" u="sng" spc="-109">
                <a:latin typeface="Georgia"/>
                <a:cs typeface="Georgia"/>
              </a:rPr>
              <a:t>f</a:t>
            </a:r>
            <a:r>
              <a:rPr lang="en-US" sz="4364" u="sng" spc="-218">
                <a:latin typeface="Georgia"/>
                <a:cs typeface="Georgia"/>
              </a:rPr>
              <a:t> </a:t>
            </a:r>
            <a:r>
              <a:rPr lang="en-US" sz="4364" u="sng" spc="-300">
                <a:latin typeface="Georgia"/>
                <a:cs typeface="Georgia"/>
              </a:rPr>
              <a:t>T</a:t>
            </a:r>
            <a:r>
              <a:rPr lang="en-US" sz="4364" u="sng" spc="-136">
                <a:latin typeface="Georgia"/>
                <a:cs typeface="Georgia"/>
              </a:rPr>
              <a:t>ra</a:t>
            </a:r>
            <a:r>
              <a:rPr lang="en-US" sz="4364" u="sng" spc="-191">
                <a:latin typeface="Georgia"/>
                <a:cs typeface="Georgia"/>
              </a:rPr>
              <a:t>d</a:t>
            </a:r>
            <a:r>
              <a:rPr lang="en-US" sz="4364" u="sng" spc="-136">
                <a:latin typeface="Georgia"/>
                <a:cs typeface="Georgia"/>
              </a:rPr>
              <a:t>e</a:t>
            </a:r>
            <a:r>
              <a:rPr lang="en-US" sz="4364" u="sng" spc="-218">
                <a:latin typeface="Georgia"/>
                <a:cs typeface="Georgia"/>
              </a:rPr>
              <a:t> </a:t>
            </a:r>
            <a:r>
              <a:rPr lang="en-US" sz="4364" u="sng" spc="-382">
                <a:latin typeface="Georgia"/>
                <a:cs typeface="Georgia"/>
              </a:rPr>
              <a:t>Un</a:t>
            </a:r>
            <a:r>
              <a:rPr lang="en-US" sz="4364" u="sng" spc="-82">
                <a:latin typeface="Georgia"/>
                <a:cs typeface="Georgia"/>
              </a:rPr>
              <a:t>i</a:t>
            </a:r>
            <a:r>
              <a:rPr lang="en-US" sz="4364" u="sng" spc="-191">
                <a:latin typeface="Georgia"/>
                <a:cs typeface="Georgia"/>
              </a:rPr>
              <a:t>on</a:t>
            </a:r>
            <a:r>
              <a:rPr lang="en-US" sz="4364" u="sng" spc="-164">
                <a:latin typeface="Georgia"/>
                <a:cs typeface="Georgia"/>
              </a:rPr>
              <a:t>s</a:t>
            </a:r>
            <a:endParaRPr sz="4364" u="sng">
              <a:latin typeface="Georgia"/>
              <a:cs typeface="Georgia"/>
            </a:endParaRPr>
          </a:p>
        </p:txBody>
      </p:sp>
      <p:pic>
        <p:nvPicPr>
          <p:cNvPr id="1026" name="Picture 2" descr="Trade Union in HRM, Objectives, Types, Functions and Role">
            <a:extLst>
              <a:ext uri="{FF2B5EF4-FFF2-40B4-BE49-F238E27FC236}">
                <a16:creationId xmlns:a16="http://schemas.microsoft.com/office/drawing/2014/main" id="{94CB5633-E959-6168-3851-7724B1063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8549"/>
            <a:ext cx="12192000" cy="6010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6881752-DB22-DC7F-F0EF-1BCDEA07B90C}"/>
              </a:ext>
            </a:extLst>
          </p:cNvPr>
          <p:cNvSpPr txBox="1"/>
          <p:nvPr/>
        </p:nvSpPr>
        <p:spPr>
          <a:xfrm>
            <a:off x="2957433" y="2497335"/>
            <a:ext cx="4987636" cy="93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27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1. Craft union </a:t>
            </a:r>
          </a:p>
          <a:p>
            <a:endParaRPr lang="en-IN" sz="2727">
              <a:highlight>
                <a:srgbClr val="C0C0C0"/>
              </a:highlight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D555586-EF97-58AF-9E25-1D1281B7C8EB}"/>
              </a:ext>
            </a:extLst>
          </p:cNvPr>
          <p:cNvSpPr txBox="1"/>
          <p:nvPr/>
        </p:nvSpPr>
        <p:spPr>
          <a:xfrm>
            <a:off x="5756051" y="1972792"/>
            <a:ext cx="5818909" cy="51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727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2.Industrial union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D16FD13-8750-7D9B-4FC6-21F0FE96F5AB}"/>
              </a:ext>
            </a:extLst>
          </p:cNvPr>
          <p:cNvSpPr txBox="1"/>
          <p:nvPr/>
        </p:nvSpPr>
        <p:spPr>
          <a:xfrm>
            <a:off x="4699732" y="3979071"/>
            <a:ext cx="3081293" cy="428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182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3.Professional association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04507" y="2102975"/>
            <a:ext cx="3464907" cy="3464973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8681253" y="3724429"/>
            <a:ext cx="3463636" cy="3089564"/>
          </a:xfrm>
          <a:custGeom>
            <a:avLst/>
            <a:gdLst/>
            <a:ahLst/>
            <a:cxnLst/>
            <a:rect l="l" t="t" r="r" b="b"/>
            <a:pathLst>
              <a:path w="635000" h="566419">
                <a:moveTo>
                  <a:pt x="634668" y="0"/>
                </a:moveTo>
                <a:lnTo>
                  <a:pt x="570968" y="11361"/>
                </a:lnTo>
                <a:lnTo>
                  <a:pt x="526231" y="27809"/>
                </a:lnTo>
                <a:lnTo>
                  <a:pt x="485197" y="49665"/>
                </a:lnTo>
                <a:lnTo>
                  <a:pt x="447402" y="76252"/>
                </a:lnTo>
                <a:lnTo>
                  <a:pt x="412383" y="106896"/>
                </a:lnTo>
                <a:lnTo>
                  <a:pt x="379678" y="140919"/>
                </a:lnTo>
                <a:lnTo>
                  <a:pt x="348824" y="177647"/>
                </a:lnTo>
                <a:lnTo>
                  <a:pt x="319358" y="216403"/>
                </a:lnTo>
                <a:lnTo>
                  <a:pt x="290817" y="256512"/>
                </a:lnTo>
                <a:lnTo>
                  <a:pt x="262739" y="297297"/>
                </a:lnTo>
                <a:lnTo>
                  <a:pt x="234665" y="338079"/>
                </a:lnTo>
                <a:lnTo>
                  <a:pt x="206127" y="378186"/>
                </a:lnTo>
                <a:lnTo>
                  <a:pt x="176664" y="416941"/>
                </a:lnTo>
                <a:lnTo>
                  <a:pt x="145811" y="453669"/>
                </a:lnTo>
                <a:lnTo>
                  <a:pt x="113108" y="487693"/>
                </a:lnTo>
                <a:lnTo>
                  <a:pt x="78090" y="518338"/>
                </a:lnTo>
                <a:lnTo>
                  <a:pt x="40295" y="544927"/>
                </a:lnTo>
                <a:lnTo>
                  <a:pt x="0" y="566390"/>
                </a:lnTo>
              </a:path>
            </a:pathLst>
          </a:custGeom>
          <a:ln w="3175">
            <a:solidFill>
              <a:srgbClr val="322C2C"/>
            </a:solidFill>
          </a:ln>
        </p:spPr>
        <p:txBody>
          <a:bodyPr wrap="square" lIns="0" tIns="0" rIns="0" bIns="0" rtlCol="0"/>
          <a:lstStyle/>
          <a:p>
            <a:endParaRPr sz="9818"/>
          </a:p>
        </p:txBody>
      </p:sp>
      <p:sp>
        <p:nvSpPr>
          <p:cNvPr id="4" name="object 4"/>
          <p:cNvSpPr/>
          <p:nvPr/>
        </p:nvSpPr>
        <p:spPr>
          <a:xfrm>
            <a:off x="15791" y="363611"/>
            <a:ext cx="12129655" cy="34636"/>
          </a:xfrm>
          <a:custGeom>
            <a:avLst/>
            <a:gdLst/>
            <a:ahLst/>
            <a:cxnLst/>
            <a:rect l="l" t="t" r="r" b="b"/>
            <a:pathLst>
              <a:path w="2223770" h="6350">
                <a:moveTo>
                  <a:pt x="2223389" y="0"/>
                </a:moveTo>
                <a:lnTo>
                  <a:pt x="0" y="0"/>
                </a:lnTo>
                <a:lnTo>
                  <a:pt x="0" y="6070"/>
                </a:lnTo>
                <a:lnTo>
                  <a:pt x="2223389" y="6070"/>
                </a:lnTo>
                <a:lnTo>
                  <a:pt x="2223389" y="0"/>
                </a:lnTo>
                <a:close/>
              </a:path>
            </a:pathLst>
          </a:custGeom>
          <a:solidFill>
            <a:srgbClr val="322C2C"/>
          </a:solidFill>
        </p:spPr>
        <p:txBody>
          <a:bodyPr wrap="square" lIns="0" tIns="0" rIns="0" bIns="0" rtlCol="0"/>
          <a:lstStyle/>
          <a:p>
            <a:endParaRPr sz="9818"/>
          </a:p>
        </p:txBody>
      </p:sp>
      <p:sp>
        <p:nvSpPr>
          <p:cNvPr id="5" name="object 5"/>
          <p:cNvSpPr/>
          <p:nvPr/>
        </p:nvSpPr>
        <p:spPr>
          <a:xfrm>
            <a:off x="15791" y="6468753"/>
            <a:ext cx="12129655" cy="34636"/>
          </a:xfrm>
          <a:custGeom>
            <a:avLst/>
            <a:gdLst/>
            <a:ahLst/>
            <a:cxnLst/>
            <a:rect l="l" t="t" r="r" b="b"/>
            <a:pathLst>
              <a:path w="2223770" h="6350">
                <a:moveTo>
                  <a:pt x="2223389" y="0"/>
                </a:moveTo>
                <a:lnTo>
                  <a:pt x="0" y="0"/>
                </a:lnTo>
                <a:lnTo>
                  <a:pt x="0" y="6083"/>
                </a:lnTo>
                <a:lnTo>
                  <a:pt x="2223389" y="6083"/>
                </a:lnTo>
                <a:lnTo>
                  <a:pt x="2223389" y="0"/>
                </a:lnTo>
                <a:close/>
              </a:path>
            </a:pathLst>
          </a:custGeom>
          <a:solidFill>
            <a:srgbClr val="322C2C"/>
          </a:solidFill>
        </p:spPr>
        <p:txBody>
          <a:bodyPr wrap="square" lIns="0" tIns="0" rIns="0" bIns="0" rtlCol="0"/>
          <a:lstStyle/>
          <a:p>
            <a:endParaRPr sz="9818"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413371" y="1185272"/>
            <a:ext cx="8006451" cy="741544"/>
          </a:xfrm>
          <a:prstGeom prst="rect">
            <a:avLst/>
          </a:prstGeom>
        </p:spPr>
        <p:txBody>
          <a:bodyPr vert="horz" wrap="square" lIns="0" tIns="69273" rIns="0" bIns="0" rtlCol="0" anchor="ctr">
            <a:spAutoFit/>
          </a:bodyPr>
          <a:lstStyle/>
          <a:p>
            <a:pPr marL="69272">
              <a:lnSpc>
                <a:spcPct val="100000"/>
              </a:lnSpc>
              <a:spcBef>
                <a:spcPts val="545"/>
              </a:spcBef>
            </a:pPr>
            <a:r>
              <a:rPr lang="en-US" sz="4364" u="sng" spc="-136">
                <a:latin typeface="Georgia"/>
                <a:cs typeface="Georgia"/>
              </a:rPr>
              <a:t>The Role of </a:t>
            </a:r>
            <a:r>
              <a:rPr sz="4364" u="sng" spc="-164">
                <a:latin typeface="Georgia"/>
                <a:cs typeface="Georgia"/>
              </a:rPr>
              <a:t> </a:t>
            </a:r>
            <a:r>
              <a:rPr sz="4364" u="sng" spc="-273">
                <a:latin typeface="Georgia"/>
                <a:cs typeface="Georgia"/>
              </a:rPr>
              <a:t>Un</a:t>
            </a:r>
            <a:r>
              <a:rPr sz="4364" u="sng" spc="-27">
                <a:latin typeface="Georgia"/>
                <a:cs typeface="Georgia"/>
              </a:rPr>
              <a:t>i</a:t>
            </a:r>
            <a:r>
              <a:rPr sz="4364" u="sng" spc="-136">
                <a:latin typeface="Georgia"/>
                <a:cs typeface="Georgia"/>
              </a:rPr>
              <a:t>on</a:t>
            </a:r>
            <a:r>
              <a:rPr sz="4364" u="sng" spc="-109">
                <a:latin typeface="Georgia"/>
                <a:cs typeface="Georgia"/>
              </a:rPr>
              <a:t>s</a:t>
            </a:r>
            <a:r>
              <a:rPr lang="en-US" sz="4364" u="sng" spc="-109">
                <a:latin typeface="Georgia"/>
                <a:cs typeface="Georgia"/>
              </a:rPr>
              <a:t> Today</a:t>
            </a:r>
            <a:endParaRPr sz="4364" u="sng" spc="-109">
              <a:latin typeface="Georgia"/>
              <a:cs typeface="Georgia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B38C1C-45DC-3530-EE5C-01BCB53D3741}"/>
              </a:ext>
            </a:extLst>
          </p:cNvPr>
          <p:cNvSpPr txBox="1"/>
          <p:nvPr/>
        </p:nvSpPr>
        <p:spPr>
          <a:xfrm>
            <a:off x="1108366" y="2019186"/>
            <a:ext cx="623454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1. Representation:</a:t>
            </a:r>
          </a:p>
          <a:p>
            <a:pPr algn="just"/>
            <a:r>
              <a:rPr lang="en-IN" sz="2800">
                <a:latin typeface="Times New Roman" panose="02020603050405020304" pitchFamily="18" charset="0"/>
                <a:cs typeface="Times New Roman" panose="02020603050405020304" pitchFamily="18" charset="0"/>
              </a:rPr>
              <a:t>2. Legal Assistance:</a:t>
            </a:r>
          </a:p>
          <a:p>
            <a:pPr algn="just"/>
            <a:r>
              <a:rPr lang="en-IN" sz="2800">
                <a:latin typeface="Times New Roman" panose="02020603050405020304" pitchFamily="18" charset="0"/>
                <a:cs typeface="Times New Roman" panose="02020603050405020304" pitchFamily="18" charset="0"/>
              </a:rPr>
              <a:t>3. Advocacy and Lobbying:</a:t>
            </a:r>
          </a:p>
          <a:p>
            <a:pPr algn="just"/>
            <a:r>
              <a:rPr lang="en-IN" sz="2800">
                <a:latin typeface="Times New Roman" panose="02020603050405020304" pitchFamily="18" charset="0"/>
                <a:cs typeface="Times New Roman" panose="02020603050405020304" pitchFamily="18" charset="0"/>
              </a:rPr>
              <a:t>4. Member Services:</a:t>
            </a:r>
          </a:p>
          <a:p>
            <a:pPr algn="just"/>
            <a:r>
              <a:rPr lang="en-IN" sz="2800">
                <a:latin typeface="Times New Roman" panose="02020603050405020304" pitchFamily="18" charset="0"/>
                <a:cs typeface="Times New Roman" panose="02020603050405020304" pitchFamily="18" charset="0"/>
              </a:rPr>
              <a:t>5. Collective 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489" y="2588"/>
            <a:ext cx="12136582" cy="6819900"/>
            <a:chOff x="1373" y="474"/>
            <a:chExt cx="2225040" cy="1250315"/>
          </a:xfrm>
        </p:grpSpPr>
        <p:sp>
          <p:nvSpPr>
            <p:cNvPr id="3" name="object 3"/>
            <p:cNvSpPr/>
            <p:nvPr/>
          </p:nvSpPr>
          <p:spPr>
            <a:xfrm>
              <a:off x="2893" y="588511"/>
              <a:ext cx="628650" cy="661035"/>
            </a:xfrm>
            <a:custGeom>
              <a:avLst/>
              <a:gdLst/>
              <a:ahLst/>
              <a:cxnLst/>
              <a:rect l="l" t="t" r="r" b="b"/>
              <a:pathLst>
                <a:path w="628650" h="661035">
                  <a:moveTo>
                    <a:pt x="0" y="0"/>
                  </a:moveTo>
                  <a:lnTo>
                    <a:pt x="44390" y="11429"/>
                  </a:lnTo>
                  <a:lnTo>
                    <a:pt x="86034" y="30030"/>
                  </a:lnTo>
                  <a:lnTo>
                    <a:pt x="124230" y="54745"/>
                  </a:lnTo>
                  <a:lnTo>
                    <a:pt x="159411" y="84812"/>
                  </a:lnTo>
                  <a:lnTo>
                    <a:pt x="192007" y="119464"/>
                  </a:lnTo>
                  <a:lnTo>
                    <a:pt x="222449" y="157939"/>
                  </a:lnTo>
                  <a:lnTo>
                    <a:pt x="251168" y="199472"/>
                  </a:lnTo>
                  <a:lnTo>
                    <a:pt x="278594" y="243297"/>
                  </a:lnTo>
                  <a:lnTo>
                    <a:pt x="305159" y="288651"/>
                  </a:lnTo>
                  <a:lnTo>
                    <a:pt x="331293" y="334770"/>
                  </a:lnTo>
                  <a:lnTo>
                    <a:pt x="357428" y="380889"/>
                  </a:lnTo>
                  <a:lnTo>
                    <a:pt x="383995" y="426243"/>
                  </a:lnTo>
                  <a:lnTo>
                    <a:pt x="411422" y="470069"/>
                  </a:lnTo>
                  <a:lnTo>
                    <a:pt x="440142" y="511601"/>
                  </a:lnTo>
                  <a:lnTo>
                    <a:pt x="470585" y="550076"/>
                  </a:lnTo>
                  <a:lnTo>
                    <a:pt x="503181" y="584728"/>
                  </a:lnTo>
                  <a:lnTo>
                    <a:pt x="538363" y="614794"/>
                  </a:lnTo>
                  <a:lnTo>
                    <a:pt x="576560" y="639510"/>
                  </a:lnTo>
                  <a:lnTo>
                    <a:pt x="618203" y="658110"/>
                  </a:lnTo>
                  <a:lnTo>
                    <a:pt x="628229" y="660692"/>
                  </a:lnTo>
                </a:path>
              </a:pathLst>
            </a:custGeom>
            <a:ln w="3175">
              <a:solidFill>
                <a:srgbClr val="322C2C"/>
              </a:solidFill>
            </a:ln>
          </p:spPr>
          <p:txBody>
            <a:bodyPr wrap="square" lIns="0" tIns="0" rIns="0" bIns="0" rtlCol="0"/>
            <a:lstStyle/>
            <a:p>
              <a:endParaRPr sz="9818"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93" y="474"/>
              <a:ext cx="971181" cy="124872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895" y="66725"/>
              <a:ext cx="2223770" cy="1125220"/>
            </a:xfrm>
            <a:custGeom>
              <a:avLst/>
              <a:gdLst/>
              <a:ahLst/>
              <a:cxnLst/>
              <a:rect l="l" t="t" r="r" b="b"/>
              <a:pathLst>
                <a:path w="2223770" h="1125220">
                  <a:moveTo>
                    <a:pt x="2223389" y="1118958"/>
                  </a:moveTo>
                  <a:lnTo>
                    <a:pt x="0" y="1118958"/>
                  </a:lnTo>
                  <a:lnTo>
                    <a:pt x="0" y="1125029"/>
                  </a:lnTo>
                  <a:lnTo>
                    <a:pt x="2223389" y="1125029"/>
                  </a:lnTo>
                  <a:lnTo>
                    <a:pt x="2223389" y="1118958"/>
                  </a:lnTo>
                  <a:close/>
                </a:path>
                <a:path w="2223770" h="1125220">
                  <a:moveTo>
                    <a:pt x="2223389" y="0"/>
                  </a:moveTo>
                  <a:lnTo>
                    <a:pt x="0" y="0"/>
                  </a:lnTo>
                  <a:lnTo>
                    <a:pt x="0" y="6083"/>
                  </a:lnTo>
                  <a:lnTo>
                    <a:pt x="2223389" y="6083"/>
                  </a:lnTo>
                  <a:lnTo>
                    <a:pt x="2223389" y="0"/>
                  </a:lnTo>
                  <a:close/>
                </a:path>
              </a:pathLst>
            </a:custGeom>
            <a:solidFill>
              <a:srgbClr val="322C2C"/>
            </a:solidFill>
          </p:spPr>
          <p:txBody>
            <a:bodyPr wrap="square" lIns="0" tIns="0" rIns="0" bIns="0" rtlCol="0"/>
            <a:lstStyle/>
            <a:p>
              <a:endParaRPr sz="9818"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680364" y="759654"/>
            <a:ext cx="6833024" cy="671472"/>
          </a:xfrm>
          <a:prstGeom prst="rect">
            <a:avLst/>
          </a:prstGeom>
        </p:spPr>
        <p:txBody>
          <a:bodyPr vert="horz" wrap="square" lIns="0" tIns="83127" rIns="0" bIns="0" rtlCol="0" anchor="ctr">
            <a:spAutoFit/>
          </a:bodyPr>
          <a:lstStyle/>
          <a:p>
            <a:pPr marL="69272">
              <a:lnSpc>
                <a:spcPct val="100000"/>
              </a:lnSpc>
              <a:spcBef>
                <a:spcPts val="655"/>
              </a:spcBef>
            </a:pPr>
            <a:r>
              <a:rPr sz="3818" u="sng" spc="-191">
                <a:latin typeface="Georgia"/>
                <a:cs typeface="Georgia"/>
              </a:rPr>
              <a:t>A</a:t>
            </a:r>
            <a:r>
              <a:rPr sz="3818" u="sng" spc="-82">
                <a:latin typeface="Georgia"/>
                <a:cs typeface="Georgia"/>
              </a:rPr>
              <a:t>d</a:t>
            </a:r>
            <a:r>
              <a:rPr sz="3818" u="sng" spc="-109">
                <a:latin typeface="Georgia"/>
                <a:cs typeface="Georgia"/>
              </a:rPr>
              <a:t>v</a:t>
            </a:r>
            <a:r>
              <a:rPr sz="3818" u="sng" spc="-55">
                <a:latin typeface="Georgia"/>
                <a:cs typeface="Georgia"/>
              </a:rPr>
              <a:t>a</a:t>
            </a:r>
            <a:r>
              <a:rPr sz="3818" u="sng" spc="-109">
                <a:latin typeface="Georgia"/>
                <a:cs typeface="Georgia"/>
              </a:rPr>
              <a:t>n</a:t>
            </a:r>
            <a:r>
              <a:rPr sz="3818" u="sng" spc="-55">
                <a:latin typeface="Georgia"/>
                <a:cs typeface="Georgia"/>
              </a:rPr>
              <a:t>t</a:t>
            </a:r>
            <a:r>
              <a:rPr sz="3818" u="sng" spc="-82">
                <a:latin typeface="Georgia"/>
                <a:cs typeface="Georgia"/>
              </a:rPr>
              <a:t>ages</a:t>
            </a:r>
            <a:r>
              <a:rPr sz="3818" u="sng" spc="-164">
                <a:latin typeface="Georgia"/>
                <a:cs typeface="Georgia"/>
              </a:rPr>
              <a:t> </a:t>
            </a:r>
            <a:r>
              <a:rPr sz="3818" u="sng" spc="-55">
                <a:latin typeface="Georgia"/>
                <a:cs typeface="Georgia"/>
              </a:rPr>
              <a:t>of</a:t>
            </a:r>
            <a:r>
              <a:rPr sz="3818" u="sng" spc="-164">
                <a:latin typeface="Georgia"/>
                <a:cs typeface="Georgia"/>
              </a:rPr>
              <a:t> T</a:t>
            </a:r>
            <a:r>
              <a:rPr sz="3818" u="sng" spc="-27">
                <a:latin typeface="Georgia"/>
                <a:cs typeface="Georgia"/>
              </a:rPr>
              <a:t>r</a:t>
            </a:r>
            <a:r>
              <a:rPr sz="3818" u="sng" spc="-82">
                <a:latin typeface="Georgia"/>
                <a:cs typeface="Georgia"/>
              </a:rPr>
              <a:t>ad</a:t>
            </a:r>
            <a:r>
              <a:rPr sz="3818" u="sng" spc="-55">
                <a:latin typeface="Georgia"/>
                <a:cs typeface="Georgia"/>
              </a:rPr>
              <a:t>e</a:t>
            </a:r>
            <a:r>
              <a:rPr sz="3818" u="sng" spc="-164">
                <a:latin typeface="Georgia"/>
                <a:cs typeface="Georgia"/>
              </a:rPr>
              <a:t> </a:t>
            </a:r>
            <a:r>
              <a:rPr sz="3818" u="sng" spc="-245">
                <a:latin typeface="Georgia"/>
                <a:cs typeface="Georgia"/>
              </a:rPr>
              <a:t>Un</a:t>
            </a:r>
            <a:r>
              <a:rPr sz="3818" u="sng">
                <a:latin typeface="Georgia"/>
                <a:cs typeface="Georgia"/>
              </a:rPr>
              <a:t>i</a:t>
            </a:r>
            <a:r>
              <a:rPr sz="3818" u="sng" spc="-109">
                <a:latin typeface="Georgia"/>
                <a:cs typeface="Georgia"/>
              </a:rPr>
              <a:t>on</a:t>
            </a:r>
            <a:r>
              <a:rPr sz="3818" u="sng" spc="-82">
                <a:latin typeface="Georgia"/>
                <a:cs typeface="Georgia"/>
              </a:rPr>
              <a:t>s</a:t>
            </a:r>
            <a:endParaRPr sz="3818" u="sng">
              <a:latin typeface="Georgia"/>
              <a:cs typeface="Georgia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BE7325-DD10-EF20-8502-7817DE6290BD}"/>
              </a:ext>
            </a:extLst>
          </p:cNvPr>
          <p:cNvSpPr txBox="1"/>
          <p:nvPr/>
        </p:nvSpPr>
        <p:spPr>
          <a:xfrm>
            <a:off x="5680364" y="1953823"/>
            <a:ext cx="5834291" cy="1770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27">
                <a:latin typeface="Times New Roman" panose="02020603050405020304" pitchFamily="18" charset="0"/>
                <a:cs typeface="Times New Roman" panose="02020603050405020304" pitchFamily="18" charset="0"/>
              </a:rPr>
              <a:t>1. Right Pay Demand:</a:t>
            </a:r>
          </a:p>
          <a:p>
            <a:r>
              <a:rPr lang="en-IN" sz="2727">
                <a:latin typeface="Times New Roman" panose="02020603050405020304" pitchFamily="18" charset="0"/>
                <a:cs typeface="Times New Roman" panose="02020603050405020304" pitchFamily="18" charset="0"/>
              </a:rPr>
              <a:t>2. Improved working conditions:</a:t>
            </a:r>
          </a:p>
          <a:p>
            <a:r>
              <a:rPr lang="en-IN" sz="2727">
                <a:latin typeface="Times New Roman" panose="02020603050405020304" pitchFamily="18" charset="0"/>
                <a:cs typeface="Times New Roman" panose="02020603050405020304" pitchFamily="18" charset="0"/>
              </a:rPr>
              <a:t>3.Guaranteed Job Security:</a:t>
            </a:r>
          </a:p>
          <a:p>
            <a:r>
              <a:rPr lang="en-IN" sz="2727">
                <a:latin typeface="Times New Roman" panose="02020603050405020304" pitchFamily="18" charset="0"/>
                <a:cs typeface="Times New Roman" panose="02020603050405020304" pitchFamily="18" charset="0"/>
              </a:rPr>
              <a:t>4.Reduced Economic Inequality: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489" y="2588"/>
            <a:ext cx="12136582" cy="6819900"/>
            <a:chOff x="1373" y="474"/>
            <a:chExt cx="2225040" cy="1250315"/>
          </a:xfrm>
        </p:grpSpPr>
        <p:sp>
          <p:nvSpPr>
            <p:cNvPr id="3" name="object 3"/>
            <p:cNvSpPr/>
            <p:nvPr/>
          </p:nvSpPr>
          <p:spPr>
            <a:xfrm>
              <a:off x="2893" y="588511"/>
              <a:ext cx="628650" cy="661035"/>
            </a:xfrm>
            <a:custGeom>
              <a:avLst/>
              <a:gdLst/>
              <a:ahLst/>
              <a:cxnLst/>
              <a:rect l="l" t="t" r="r" b="b"/>
              <a:pathLst>
                <a:path w="628650" h="661035">
                  <a:moveTo>
                    <a:pt x="0" y="0"/>
                  </a:moveTo>
                  <a:lnTo>
                    <a:pt x="44390" y="11429"/>
                  </a:lnTo>
                  <a:lnTo>
                    <a:pt x="86034" y="30030"/>
                  </a:lnTo>
                  <a:lnTo>
                    <a:pt x="124230" y="54745"/>
                  </a:lnTo>
                  <a:lnTo>
                    <a:pt x="159411" y="84812"/>
                  </a:lnTo>
                  <a:lnTo>
                    <a:pt x="192007" y="119464"/>
                  </a:lnTo>
                  <a:lnTo>
                    <a:pt x="222449" y="157939"/>
                  </a:lnTo>
                  <a:lnTo>
                    <a:pt x="251168" y="199472"/>
                  </a:lnTo>
                  <a:lnTo>
                    <a:pt x="278594" y="243297"/>
                  </a:lnTo>
                  <a:lnTo>
                    <a:pt x="305159" y="288651"/>
                  </a:lnTo>
                  <a:lnTo>
                    <a:pt x="331293" y="334770"/>
                  </a:lnTo>
                  <a:lnTo>
                    <a:pt x="357428" y="380889"/>
                  </a:lnTo>
                  <a:lnTo>
                    <a:pt x="383995" y="426243"/>
                  </a:lnTo>
                  <a:lnTo>
                    <a:pt x="411422" y="470069"/>
                  </a:lnTo>
                  <a:lnTo>
                    <a:pt x="440142" y="511601"/>
                  </a:lnTo>
                  <a:lnTo>
                    <a:pt x="470585" y="550076"/>
                  </a:lnTo>
                  <a:lnTo>
                    <a:pt x="503181" y="584728"/>
                  </a:lnTo>
                  <a:lnTo>
                    <a:pt x="538363" y="614794"/>
                  </a:lnTo>
                  <a:lnTo>
                    <a:pt x="576560" y="639510"/>
                  </a:lnTo>
                  <a:lnTo>
                    <a:pt x="618203" y="658110"/>
                  </a:lnTo>
                  <a:lnTo>
                    <a:pt x="628229" y="660692"/>
                  </a:lnTo>
                </a:path>
              </a:pathLst>
            </a:custGeom>
            <a:ln w="3175">
              <a:solidFill>
                <a:srgbClr val="322C2C"/>
              </a:solidFill>
            </a:ln>
          </p:spPr>
          <p:txBody>
            <a:bodyPr wrap="square" lIns="0" tIns="0" rIns="0" bIns="0" rtlCol="0"/>
            <a:lstStyle/>
            <a:p>
              <a:endParaRPr sz="9818"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93" y="474"/>
              <a:ext cx="971181" cy="124872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895" y="66725"/>
              <a:ext cx="2223770" cy="1125220"/>
            </a:xfrm>
            <a:custGeom>
              <a:avLst/>
              <a:gdLst/>
              <a:ahLst/>
              <a:cxnLst/>
              <a:rect l="l" t="t" r="r" b="b"/>
              <a:pathLst>
                <a:path w="2223770" h="1125220">
                  <a:moveTo>
                    <a:pt x="2223389" y="1118958"/>
                  </a:moveTo>
                  <a:lnTo>
                    <a:pt x="0" y="1118958"/>
                  </a:lnTo>
                  <a:lnTo>
                    <a:pt x="0" y="1125029"/>
                  </a:lnTo>
                  <a:lnTo>
                    <a:pt x="2223389" y="1125029"/>
                  </a:lnTo>
                  <a:lnTo>
                    <a:pt x="2223389" y="1118958"/>
                  </a:lnTo>
                  <a:close/>
                </a:path>
                <a:path w="2223770" h="1125220">
                  <a:moveTo>
                    <a:pt x="2223389" y="0"/>
                  </a:moveTo>
                  <a:lnTo>
                    <a:pt x="0" y="0"/>
                  </a:lnTo>
                  <a:lnTo>
                    <a:pt x="0" y="6083"/>
                  </a:lnTo>
                  <a:lnTo>
                    <a:pt x="2223389" y="6083"/>
                  </a:lnTo>
                  <a:lnTo>
                    <a:pt x="2223389" y="0"/>
                  </a:lnTo>
                  <a:close/>
                </a:path>
              </a:pathLst>
            </a:custGeom>
            <a:solidFill>
              <a:srgbClr val="322C2C"/>
            </a:solidFill>
          </p:spPr>
          <p:txBody>
            <a:bodyPr wrap="square" lIns="0" tIns="0" rIns="0" bIns="0" rtlCol="0"/>
            <a:lstStyle/>
            <a:p>
              <a:endParaRPr sz="9818"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556922" y="925984"/>
            <a:ext cx="5863145" cy="573614"/>
          </a:xfrm>
          <a:prstGeom prst="rect">
            <a:avLst/>
          </a:prstGeom>
        </p:spPr>
        <p:txBody>
          <a:bodyPr vert="horz" wrap="square" lIns="0" tIns="69273" rIns="0" bIns="0" rtlCol="0" anchor="ctr">
            <a:spAutoFit/>
          </a:bodyPr>
          <a:lstStyle/>
          <a:p>
            <a:pPr marL="69272">
              <a:lnSpc>
                <a:spcPct val="100000"/>
              </a:lnSpc>
              <a:spcBef>
                <a:spcPts val="545"/>
              </a:spcBef>
            </a:pPr>
            <a:r>
              <a:rPr sz="3273" u="sng" spc="-245">
                <a:latin typeface="Georgia"/>
                <a:cs typeface="Georgia"/>
              </a:rPr>
              <a:t>D</a:t>
            </a:r>
            <a:r>
              <a:rPr sz="3273" u="sng" spc="-109">
                <a:latin typeface="Georgia"/>
                <a:cs typeface="Georgia"/>
              </a:rPr>
              <a:t>i</a:t>
            </a:r>
            <a:r>
              <a:rPr sz="3273" u="sng" spc="-136">
                <a:latin typeface="Georgia"/>
                <a:cs typeface="Georgia"/>
              </a:rPr>
              <a:t>sa</a:t>
            </a:r>
            <a:r>
              <a:rPr sz="3273" u="sng" spc="-109">
                <a:latin typeface="Georgia"/>
                <a:cs typeface="Georgia"/>
              </a:rPr>
              <a:t>dv</a:t>
            </a:r>
            <a:r>
              <a:rPr sz="3273" u="sng" spc="-136">
                <a:latin typeface="Georgia"/>
                <a:cs typeface="Georgia"/>
              </a:rPr>
              <a:t>a</a:t>
            </a:r>
            <a:r>
              <a:rPr sz="3273" u="sng" spc="-164">
                <a:latin typeface="Georgia"/>
                <a:cs typeface="Georgia"/>
              </a:rPr>
              <a:t>n</a:t>
            </a:r>
            <a:r>
              <a:rPr sz="3273" u="sng" spc="-109">
                <a:latin typeface="Georgia"/>
                <a:cs typeface="Georgia"/>
              </a:rPr>
              <a:t>ta</a:t>
            </a:r>
            <a:r>
              <a:rPr sz="3273" u="sng" spc="-136">
                <a:latin typeface="Georgia"/>
                <a:cs typeface="Georgia"/>
              </a:rPr>
              <a:t>g</a:t>
            </a:r>
            <a:r>
              <a:rPr sz="3273" u="sng" spc="-109">
                <a:latin typeface="Georgia"/>
                <a:cs typeface="Georgia"/>
              </a:rPr>
              <a:t>e</a:t>
            </a:r>
            <a:r>
              <a:rPr sz="3273" u="sng" spc="-136">
                <a:latin typeface="Georgia"/>
                <a:cs typeface="Georgia"/>
              </a:rPr>
              <a:t>s</a:t>
            </a:r>
            <a:r>
              <a:rPr sz="3273" u="sng" spc="-164">
                <a:latin typeface="Georgia"/>
                <a:cs typeface="Georgia"/>
              </a:rPr>
              <a:t> </a:t>
            </a:r>
            <a:r>
              <a:rPr sz="3273" u="sng" spc="-136">
                <a:latin typeface="Georgia"/>
                <a:cs typeface="Georgia"/>
              </a:rPr>
              <a:t>o</a:t>
            </a:r>
            <a:r>
              <a:rPr sz="3273" u="sng" spc="-82">
                <a:latin typeface="Georgia"/>
                <a:cs typeface="Georgia"/>
              </a:rPr>
              <a:t>f</a:t>
            </a:r>
            <a:r>
              <a:rPr sz="3273" u="sng" spc="-164">
                <a:latin typeface="Georgia"/>
                <a:cs typeface="Georgia"/>
              </a:rPr>
              <a:t> </a:t>
            </a:r>
            <a:r>
              <a:rPr sz="3273" u="sng" spc="-218">
                <a:latin typeface="Georgia"/>
                <a:cs typeface="Georgia"/>
              </a:rPr>
              <a:t>T</a:t>
            </a:r>
            <a:r>
              <a:rPr sz="3273" u="sng" spc="-109">
                <a:latin typeface="Georgia"/>
                <a:cs typeface="Georgia"/>
              </a:rPr>
              <a:t>r</a:t>
            </a:r>
            <a:r>
              <a:rPr sz="3273" u="sng" spc="-136">
                <a:latin typeface="Georgia"/>
                <a:cs typeface="Georgia"/>
              </a:rPr>
              <a:t>a</a:t>
            </a:r>
            <a:r>
              <a:rPr sz="3273" u="sng" spc="-109">
                <a:latin typeface="Georgia"/>
                <a:cs typeface="Georgia"/>
              </a:rPr>
              <a:t>de</a:t>
            </a:r>
            <a:r>
              <a:rPr sz="3273" u="sng" spc="-164">
                <a:latin typeface="Georgia"/>
                <a:cs typeface="Georgia"/>
              </a:rPr>
              <a:t> </a:t>
            </a:r>
            <a:r>
              <a:rPr sz="3273" u="sng" spc="-436">
                <a:latin typeface="Georgia"/>
                <a:cs typeface="Georgia"/>
              </a:rPr>
              <a:t>U</a:t>
            </a:r>
            <a:r>
              <a:rPr sz="3273" u="sng" spc="-164">
                <a:latin typeface="Georgia"/>
                <a:cs typeface="Georgia"/>
              </a:rPr>
              <a:t>n</a:t>
            </a:r>
            <a:r>
              <a:rPr sz="3273" u="sng" spc="-55">
                <a:latin typeface="Georgia"/>
                <a:cs typeface="Georgia"/>
              </a:rPr>
              <a:t>i</a:t>
            </a:r>
            <a:r>
              <a:rPr sz="3273" u="sng" spc="-136">
                <a:latin typeface="Georgia"/>
                <a:cs typeface="Georgia"/>
              </a:rPr>
              <a:t>o</a:t>
            </a:r>
            <a:r>
              <a:rPr sz="3273" u="sng" spc="-164">
                <a:latin typeface="Georgia"/>
                <a:cs typeface="Georgia"/>
              </a:rPr>
              <a:t>n</a:t>
            </a:r>
            <a:r>
              <a:rPr sz="3273" u="sng" spc="-136">
                <a:latin typeface="Georgia"/>
                <a:cs typeface="Georgia"/>
              </a:rPr>
              <a:t>s</a:t>
            </a:r>
            <a:endParaRPr sz="3273" u="sng">
              <a:latin typeface="Georgia"/>
              <a:cs typeface="Georgi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AA5E5F-2FCD-380F-06D7-83127BFBBB72}"/>
              </a:ext>
            </a:extLst>
          </p:cNvPr>
          <p:cNvSpPr txBox="1"/>
          <p:nvPr/>
        </p:nvSpPr>
        <p:spPr>
          <a:xfrm>
            <a:off x="5556922" y="1967089"/>
            <a:ext cx="5680364" cy="2190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27">
                <a:latin typeface="Times New Roman" panose="02020603050405020304" pitchFamily="18" charset="0"/>
                <a:cs typeface="Times New Roman" panose="02020603050405020304" pitchFamily="18" charset="0"/>
              </a:rPr>
              <a:t>1. Costs for workers:</a:t>
            </a:r>
          </a:p>
          <a:p>
            <a:r>
              <a:rPr lang="en-IN" sz="2727">
                <a:latin typeface="Times New Roman" panose="02020603050405020304" pitchFamily="18" charset="0"/>
                <a:cs typeface="Times New Roman" panose="02020603050405020304" pitchFamily="18" charset="0"/>
              </a:rPr>
              <a:t>2. Strikes and disruptions:</a:t>
            </a:r>
          </a:p>
          <a:p>
            <a:r>
              <a:rPr lang="en-IN" sz="2727">
                <a:latin typeface="Times New Roman" panose="02020603050405020304" pitchFamily="18" charset="0"/>
                <a:cs typeface="Times New Roman" panose="02020603050405020304" pitchFamily="18" charset="0"/>
              </a:rPr>
              <a:t>3. Limited flexibility:</a:t>
            </a:r>
          </a:p>
          <a:p>
            <a:r>
              <a:rPr lang="en-IN" sz="2727">
                <a:latin typeface="Times New Roman" panose="02020603050405020304" pitchFamily="18" charset="0"/>
                <a:cs typeface="Times New Roman" panose="02020603050405020304" pitchFamily="18" charset="0"/>
              </a:rPr>
              <a:t>4. Unrepresentative decisions:</a:t>
            </a:r>
          </a:p>
          <a:p>
            <a:r>
              <a:rPr lang="en-IN" sz="2727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727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N" sz="2727">
                <a:latin typeface="Times New Roman" panose="02020603050405020304" pitchFamily="18" charset="0"/>
                <a:cs typeface="Times New Roman" panose="02020603050405020304" pitchFamily="18" charset="0"/>
              </a:rPr>
              <a:t>Job loss risk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ject 4">
            <a:extLst>
              <a:ext uri="{FF2B5EF4-FFF2-40B4-BE49-F238E27FC236}">
                <a16:creationId xmlns:a16="http://schemas.microsoft.com/office/drawing/2014/main" id="{041D58BA-21F5-B89C-DF04-82E6048D6EF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74184" y="1737493"/>
            <a:ext cx="4050442" cy="5120504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15791" y="363611"/>
            <a:ext cx="12129655" cy="34636"/>
          </a:xfrm>
          <a:custGeom>
            <a:avLst/>
            <a:gdLst/>
            <a:ahLst/>
            <a:cxnLst/>
            <a:rect l="l" t="t" r="r" b="b"/>
            <a:pathLst>
              <a:path w="2223770" h="6350">
                <a:moveTo>
                  <a:pt x="2223389" y="0"/>
                </a:moveTo>
                <a:lnTo>
                  <a:pt x="0" y="0"/>
                </a:lnTo>
                <a:lnTo>
                  <a:pt x="0" y="6070"/>
                </a:lnTo>
                <a:lnTo>
                  <a:pt x="2223389" y="6070"/>
                </a:lnTo>
                <a:lnTo>
                  <a:pt x="2223389" y="0"/>
                </a:lnTo>
                <a:close/>
              </a:path>
            </a:pathLst>
          </a:custGeom>
          <a:solidFill>
            <a:srgbClr val="322C2C"/>
          </a:solidFill>
        </p:spPr>
        <p:txBody>
          <a:bodyPr wrap="square" lIns="0" tIns="0" rIns="0" bIns="0" rtlCol="0"/>
          <a:lstStyle/>
          <a:p>
            <a:endParaRPr sz="9818"/>
          </a:p>
        </p:txBody>
      </p:sp>
      <p:sp>
        <p:nvSpPr>
          <p:cNvPr id="6" name="object 6"/>
          <p:cNvSpPr/>
          <p:nvPr/>
        </p:nvSpPr>
        <p:spPr>
          <a:xfrm>
            <a:off x="15791" y="6468753"/>
            <a:ext cx="12129655" cy="34636"/>
          </a:xfrm>
          <a:custGeom>
            <a:avLst/>
            <a:gdLst/>
            <a:ahLst/>
            <a:cxnLst/>
            <a:rect l="l" t="t" r="r" b="b"/>
            <a:pathLst>
              <a:path w="2223770" h="6350">
                <a:moveTo>
                  <a:pt x="2223389" y="0"/>
                </a:moveTo>
                <a:lnTo>
                  <a:pt x="0" y="0"/>
                </a:lnTo>
                <a:lnTo>
                  <a:pt x="0" y="6083"/>
                </a:lnTo>
                <a:lnTo>
                  <a:pt x="2223389" y="6083"/>
                </a:lnTo>
                <a:lnTo>
                  <a:pt x="2223389" y="0"/>
                </a:lnTo>
                <a:close/>
              </a:path>
            </a:pathLst>
          </a:custGeom>
          <a:solidFill>
            <a:srgbClr val="322C2C"/>
          </a:solidFill>
        </p:spPr>
        <p:txBody>
          <a:bodyPr wrap="square" lIns="0" tIns="0" rIns="0" bIns="0" rtlCol="0"/>
          <a:lstStyle/>
          <a:p>
            <a:endParaRPr sz="9818"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273629" y="978462"/>
            <a:ext cx="10257971" cy="759031"/>
          </a:xfrm>
          <a:prstGeom prst="rect">
            <a:avLst/>
          </a:prstGeom>
        </p:spPr>
        <p:txBody>
          <a:bodyPr vert="horz" wrap="square" lIns="0" tIns="86591" rIns="0" bIns="0" rtlCol="0" anchor="ctr">
            <a:spAutoFit/>
          </a:bodyPr>
          <a:lstStyle/>
          <a:p>
            <a:pPr marL="69272">
              <a:lnSpc>
                <a:spcPct val="100000"/>
              </a:lnSpc>
              <a:spcBef>
                <a:spcPts val="682"/>
              </a:spcBef>
            </a:pPr>
            <a:r>
              <a:rPr lang="en-US" sz="4364" u="sng" spc="-218">
                <a:latin typeface="Georgia"/>
                <a:cs typeface="Georgia"/>
              </a:rPr>
              <a:t>Global  </a:t>
            </a:r>
            <a:r>
              <a:rPr sz="4364" u="sng" spc="-218">
                <a:latin typeface="Georgia"/>
                <a:cs typeface="Georgia"/>
              </a:rPr>
              <a:t>I</a:t>
            </a:r>
            <a:r>
              <a:rPr sz="4364" u="sng" spc="-191">
                <a:latin typeface="Georgia"/>
                <a:cs typeface="Georgia"/>
              </a:rPr>
              <a:t>m</a:t>
            </a:r>
            <a:r>
              <a:rPr sz="4364" u="sng" spc="-55">
                <a:latin typeface="Georgia"/>
                <a:cs typeface="Georgia"/>
              </a:rPr>
              <a:t>pac</a:t>
            </a:r>
            <a:r>
              <a:rPr sz="4364" u="sng" spc="-27">
                <a:latin typeface="Georgia"/>
                <a:cs typeface="Georgia"/>
              </a:rPr>
              <a:t>t</a:t>
            </a:r>
            <a:r>
              <a:rPr sz="4364" u="sng" spc="-136">
                <a:latin typeface="Georgia"/>
                <a:cs typeface="Georgia"/>
              </a:rPr>
              <a:t> </a:t>
            </a:r>
            <a:r>
              <a:rPr sz="4364" u="sng" spc="-55">
                <a:latin typeface="Georgia"/>
                <a:cs typeface="Georgia"/>
              </a:rPr>
              <a:t>of</a:t>
            </a:r>
            <a:r>
              <a:rPr sz="4364" u="sng" spc="-136">
                <a:latin typeface="Georgia"/>
                <a:cs typeface="Georgia"/>
              </a:rPr>
              <a:t> </a:t>
            </a:r>
            <a:r>
              <a:rPr sz="4364" u="sng" spc="-164">
                <a:latin typeface="Georgia"/>
                <a:cs typeface="Georgia"/>
              </a:rPr>
              <a:t>T</a:t>
            </a:r>
            <a:r>
              <a:rPr sz="4364" u="sng" spc="-27">
                <a:latin typeface="Georgia"/>
                <a:cs typeface="Georgia"/>
              </a:rPr>
              <a:t>r</a:t>
            </a:r>
            <a:r>
              <a:rPr sz="4364" u="sng" spc="-82">
                <a:latin typeface="Georgia"/>
                <a:cs typeface="Georgia"/>
              </a:rPr>
              <a:t>a</a:t>
            </a:r>
            <a:r>
              <a:rPr sz="4364" u="sng" spc="-55">
                <a:latin typeface="Georgia"/>
                <a:cs typeface="Georgia"/>
              </a:rPr>
              <a:t>de</a:t>
            </a:r>
            <a:r>
              <a:rPr sz="4364" u="sng" spc="-136">
                <a:latin typeface="Georgia"/>
                <a:cs typeface="Georgia"/>
              </a:rPr>
              <a:t> </a:t>
            </a:r>
            <a:r>
              <a:rPr sz="4364" u="sng" spc="-218">
                <a:latin typeface="Georgia"/>
                <a:cs typeface="Georgia"/>
              </a:rPr>
              <a:t>Un</a:t>
            </a:r>
            <a:r>
              <a:rPr sz="4364" u="sng">
                <a:latin typeface="Georgia"/>
                <a:cs typeface="Georgia"/>
              </a:rPr>
              <a:t>i</a:t>
            </a:r>
            <a:r>
              <a:rPr sz="4364" u="sng" spc="-82">
                <a:latin typeface="Georgia"/>
                <a:cs typeface="Georgia"/>
              </a:rPr>
              <a:t>ons</a:t>
            </a:r>
            <a:endParaRPr sz="4364" u="sng">
              <a:latin typeface="Georgia"/>
              <a:cs typeface="Georgi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8F327F-DEAA-4F00-637A-8667F9F9A40B}"/>
              </a:ext>
            </a:extLst>
          </p:cNvPr>
          <p:cNvSpPr txBox="1"/>
          <p:nvPr/>
        </p:nvSpPr>
        <p:spPr>
          <a:xfrm>
            <a:off x="1273629" y="2009418"/>
            <a:ext cx="62211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1. Collective bargaining power:</a:t>
            </a:r>
          </a:p>
          <a:p>
            <a:r>
              <a:rPr lang="en-IN" sz="2400"/>
              <a:t>2. International solidarity:</a:t>
            </a:r>
          </a:p>
          <a:p>
            <a:r>
              <a:rPr lang="en-IN" sz="2400"/>
              <a:t>3. Improving global labour standards:</a:t>
            </a:r>
          </a:p>
          <a:p>
            <a:r>
              <a:rPr lang="en-IN" sz="2400"/>
              <a:t>4. Addressing inequality:</a:t>
            </a:r>
          </a:p>
          <a:p>
            <a:r>
              <a:rPr lang="en-IN" sz="2400"/>
              <a:t>5. Advocacy for fair trade: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IRLL PPT 123456789</Template>
  <TotalTime>0</TotalTime>
  <Words>377</Words>
  <Application>Microsoft Office PowerPoint</Application>
  <PresentationFormat>Widescreen</PresentationFormat>
  <Paragraphs>53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Algerian</vt:lpstr>
      <vt:lpstr>Arial</vt:lpstr>
      <vt:lpstr>Cambria</vt:lpstr>
      <vt:lpstr>Georgia</vt:lpstr>
      <vt:lpstr>Gill Sans MT</vt:lpstr>
      <vt:lpstr>Sitka Small</vt:lpstr>
      <vt:lpstr>Stencil</vt:lpstr>
      <vt:lpstr>Times New Roman</vt:lpstr>
      <vt:lpstr>Verdana</vt:lpstr>
      <vt:lpstr>Gallery</vt:lpstr>
      <vt:lpstr>PowerPoint Presentation</vt:lpstr>
      <vt:lpstr>Introduction</vt:lpstr>
      <vt:lpstr>What is Trade Unions?</vt:lpstr>
      <vt:lpstr>History of Trade Unions </vt:lpstr>
      <vt:lpstr>Types  of Trade Unions</vt:lpstr>
      <vt:lpstr>The Role of  Unions Today</vt:lpstr>
      <vt:lpstr>Advantages of Trade Unions</vt:lpstr>
      <vt:lpstr>Disadvantages of Trade Unions</vt:lpstr>
      <vt:lpstr>Global  Impact of Trade Unions</vt:lpstr>
      <vt:lpstr>PowerPoint Presentation</vt:lpstr>
      <vt:lpstr>PowerPoint Presentation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Gaurav Singh</dc:creator>
  <cp:lastModifiedBy>Gaurav Singh</cp:lastModifiedBy>
  <cp:revision>1</cp:revision>
  <dcterms:created xsi:type="dcterms:W3CDTF">2024-01-20T10:00:07Z</dcterms:created>
  <dcterms:modified xsi:type="dcterms:W3CDTF">2024-01-20T10:00:26Z</dcterms:modified>
</cp:coreProperties>
</file>