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5"/>
    <p:sldId id="257" r:id="rId46"/>
    <p:sldId id="258" r:id="rId47"/>
    <p:sldId id="259" r:id="rId48"/>
    <p:sldId id="260" r:id="rId49"/>
    <p:sldId id="261" r:id="rId50"/>
    <p:sldId id="262" r:id="rId51"/>
    <p:sldId id="263" r:id="rId52"/>
    <p:sldId id="264" r:id="rId53"/>
    <p:sldId id="265" r:id="rId54"/>
    <p:sldId id="266" r:id="rId55"/>
    <p:sldId id="267" r:id="rId56"/>
    <p:sldId id="268" r:id="rId57"/>
    <p:sldId id="269" r:id="rId58"/>
    <p:sldId id="270" r:id="rId59"/>
    <p:sldId id="271" r:id="rId60"/>
    <p:sldId id="272" r:id="rId61"/>
    <p:sldId id="273" r:id="rId62"/>
    <p:sldId id="274" r:id="rId63"/>
    <p:sldId id="275" r:id="rId64"/>
    <p:sldId id="276" r:id="rId65"/>
    <p:sldId id="277" r:id="rId66"/>
    <p:sldId id="278" r:id="rId67"/>
    <p:sldId id="279" r:id="rId6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DM Serif Display" charset="1" panose="00000000000000000000"/>
      <p:regular r:id="rId11"/>
    </p:embeddedFont>
    <p:embeddedFont>
      <p:font typeface="DM Serif Display Italics" charset="1" panose="00000000000000000000"/>
      <p:regular r:id="rId12"/>
    </p:embeddedFont>
    <p:embeddedFont>
      <p:font typeface="IBM Plex Sans" charset="1" panose="020B0503050203000203"/>
      <p:regular r:id="rId13"/>
    </p:embeddedFont>
    <p:embeddedFont>
      <p:font typeface="IBM Plex Sans Bold" charset="1" panose="020B0803050203000203"/>
      <p:regular r:id="rId14"/>
    </p:embeddedFont>
    <p:embeddedFont>
      <p:font typeface="IBM Plex Sans Italics" charset="1" panose="020B0503050203000203"/>
      <p:regular r:id="rId15"/>
    </p:embeddedFont>
    <p:embeddedFont>
      <p:font typeface="IBM Plex Sans Bold Italics" charset="1" panose="020B0803050203000203"/>
      <p:regular r:id="rId16"/>
    </p:embeddedFont>
    <p:embeddedFont>
      <p:font typeface="IBM Plex Sans Thin" charset="1" panose="020B0203050203000203"/>
      <p:regular r:id="rId17"/>
    </p:embeddedFont>
    <p:embeddedFont>
      <p:font typeface="IBM Plex Sans Thin Italics" charset="1" panose="020B0203050203000203"/>
      <p:regular r:id="rId18"/>
    </p:embeddedFont>
    <p:embeddedFont>
      <p:font typeface="IBM Plex Sans Medium" charset="1" panose="020B0603050203000203"/>
      <p:regular r:id="rId19"/>
    </p:embeddedFont>
    <p:embeddedFont>
      <p:font typeface="IBM Plex Sans Medium Italics" charset="1" panose="020B0603050203000203"/>
      <p:regular r:id="rId20"/>
    </p:embeddedFont>
    <p:embeddedFont>
      <p:font typeface="Canva Sans" charset="1" panose="020B0503030501040103"/>
      <p:regular r:id="rId21"/>
    </p:embeddedFont>
    <p:embeddedFont>
      <p:font typeface="Canva Sans Bold" charset="1" panose="020B0803030501040103"/>
      <p:regular r:id="rId22"/>
    </p:embeddedFont>
    <p:embeddedFont>
      <p:font typeface="Canva Sans Italics" charset="1" panose="020B0503030501040103"/>
      <p:regular r:id="rId23"/>
    </p:embeddedFont>
    <p:embeddedFont>
      <p:font typeface="Canva Sans Bold Italics" charset="1" panose="020B0803030501040103"/>
      <p:regular r:id="rId24"/>
    </p:embeddedFont>
    <p:embeddedFont>
      <p:font typeface="Canva Sans Medium" charset="1" panose="020B0603030501040103"/>
      <p:regular r:id="rId25"/>
    </p:embeddedFont>
    <p:embeddedFont>
      <p:font typeface="Canva Sans Medium Italics" charset="1" panose="020B0603030501040103"/>
      <p:regular r:id="rId26"/>
    </p:embeddedFont>
    <p:embeddedFont>
      <p:font typeface="Poppins" charset="1" panose="00000500000000000000"/>
      <p:regular r:id="rId27"/>
    </p:embeddedFont>
    <p:embeddedFont>
      <p:font typeface="Poppins Bold" charset="1" panose="00000800000000000000"/>
      <p:regular r:id="rId28"/>
    </p:embeddedFont>
    <p:embeddedFont>
      <p:font typeface="Poppins Italics" charset="1" panose="00000500000000000000"/>
      <p:regular r:id="rId29"/>
    </p:embeddedFont>
    <p:embeddedFont>
      <p:font typeface="Poppins Bold Italics" charset="1" panose="00000800000000000000"/>
      <p:regular r:id="rId30"/>
    </p:embeddedFont>
    <p:embeddedFont>
      <p:font typeface="Poppins Thin" charset="1" panose="00000300000000000000"/>
      <p:regular r:id="rId31"/>
    </p:embeddedFont>
    <p:embeddedFont>
      <p:font typeface="Poppins Thin Italics" charset="1" panose="00000300000000000000"/>
      <p:regular r:id="rId32"/>
    </p:embeddedFont>
    <p:embeddedFont>
      <p:font typeface="Poppins Extra-Light" charset="1" panose="00000300000000000000"/>
      <p:regular r:id="rId33"/>
    </p:embeddedFont>
    <p:embeddedFont>
      <p:font typeface="Poppins Extra-Light Italics" charset="1" panose="00000300000000000000"/>
      <p:regular r:id="rId34"/>
    </p:embeddedFont>
    <p:embeddedFont>
      <p:font typeface="Poppins Light" charset="1" panose="00000400000000000000"/>
      <p:regular r:id="rId35"/>
    </p:embeddedFont>
    <p:embeddedFont>
      <p:font typeface="Poppins Light Italics" charset="1" panose="00000400000000000000"/>
      <p:regular r:id="rId36"/>
    </p:embeddedFont>
    <p:embeddedFont>
      <p:font typeface="Poppins Medium" charset="1" panose="00000600000000000000"/>
      <p:regular r:id="rId37"/>
    </p:embeddedFont>
    <p:embeddedFont>
      <p:font typeface="Poppins Medium Italics" charset="1" panose="00000600000000000000"/>
      <p:regular r:id="rId38"/>
    </p:embeddedFont>
    <p:embeddedFont>
      <p:font typeface="Poppins Semi-Bold" charset="1" panose="00000700000000000000"/>
      <p:regular r:id="rId39"/>
    </p:embeddedFont>
    <p:embeddedFont>
      <p:font typeface="Poppins Semi-Bold Italics" charset="1" panose="00000700000000000000"/>
      <p:regular r:id="rId40"/>
    </p:embeddedFont>
    <p:embeddedFont>
      <p:font typeface="Poppins Ultra-Bold" charset="1" panose="00000900000000000000"/>
      <p:regular r:id="rId41"/>
    </p:embeddedFont>
    <p:embeddedFont>
      <p:font typeface="Poppins Ultra-Bold Italics" charset="1" panose="00000900000000000000"/>
      <p:regular r:id="rId42"/>
    </p:embeddedFont>
    <p:embeddedFont>
      <p:font typeface="Poppins Heavy" charset="1" panose="00000A00000000000000"/>
      <p:regular r:id="rId43"/>
    </p:embeddedFont>
    <p:embeddedFont>
      <p:font typeface="Poppins Heavy Italics" charset="1" panose="00000A0000000000000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slides/slide1.xml" Type="http://schemas.openxmlformats.org/officeDocument/2006/relationships/slide"/><Relationship Id="rId46" Target="slides/slide2.xml" Type="http://schemas.openxmlformats.org/officeDocument/2006/relationships/slide"/><Relationship Id="rId47" Target="slides/slide3.xml" Type="http://schemas.openxmlformats.org/officeDocument/2006/relationships/slide"/><Relationship Id="rId48" Target="slides/slide4.xml" Type="http://schemas.openxmlformats.org/officeDocument/2006/relationships/slide"/><Relationship Id="rId49" Target="slides/slide5.xml" Type="http://schemas.openxmlformats.org/officeDocument/2006/relationships/slide"/><Relationship Id="rId5" Target="tableStyles.xml" Type="http://schemas.openxmlformats.org/officeDocument/2006/relationships/tableStyles"/><Relationship Id="rId50" Target="slides/slide6.xml" Type="http://schemas.openxmlformats.org/officeDocument/2006/relationships/slide"/><Relationship Id="rId51" Target="slides/slide7.xml" Type="http://schemas.openxmlformats.org/officeDocument/2006/relationships/slide"/><Relationship Id="rId52" Target="slides/slide8.xml" Type="http://schemas.openxmlformats.org/officeDocument/2006/relationships/slide"/><Relationship Id="rId53" Target="slides/slide9.xml" Type="http://schemas.openxmlformats.org/officeDocument/2006/relationships/slide"/><Relationship Id="rId54" Target="slides/slide10.xml" Type="http://schemas.openxmlformats.org/officeDocument/2006/relationships/slide"/><Relationship Id="rId55" Target="slides/slide11.xml" Type="http://schemas.openxmlformats.org/officeDocument/2006/relationships/slide"/><Relationship Id="rId56" Target="slides/slide12.xml" Type="http://schemas.openxmlformats.org/officeDocument/2006/relationships/slide"/><Relationship Id="rId57" Target="slides/slide13.xml" Type="http://schemas.openxmlformats.org/officeDocument/2006/relationships/slide"/><Relationship Id="rId58" Target="slides/slide14.xml" Type="http://schemas.openxmlformats.org/officeDocument/2006/relationships/slide"/><Relationship Id="rId59" Target="slides/slide15.xml" Type="http://schemas.openxmlformats.org/officeDocument/2006/relationships/slide"/><Relationship Id="rId6" Target="fonts/font6.fntdata" Type="http://schemas.openxmlformats.org/officeDocument/2006/relationships/font"/><Relationship Id="rId60" Target="slides/slide16.xml" Type="http://schemas.openxmlformats.org/officeDocument/2006/relationships/slide"/><Relationship Id="rId61" Target="slides/slide17.xml" Type="http://schemas.openxmlformats.org/officeDocument/2006/relationships/slide"/><Relationship Id="rId62" Target="slides/slide18.xml" Type="http://schemas.openxmlformats.org/officeDocument/2006/relationships/slide"/><Relationship Id="rId63" Target="slides/slide19.xml" Type="http://schemas.openxmlformats.org/officeDocument/2006/relationships/slide"/><Relationship Id="rId64" Target="slides/slide20.xml" Type="http://schemas.openxmlformats.org/officeDocument/2006/relationships/slide"/><Relationship Id="rId65" Target="slides/slide21.xml" Type="http://schemas.openxmlformats.org/officeDocument/2006/relationships/slide"/><Relationship Id="rId66" Target="slides/slide22.xml" Type="http://schemas.openxmlformats.org/officeDocument/2006/relationships/slide"/><Relationship Id="rId67" Target="slides/slide23.xml" Type="http://schemas.openxmlformats.org/officeDocument/2006/relationships/slide"/><Relationship Id="rId68" Target="slides/slide24.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9.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0.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grpSp>
        <p:nvGrpSpPr>
          <p:cNvPr name="Group 2" id="2"/>
          <p:cNvGrpSpPr/>
          <p:nvPr/>
        </p:nvGrpSpPr>
        <p:grpSpPr>
          <a:xfrm rot="0">
            <a:off x="2319992" y="-1680508"/>
            <a:ext cx="13648016" cy="1364801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40768" y="-164456"/>
            <a:ext cx="11725929" cy="11711272"/>
          </a:xfrm>
          <a:custGeom>
            <a:avLst/>
            <a:gdLst/>
            <a:ahLst/>
            <a:cxnLst/>
            <a:rect r="r" b="b" t="t" l="l"/>
            <a:pathLst>
              <a:path h="11711272" w="11725929">
                <a:moveTo>
                  <a:pt x="0" y="0"/>
                </a:moveTo>
                <a:lnTo>
                  <a:pt x="11725929" y="0"/>
                </a:lnTo>
                <a:lnTo>
                  <a:pt x="11725929"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3367381" y="-633119"/>
            <a:ext cx="11553237" cy="1155323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1476280" y="4348446"/>
            <a:ext cx="1658466" cy="1656393"/>
          </a:xfrm>
          <a:custGeom>
            <a:avLst/>
            <a:gdLst/>
            <a:ahLst/>
            <a:cxnLst/>
            <a:rect r="r" b="b" t="t" l="l"/>
            <a:pathLst>
              <a:path h="1656393" w="1658466">
                <a:moveTo>
                  <a:pt x="0" y="0"/>
                </a:moveTo>
                <a:lnTo>
                  <a:pt x="1658465" y="0"/>
                </a:lnTo>
                <a:lnTo>
                  <a:pt x="1658465"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1437613" y="428216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2086248" y="4847440"/>
            <a:ext cx="336771" cy="503483"/>
          </a:xfrm>
          <a:custGeom>
            <a:avLst/>
            <a:gdLst/>
            <a:ahLst/>
            <a:cxnLst/>
            <a:rect r="r" b="b" t="t" l="l"/>
            <a:pathLst>
              <a:path h="503483" w="336771">
                <a:moveTo>
                  <a:pt x="336771" y="0"/>
                </a:moveTo>
                <a:lnTo>
                  <a:pt x="0" y="0"/>
                </a:lnTo>
                <a:lnTo>
                  <a:pt x="0" y="503483"/>
                </a:lnTo>
                <a:lnTo>
                  <a:pt x="336771" y="503483"/>
                </a:lnTo>
                <a:lnTo>
                  <a:pt x="33677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5191921" y="434844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5153255" y="4282161"/>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5801890" y="4847440"/>
            <a:ext cx="336771" cy="503483"/>
          </a:xfrm>
          <a:custGeom>
            <a:avLst/>
            <a:gdLst/>
            <a:ahLst/>
            <a:cxnLst/>
            <a:rect r="r" b="b" t="t" l="l"/>
            <a:pathLst>
              <a:path h="503483" w="336771">
                <a:moveTo>
                  <a:pt x="0" y="0"/>
                </a:moveTo>
                <a:lnTo>
                  <a:pt x="336770" y="0"/>
                </a:lnTo>
                <a:lnTo>
                  <a:pt x="336770"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9" id="19"/>
          <p:cNvGrpSpPr/>
          <p:nvPr/>
        </p:nvGrpSpPr>
        <p:grpSpPr>
          <a:xfrm rot="0">
            <a:off x="8142194" y="7838320"/>
            <a:ext cx="2003612" cy="775869"/>
            <a:chOff x="0" y="0"/>
            <a:chExt cx="2098984" cy="812800"/>
          </a:xfrm>
        </p:grpSpPr>
        <p:sp>
          <p:nvSpPr>
            <p:cNvPr name="Freeform 20" id="20"/>
            <p:cNvSpPr/>
            <p:nvPr/>
          </p:nvSpPr>
          <p:spPr>
            <a:xfrm flipH="false" flipV="false" rot="0">
              <a:off x="0" y="0"/>
              <a:ext cx="2098984" cy="812800"/>
            </a:xfrm>
            <a:custGeom>
              <a:avLst/>
              <a:gdLst/>
              <a:ahLst/>
              <a:cxnLst/>
              <a:rect r="r" b="b" t="t" l="l"/>
              <a:pathLst>
                <a:path h="812800" w="2098984">
                  <a:moveTo>
                    <a:pt x="386398" y="0"/>
                  </a:moveTo>
                  <a:lnTo>
                    <a:pt x="1712586" y="0"/>
                  </a:lnTo>
                  <a:cubicBezTo>
                    <a:pt x="1925987" y="0"/>
                    <a:pt x="2098984" y="172996"/>
                    <a:pt x="2098984" y="386398"/>
                  </a:cubicBezTo>
                  <a:lnTo>
                    <a:pt x="2098984" y="426402"/>
                  </a:lnTo>
                  <a:cubicBezTo>
                    <a:pt x="2098984" y="639804"/>
                    <a:pt x="1925987" y="812800"/>
                    <a:pt x="1712586" y="812800"/>
                  </a:cubicBezTo>
                  <a:lnTo>
                    <a:pt x="386398" y="812800"/>
                  </a:lnTo>
                  <a:cubicBezTo>
                    <a:pt x="172996" y="812800"/>
                    <a:pt x="0" y="639804"/>
                    <a:pt x="0" y="426402"/>
                  </a:cubicBezTo>
                  <a:lnTo>
                    <a:pt x="0" y="386398"/>
                  </a:lnTo>
                  <a:cubicBezTo>
                    <a:pt x="0" y="172996"/>
                    <a:pt x="172996" y="0"/>
                    <a:pt x="386398" y="0"/>
                  </a:cubicBezTo>
                  <a:close/>
                </a:path>
              </a:pathLst>
            </a:custGeom>
            <a:solidFill>
              <a:srgbClr val="3A6AD6"/>
            </a:solidFill>
          </p:spPr>
        </p:sp>
        <p:sp>
          <p:nvSpPr>
            <p:cNvPr name="TextBox 21" id="21"/>
            <p:cNvSpPr txBox="true"/>
            <p:nvPr/>
          </p:nvSpPr>
          <p:spPr>
            <a:xfrm>
              <a:off x="0" y="-38100"/>
              <a:ext cx="2098984" cy="8509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7558862" y="2975062"/>
            <a:ext cx="3170276" cy="4403161"/>
          </a:xfrm>
          <a:custGeom>
            <a:avLst/>
            <a:gdLst/>
            <a:ahLst/>
            <a:cxnLst/>
            <a:rect r="r" b="b" t="t" l="l"/>
            <a:pathLst>
              <a:path h="4403161" w="3170276">
                <a:moveTo>
                  <a:pt x="0" y="0"/>
                </a:moveTo>
                <a:lnTo>
                  <a:pt x="3170276" y="0"/>
                </a:lnTo>
                <a:lnTo>
                  <a:pt x="3170276" y="4403161"/>
                </a:lnTo>
                <a:lnTo>
                  <a:pt x="0" y="4403161"/>
                </a:lnTo>
                <a:lnTo>
                  <a:pt x="0" y="0"/>
                </a:lnTo>
                <a:close/>
              </a:path>
            </a:pathLst>
          </a:custGeom>
          <a:blipFill>
            <a:blip r:embed="rId5"/>
            <a:stretch>
              <a:fillRect l="0" t="0" r="0" b="0"/>
            </a:stretch>
          </a:blipFill>
        </p:spPr>
      </p:sp>
      <p:sp>
        <p:nvSpPr>
          <p:cNvPr name="TextBox 23" id="23"/>
          <p:cNvSpPr txBox="true"/>
          <p:nvPr/>
        </p:nvSpPr>
        <p:spPr>
          <a:xfrm rot="0">
            <a:off x="8142194" y="8078232"/>
            <a:ext cx="2003612" cy="257943"/>
          </a:xfrm>
          <a:prstGeom prst="rect">
            <a:avLst/>
          </a:prstGeom>
        </p:spPr>
        <p:txBody>
          <a:bodyPr anchor="t" rtlCol="false" tIns="0" lIns="0" bIns="0" rIns="0">
            <a:spAutoFit/>
          </a:bodyPr>
          <a:lstStyle/>
          <a:p>
            <a:pPr algn="ctr">
              <a:lnSpc>
                <a:spcPts val="2057"/>
              </a:lnSpc>
              <a:spcBef>
                <a:spcPct val="0"/>
              </a:spcBef>
            </a:pPr>
            <a:r>
              <a:rPr lang="en-US" sz="1469">
                <a:solidFill>
                  <a:srgbClr val="FFFFFF"/>
                </a:solidFill>
                <a:latin typeface="Poppins Bold"/>
              </a:rPr>
              <a:t>Explore Now</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463120" y="4541238"/>
            <a:ext cx="13361760" cy="6866097"/>
          </a:xfrm>
          <a:prstGeom prst="rect">
            <a:avLst/>
          </a:prstGeom>
        </p:spPr>
        <p:txBody>
          <a:bodyPr anchor="t" rtlCol="false" tIns="0" lIns="0" bIns="0" rIns="0">
            <a:spAutoFit/>
          </a:bodyPr>
          <a:lstStyle/>
          <a:p>
            <a:pPr algn="ctr">
              <a:lnSpc>
                <a:spcPts val="2703"/>
              </a:lnSpc>
            </a:pPr>
            <a:r>
              <a:rPr lang="en-US" sz="1931">
                <a:solidFill>
                  <a:srgbClr val="1F2020"/>
                </a:solidFill>
                <a:latin typeface="Poppins"/>
              </a:rPr>
              <a:t>5.</a:t>
            </a:r>
            <a:r>
              <a:rPr lang="en-US" sz="1931">
                <a:solidFill>
                  <a:srgbClr val="1F2020"/>
                </a:solidFill>
                <a:latin typeface="Poppins Bold"/>
              </a:rPr>
              <a:t> Identification of Training Needs</a:t>
            </a:r>
            <a:r>
              <a:rPr lang="en-US" sz="1931">
                <a:solidFill>
                  <a:srgbClr val="1F2020"/>
                </a:solidFill>
                <a:latin typeface="Poppins"/>
              </a:rPr>
              <a:t>: Through performance evaluations, organizations can identify skill gaps and training needs. This information enables targeted training and development initiatives, ensuring that employees have the necessary skills to fulfill their roles effectively.</a:t>
            </a:r>
          </a:p>
          <a:p>
            <a:pPr algn="ctr">
              <a:lnSpc>
                <a:spcPts val="2703"/>
              </a:lnSpc>
            </a:pPr>
          </a:p>
          <a:p>
            <a:pPr algn="ctr">
              <a:lnSpc>
                <a:spcPts val="2703"/>
              </a:lnSpc>
            </a:pPr>
            <a:r>
              <a:rPr lang="en-US" sz="1931">
                <a:solidFill>
                  <a:srgbClr val="1F2020"/>
                </a:solidFill>
                <a:latin typeface="Poppins"/>
              </a:rPr>
              <a:t>6. </a:t>
            </a:r>
            <a:r>
              <a:rPr lang="en-US" sz="1931">
                <a:solidFill>
                  <a:srgbClr val="1F2020"/>
                </a:solidFill>
                <a:latin typeface="Poppins Bold"/>
              </a:rPr>
              <a:t>Succession Planning</a:t>
            </a:r>
            <a:r>
              <a:rPr lang="en-US" sz="1931">
                <a:solidFill>
                  <a:srgbClr val="1F2020"/>
                </a:solidFill>
                <a:latin typeface="Poppins"/>
              </a:rPr>
              <a:t>: Performance Management aids in identifying high-potential employees and grooming them for leadership roles. This supports succession planning, ensuring a pipeline of capable individuals who can step into key positions when needed.</a:t>
            </a:r>
          </a:p>
          <a:p>
            <a:pPr algn="ctr">
              <a:lnSpc>
                <a:spcPts val="2703"/>
              </a:lnSpc>
            </a:pPr>
          </a:p>
          <a:p>
            <a:pPr algn="ctr">
              <a:lnSpc>
                <a:spcPts val="2703"/>
              </a:lnSpc>
            </a:pPr>
            <a:r>
              <a:rPr lang="en-US" sz="1931">
                <a:solidFill>
                  <a:srgbClr val="1F2020"/>
                </a:solidFill>
                <a:latin typeface="Poppins"/>
              </a:rPr>
              <a:t>7. </a:t>
            </a:r>
            <a:r>
              <a:rPr lang="en-US" sz="1931">
                <a:solidFill>
                  <a:srgbClr val="1F2020"/>
                </a:solidFill>
                <a:latin typeface="Poppins Bold"/>
              </a:rPr>
              <a:t>Communication and Transparency</a:t>
            </a:r>
            <a:r>
              <a:rPr lang="en-US" sz="1931">
                <a:solidFill>
                  <a:srgbClr val="1F2020"/>
                </a:solidFill>
                <a:latin typeface="Poppins"/>
              </a:rPr>
              <a:t>: It fosters transparent communication between employees and managers. Clear expectations, ongoing feedback, and open dialogue contribute to a positive work culture where everyone understands their role in achieving organizational objectives.</a:t>
            </a:r>
          </a:p>
          <a:p>
            <a:pPr algn="ctr">
              <a:lnSpc>
                <a:spcPts val="2703"/>
              </a:lnSpc>
            </a:pPr>
          </a:p>
          <a:p>
            <a:pPr algn="ctr">
              <a:lnSpc>
                <a:spcPts val="2703"/>
              </a:lnSpc>
            </a:pPr>
            <a:r>
              <a:rPr lang="en-US" sz="1931">
                <a:solidFill>
                  <a:srgbClr val="1F2020"/>
                </a:solidFill>
                <a:latin typeface="Poppins"/>
              </a:rPr>
              <a:t>8. </a:t>
            </a:r>
            <a:r>
              <a:rPr lang="en-US" sz="1931">
                <a:solidFill>
                  <a:srgbClr val="1F2020"/>
                </a:solidFill>
                <a:latin typeface="Poppins Bold"/>
              </a:rPr>
              <a:t>Employee Engagement:</a:t>
            </a:r>
            <a:r>
              <a:rPr lang="en-US" sz="1931">
                <a:solidFill>
                  <a:srgbClr val="1F2020"/>
                </a:solidFill>
                <a:latin typeface="Poppins"/>
              </a:rPr>
              <a:t> By actively involving employees in the performance management process, organizations can enhance employee engagement. When employees feel valued and see a clear connection between their efforts and organizational success, their commitment to their work increases.</a:t>
            </a:r>
          </a:p>
          <a:p>
            <a:pPr algn="ctr">
              <a:lnSpc>
                <a:spcPts val="2703"/>
              </a:lnSpc>
            </a:pPr>
          </a:p>
          <a:p>
            <a:pPr algn="ctr">
              <a:lnSpc>
                <a:spcPts val="2703"/>
              </a:lnSpc>
            </a:pPr>
          </a:p>
          <a:p>
            <a:pPr algn="ctr">
              <a:lnSpc>
                <a:spcPts val="2703"/>
              </a:lnSpc>
            </a:pPr>
          </a:p>
          <a:p>
            <a:pPr algn="ctr">
              <a:lnSpc>
                <a:spcPts val="2703"/>
              </a:lnSpc>
            </a:pPr>
          </a:p>
          <a:p>
            <a:pPr algn="ctr">
              <a:lnSpc>
                <a:spcPts val="2703"/>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827211">
            <a:off x="14295600" y="-2005524"/>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422757">
            <a:off x="-3518081" y="6224076"/>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alphaModFix amt="8999"/>
            </a:blip>
            <a:stretch>
              <a:fillRect l="0" t="-9259" r="0" b="-9259"/>
            </a:stretch>
          </a:blipFill>
        </p:spPr>
      </p:sp>
      <p:sp>
        <p:nvSpPr>
          <p:cNvPr name="TextBox 5" id="5"/>
          <p:cNvSpPr txBox="true"/>
          <p:nvPr/>
        </p:nvSpPr>
        <p:spPr>
          <a:xfrm rot="0">
            <a:off x="2182121" y="4281699"/>
            <a:ext cx="13923757" cy="1847426"/>
          </a:xfrm>
          <a:prstGeom prst="rect">
            <a:avLst/>
          </a:prstGeom>
        </p:spPr>
        <p:txBody>
          <a:bodyPr anchor="t" rtlCol="false" tIns="0" lIns="0" bIns="0" rIns="0">
            <a:spAutoFit/>
          </a:bodyPr>
          <a:lstStyle/>
          <a:p>
            <a:pPr algn="ctr">
              <a:lnSpc>
                <a:spcPts val="7108"/>
              </a:lnSpc>
            </a:pPr>
            <a:r>
              <a:rPr lang="en-US" sz="7108">
                <a:solidFill>
                  <a:srgbClr val="000000"/>
                </a:solidFill>
                <a:latin typeface="IBM Plex Sans Bold"/>
              </a:rPr>
              <a:t>P</a:t>
            </a:r>
            <a:r>
              <a:rPr lang="en-US" sz="7108">
                <a:solidFill>
                  <a:srgbClr val="000000"/>
                </a:solidFill>
                <a:latin typeface="IBM Plex Sans"/>
              </a:rPr>
              <a:t>erformance </a:t>
            </a:r>
            <a:r>
              <a:rPr lang="en-US" sz="7108">
                <a:solidFill>
                  <a:srgbClr val="000000"/>
                </a:solidFill>
                <a:latin typeface="IBM Plex Sans Bold"/>
              </a:rPr>
              <a:t>M</a:t>
            </a:r>
            <a:r>
              <a:rPr lang="en-US" sz="7108">
                <a:solidFill>
                  <a:srgbClr val="000000"/>
                </a:solidFill>
                <a:latin typeface="IBM Plex Sans"/>
              </a:rPr>
              <a:t>anagement and its </a:t>
            </a:r>
            <a:r>
              <a:rPr lang="en-US" sz="7108">
                <a:solidFill>
                  <a:srgbClr val="000000"/>
                </a:solidFill>
                <a:latin typeface="IBM Plex Sans Bold"/>
              </a:rPr>
              <a:t>C</a:t>
            </a:r>
            <a:r>
              <a:rPr lang="en-US" sz="7108">
                <a:solidFill>
                  <a:srgbClr val="000000"/>
                </a:solidFill>
                <a:latin typeface="IBM Plex Sans"/>
              </a:rPr>
              <a:t>hallenges in </a:t>
            </a:r>
            <a:r>
              <a:rPr lang="en-US" sz="7108">
                <a:solidFill>
                  <a:srgbClr val="000000"/>
                </a:solidFill>
                <a:latin typeface="IBM Plex Sans Bold"/>
              </a:rPr>
              <a:t>C</a:t>
            </a:r>
            <a:r>
              <a:rPr lang="en-US" sz="7108">
                <a:solidFill>
                  <a:srgbClr val="000000"/>
                </a:solidFill>
                <a:latin typeface="IBM Plex Sans"/>
              </a:rPr>
              <a:t>urrent </a:t>
            </a:r>
            <a:r>
              <a:rPr lang="en-US" sz="7108">
                <a:solidFill>
                  <a:srgbClr val="000000"/>
                </a:solidFill>
                <a:latin typeface="IBM Plex Sans Bold"/>
              </a:rPr>
              <a:t>S</a:t>
            </a:r>
            <a:r>
              <a:rPr lang="en-US" sz="7108">
                <a:solidFill>
                  <a:srgbClr val="000000"/>
                </a:solidFill>
                <a:latin typeface="IBM Plex Sans"/>
              </a:rPr>
              <a:t>cenario</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1920856" y="6357255"/>
            <a:ext cx="14446288" cy="3276865"/>
          </a:xfrm>
          <a:prstGeom prst="rect">
            <a:avLst/>
          </a:prstGeom>
        </p:spPr>
        <p:txBody>
          <a:bodyPr anchor="t" rtlCol="false" tIns="0" lIns="0" bIns="0" rIns="0">
            <a:spAutoFit/>
          </a:bodyPr>
          <a:lstStyle/>
          <a:p>
            <a:pPr algn="ctr">
              <a:lnSpc>
                <a:spcPts val="2922"/>
              </a:lnSpc>
            </a:pPr>
            <a:r>
              <a:rPr lang="en-US" sz="2087">
                <a:solidFill>
                  <a:srgbClr val="1F2020"/>
                </a:solidFill>
                <a:latin typeface="Poppins"/>
              </a:rPr>
              <a:t>In the Introduction to Performance Management System, it's crucial to acknowledge the challenges associated with implementing and maintaining effective performance management, especially in the current business landscape. Here are some challenges</a:t>
            </a: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099335" y="3780613"/>
            <a:ext cx="14011570" cy="8111490"/>
          </a:xfrm>
          <a:prstGeom prst="rect">
            <a:avLst/>
          </a:prstGeom>
        </p:spPr>
        <p:txBody>
          <a:bodyPr anchor="t" rtlCol="false" tIns="0" lIns="0" bIns="0" rIns="0">
            <a:spAutoFit/>
          </a:bodyPr>
          <a:lstStyle/>
          <a:p>
            <a:pPr algn="ctr">
              <a:lnSpc>
                <a:spcPts val="2834"/>
              </a:lnSpc>
            </a:pPr>
            <a:r>
              <a:rPr lang="en-US" sz="2024">
                <a:solidFill>
                  <a:srgbClr val="1F2020"/>
                </a:solidFill>
                <a:latin typeface="Poppins"/>
              </a:rPr>
              <a:t>1. </a:t>
            </a:r>
            <a:r>
              <a:rPr lang="en-US" sz="2024">
                <a:solidFill>
                  <a:srgbClr val="1F2020"/>
                </a:solidFill>
                <a:latin typeface="Poppins Bold"/>
              </a:rPr>
              <a:t>Remote Work and Hybrid Models</a:t>
            </a:r>
            <a:r>
              <a:rPr lang="en-US" sz="2024">
                <a:solidFill>
                  <a:srgbClr val="1F2020"/>
                </a:solidFill>
                <a:latin typeface="Poppins"/>
              </a:rPr>
              <a:t>:</a:t>
            </a:r>
          </a:p>
          <a:p>
            <a:pPr algn="ctr">
              <a:lnSpc>
                <a:spcPts val="2834"/>
              </a:lnSpc>
            </a:pPr>
            <a:r>
              <a:rPr lang="en-US" sz="2024">
                <a:solidFill>
                  <a:srgbClr val="1F2020"/>
                </a:solidFill>
                <a:latin typeface="Poppins"/>
              </a:rPr>
              <a:t>   - </a:t>
            </a:r>
            <a:r>
              <a:rPr lang="en-US" sz="2024" u="sng">
                <a:solidFill>
                  <a:srgbClr val="9600F2"/>
                </a:solidFill>
                <a:latin typeface="Poppins"/>
              </a:rPr>
              <a:t>Challenge</a:t>
            </a:r>
            <a:r>
              <a:rPr lang="en-US" sz="2024">
                <a:solidFill>
                  <a:srgbClr val="1F2020"/>
                </a:solidFill>
                <a:latin typeface="Poppins"/>
              </a:rPr>
              <a:t>: The rise of remote work and hybrid models poses challenges in monitoring and assessing performance without traditional in-person interactions.</a:t>
            </a:r>
          </a:p>
          <a:p>
            <a:pPr algn="ctr">
              <a:lnSpc>
                <a:spcPts val="2834"/>
              </a:lnSpc>
            </a:pPr>
            <a:r>
              <a:rPr lang="en-US" sz="2024">
                <a:solidFill>
                  <a:srgbClr val="1F2020"/>
                </a:solidFill>
                <a:latin typeface="Poppins"/>
              </a:rPr>
              <a:t>   -</a:t>
            </a:r>
            <a:r>
              <a:rPr lang="en-US" sz="2024" u="sng">
                <a:solidFill>
                  <a:srgbClr val="9600F2"/>
                </a:solidFill>
                <a:latin typeface="Poppins"/>
              </a:rPr>
              <a:t> Solution</a:t>
            </a:r>
            <a:r>
              <a:rPr lang="en-US" sz="2024">
                <a:solidFill>
                  <a:srgbClr val="1F2020"/>
                </a:solidFill>
                <a:latin typeface="Poppins"/>
              </a:rPr>
              <a:t>: Implementing technology solutions, clear communication strategies, and outcome-based performance metrics can help address this challenge.</a:t>
            </a:r>
          </a:p>
          <a:p>
            <a:pPr algn="ctr">
              <a:lnSpc>
                <a:spcPts val="2834"/>
              </a:lnSpc>
            </a:pPr>
          </a:p>
          <a:p>
            <a:pPr algn="ctr">
              <a:lnSpc>
                <a:spcPts val="2834"/>
              </a:lnSpc>
            </a:pPr>
            <a:r>
              <a:rPr lang="en-US" sz="2024">
                <a:solidFill>
                  <a:srgbClr val="1F2020"/>
                </a:solidFill>
                <a:latin typeface="Poppins"/>
              </a:rPr>
              <a:t>2. </a:t>
            </a:r>
            <a:r>
              <a:rPr lang="en-US" sz="2024">
                <a:solidFill>
                  <a:srgbClr val="1F2020"/>
                </a:solidFill>
                <a:latin typeface="Poppins Bold"/>
              </a:rPr>
              <a:t>Continuous Feedback:</a:t>
            </a:r>
          </a:p>
          <a:p>
            <a:pPr algn="ctr">
              <a:lnSpc>
                <a:spcPts val="2834"/>
              </a:lnSpc>
            </a:pPr>
            <a:r>
              <a:rPr lang="en-US" sz="2024">
                <a:solidFill>
                  <a:srgbClr val="1F2020"/>
                </a:solidFill>
                <a:latin typeface="Poppins"/>
              </a:rPr>
              <a:t>   - </a:t>
            </a:r>
            <a:r>
              <a:rPr lang="en-US" sz="2024" u="sng">
                <a:solidFill>
                  <a:srgbClr val="9600F2"/>
                </a:solidFill>
                <a:latin typeface="Poppins"/>
              </a:rPr>
              <a:t>Challenge</a:t>
            </a:r>
            <a:r>
              <a:rPr lang="en-US" sz="2024">
                <a:solidFill>
                  <a:srgbClr val="1F2020"/>
                </a:solidFill>
                <a:latin typeface="Poppins"/>
              </a:rPr>
              <a:t>: Providing timely and constructive feedback regularly can be challenging due to competing priorities and busy work environments.</a:t>
            </a:r>
          </a:p>
          <a:p>
            <a:pPr algn="ctr">
              <a:lnSpc>
                <a:spcPts val="2834"/>
              </a:lnSpc>
            </a:pPr>
            <a:r>
              <a:rPr lang="en-US" sz="2024">
                <a:solidFill>
                  <a:srgbClr val="1F2020"/>
                </a:solidFill>
                <a:latin typeface="Poppins"/>
              </a:rPr>
              <a:t>   - </a:t>
            </a:r>
            <a:r>
              <a:rPr lang="en-US" sz="2024" u="sng">
                <a:solidFill>
                  <a:srgbClr val="9600F2"/>
                </a:solidFill>
                <a:latin typeface="Poppins"/>
              </a:rPr>
              <a:t>Solution</a:t>
            </a:r>
            <a:r>
              <a:rPr lang="en-US" sz="2024">
                <a:solidFill>
                  <a:srgbClr val="1F2020"/>
                </a:solidFill>
                <a:latin typeface="Poppins"/>
              </a:rPr>
              <a:t>: Encouraging a culture of continuous feedback through regular check-ins, real-time communication tools, and training managers in effective feedback techniques.</a:t>
            </a:r>
          </a:p>
          <a:p>
            <a:pPr algn="ctr">
              <a:lnSpc>
                <a:spcPts val="2834"/>
              </a:lnSpc>
            </a:pPr>
          </a:p>
          <a:p>
            <a:pPr algn="ctr">
              <a:lnSpc>
                <a:spcPts val="2834"/>
              </a:lnSpc>
            </a:pPr>
            <a:r>
              <a:rPr lang="en-US" sz="2024">
                <a:solidFill>
                  <a:srgbClr val="1F2020"/>
                </a:solidFill>
                <a:latin typeface="Poppins"/>
              </a:rPr>
              <a:t>3. </a:t>
            </a:r>
            <a:r>
              <a:rPr lang="en-US" sz="2024">
                <a:solidFill>
                  <a:srgbClr val="1F2020"/>
                </a:solidFill>
                <a:latin typeface="Poppins Bold"/>
              </a:rPr>
              <a:t>Goal Alignment</a:t>
            </a:r>
            <a:r>
              <a:rPr lang="en-US" sz="2024">
                <a:solidFill>
                  <a:srgbClr val="1F2020"/>
                </a:solidFill>
                <a:latin typeface="Poppins"/>
              </a:rPr>
              <a:t>:</a:t>
            </a:r>
          </a:p>
          <a:p>
            <a:pPr algn="ctr">
              <a:lnSpc>
                <a:spcPts val="2834"/>
              </a:lnSpc>
            </a:pPr>
            <a:r>
              <a:rPr lang="en-US" sz="2024">
                <a:solidFill>
                  <a:srgbClr val="1F2020"/>
                </a:solidFill>
                <a:latin typeface="Poppins"/>
              </a:rPr>
              <a:t>   - </a:t>
            </a:r>
            <a:r>
              <a:rPr lang="en-US" sz="2024" u="sng">
                <a:solidFill>
                  <a:srgbClr val="9600F2"/>
                </a:solidFill>
                <a:latin typeface="Poppins"/>
              </a:rPr>
              <a:t>Challenge</a:t>
            </a:r>
            <a:r>
              <a:rPr lang="en-US" sz="2024">
                <a:solidFill>
                  <a:srgbClr val="1F2020"/>
                </a:solidFill>
                <a:latin typeface="Poppins"/>
              </a:rPr>
              <a:t>: Ensuring that individual and team goals align with organizational objectives can be challenging, especially in dynamic and rapidly changing business environments.</a:t>
            </a:r>
          </a:p>
          <a:p>
            <a:pPr algn="ctr">
              <a:lnSpc>
                <a:spcPts val="2834"/>
              </a:lnSpc>
            </a:pPr>
            <a:r>
              <a:rPr lang="en-US" sz="2024">
                <a:solidFill>
                  <a:srgbClr val="1F2020"/>
                </a:solidFill>
                <a:latin typeface="Poppins"/>
              </a:rPr>
              <a:t>   - </a:t>
            </a:r>
            <a:r>
              <a:rPr lang="en-US" sz="2024" u="sng">
                <a:solidFill>
                  <a:srgbClr val="9600F2"/>
                </a:solidFill>
                <a:latin typeface="Poppins"/>
              </a:rPr>
              <a:t>Solution</a:t>
            </a:r>
            <a:r>
              <a:rPr lang="en-US" sz="2024">
                <a:solidFill>
                  <a:srgbClr val="1F2020"/>
                </a:solidFill>
                <a:latin typeface="Poppins"/>
              </a:rPr>
              <a:t>: Regularly reviewing and adjusting goals, fostering open communication, and ensuring that employees understand the broader organizational strategy.</a:t>
            </a:r>
          </a:p>
          <a:p>
            <a:pPr algn="ctr">
              <a:lnSpc>
                <a:spcPts val="2834"/>
              </a:lnSpc>
            </a:pPr>
          </a:p>
          <a:p>
            <a:pPr algn="ctr">
              <a:lnSpc>
                <a:spcPts val="2834"/>
              </a:lnSpc>
            </a:pPr>
          </a:p>
          <a:p>
            <a:pPr algn="ctr">
              <a:lnSpc>
                <a:spcPts val="2834"/>
              </a:lnSpc>
            </a:pPr>
          </a:p>
          <a:p>
            <a:pPr algn="ctr">
              <a:lnSpc>
                <a:spcPts val="2834"/>
              </a:lnSpc>
            </a:pPr>
          </a:p>
          <a:p>
            <a:pPr algn="ctr">
              <a:lnSpc>
                <a:spcPts val="2834"/>
              </a:lnSpc>
            </a:pPr>
          </a:p>
          <a:p>
            <a:pPr algn="ctr">
              <a:lnSpc>
                <a:spcPts val="2834"/>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099335" y="3780613"/>
            <a:ext cx="14011570" cy="8111490"/>
          </a:xfrm>
          <a:prstGeom prst="rect">
            <a:avLst/>
          </a:prstGeom>
        </p:spPr>
        <p:txBody>
          <a:bodyPr anchor="t" rtlCol="false" tIns="0" lIns="0" bIns="0" rIns="0">
            <a:spAutoFit/>
          </a:bodyPr>
          <a:lstStyle/>
          <a:p>
            <a:pPr algn="ctr">
              <a:lnSpc>
                <a:spcPts val="2834"/>
              </a:lnSpc>
            </a:pPr>
            <a:r>
              <a:rPr lang="en-US" sz="2024">
                <a:solidFill>
                  <a:srgbClr val="1F2020"/>
                </a:solidFill>
                <a:latin typeface="Poppins"/>
              </a:rPr>
              <a:t>4. </a:t>
            </a:r>
            <a:r>
              <a:rPr lang="en-US" sz="2024">
                <a:solidFill>
                  <a:srgbClr val="1F2020"/>
                </a:solidFill>
                <a:latin typeface="Poppins Bold"/>
              </a:rPr>
              <a:t>Technology Integration</a:t>
            </a:r>
            <a:r>
              <a:rPr lang="en-US" sz="2024">
                <a:solidFill>
                  <a:srgbClr val="1F2020"/>
                </a:solidFill>
                <a:latin typeface="Poppins"/>
              </a:rPr>
              <a:t>:</a:t>
            </a:r>
          </a:p>
          <a:p>
            <a:pPr algn="ctr">
              <a:lnSpc>
                <a:spcPts val="2834"/>
              </a:lnSpc>
            </a:pPr>
            <a:r>
              <a:rPr lang="en-US" sz="2024">
                <a:solidFill>
                  <a:srgbClr val="1F2020"/>
                </a:solidFill>
                <a:latin typeface="Poppins"/>
              </a:rPr>
              <a:t>   - </a:t>
            </a:r>
            <a:r>
              <a:rPr lang="en-US" sz="2024" u="sng">
                <a:solidFill>
                  <a:srgbClr val="9600F2"/>
                </a:solidFill>
                <a:latin typeface="Poppins"/>
              </a:rPr>
              <a:t>Challenge</a:t>
            </a:r>
            <a:r>
              <a:rPr lang="en-US" sz="2024">
                <a:solidFill>
                  <a:srgbClr val="1F2020"/>
                </a:solidFill>
                <a:latin typeface="Poppins"/>
              </a:rPr>
              <a:t>: Integrating performance management tools and technology seamlessly into existing systems can be complex.</a:t>
            </a:r>
          </a:p>
          <a:p>
            <a:pPr algn="ctr">
              <a:lnSpc>
                <a:spcPts val="2834"/>
              </a:lnSpc>
            </a:pPr>
            <a:r>
              <a:rPr lang="en-US" sz="2024">
                <a:solidFill>
                  <a:srgbClr val="1F2020"/>
                </a:solidFill>
                <a:latin typeface="Poppins"/>
              </a:rPr>
              <a:t>   - </a:t>
            </a:r>
            <a:r>
              <a:rPr lang="en-US" sz="2024" u="sng">
                <a:solidFill>
                  <a:srgbClr val="9600F2"/>
                </a:solidFill>
                <a:latin typeface="Poppins"/>
              </a:rPr>
              <a:t>Solution</a:t>
            </a:r>
            <a:r>
              <a:rPr lang="en-US" sz="2024">
                <a:solidFill>
                  <a:srgbClr val="1F2020"/>
                </a:solidFill>
                <a:latin typeface="Poppins"/>
              </a:rPr>
              <a:t>: Investing in user-friendly technology, providing training, and ensuring that the technology aligns with the organization's goals and processes.</a:t>
            </a:r>
          </a:p>
          <a:p>
            <a:pPr algn="ctr">
              <a:lnSpc>
                <a:spcPts val="2834"/>
              </a:lnSpc>
            </a:pPr>
          </a:p>
          <a:p>
            <a:pPr algn="ctr">
              <a:lnSpc>
                <a:spcPts val="2834"/>
              </a:lnSpc>
            </a:pPr>
            <a:r>
              <a:rPr lang="en-US" sz="2024">
                <a:solidFill>
                  <a:srgbClr val="1F2020"/>
                </a:solidFill>
                <a:latin typeface="Poppins"/>
              </a:rPr>
              <a:t>5. </a:t>
            </a:r>
            <a:r>
              <a:rPr lang="en-US" sz="2024">
                <a:solidFill>
                  <a:srgbClr val="1F2020"/>
                </a:solidFill>
                <a:latin typeface="Poppins Bold"/>
              </a:rPr>
              <a:t>Employee Engagement</a:t>
            </a:r>
            <a:r>
              <a:rPr lang="en-US" sz="2024">
                <a:solidFill>
                  <a:srgbClr val="1F2020"/>
                </a:solidFill>
                <a:latin typeface="Poppins"/>
              </a:rPr>
              <a:t>:</a:t>
            </a:r>
          </a:p>
          <a:p>
            <a:pPr algn="ctr">
              <a:lnSpc>
                <a:spcPts val="2834"/>
              </a:lnSpc>
            </a:pPr>
            <a:r>
              <a:rPr lang="en-US" sz="2024">
                <a:solidFill>
                  <a:srgbClr val="1F2020"/>
                </a:solidFill>
                <a:latin typeface="Poppins"/>
              </a:rPr>
              <a:t>   - </a:t>
            </a:r>
            <a:r>
              <a:rPr lang="en-US" sz="2024" u="sng">
                <a:solidFill>
                  <a:srgbClr val="9600F2"/>
                </a:solidFill>
                <a:latin typeface="Poppins"/>
              </a:rPr>
              <a:t>Challenge</a:t>
            </a:r>
            <a:r>
              <a:rPr lang="en-US" sz="2024">
                <a:solidFill>
                  <a:srgbClr val="1F2020"/>
                </a:solidFill>
                <a:latin typeface="Poppins"/>
              </a:rPr>
              <a:t>: Keeping employees engaged in the performance management process, especially when it becomes perceived as bureaucratic or disconnected from daily work.</a:t>
            </a:r>
          </a:p>
          <a:p>
            <a:pPr algn="ctr">
              <a:lnSpc>
                <a:spcPts val="2834"/>
              </a:lnSpc>
            </a:pPr>
            <a:r>
              <a:rPr lang="en-US" sz="2024">
                <a:solidFill>
                  <a:srgbClr val="1F2020"/>
                </a:solidFill>
                <a:latin typeface="Poppins"/>
              </a:rPr>
              <a:t>   - </a:t>
            </a:r>
            <a:r>
              <a:rPr lang="en-US" sz="2024" u="sng">
                <a:solidFill>
                  <a:srgbClr val="9600F2"/>
                </a:solidFill>
                <a:latin typeface="Poppins"/>
              </a:rPr>
              <a:t>Solution</a:t>
            </a:r>
            <a:r>
              <a:rPr lang="en-US" sz="2024">
                <a:solidFill>
                  <a:srgbClr val="1F2020"/>
                </a:solidFill>
                <a:latin typeface="Poppins"/>
              </a:rPr>
              <a:t>: Involving employees in goal-setting, emphasizing the developmental aspect, and recognizing and rewarding achievements can enhance engagement.</a:t>
            </a:r>
          </a:p>
          <a:p>
            <a:pPr algn="ctr">
              <a:lnSpc>
                <a:spcPts val="2834"/>
              </a:lnSpc>
            </a:pPr>
          </a:p>
          <a:p>
            <a:pPr algn="ctr">
              <a:lnSpc>
                <a:spcPts val="2834"/>
              </a:lnSpc>
            </a:pPr>
            <a:r>
              <a:rPr lang="en-US" sz="2024">
                <a:solidFill>
                  <a:srgbClr val="1F2020"/>
                </a:solidFill>
                <a:latin typeface="Poppins"/>
              </a:rPr>
              <a:t>6. </a:t>
            </a:r>
            <a:r>
              <a:rPr lang="en-US" sz="2024">
                <a:solidFill>
                  <a:srgbClr val="1F2020"/>
                </a:solidFill>
                <a:latin typeface="Poppins Bold"/>
              </a:rPr>
              <a:t>Bias and Fairness:</a:t>
            </a:r>
          </a:p>
          <a:p>
            <a:pPr algn="ctr">
              <a:lnSpc>
                <a:spcPts val="2834"/>
              </a:lnSpc>
            </a:pPr>
            <a:r>
              <a:rPr lang="en-US" sz="2024">
                <a:solidFill>
                  <a:srgbClr val="1F2020"/>
                </a:solidFill>
                <a:latin typeface="Poppins"/>
              </a:rPr>
              <a:t>   - </a:t>
            </a:r>
            <a:r>
              <a:rPr lang="en-US" sz="2024" u="sng">
                <a:solidFill>
                  <a:srgbClr val="9600F2"/>
                </a:solidFill>
                <a:latin typeface="Poppins"/>
              </a:rPr>
              <a:t>Challenge</a:t>
            </a:r>
            <a:r>
              <a:rPr lang="en-US" sz="2024">
                <a:solidFill>
                  <a:srgbClr val="1F2020"/>
                </a:solidFill>
                <a:latin typeface="Poppins"/>
              </a:rPr>
              <a:t>: Ensuring that performance evaluations are fair and free from bias can be a significant challenge.</a:t>
            </a:r>
          </a:p>
          <a:p>
            <a:pPr algn="ctr">
              <a:lnSpc>
                <a:spcPts val="2834"/>
              </a:lnSpc>
            </a:pPr>
            <a:r>
              <a:rPr lang="en-US" sz="2024">
                <a:solidFill>
                  <a:srgbClr val="1F2020"/>
                </a:solidFill>
                <a:latin typeface="Poppins"/>
              </a:rPr>
              <a:t>   - </a:t>
            </a:r>
            <a:r>
              <a:rPr lang="en-US" sz="2024" u="sng">
                <a:solidFill>
                  <a:srgbClr val="9600F2"/>
                </a:solidFill>
                <a:latin typeface="Poppins"/>
              </a:rPr>
              <a:t>Solution</a:t>
            </a:r>
            <a:r>
              <a:rPr lang="en-US" sz="2024">
                <a:solidFill>
                  <a:srgbClr val="1F2020"/>
                </a:solidFill>
                <a:latin typeface="Poppins"/>
              </a:rPr>
              <a:t>: Implementing standardized evaluation criteria, providing training on unconscious bias, and promoting transparency in the evaluation process.</a:t>
            </a:r>
          </a:p>
          <a:p>
            <a:pPr algn="ctr">
              <a:lnSpc>
                <a:spcPts val="2834"/>
              </a:lnSpc>
            </a:pPr>
          </a:p>
          <a:p>
            <a:pPr algn="ctr">
              <a:lnSpc>
                <a:spcPts val="2834"/>
              </a:lnSpc>
            </a:pPr>
          </a:p>
          <a:p>
            <a:pPr algn="ctr">
              <a:lnSpc>
                <a:spcPts val="2834"/>
              </a:lnSpc>
            </a:pPr>
          </a:p>
          <a:p>
            <a:pPr algn="ctr">
              <a:lnSpc>
                <a:spcPts val="2834"/>
              </a:lnSpc>
            </a:pPr>
          </a:p>
          <a:p>
            <a:pPr algn="ctr">
              <a:lnSpc>
                <a:spcPts val="2834"/>
              </a:lnSpc>
            </a:pPr>
          </a:p>
          <a:p>
            <a:pPr algn="ctr">
              <a:lnSpc>
                <a:spcPts val="2834"/>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827211">
            <a:off x="14295600" y="-2005524"/>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422757">
            <a:off x="-3518081" y="6224076"/>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alphaModFix amt="6000"/>
            </a:blip>
            <a:stretch>
              <a:fillRect l="0" t="0" r="0" b="0"/>
            </a:stretch>
          </a:blipFill>
        </p:spPr>
      </p:sp>
      <p:sp>
        <p:nvSpPr>
          <p:cNvPr name="TextBox 5" id="5"/>
          <p:cNvSpPr txBox="true"/>
          <p:nvPr/>
        </p:nvSpPr>
        <p:spPr>
          <a:xfrm rot="0">
            <a:off x="8111318" y="4483839"/>
            <a:ext cx="2065364" cy="1863108"/>
          </a:xfrm>
          <a:prstGeom prst="rect">
            <a:avLst/>
          </a:prstGeom>
        </p:spPr>
        <p:txBody>
          <a:bodyPr anchor="t" rtlCol="false" tIns="0" lIns="0" bIns="0" rIns="0">
            <a:spAutoFit/>
          </a:bodyPr>
          <a:lstStyle/>
          <a:p>
            <a:pPr algn="l">
              <a:lnSpc>
                <a:spcPts val="13751"/>
              </a:lnSpc>
            </a:pPr>
            <a:r>
              <a:rPr lang="en-US" sz="14475" spc="-723">
                <a:solidFill>
                  <a:srgbClr val="9600F2">
                    <a:alpha val="10980"/>
                  </a:srgbClr>
                </a:solidFill>
                <a:latin typeface="League Spartan"/>
              </a:rPr>
              <a:t>vs</a:t>
            </a:r>
          </a:p>
        </p:txBody>
      </p:sp>
      <p:sp>
        <p:nvSpPr>
          <p:cNvPr name="TextBox 6" id="6"/>
          <p:cNvSpPr txBox="true"/>
          <p:nvPr/>
        </p:nvSpPr>
        <p:spPr>
          <a:xfrm rot="0">
            <a:off x="3154770" y="3834024"/>
            <a:ext cx="11978459" cy="2742776"/>
          </a:xfrm>
          <a:prstGeom prst="rect">
            <a:avLst/>
          </a:prstGeom>
        </p:spPr>
        <p:txBody>
          <a:bodyPr anchor="t" rtlCol="false" tIns="0" lIns="0" bIns="0" rIns="0">
            <a:spAutoFit/>
          </a:bodyPr>
          <a:lstStyle/>
          <a:p>
            <a:pPr algn="ctr">
              <a:lnSpc>
                <a:spcPts val="7108"/>
              </a:lnSpc>
            </a:pPr>
            <a:r>
              <a:rPr lang="en-US" sz="7108">
                <a:solidFill>
                  <a:srgbClr val="000000"/>
                </a:solidFill>
                <a:latin typeface="IBM Plex Sans"/>
              </a:rPr>
              <a:t>Performance Management</a:t>
            </a:r>
          </a:p>
          <a:p>
            <a:pPr algn="ctr">
              <a:lnSpc>
                <a:spcPts val="7108"/>
              </a:lnSpc>
            </a:pPr>
          </a:p>
          <a:p>
            <a:pPr algn="ctr">
              <a:lnSpc>
                <a:spcPts val="7108"/>
              </a:lnSpc>
            </a:pPr>
            <a:r>
              <a:rPr lang="en-US" sz="7108">
                <a:solidFill>
                  <a:srgbClr val="000000"/>
                </a:solidFill>
                <a:latin typeface="IBM Plex Sans"/>
              </a:rPr>
              <a:t>  Performance Appraisal</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175432" y="6311671"/>
            <a:ext cx="13863363" cy="5645059"/>
          </a:xfrm>
          <a:prstGeom prst="rect">
            <a:avLst/>
          </a:prstGeom>
        </p:spPr>
        <p:txBody>
          <a:bodyPr anchor="t" rtlCol="false" tIns="0" lIns="0" bIns="0" rIns="0">
            <a:spAutoFit/>
          </a:bodyPr>
          <a:lstStyle/>
          <a:p>
            <a:pPr algn="ctr">
              <a:lnSpc>
                <a:spcPts val="2805"/>
              </a:lnSpc>
            </a:pPr>
            <a:r>
              <a:rPr lang="en-US" sz="2003">
                <a:solidFill>
                  <a:srgbClr val="1F2020"/>
                </a:solidFill>
                <a:latin typeface="Poppins"/>
              </a:rPr>
              <a:t>1. </a:t>
            </a:r>
            <a:r>
              <a:rPr lang="en-US" sz="2003">
                <a:solidFill>
                  <a:srgbClr val="1F2020"/>
                </a:solidFill>
                <a:latin typeface="Poppins Bold"/>
              </a:rPr>
              <a:t>Performance Management:</a:t>
            </a:r>
          </a:p>
          <a:p>
            <a:pPr algn="ctr">
              <a:lnSpc>
                <a:spcPts val="2805"/>
              </a:lnSpc>
            </a:pPr>
            <a:r>
              <a:rPr lang="en-US" sz="2003">
                <a:solidFill>
                  <a:srgbClr val="1F2020"/>
                </a:solidFill>
                <a:latin typeface="Poppins"/>
              </a:rPr>
              <a:t>   - </a:t>
            </a:r>
            <a:r>
              <a:rPr lang="en-US" sz="2003">
                <a:solidFill>
                  <a:srgbClr val="9600F2"/>
                </a:solidFill>
                <a:latin typeface="Poppins Bold"/>
              </a:rPr>
              <a:t>Definition</a:t>
            </a:r>
            <a:r>
              <a:rPr lang="en-US" sz="2003">
                <a:solidFill>
                  <a:srgbClr val="1F2020"/>
                </a:solidFill>
                <a:latin typeface="Poppins"/>
              </a:rPr>
              <a:t>: Performance Management is a comprehensive and ongoing process that involves planning, monitoring, developing, and evaluating employee performance.</a:t>
            </a:r>
          </a:p>
          <a:p>
            <a:pPr algn="ctr">
              <a:lnSpc>
                <a:spcPts val="2805"/>
              </a:lnSpc>
            </a:pPr>
            <a:r>
              <a:rPr lang="en-US" sz="2003">
                <a:solidFill>
                  <a:srgbClr val="1F2020"/>
                </a:solidFill>
                <a:latin typeface="Poppins"/>
              </a:rPr>
              <a:t>   - </a:t>
            </a:r>
            <a:r>
              <a:rPr lang="en-US" sz="2003">
                <a:solidFill>
                  <a:srgbClr val="9600F2"/>
                </a:solidFill>
                <a:latin typeface="Poppins Bold"/>
              </a:rPr>
              <a:t>Purpose</a:t>
            </a:r>
            <a:r>
              <a:rPr lang="en-US" sz="2003">
                <a:solidFill>
                  <a:srgbClr val="1F2020"/>
                </a:solidFill>
                <a:latin typeface="Poppins"/>
              </a:rPr>
              <a:t>: It aims to align individual and team performance with organizational goals, enhance employee effectiveness, and contribute to overall organizational success.</a:t>
            </a:r>
          </a:p>
          <a:p>
            <a:pPr algn="ctr">
              <a:lnSpc>
                <a:spcPts val="2805"/>
              </a:lnSpc>
            </a:pPr>
            <a:r>
              <a:rPr lang="en-US" sz="2003">
                <a:solidFill>
                  <a:srgbClr val="1F2020"/>
                </a:solidFill>
                <a:latin typeface="Poppins"/>
              </a:rPr>
              <a:t>   - </a:t>
            </a:r>
            <a:r>
              <a:rPr lang="en-US" sz="2003">
                <a:solidFill>
                  <a:srgbClr val="9600F2"/>
                </a:solidFill>
                <a:latin typeface="Poppins Bold"/>
              </a:rPr>
              <a:t>Key Components</a:t>
            </a:r>
            <a:r>
              <a:rPr lang="en-US" sz="2003">
                <a:solidFill>
                  <a:srgbClr val="1F2020"/>
                </a:solidFill>
                <a:latin typeface="Poppins"/>
              </a:rPr>
              <a:t>: Performance Management includes setting expectations, providing regular feedback, goal-setting, continuous development, and creating a culture of ongoing improvement.</a:t>
            </a:r>
          </a:p>
          <a:p>
            <a:pPr algn="ctr">
              <a:lnSpc>
                <a:spcPts val="2805"/>
              </a:lnSpc>
            </a:pPr>
            <a:r>
              <a:rPr lang="en-US" sz="2003">
                <a:solidFill>
                  <a:srgbClr val="1F2020"/>
                </a:solidFill>
                <a:latin typeface="Poppins"/>
              </a:rPr>
              <a:t>   - </a:t>
            </a:r>
            <a:r>
              <a:rPr lang="en-US" sz="2003">
                <a:solidFill>
                  <a:srgbClr val="9600F2"/>
                </a:solidFill>
                <a:latin typeface="Poppins Bold"/>
              </a:rPr>
              <a:t>Continuous Process</a:t>
            </a:r>
            <a:r>
              <a:rPr lang="en-US" sz="2003">
                <a:solidFill>
                  <a:srgbClr val="1F2020"/>
                </a:solidFill>
                <a:latin typeface="Poppins"/>
              </a:rPr>
              <a:t>: Performance Management is a continuous and dynamic process that involves regular communication and collaboration between employees and managers.</a:t>
            </a:r>
          </a:p>
          <a:p>
            <a:pPr algn="ctr">
              <a:lnSpc>
                <a:spcPts val="2805"/>
              </a:lnSpc>
            </a:pPr>
          </a:p>
          <a:p>
            <a:pPr algn="ctr">
              <a:lnSpc>
                <a:spcPts val="2805"/>
              </a:lnSpc>
            </a:pPr>
          </a:p>
          <a:p>
            <a:pPr algn="ctr">
              <a:lnSpc>
                <a:spcPts val="2805"/>
              </a:lnSpc>
            </a:pPr>
          </a:p>
          <a:p>
            <a:pPr algn="ctr">
              <a:lnSpc>
                <a:spcPts val="2805"/>
              </a:lnSpc>
            </a:pPr>
          </a:p>
          <a:p>
            <a:pPr algn="ctr">
              <a:lnSpc>
                <a:spcPts val="2805"/>
              </a:lnSpc>
            </a:pPr>
          </a:p>
          <a:p>
            <a:pPr algn="ctr">
              <a:lnSpc>
                <a:spcPts val="2805"/>
              </a:lnSpc>
            </a:pPr>
          </a:p>
          <a:p>
            <a:pPr algn="ctr">
              <a:lnSpc>
                <a:spcPts val="2805"/>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173438" y="5196858"/>
            <a:ext cx="13863363" cy="6349909"/>
          </a:xfrm>
          <a:prstGeom prst="rect">
            <a:avLst/>
          </a:prstGeom>
        </p:spPr>
        <p:txBody>
          <a:bodyPr anchor="t" rtlCol="false" tIns="0" lIns="0" bIns="0" rIns="0">
            <a:spAutoFit/>
          </a:bodyPr>
          <a:lstStyle/>
          <a:p>
            <a:pPr algn="ctr">
              <a:lnSpc>
                <a:spcPts val="2805"/>
              </a:lnSpc>
            </a:pPr>
            <a:r>
              <a:rPr lang="en-US" sz="2003">
                <a:solidFill>
                  <a:srgbClr val="1F2020"/>
                </a:solidFill>
                <a:latin typeface="Poppins"/>
              </a:rPr>
              <a:t>2. </a:t>
            </a:r>
            <a:r>
              <a:rPr lang="en-US" sz="2003">
                <a:solidFill>
                  <a:srgbClr val="1F2020"/>
                </a:solidFill>
                <a:latin typeface="Poppins Bold"/>
              </a:rPr>
              <a:t>Performance Appraisal</a:t>
            </a:r>
            <a:r>
              <a:rPr lang="en-US" sz="2003">
                <a:solidFill>
                  <a:srgbClr val="1F2020"/>
                </a:solidFill>
                <a:latin typeface="Poppins"/>
              </a:rPr>
              <a:t>:</a:t>
            </a:r>
          </a:p>
          <a:p>
            <a:pPr algn="ctr">
              <a:lnSpc>
                <a:spcPts val="2805"/>
              </a:lnSpc>
            </a:pPr>
            <a:r>
              <a:rPr lang="en-US" sz="2003">
                <a:solidFill>
                  <a:srgbClr val="1F2020"/>
                </a:solidFill>
                <a:latin typeface="Poppins"/>
              </a:rPr>
              <a:t> - </a:t>
            </a:r>
            <a:r>
              <a:rPr lang="en-US" sz="2003">
                <a:solidFill>
                  <a:srgbClr val="9600F2"/>
                </a:solidFill>
                <a:latin typeface="Poppins Bold"/>
              </a:rPr>
              <a:t>Definition</a:t>
            </a:r>
            <a:r>
              <a:rPr lang="en-US" sz="2003">
                <a:solidFill>
                  <a:srgbClr val="1F2020"/>
                </a:solidFill>
                <a:latin typeface="Poppins"/>
              </a:rPr>
              <a:t>: Performance Appraisal, often referred to as a performance review or evaluation, is a specific event within the broader Performance Management process.</a:t>
            </a:r>
          </a:p>
          <a:p>
            <a:pPr algn="ctr">
              <a:lnSpc>
                <a:spcPts val="2805"/>
              </a:lnSpc>
            </a:pPr>
            <a:r>
              <a:rPr lang="en-US" sz="2003">
                <a:solidFill>
                  <a:srgbClr val="1F2020"/>
                </a:solidFill>
                <a:latin typeface="Poppins"/>
              </a:rPr>
              <a:t> - </a:t>
            </a:r>
            <a:r>
              <a:rPr lang="en-US" sz="2003">
                <a:solidFill>
                  <a:srgbClr val="9600F2"/>
                </a:solidFill>
                <a:latin typeface="Poppins Bold"/>
              </a:rPr>
              <a:t>Purpose</a:t>
            </a:r>
            <a:r>
              <a:rPr lang="en-US" sz="2003">
                <a:solidFill>
                  <a:srgbClr val="1F2020"/>
                </a:solidFill>
                <a:latin typeface="Poppins"/>
              </a:rPr>
              <a:t>: It is a formal assessment conducted periodically (usually annually) to evaluate an employee's performance over a specific period.</a:t>
            </a:r>
          </a:p>
          <a:p>
            <a:pPr algn="ctr">
              <a:lnSpc>
                <a:spcPts val="2805"/>
              </a:lnSpc>
            </a:pPr>
            <a:r>
              <a:rPr lang="en-US" sz="2003">
                <a:solidFill>
                  <a:srgbClr val="1F2020"/>
                </a:solidFill>
                <a:latin typeface="Poppins"/>
              </a:rPr>
              <a:t> - </a:t>
            </a:r>
            <a:r>
              <a:rPr lang="en-US" sz="2003">
                <a:solidFill>
                  <a:srgbClr val="9600F2"/>
                </a:solidFill>
                <a:latin typeface="Poppins Bold"/>
              </a:rPr>
              <a:t>Key Components</a:t>
            </a:r>
            <a:r>
              <a:rPr lang="en-US" sz="2003">
                <a:solidFill>
                  <a:srgbClr val="1F2020"/>
                </a:solidFill>
                <a:latin typeface="Poppins"/>
              </a:rPr>
              <a:t>: Performance Appraisal typically involves reviewing achievements, providing feedback, discussing strengths and areas for improvement, and may include setting new goals for the upcoming period.</a:t>
            </a:r>
          </a:p>
          <a:p>
            <a:pPr algn="ctr">
              <a:lnSpc>
                <a:spcPts val="2805"/>
              </a:lnSpc>
            </a:pPr>
            <a:r>
              <a:rPr lang="en-US" sz="2003">
                <a:solidFill>
                  <a:srgbClr val="1F2020"/>
                </a:solidFill>
                <a:latin typeface="Poppins"/>
              </a:rPr>
              <a:t> - </a:t>
            </a:r>
            <a:r>
              <a:rPr lang="en-US" sz="2003">
                <a:solidFill>
                  <a:srgbClr val="9600F2"/>
                </a:solidFill>
                <a:latin typeface="Poppins Bold"/>
              </a:rPr>
              <a:t>Snapshot in Time</a:t>
            </a:r>
            <a:r>
              <a:rPr lang="en-US" sz="2003">
                <a:solidFill>
                  <a:srgbClr val="1F2020"/>
                </a:solidFill>
                <a:latin typeface="Poppins"/>
              </a:rPr>
              <a:t>: Unlike Performance Management, which is ongoing, Performance Appraisal provides a snapshot of performance at a specific point in time.</a:t>
            </a:r>
          </a:p>
          <a:p>
            <a:pPr algn="ctr">
              <a:lnSpc>
                <a:spcPts val="2805"/>
              </a:lnSpc>
            </a:pPr>
          </a:p>
          <a:p>
            <a:pPr algn="ctr">
              <a:lnSpc>
                <a:spcPts val="2805"/>
              </a:lnSpc>
            </a:pPr>
          </a:p>
          <a:p>
            <a:pPr algn="ctr">
              <a:lnSpc>
                <a:spcPts val="2805"/>
              </a:lnSpc>
            </a:pPr>
          </a:p>
          <a:p>
            <a:pPr algn="ctr">
              <a:lnSpc>
                <a:spcPts val="2805"/>
              </a:lnSpc>
            </a:pPr>
          </a:p>
          <a:p>
            <a:pPr algn="ctr">
              <a:lnSpc>
                <a:spcPts val="2805"/>
              </a:lnSpc>
            </a:pPr>
          </a:p>
          <a:p>
            <a:pPr algn="ctr">
              <a:lnSpc>
                <a:spcPts val="2805"/>
              </a:lnSpc>
            </a:pPr>
          </a:p>
          <a:p>
            <a:pPr algn="ctr">
              <a:lnSpc>
                <a:spcPts val="2805"/>
              </a:lnSpc>
            </a:pPr>
          </a:p>
          <a:p>
            <a:pPr algn="ctr">
              <a:lnSpc>
                <a:spcPts val="2805"/>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252643" y="5086350"/>
            <a:ext cx="13704955" cy="6974802"/>
          </a:xfrm>
          <a:prstGeom prst="rect">
            <a:avLst/>
          </a:prstGeom>
        </p:spPr>
        <p:txBody>
          <a:bodyPr anchor="t" rtlCol="false" tIns="0" lIns="0" bIns="0" rIns="0">
            <a:spAutoFit/>
          </a:bodyPr>
          <a:lstStyle/>
          <a:p>
            <a:pPr algn="ctr">
              <a:lnSpc>
                <a:spcPts val="2772"/>
              </a:lnSpc>
            </a:pPr>
            <a:r>
              <a:rPr lang="en-US" sz="1980">
                <a:solidFill>
                  <a:srgbClr val="1F2020"/>
                </a:solidFill>
                <a:latin typeface="Poppins Bold"/>
              </a:rPr>
              <a:t>Relationship</a:t>
            </a:r>
            <a:r>
              <a:rPr lang="en-US" sz="1980">
                <a:solidFill>
                  <a:srgbClr val="1F2020"/>
                </a:solidFill>
                <a:latin typeface="Poppins"/>
              </a:rPr>
              <a:t>:</a:t>
            </a:r>
          </a:p>
          <a:p>
            <a:pPr algn="ctr">
              <a:lnSpc>
                <a:spcPts val="2772"/>
              </a:lnSpc>
            </a:pPr>
            <a:r>
              <a:rPr lang="en-US" sz="1980">
                <a:solidFill>
                  <a:srgbClr val="1F2020"/>
                </a:solidFill>
                <a:latin typeface="Poppins"/>
              </a:rPr>
              <a:t>- Performance Appraisal is a component of the broader Performance Management system. It is a structured evaluation within the overall framework of managing performance.</a:t>
            </a:r>
          </a:p>
          <a:p>
            <a:pPr algn="ctr">
              <a:lnSpc>
                <a:spcPts val="2772"/>
              </a:lnSpc>
            </a:pPr>
            <a:r>
              <a:rPr lang="en-US" sz="1980">
                <a:solidFill>
                  <a:srgbClr val="1F2020"/>
                </a:solidFill>
                <a:latin typeface="Poppins"/>
              </a:rPr>
              <a:t>- The data and insights gathered during Performance Appraisal contribute to the ongoing Performance Management process by informing development plans, identifying training needs, and recognizing high performers.</a:t>
            </a:r>
          </a:p>
          <a:p>
            <a:pPr algn="ctr">
              <a:lnSpc>
                <a:spcPts val="2772"/>
              </a:lnSpc>
            </a:pPr>
          </a:p>
          <a:p>
            <a:pPr algn="ctr">
              <a:lnSpc>
                <a:spcPts val="2772"/>
              </a:lnSpc>
            </a:pPr>
            <a:r>
              <a:rPr lang="en-US" sz="1980">
                <a:solidFill>
                  <a:srgbClr val="1F2020"/>
                </a:solidFill>
                <a:latin typeface="Poppins Bold"/>
              </a:rPr>
              <a:t>Summary</a:t>
            </a:r>
            <a:r>
              <a:rPr lang="en-US" sz="1980">
                <a:solidFill>
                  <a:srgbClr val="1F2020"/>
                </a:solidFill>
                <a:latin typeface="Poppins"/>
              </a:rPr>
              <a:t>:</a:t>
            </a:r>
          </a:p>
          <a:p>
            <a:pPr algn="ctr">
              <a:lnSpc>
                <a:spcPts val="2772"/>
              </a:lnSpc>
            </a:pPr>
            <a:r>
              <a:rPr lang="en-US" sz="1980">
                <a:solidFill>
                  <a:srgbClr val="1F2020"/>
                </a:solidFill>
                <a:latin typeface="Poppins"/>
              </a:rPr>
              <a:t>- Performance Management is the overarching process that encompasses various activities to manage and enhance employee performance continuously.</a:t>
            </a:r>
          </a:p>
          <a:p>
            <a:pPr algn="ctr">
              <a:lnSpc>
                <a:spcPts val="2772"/>
              </a:lnSpc>
            </a:pPr>
            <a:r>
              <a:rPr lang="en-US" sz="1980">
                <a:solidFill>
                  <a:srgbClr val="1F2020"/>
                </a:solidFill>
                <a:latin typeface="Poppins"/>
              </a:rPr>
              <a:t>- Performance Appraisal is a specific, periodic event within the Performance Management process, focusing on assessing and evaluating an employee's performance over a specific period.</a:t>
            </a:r>
          </a:p>
          <a:p>
            <a:pPr algn="ctr">
              <a:lnSpc>
                <a:spcPts val="2772"/>
              </a:lnSpc>
            </a:pPr>
          </a:p>
          <a:p>
            <a:pPr algn="ctr">
              <a:lnSpc>
                <a:spcPts val="2772"/>
              </a:lnSpc>
            </a:pPr>
          </a:p>
          <a:p>
            <a:pPr algn="ctr">
              <a:lnSpc>
                <a:spcPts val="2772"/>
              </a:lnSpc>
            </a:pPr>
          </a:p>
          <a:p>
            <a:pPr algn="ctr">
              <a:lnSpc>
                <a:spcPts val="2772"/>
              </a:lnSpc>
            </a:pPr>
          </a:p>
          <a:p>
            <a:pPr algn="ctr">
              <a:lnSpc>
                <a:spcPts val="2772"/>
              </a:lnSpc>
            </a:pPr>
          </a:p>
          <a:p>
            <a:pPr algn="ctr">
              <a:lnSpc>
                <a:spcPts val="2772"/>
              </a:lnSpc>
            </a:pPr>
          </a:p>
          <a:p>
            <a:pPr algn="ctr">
              <a:lnSpc>
                <a:spcPts val="2772"/>
              </a:lnSpc>
            </a:pPr>
          </a:p>
          <a:p>
            <a:pPr algn="ctr">
              <a:lnSpc>
                <a:spcPts val="2772"/>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827211">
            <a:off x="14295600" y="-2005524"/>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422757">
            <a:off x="-3518081" y="6224076"/>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alphaModFix amt="8999"/>
            </a:blip>
            <a:stretch>
              <a:fillRect l="-1506" t="0" r="-1506" b="0"/>
            </a:stretch>
          </a:blipFill>
        </p:spPr>
      </p:sp>
      <p:sp>
        <p:nvSpPr>
          <p:cNvPr name="TextBox 5" id="5"/>
          <p:cNvSpPr txBox="true"/>
          <p:nvPr/>
        </p:nvSpPr>
        <p:spPr>
          <a:xfrm rot="0">
            <a:off x="2182121" y="4281699"/>
            <a:ext cx="13923757" cy="1847426"/>
          </a:xfrm>
          <a:prstGeom prst="rect">
            <a:avLst/>
          </a:prstGeom>
        </p:spPr>
        <p:txBody>
          <a:bodyPr anchor="t" rtlCol="false" tIns="0" lIns="0" bIns="0" rIns="0">
            <a:spAutoFit/>
          </a:bodyPr>
          <a:lstStyle/>
          <a:p>
            <a:pPr algn="ctr">
              <a:lnSpc>
                <a:spcPts val="7108"/>
              </a:lnSpc>
            </a:pPr>
            <a:r>
              <a:rPr lang="en-US" sz="7108">
                <a:solidFill>
                  <a:srgbClr val="000000"/>
                </a:solidFill>
                <a:latin typeface="IBM Plex Sans Bold"/>
              </a:rPr>
              <a:t>P</a:t>
            </a:r>
            <a:r>
              <a:rPr lang="en-US" sz="7108">
                <a:solidFill>
                  <a:srgbClr val="000000"/>
                </a:solidFill>
                <a:latin typeface="IBM Plex Sans"/>
              </a:rPr>
              <a:t>erformance </a:t>
            </a:r>
            <a:r>
              <a:rPr lang="en-US" sz="7108">
                <a:solidFill>
                  <a:srgbClr val="000000"/>
                </a:solidFill>
                <a:latin typeface="IBM Plex Sans Bold"/>
              </a:rPr>
              <a:t>M</a:t>
            </a:r>
            <a:r>
              <a:rPr lang="en-US" sz="7108">
                <a:solidFill>
                  <a:srgbClr val="000000"/>
                </a:solidFill>
                <a:latin typeface="IBM Plex Sans"/>
              </a:rPr>
              <a:t>anagement as a </a:t>
            </a:r>
            <a:r>
              <a:rPr lang="en-US" sz="7108">
                <a:solidFill>
                  <a:srgbClr val="000000"/>
                </a:solidFill>
                <a:latin typeface="IBM Plex Sans Bold"/>
              </a:rPr>
              <a:t>S</a:t>
            </a:r>
            <a:r>
              <a:rPr lang="en-US" sz="7108">
                <a:solidFill>
                  <a:srgbClr val="000000"/>
                </a:solidFill>
                <a:latin typeface="IBM Plex Sans"/>
              </a:rPr>
              <a:t>ystem and </a:t>
            </a:r>
            <a:r>
              <a:rPr lang="en-US" sz="7108">
                <a:solidFill>
                  <a:srgbClr val="000000"/>
                </a:solidFill>
                <a:latin typeface="IBM Plex Sans Bold"/>
              </a:rPr>
              <a:t>P</a:t>
            </a:r>
            <a:r>
              <a:rPr lang="en-US" sz="7108">
                <a:solidFill>
                  <a:srgbClr val="000000"/>
                </a:solidFill>
                <a:latin typeface="IBM Plex Sans"/>
              </a:rPr>
              <a:t>rocess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827211">
            <a:off x="14295600" y="5792154"/>
            <a:ext cx="7984799" cy="6068448"/>
          </a:xfrm>
          <a:custGeom>
            <a:avLst/>
            <a:gdLst/>
            <a:ahLst/>
            <a:cxnLst/>
            <a:rect r="r" b="b" t="t" l="l"/>
            <a:pathLst>
              <a:path h="6068448" w="7984799">
                <a:moveTo>
                  <a:pt x="0" y="0"/>
                </a:moveTo>
                <a:lnTo>
                  <a:pt x="7984800" y="0"/>
                </a:lnTo>
                <a:lnTo>
                  <a:pt x="7984800" y="6068447"/>
                </a:lnTo>
                <a:lnTo>
                  <a:pt x="0" y="60684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13400">
            <a:off x="-3814821" y="-2005524"/>
            <a:ext cx="7984799" cy="6068448"/>
          </a:xfrm>
          <a:custGeom>
            <a:avLst/>
            <a:gdLst/>
            <a:ahLst/>
            <a:cxnLst/>
            <a:rect r="r" b="b" t="t" l="l"/>
            <a:pathLst>
              <a:path h="6068448" w="7984799">
                <a:moveTo>
                  <a:pt x="0" y="0"/>
                </a:moveTo>
                <a:lnTo>
                  <a:pt x="7984799" y="0"/>
                </a:lnTo>
                <a:lnTo>
                  <a:pt x="7984799"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095270" y="4530119"/>
            <a:ext cx="7682490" cy="1312486"/>
          </a:xfrm>
          <a:prstGeom prst="rect">
            <a:avLst/>
          </a:prstGeom>
        </p:spPr>
        <p:txBody>
          <a:bodyPr anchor="t" rtlCol="false" tIns="0" lIns="0" bIns="0" rIns="0">
            <a:spAutoFit/>
          </a:bodyPr>
          <a:lstStyle/>
          <a:p>
            <a:pPr algn="r">
              <a:lnSpc>
                <a:spcPts val="5024"/>
              </a:lnSpc>
            </a:pPr>
            <a:r>
              <a:rPr lang="en-US" sz="5024">
                <a:solidFill>
                  <a:srgbClr val="000000"/>
                </a:solidFill>
                <a:latin typeface="IBM Plex Sans"/>
              </a:rPr>
              <a:t>Introduction To</a:t>
            </a:r>
          </a:p>
          <a:p>
            <a:pPr algn="r">
              <a:lnSpc>
                <a:spcPts val="5024"/>
              </a:lnSpc>
            </a:pPr>
            <a:r>
              <a:rPr lang="en-US" sz="5024">
                <a:solidFill>
                  <a:srgbClr val="000000"/>
                </a:solidFill>
                <a:latin typeface="IBM Plex Sans"/>
              </a:rPr>
              <a:t>Performance Management </a:t>
            </a:r>
          </a:p>
        </p:txBody>
      </p:sp>
      <p:sp>
        <p:nvSpPr>
          <p:cNvPr name="TextBox 5" id="5"/>
          <p:cNvSpPr txBox="true"/>
          <p:nvPr/>
        </p:nvSpPr>
        <p:spPr>
          <a:xfrm rot="0">
            <a:off x="9915873" y="4345333"/>
            <a:ext cx="5876340" cy="1673605"/>
          </a:xfrm>
          <a:prstGeom prst="rect">
            <a:avLst/>
          </a:prstGeom>
        </p:spPr>
        <p:txBody>
          <a:bodyPr anchor="t" rtlCol="false" tIns="0" lIns="0" bIns="0" rIns="0">
            <a:spAutoFit/>
          </a:bodyPr>
          <a:lstStyle/>
          <a:p>
            <a:pPr algn="r">
              <a:lnSpc>
                <a:spcPts val="12701"/>
              </a:lnSpc>
            </a:pPr>
            <a:r>
              <a:rPr lang="en-US" sz="12701">
                <a:solidFill>
                  <a:srgbClr val="000000"/>
                </a:solidFill>
                <a:latin typeface="IBM Plex Sans Bold"/>
              </a:rPr>
              <a:t>System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1988180" y="6331091"/>
            <a:ext cx="14351915" cy="3276865"/>
          </a:xfrm>
          <a:prstGeom prst="rect">
            <a:avLst/>
          </a:prstGeom>
        </p:spPr>
        <p:txBody>
          <a:bodyPr anchor="t" rtlCol="false" tIns="0" lIns="0" bIns="0" rIns="0">
            <a:spAutoFit/>
          </a:bodyPr>
          <a:lstStyle/>
          <a:p>
            <a:pPr algn="ctr">
              <a:lnSpc>
                <a:spcPts val="2922"/>
              </a:lnSpc>
            </a:pPr>
            <a:r>
              <a:rPr lang="en-US" sz="2087">
                <a:solidFill>
                  <a:srgbClr val="1F2020"/>
                </a:solidFill>
                <a:latin typeface="Poppins"/>
              </a:rPr>
              <a:t>In the Introduction to Performance Management System, it's essential to highlight Performance Management as both a system and a process, emphasizing its holistic nature in managing and enhancing employee performance. Here's an overview:</a:t>
            </a: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102261" y="6302146"/>
            <a:ext cx="14005718" cy="5442894"/>
          </a:xfrm>
          <a:prstGeom prst="rect">
            <a:avLst/>
          </a:prstGeom>
        </p:spPr>
        <p:txBody>
          <a:bodyPr anchor="t" rtlCol="false" tIns="0" lIns="0" bIns="0" rIns="0">
            <a:spAutoFit/>
          </a:bodyPr>
          <a:lstStyle/>
          <a:p>
            <a:pPr algn="ctr">
              <a:lnSpc>
                <a:spcPts val="2922"/>
              </a:lnSpc>
            </a:pPr>
            <a:r>
              <a:rPr lang="en-US" sz="2087">
                <a:solidFill>
                  <a:srgbClr val="1F2020"/>
                </a:solidFill>
                <a:latin typeface="Poppins"/>
              </a:rPr>
              <a:t>1. </a:t>
            </a:r>
            <a:r>
              <a:rPr lang="en-US" sz="2087">
                <a:solidFill>
                  <a:srgbClr val="1F2020"/>
                </a:solidFill>
                <a:latin typeface="Poppins Bold"/>
              </a:rPr>
              <a:t>Performance Management as a System</a:t>
            </a:r>
            <a:r>
              <a:rPr lang="en-US" sz="2087">
                <a:solidFill>
                  <a:srgbClr val="1F2020"/>
                </a:solidFill>
                <a:latin typeface="Poppins"/>
              </a:rPr>
              <a:t>:</a:t>
            </a:r>
          </a:p>
          <a:p>
            <a:pPr algn="ctr">
              <a:lnSpc>
                <a:spcPts val="2922"/>
              </a:lnSpc>
            </a:pPr>
            <a:r>
              <a:rPr lang="en-US" sz="2087">
                <a:solidFill>
                  <a:srgbClr val="1F2020"/>
                </a:solidFill>
                <a:latin typeface="Poppins"/>
              </a:rPr>
              <a:t>   - </a:t>
            </a:r>
            <a:r>
              <a:rPr lang="en-US" sz="2087" u="sng">
                <a:solidFill>
                  <a:srgbClr val="9600F2"/>
                </a:solidFill>
                <a:latin typeface="Poppins Bold"/>
              </a:rPr>
              <a:t>Definition</a:t>
            </a:r>
            <a:r>
              <a:rPr lang="en-US" sz="2087">
                <a:solidFill>
                  <a:srgbClr val="1F2020"/>
                </a:solidFill>
                <a:latin typeface="Poppins"/>
              </a:rPr>
              <a:t>: Performance Management System refers to the structured framework, tools, and technology that organizations use to manage and optimize employee performance.</a:t>
            </a:r>
          </a:p>
          <a:p>
            <a:pPr algn="ctr">
              <a:lnSpc>
                <a:spcPts val="2922"/>
              </a:lnSpc>
            </a:pPr>
            <a:r>
              <a:rPr lang="en-US" sz="2087">
                <a:solidFill>
                  <a:srgbClr val="1F2020"/>
                </a:solidFill>
                <a:latin typeface="Poppins"/>
              </a:rPr>
              <a:t>   - </a:t>
            </a:r>
            <a:r>
              <a:rPr lang="en-US" sz="2087">
                <a:solidFill>
                  <a:srgbClr val="9600F2"/>
                </a:solidFill>
                <a:latin typeface="Poppins Bold"/>
              </a:rPr>
              <a:t>Components</a:t>
            </a:r>
            <a:r>
              <a:rPr lang="en-US" sz="2087">
                <a:solidFill>
                  <a:srgbClr val="1F2020"/>
                </a:solidFill>
                <a:latin typeface="Poppins"/>
              </a:rPr>
              <a:t>: This system includes various interconnected elements such as goal-setting, continuous feedback mechanisms, performance reviews, employee development plans, recognition and rewards, and data analytics.</a:t>
            </a:r>
          </a:p>
          <a:p>
            <a:pPr algn="ctr">
              <a:lnSpc>
                <a:spcPts val="2922"/>
              </a:lnSpc>
            </a:pPr>
            <a:r>
              <a:rPr lang="en-US" sz="2087">
                <a:solidFill>
                  <a:srgbClr val="1F2020"/>
                </a:solidFill>
                <a:latin typeface="Poppins"/>
              </a:rPr>
              <a:t>   - </a:t>
            </a:r>
            <a:r>
              <a:rPr lang="en-US" sz="2087">
                <a:solidFill>
                  <a:srgbClr val="9600F2"/>
                </a:solidFill>
                <a:latin typeface="Poppins Bold"/>
              </a:rPr>
              <a:t>Integration</a:t>
            </a:r>
            <a:r>
              <a:rPr lang="en-US" sz="2087">
                <a:solidFill>
                  <a:srgbClr val="1F2020"/>
                </a:solidFill>
                <a:latin typeface="Poppins"/>
              </a:rPr>
              <a:t>: The system integrates these components to create a comprehensive approach that aligns individual and team performance with organizational goals.</a:t>
            </a: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1937469" y="4053770"/>
            <a:ext cx="13758434" cy="8338494"/>
          </a:xfrm>
          <a:prstGeom prst="rect">
            <a:avLst/>
          </a:prstGeom>
        </p:spPr>
        <p:txBody>
          <a:bodyPr anchor="t" rtlCol="false" tIns="0" lIns="0" bIns="0" rIns="0">
            <a:spAutoFit/>
          </a:bodyPr>
          <a:lstStyle/>
          <a:p>
            <a:pPr algn="ctr">
              <a:lnSpc>
                <a:spcPts val="2922"/>
              </a:lnSpc>
            </a:pPr>
            <a:r>
              <a:rPr lang="en-US" sz="2087">
                <a:solidFill>
                  <a:srgbClr val="1F2020"/>
                </a:solidFill>
                <a:latin typeface="Poppins"/>
              </a:rPr>
              <a:t>2. </a:t>
            </a:r>
            <a:r>
              <a:rPr lang="en-US" sz="2087">
                <a:solidFill>
                  <a:srgbClr val="1F2020"/>
                </a:solidFill>
                <a:latin typeface="Poppins Bold"/>
              </a:rPr>
              <a:t>Performance Management as a Process</a:t>
            </a:r>
            <a:r>
              <a:rPr lang="en-US" sz="2087">
                <a:solidFill>
                  <a:srgbClr val="1F2020"/>
                </a:solidFill>
                <a:latin typeface="Poppins"/>
              </a:rPr>
              <a:t>:</a:t>
            </a:r>
          </a:p>
          <a:p>
            <a:pPr algn="ctr">
              <a:lnSpc>
                <a:spcPts val="2922"/>
              </a:lnSpc>
            </a:pPr>
            <a:r>
              <a:rPr lang="en-US" sz="2087">
                <a:solidFill>
                  <a:srgbClr val="1F2020"/>
                </a:solidFill>
                <a:latin typeface="Poppins"/>
              </a:rPr>
              <a:t>   - </a:t>
            </a:r>
            <a:r>
              <a:rPr lang="en-US" sz="2087" u="sng">
                <a:solidFill>
                  <a:srgbClr val="9600F2"/>
                </a:solidFill>
                <a:latin typeface="Poppins"/>
              </a:rPr>
              <a:t>Definition</a:t>
            </a:r>
            <a:r>
              <a:rPr lang="en-US" sz="2087">
                <a:solidFill>
                  <a:srgbClr val="1F2020"/>
                </a:solidFill>
                <a:latin typeface="Poppins"/>
              </a:rPr>
              <a:t>: Performance Management Process is the ongoing, cyclical series of activities and interactions between managers and employees aimed at improving performance.</a:t>
            </a:r>
          </a:p>
          <a:p>
            <a:pPr algn="ctr">
              <a:lnSpc>
                <a:spcPts val="2922"/>
              </a:lnSpc>
            </a:pPr>
            <a:r>
              <a:rPr lang="en-US" sz="2087">
                <a:solidFill>
                  <a:srgbClr val="1F2020"/>
                </a:solidFill>
                <a:latin typeface="Poppins"/>
              </a:rPr>
              <a:t>   - *Key Steps:*</a:t>
            </a:r>
          </a:p>
          <a:p>
            <a:pPr algn="ctr">
              <a:lnSpc>
                <a:spcPts val="2922"/>
              </a:lnSpc>
            </a:pPr>
            <a:r>
              <a:rPr lang="en-US" sz="2087">
                <a:solidFill>
                  <a:srgbClr val="1F2020"/>
                </a:solidFill>
                <a:latin typeface="Poppins"/>
              </a:rPr>
              <a:t>      - </a:t>
            </a:r>
            <a:r>
              <a:rPr lang="en-US" sz="2087" u="sng">
                <a:solidFill>
                  <a:srgbClr val="9600F2"/>
                </a:solidFill>
                <a:latin typeface="Poppins"/>
              </a:rPr>
              <a:t>Goal Setting</a:t>
            </a:r>
            <a:r>
              <a:rPr lang="en-US" sz="2087">
                <a:solidFill>
                  <a:srgbClr val="1F2020"/>
                </a:solidFill>
                <a:latin typeface="Poppins"/>
              </a:rPr>
              <a:t>: Establishing clear and SMART (Specific, Measurable, Achievable, Relevant, Time-bound) goals aligned with organizational objectives.</a:t>
            </a:r>
          </a:p>
          <a:p>
            <a:pPr algn="ctr">
              <a:lnSpc>
                <a:spcPts val="2922"/>
              </a:lnSpc>
            </a:pPr>
            <a:r>
              <a:rPr lang="en-US" sz="2087">
                <a:solidFill>
                  <a:srgbClr val="1F2020"/>
                </a:solidFill>
                <a:latin typeface="Poppins"/>
              </a:rPr>
              <a:t>      - </a:t>
            </a:r>
            <a:r>
              <a:rPr lang="en-US" sz="2087" u="sng">
                <a:solidFill>
                  <a:srgbClr val="9600F2"/>
                </a:solidFill>
                <a:latin typeface="Poppins"/>
              </a:rPr>
              <a:t>Continuous Feedback</a:t>
            </a:r>
            <a:r>
              <a:rPr lang="en-US" sz="2087">
                <a:solidFill>
                  <a:srgbClr val="1F2020"/>
                </a:solidFill>
                <a:latin typeface="Poppins"/>
              </a:rPr>
              <a:t>: Providing regular, constructive feedback to employees to guide their performance and development.</a:t>
            </a:r>
          </a:p>
          <a:p>
            <a:pPr algn="ctr">
              <a:lnSpc>
                <a:spcPts val="2922"/>
              </a:lnSpc>
            </a:pPr>
            <a:r>
              <a:rPr lang="en-US" sz="2087">
                <a:solidFill>
                  <a:srgbClr val="1F2020"/>
                </a:solidFill>
                <a:latin typeface="Poppins"/>
              </a:rPr>
              <a:t>      - </a:t>
            </a:r>
            <a:r>
              <a:rPr lang="en-US" sz="2087" u="sng">
                <a:solidFill>
                  <a:srgbClr val="9600F2"/>
                </a:solidFill>
                <a:latin typeface="Poppins"/>
              </a:rPr>
              <a:t>Performance Reviews</a:t>
            </a:r>
            <a:r>
              <a:rPr lang="en-US" sz="2087">
                <a:solidFill>
                  <a:srgbClr val="1F2020"/>
                </a:solidFill>
                <a:latin typeface="Poppins"/>
              </a:rPr>
              <a:t>: Conducting formal evaluations periodically to assess achievements, strengths, areas for improvement, and aligning future goals.</a:t>
            </a:r>
          </a:p>
          <a:p>
            <a:pPr algn="ctr">
              <a:lnSpc>
                <a:spcPts val="2922"/>
              </a:lnSpc>
            </a:pPr>
            <a:r>
              <a:rPr lang="en-US" sz="2087">
                <a:solidFill>
                  <a:srgbClr val="1F2020"/>
                </a:solidFill>
                <a:latin typeface="Poppins"/>
              </a:rPr>
              <a:t>      - </a:t>
            </a:r>
            <a:r>
              <a:rPr lang="en-US" sz="2087">
                <a:solidFill>
                  <a:srgbClr val="9600F2"/>
                </a:solidFill>
                <a:latin typeface="Poppins"/>
              </a:rPr>
              <a:t>Development Planning</a:t>
            </a:r>
            <a:r>
              <a:rPr lang="en-US" sz="2087">
                <a:solidFill>
                  <a:srgbClr val="1F2020"/>
                </a:solidFill>
                <a:latin typeface="Poppins"/>
              </a:rPr>
              <a:t>: Collaboratively planning and implementing strategies to address skill gaps and support career growth.</a:t>
            </a:r>
          </a:p>
          <a:p>
            <a:pPr algn="ctr">
              <a:lnSpc>
                <a:spcPts val="2922"/>
              </a:lnSpc>
            </a:pPr>
            <a:r>
              <a:rPr lang="en-US" sz="2087">
                <a:solidFill>
                  <a:srgbClr val="1F2020"/>
                </a:solidFill>
                <a:latin typeface="Poppins"/>
              </a:rPr>
              <a:t>      - </a:t>
            </a:r>
            <a:r>
              <a:rPr lang="en-US" sz="2087">
                <a:solidFill>
                  <a:srgbClr val="9600F2"/>
                </a:solidFill>
                <a:latin typeface="Poppins"/>
              </a:rPr>
              <a:t>Recognition and Rewards</a:t>
            </a:r>
            <a:r>
              <a:rPr lang="en-US" sz="2087">
                <a:solidFill>
                  <a:srgbClr val="1F2020"/>
                </a:solidFill>
                <a:latin typeface="Poppins"/>
              </a:rPr>
              <a:t>: Acknowledging and rewarding high performance to motivate and retain valuable employees.</a:t>
            </a:r>
          </a:p>
          <a:p>
            <a:pPr algn="ctr">
              <a:lnSpc>
                <a:spcPts val="2922"/>
              </a:lnSpc>
            </a:pPr>
            <a:r>
              <a:rPr lang="en-US" sz="2087">
                <a:solidFill>
                  <a:srgbClr val="1F2020"/>
                </a:solidFill>
                <a:latin typeface="Poppins"/>
              </a:rPr>
              <a:t>      - </a:t>
            </a:r>
            <a:r>
              <a:rPr lang="en-US" sz="2087">
                <a:solidFill>
                  <a:srgbClr val="9600F2"/>
                </a:solidFill>
                <a:latin typeface="Poppins"/>
              </a:rPr>
              <a:t>Data Analysis</a:t>
            </a:r>
            <a:r>
              <a:rPr lang="en-US" sz="2087">
                <a:solidFill>
                  <a:srgbClr val="1F2020"/>
                </a:solidFill>
                <a:latin typeface="Poppins"/>
              </a:rPr>
              <a:t>: Using data and analytics to derive insights into overall performance trends, identify patterns, and inform decision-making.</a:t>
            </a: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175432" y="6886350"/>
            <a:ext cx="13758434" cy="4718994"/>
          </a:xfrm>
          <a:prstGeom prst="rect">
            <a:avLst/>
          </a:prstGeom>
        </p:spPr>
        <p:txBody>
          <a:bodyPr anchor="t" rtlCol="false" tIns="0" lIns="0" bIns="0" rIns="0">
            <a:spAutoFit/>
          </a:bodyPr>
          <a:lstStyle/>
          <a:p>
            <a:pPr algn="ctr">
              <a:lnSpc>
                <a:spcPts val="2922"/>
              </a:lnSpc>
            </a:pPr>
            <a:r>
              <a:rPr lang="en-US" sz="2087">
                <a:solidFill>
                  <a:srgbClr val="1F2020"/>
                </a:solidFill>
                <a:latin typeface="Poppins"/>
              </a:rPr>
              <a:t>3. </a:t>
            </a:r>
            <a:r>
              <a:rPr lang="en-US" sz="2087">
                <a:solidFill>
                  <a:srgbClr val="1F2020"/>
                </a:solidFill>
                <a:latin typeface="Poppins Bold"/>
              </a:rPr>
              <a:t>Interconnected Nature</a:t>
            </a:r>
            <a:r>
              <a:rPr lang="en-US" sz="2087">
                <a:solidFill>
                  <a:srgbClr val="1F2020"/>
                </a:solidFill>
                <a:latin typeface="Poppins"/>
              </a:rPr>
              <a:t>:</a:t>
            </a:r>
          </a:p>
          <a:p>
            <a:pPr algn="ctr">
              <a:lnSpc>
                <a:spcPts val="2922"/>
              </a:lnSpc>
            </a:pPr>
            <a:r>
              <a:rPr lang="en-US" sz="2087">
                <a:solidFill>
                  <a:srgbClr val="1F2020"/>
                </a:solidFill>
                <a:latin typeface="Poppins"/>
              </a:rPr>
              <a:t>   - </a:t>
            </a:r>
            <a:r>
              <a:rPr lang="en-US" sz="2087" u="sng">
                <a:solidFill>
                  <a:srgbClr val="9600F2"/>
                </a:solidFill>
                <a:latin typeface="Poppins"/>
              </a:rPr>
              <a:t>Mutual Reinforcement</a:t>
            </a:r>
            <a:r>
              <a:rPr lang="en-US" sz="2087">
                <a:solidFill>
                  <a:srgbClr val="1F2020"/>
                </a:solidFill>
                <a:latin typeface="Poppins"/>
              </a:rPr>
              <a:t>: The system and process are mutually reinforcing. The structured system supports the effective execution of the ongoing process, while the cyclical process contributes to the refinement and improvement of the system over time.</a:t>
            </a:r>
          </a:p>
          <a:p>
            <a:pPr algn="ctr">
              <a:lnSpc>
                <a:spcPts val="2922"/>
              </a:lnSpc>
            </a:pPr>
            <a:r>
              <a:rPr lang="en-US" sz="2087">
                <a:solidFill>
                  <a:srgbClr val="1F2020"/>
                </a:solidFill>
                <a:latin typeface="Poppins"/>
              </a:rPr>
              <a:t>   - </a:t>
            </a:r>
            <a:r>
              <a:rPr lang="en-US" sz="2087">
                <a:solidFill>
                  <a:srgbClr val="9600F2"/>
                </a:solidFill>
                <a:latin typeface="Poppins"/>
              </a:rPr>
              <a:t>Continuous Improvement</a:t>
            </a:r>
            <a:r>
              <a:rPr lang="en-US" sz="2087">
                <a:solidFill>
                  <a:srgbClr val="1F2020"/>
                </a:solidFill>
                <a:latin typeface="Poppins"/>
              </a:rPr>
              <a:t>: Both aspects emphasize the importance of continuous improvement, learning, and adaptation based on feedback and changing organizational needs.</a:t>
            </a: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13133" y="369566"/>
            <a:ext cx="5674045" cy="10305832"/>
          </a:xfrm>
          <a:custGeom>
            <a:avLst/>
            <a:gdLst/>
            <a:ahLst/>
            <a:cxnLst/>
            <a:rect r="r" b="b" t="t" l="l"/>
            <a:pathLst>
              <a:path h="10305832" w="5674045">
                <a:moveTo>
                  <a:pt x="0" y="0"/>
                </a:moveTo>
                <a:lnTo>
                  <a:pt x="5674045" y="0"/>
                </a:lnTo>
                <a:lnTo>
                  <a:pt x="5674045" y="10305832"/>
                </a:lnTo>
                <a:lnTo>
                  <a:pt x="0" y="10305832"/>
                </a:lnTo>
                <a:lnTo>
                  <a:pt x="0" y="0"/>
                </a:lnTo>
                <a:close/>
              </a:path>
            </a:pathLst>
          </a:custGeom>
          <a:blipFill>
            <a:blip r:embed="rId2">
              <a:alphaModFix amt="6999"/>
            </a:blip>
            <a:stretch>
              <a:fillRect l="0" t="0" r="-308542" b="0"/>
            </a:stretch>
          </a:blipFill>
        </p:spPr>
      </p:sp>
      <p:grpSp>
        <p:nvGrpSpPr>
          <p:cNvPr name="Group 3" id="3"/>
          <p:cNvGrpSpPr/>
          <p:nvPr/>
        </p:nvGrpSpPr>
        <p:grpSpPr>
          <a:xfrm rot="-426806">
            <a:off x="10854538" y="5938879"/>
            <a:ext cx="2338466" cy="2297472"/>
            <a:chOff x="0" y="0"/>
            <a:chExt cx="3216910" cy="3160517"/>
          </a:xfrm>
        </p:grpSpPr>
        <p:sp>
          <p:nvSpPr>
            <p:cNvPr name="Freeform 4" id="4"/>
            <p:cNvSpPr/>
            <p:nvPr/>
          </p:nvSpPr>
          <p:spPr>
            <a:xfrm flipH="false" flipV="false" rot="0">
              <a:off x="19050" y="223520"/>
              <a:ext cx="3178810" cy="2929376"/>
            </a:xfrm>
            <a:custGeom>
              <a:avLst/>
              <a:gdLst/>
              <a:ahLst/>
              <a:cxnLst/>
              <a:rect r="r" b="b" t="t" l="l"/>
              <a:pathLst>
                <a:path h="2929376" w="3178810">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name="Freeform 5" id="5"/>
            <p:cNvSpPr/>
            <p:nvPr/>
          </p:nvSpPr>
          <p:spPr>
            <a:xfrm flipH="false" flipV="false" rot="0">
              <a:off x="12700" y="217170"/>
              <a:ext cx="3191510" cy="2942077"/>
            </a:xfrm>
            <a:custGeom>
              <a:avLst/>
              <a:gdLst/>
              <a:ahLst/>
              <a:cxnLst/>
              <a:rect r="r" b="b" t="t" l="l"/>
              <a:pathLst>
                <a:path h="2942077" w="3191510">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7"/>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lnTo>
                    <a:pt x="133350" y="2782057"/>
                  </a:lnTo>
                  <a:lnTo>
                    <a:pt x="34290" y="2796027"/>
                  </a:lnTo>
                  <a:lnTo>
                    <a:pt x="139700" y="2907787"/>
                  </a:lnTo>
                  <a:close/>
                </a:path>
              </a:pathLst>
            </a:custGeom>
            <a:solidFill>
              <a:srgbClr val="000000"/>
            </a:solidFill>
          </p:spPr>
        </p:sp>
        <p:sp>
          <p:nvSpPr>
            <p:cNvPr name="Freeform 6" id="6"/>
            <p:cNvSpPr/>
            <p:nvPr/>
          </p:nvSpPr>
          <p:spPr>
            <a:xfrm flipH="false" flipV="false" rot="0">
              <a:off x="299720" y="19050"/>
              <a:ext cx="617220" cy="304800"/>
            </a:xfrm>
            <a:custGeom>
              <a:avLst/>
              <a:gdLst/>
              <a:ahLst/>
              <a:cxnLst/>
              <a:rect r="r" b="b" t="t" l="l"/>
              <a:pathLst>
                <a:path h="304800" w="61722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grpSp>
        <p:nvGrpSpPr>
          <p:cNvPr name="Group 7" id="7"/>
          <p:cNvGrpSpPr/>
          <p:nvPr/>
        </p:nvGrpSpPr>
        <p:grpSpPr>
          <a:xfrm rot="0">
            <a:off x="6086063" y="5143500"/>
            <a:ext cx="4328186" cy="5143500"/>
            <a:chOff x="0" y="0"/>
            <a:chExt cx="5770914" cy="6858000"/>
          </a:xfrm>
        </p:grpSpPr>
        <p:sp>
          <p:nvSpPr>
            <p:cNvPr name="Freeform 8" id="8"/>
            <p:cNvSpPr/>
            <p:nvPr/>
          </p:nvSpPr>
          <p:spPr>
            <a:xfrm flipH="false" flipV="false" rot="0">
              <a:off x="1276697" y="0"/>
              <a:ext cx="2952985" cy="4682701"/>
            </a:xfrm>
            <a:custGeom>
              <a:avLst/>
              <a:gdLst/>
              <a:ahLst/>
              <a:cxnLst/>
              <a:rect r="r" b="b" t="t" l="l"/>
              <a:pathLst>
                <a:path h="4682701" w="2952985">
                  <a:moveTo>
                    <a:pt x="0" y="0"/>
                  </a:moveTo>
                  <a:lnTo>
                    <a:pt x="2952985" y="0"/>
                  </a:lnTo>
                  <a:lnTo>
                    <a:pt x="2952985" y="4682701"/>
                  </a:lnTo>
                  <a:lnTo>
                    <a:pt x="0" y="46827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0" y="3262476"/>
              <a:ext cx="5770914" cy="3595524"/>
            </a:xfrm>
            <a:custGeom>
              <a:avLst/>
              <a:gdLst/>
              <a:ahLst/>
              <a:cxnLst/>
              <a:rect r="r" b="b" t="t" l="l"/>
              <a:pathLst>
                <a:path h="3595524" w="5770914">
                  <a:moveTo>
                    <a:pt x="0" y="0"/>
                  </a:moveTo>
                  <a:lnTo>
                    <a:pt x="5770914" y="0"/>
                  </a:lnTo>
                  <a:lnTo>
                    <a:pt x="5770914" y="3595524"/>
                  </a:lnTo>
                  <a:lnTo>
                    <a:pt x="0" y="3595524"/>
                  </a:lnTo>
                  <a:lnTo>
                    <a:pt x="0" y="0"/>
                  </a:lnTo>
                  <a:close/>
                </a:path>
              </a:pathLst>
            </a:custGeom>
            <a:blipFill>
              <a:blip r:embed="rId5">
                <a:extLst>
                  <a:ext uri="{96DAC541-7B7A-43D3-8B79-37D633B846F1}">
                    <asvg:svgBlip xmlns:asvg="http://schemas.microsoft.com/office/drawing/2016/SVG/main" r:embed="rId6"/>
                  </a:ext>
                </a:extLst>
              </a:blip>
              <a:stretch>
                <a:fillRect l="0" t="0" r="0" b="-67534"/>
              </a:stretch>
            </a:blipFill>
          </p:spPr>
        </p:sp>
      </p:grpSp>
      <p:sp>
        <p:nvSpPr>
          <p:cNvPr name="Freeform 10" id="10"/>
          <p:cNvSpPr/>
          <p:nvPr/>
        </p:nvSpPr>
        <p:spPr>
          <a:xfrm flipH="false" flipV="false" rot="-465150">
            <a:off x="11329230" y="6180124"/>
            <a:ext cx="1389083" cy="1929282"/>
          </a:xfrm>
          <a:custGeom>
            <a:avLst/>
            <a:gdLst/>
            <a:ahLst/>
            <a:cxnLst/>
            <a:rect r="r" b="b" t="t" l="l"/>
            <a:pathLst>
              <a:path h="1929282" w="1389083">
                <a:moveTo>
                  <a:pt x="0" y="0"/>
                </a:moveTo>
                <a:lnTo>
                  <a:pt x="1389083" y="0"/>
                </a:lnTo>
                <a:lnTo>
                  <a:pt x="1389083" y="1929282"/>
                </a:lnTo>
                <a:lnTo>
                  <a:pt x="0" y="1929282"/>
                </a:lnTo>
                <a:lnTo>
                  <a:pt x="0" y="0"/>
                </a:lnTo>
                <a:close/>
              </a:path>
            </a:pathLst>
          </a:custGeom>
          <a:blipFill>
            <a:blip r:embed="rId7"/>
            <a:stretch>
              <a:fillRect l="0" t="0" r="0" b="0"/>
            </a:stretch>
          </a:blipFill>
        </p:spPr>
      </p:sp>
      <p:sp>
        <p:nvSpPr>
          <p:cNvPr name="TextBox 11" id="11"/>
          <p:cNvSpPr txBox="true"/>
          <p:nvPr/>
        </p:nvSpPr>
        <p:spPr>
          <a:xfrm rot="0">
            <a:off x="3089571" y="2859185"/>
            <a:ext cx="12108859" cy="1558184"/>
          </a:xfrm>
          <a:prstGeom prst="rect">
            <a:avLst/>
          </a:prstGeom>
        </p:spPr>
        <p:txBody>
          <a:bodyPr anchor="t" rtlCol="false" tIns="0" lIns="0" bIns="0" rIns="0">
            <a:spAutoFit/>
          </a:bodyPr>
          <a:lstStyle/>
          <a:p>
            <a:pPr algn="ctr" marL="0" indent="0" lvl="0">
              <a:lnSpc>
                <a:spcPts val="12035"/>
              </a:lnSpc>
            </a:pPr>
            <a:r>
              <a:rPr lang="en-US" sz="10941">
                <a:solidFill>
                  <a:srgbClr val="000000"/>
                </a:solidFill>
                <a:latin typeface="DM Serif Display"/>
              </a:rPr>
              <a:t>Thank You!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827211">
            <a:off x="14295600" y="-2005524"/>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422757">
            <a:off x="-3518081" y="6224076"/>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977121" y="4230780"/>
            <a:ext cx="8370773" cy="2130240"/>
          </a:xfrm>
          <a:prstGeom prst="rect">
            <a:avLst/>
          </a:prstGeom>
        </p:spPr>
        <p:txBody>
          <a:bodyPr anchor="t" rtlCol="false" tIns="0" lIns="0" bIns="0" rIns="0">
            <a:spAutoFit/>
          </a:bodyPr>
          <a:lstStyle/>
          <a:p>
            <a:pPr algn="r">
              <a:lnSpc>
                <a:spcPts val="15992"/>
              </a:lnSpc>
            </a:pPr>
            <a:r>
              <a:rPr lang="en-US" sz="15992">
                <a:solidFill>
                  <a:srgbClr val="000000"/>
                </a:solidFill>
                <a:latin typeface="IBM Plex Sans Bold"/>
              </a:rPr>
              <a:t>M</a:t>
            </a:r>
            <a:r>
              <a:rPr lang="en-US" sz="15992">
                <a:solidFill>
                  <a:srgbClr val="000000"/>
                </a:solidFill>
                <a:latin typeface="IBM Plex Sans"/>
              </a:rPr>
              <a:t>eaning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975636" y="5669926"/>
            <a:ext cx="12422136" cy="1067090"/>
          </a:xfrm>
          <a:prstGeom prst="rect">
            <a:avLst/>
          </a:prstGeom>
        </p:spPr>
        <p:txBody>
          <a:bodyPr anchor="t" rtlCol="false" tIns="0" lIns="0" bIns="0" rIns="0">
            <a:spAutoFit/>
          </a:bodyPr>
          <a:lstStyle/>
          <a:p>
            <a:pPr algn="ctr">
              <a:lnSpc>
                <a:spcPts val="2836"/>
              </a:lnSpc>
              <a:spcBef>
                <a:spcPct val="0"/>
              </a:spcBef>
            </a:pPr>
            <a:r>
              <a:rPr lang="en-US" sz="2026">
                <a:solidFill>
                  <a:srgbClr val="1F2020"/>
                </a:solidFill>
                <a:latin typeface="Poppins"/>
              </a:rPr>
              <a:t>The introduction to a Performance Management System (PMS) serves as a foundational step in establishing a structured approach to optimize employee performance within a workplace. This process involves several key components: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565143" y="4495567"/>
            <a:ext cx="13204642" cy="6486784"/>
          </a:xfrm>
          <a:prstGeom prst="rect">
            <a:avLst/>
          </a:prstGeom>
        </p:spPr>
        <p:txBody>
          <a:bodyPr anchor="t" rtlCol="false" tIns="0" lIns="0" bIns="0" rIns="0">
            <a:spAutoFit/>
          </a:bodyPr>
          <a:lstStyle/>
          <a:p>
            <a:pPr algn="ctr">
              <a:lnSpc>
                <a:spcPts val="2610"/>
              </a:lnSpc>
            </a:pPr>
            <a:r>
              <a:rPr lang="en-US" sz="1864">
                <a:solidFill>
                  <a:srgbClr val="1F2020"/>
                </a:solidFill>
                <a:latin typeface="Poppins"/>
              </a:rPr>
              <a:t>1. </a:t>
            </a:r>
            <a:r>
              <a:rPr lang="en-US" sz="1864">
                <a:solidFill>
                  <a:srgbClr val="1F2020"/>
                </a:solidFill>
                <a:latin typeface="Poppins Bold"/>
              </a:rPr>
              <a:t>Purpose and Objectives</a:t>
            </a:r>
            <a:r>
              <a:rPr lang="en-US" sz="1864">
                <a:solidFill>
                  <a:srgbClr val="1F2020"/>
                </a:solidFill>
                <a:latin typeface="Poppins"/>
              </a:rPr>
              <a:t>: Clearly articulating the purpose of the Performance Management System and its alignment with the overall goals of the organization. This may include improving productivity, aligning individual goals with organizational objectives, and fostering a culture of continuous improvement.</a:t>
            </a:r>
          </a:p>
          <a:p>
            <a:pPr algn="ctr">
              <a:lnSpc>
                <a:spcPts val="2610"/>
              </a:lnSpc>
            </a:pPr>
          </a:p>
          <a:p>
            <a:pPr algn="ctr">
              <a:lnSpc>
                <a:spcPts val="2610"/>
              </a:lnSpc>
            </a:pPr>
            <a:r>
              <a:rPr lang="en-US" sz="1864">
                <a:solidFill>
                  <a:srgbClr val="1F2020"/>
                </a:solidFill>
                <a:latin typeface="Poppins"/>
              </a:rPr>
              <a:t>2. </a:t>
            </a:r>
            <a:r>
              <a:rPr lang="en-US" sz="1864">
                <a:solidFill>
                  <a:srgbClr val="1F2020"/>
                </a:solidFill>
                <a:latin typeface="Poppins Bold"/>
              </a:rPr>
              <a:t>Communication</a:t>
            </a:r>
            <a:r>
              <a:rPr lang="en-US" sz="1864">
                <a:solidFill>
                  <a:srgbClr val="1F2020"/>
                </a:solidFill>
                <a:latin typeface="Poppins"/>
              </a:rPr>
              <a:t>: Effectively communicating the introduction to all stakeholders, including employees and managers. This involves explaining the benefits of the system, addressing any concerns, and emphasizing the positive impact it can have on personal and organizational growth.</a:t>
            </a:r>
          </a:p>
          <a:p>
            <a:pPr algn="ctr">
              <a:lnSpc>
                <a:spcPts val="2610"/>
              </a:lnSpc>
            </a:pPr>
          </a:p>
          <a:p>
            <a:pPr algn="ctr">
              <a:lnSpc>
                <a:spcPts val="2610"/>
              </a:lnSpc>
            </a:pPr>
            <a:r>
              <a:rPr lang="en-US" sz="1864">
                <a:solidFill>
                  <a:srgbClr val="1F2020"/>
                </a:solidFill>
                <a:latin typeface="Poppins"/>
              </a:rPr>
              <a:t>3. </a:t>
            </a:r>
            <a:r>
              <a:rPr lang="en-US" sz="1864">
                <a:solidFill>
                  <a:srgbClr val="1F2020"/>
                </a:solidFill>
                <a:latin typeface="Poppins Bold"/>
              </a:rPr>
              <a:t>Expectations and Accountability</a:t>
            </a:r>
            <a:r>
              <a:rPr lang="en-US" sz="1864">
                <a:solidFill>
                  <a:srgbClr val="1F2020"/>
                </a:solidFill>
                <a:latin typeface="Poppins"/>
              </a:rPr>
              <a:t>: Setting clear expectations for employees regarding performance standards, goals, and behaviors. Highlighting the link between individual performance and organizational success helps establish a sense of accountability among employees.</a:t>
            </a:r>
          </a:p>
          <a:p>
            <a:pPr algn="ctr">
              <a:lnSpc>
                <a:spcPts val="2610"/>
              </a:lnSpc>
            </a:pPr>
          </a:p>
          <a:p>
            <a:pPr algn="ctr">
              <a:lnSpc>
                <a:spcPts val="2610"/>
              </a:lnSpc>
            </a:pPr>
            <a:r>
              <a:rPr lang="en-US" sz="1864">
                <a:solidFill>
                  <a:srgbClr val="1F2020"/>
                </a:solidFill>
                <a:latin typeface="Poppins"/>
              </a:rPr>
              <a:t>4. </a:t>
            </a:r>
            <a:r>
              <a:rPr lang="en-US" sz="1864">
                <a:solidFill>
                  <a:srgbClr val="1F2020"/>
                </a:solidFill>
                <a:latin typeface="Poppins Bold"/>
              </a:rPr>
              <a:t>Processes and Tools</a:t>
            </a:r>
            <a:r>
              <a:rPr lang="en-US" sz="1864">
                <a:solidFill>
                  <a:srgbClr val="1F2020"/>
                </a:solidFill>
                <a:latin typeface="Poppins"/>
              </a:rPr>
              <a:t>: Introducing the specific processes and tools that will be used within the Performance Management System. This may include regular performance reviews, goal-setting processes, feedback mechanisms, and performance measurement metrics.</a:t>
            </a:r>
          </a:p>
          <a:p>
            <a:pPr algn="ctr">
              <a:lnSpc>
                <a:spcPts val="2610"/>
              </a:lnSpc>
            </a:pPr>
          </a:p>
          <a:p>
            <a:pPr algn="ctr">
              <a:lnSpc>
                <a:spcPts val="2610"/>
              </a:lnSpc>
            </a:pPr>
          </a:p>
          <a:p>
            <a:pPr algn="ctr">
              <a:lnSpc>
                <a:spcPts val="2610"/>
              </a:lnSpc>
            </a:pPr>
          </a:p>
          <a:p>
            <a:pPr algn="ctr">
              <a:lnSpc>
                <a:spcPts val="2610"/>
              </a:lnSpc>
            </a:pPr>
          </a:p>
          <a:p>
            <a:pPr algn="ctr">
              <a:lnSpc>
                <a:spcPts val="261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565143" y="4832241"/>
            <a:ext cx="13204642" cy="5191384"/>
          </a:xfrm>
          <a:prstGeom prst="rect">
            <a:avLst/>
          </a:prstGeom>
        </p:spPr>
        <p:txBody>
          <a:bodyPr anchor="t" rtlCol="false" tIns="0" lIns="0" bIns="0" rIns="0">
            <a:spAutoFit/>
          </a:bodyPr>
          <a:lstStyle/>
          <a:p>
            <a:pPr algn="ctr">
              <a:lnSpc>
                <a:spcPts val="2610"/>
              </a:lnSpc>
            </a:pPr>
            <a:r>
              <a:rPr lang="en-US" sz="1864">
                <a:solidFill>
                  <a:srgbClr val="1F2020"/>
                </a:solidFill>
                <a:latin typeface="Poppins"/>
              </a:rPr>
              <a:t>5. </a:t>
            </a:r>
            <a:r>
              <a:rPr lang="en-US" sz="1864">
                <a:solidFill>
                  <a:srgbClr val="1F2020"/>
                </a:solidFill>
                <a:latin typeface="Poppins Bold"/>
              </a:rPr>
              <a:t>Training and Support</a:t>
            </a:r>
            <a:r>
              <a:rPr lang="en-US" sz="1864">
                <a:solidFill>
                  <a:srgbClr val="1F2020"/>
                </a:solidFill>
                <a:latin typeface="Poppins"/>
              </a:rPr>
              <a:t>: Providing necessary training and support to both employees and managers to ensure they understand how to effectively use the Performance Management System. This could involve workshops, training sessions, and access to resources that facilitate a smooth implementation.</a:t>
            </a:r>
          </a:p>
          <a:p>
            <a:pPr algn="ctr">
              <a:lnSpc>
                <a:spcPts val="2610"/>
              </a:lnSpc>
            </a:pPr>
          </a:p>
          <a:p>
            <a:pPr algn="ctr">
              <a:lnSpc>
                <a:spcPts val="2610"/>
              </a:lnSpc>
            </a:pPr>
            <a:r>
              <a:rPr lang="en-US" sz="1864">
                <a:solidFill>
                  <a:srgbClr val="1F2020"/>
                </a:solidFill>
                <a:latin typeface="Poppins"/>
              </a:rPr>
              <a:t>6. </a:t>
            </a:r>
            <a:r>
              <a:rPr lang="en-US" sz="1864">
                <a:solidFill>
                  <a:srgbClr val="1F2020"/>
                </a:solidFill>
                <a:latin typeface="Poppins Bold"/>
              </a:rPr>
              <a:t>Feedback and Recognition</a:t>
            </a:r>
            <a:r>
              <a:rPr lang="en-US" sz="1864">
                <a:solidFill>
                  <a:srgbClr val="1F2020"/>
                </a:solidFill>
                <a:latin typeface="Poppins"/>
              </a:rPr>
              <a:t>: Emphasizing the role of constructive feedback and recognition within the system. Establishing a culture where feedback is valued as a tool for improvement and recognizing achievements contributes to a positive and motivating work environment.</a:t>
            </a:r>
          </a:p>
          <a:p>
            <a:pPr algn="ctr">
              <a:lnSpc>
                <a:spcPts val="2610"/>
              </a:lnSpc>
            </a:pPr>
          </a:p>
          <a:p>
            <a:pPr algn="ctr">
              <a:lnSpc>
                <a:spcPts val="2610"/>
              </a:lnSpc>
            </a:pPr>
            <a:r>
              <a:rPr lang="en-US" sz="1864">
                <a:solidFill>
                  <a:srgbClr val="1F2020"/>
                </a:solidFill>
                <a:latin typeface="Poppins"/>
              </a:rPr>
              <a:t>7. </a:t>
            </a:r>
            <a:r>
              <a:rPr lang="en-US" sz="1864">
                <a:solidFill>
                  <a:srgbClr val="1F2020"/>
                </a:solidFill>
                <a:latin typeface="Poppins Bold"/>
              </a:rPr>
              <a:t>Continuous Improvement</a:t>
            </a:r>
            <a:r>
              <a:rPr lang="en-US" sz="1864">
                <a:solidFill>
                  <a:srgbClr val="1F2020"/>
                </a:solidFill>
                <a:latin typeface="Poppins"/>
              </a:rPr>
              <a:t>: Conveying that the Performance Management System is not static and will evolve over time. Encouraging a mindset of continuous improvement ensures that the system remains relevant and effective in addressing changing organizational needs.</a:t>
            </a:r>
          </a:p>
          <a:p>
            <a:pPr algn="ctr">
              <a:lnSpc>
                <a:spcPts val="2610"/>
              </a:lnSpc>
            </a:pPr>
          </a:p>
          <a:p>
            <a:pPr algn="ctr">
              <a:lnSpc>
                <a:spcPts val="2610"/>
              </a:lnSpc>
            </a:pPr>
          </a:p>
          <a:p>
            <a:pPr algn="ctr">
              <a:lnSpc>
                <a:spcPts val="2610"/>
              </a:lnSpc>
            </a:pPr>
          </a:p>
          <a:p>
            <a:pPr algn="ctr">
              <a:lnSpc>
                <a:spcPts val="2610"/>
              </a:lnSpc>
            </a:pPr>
          </a:p>
          <a:p>
            <a:pPr algn="ctr">
              <a:lnSpc>
                <a:spcPts val="261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827211">
            <a:off x="14295600" y="-2005524"/>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422757">
            <a:off x="-3518081" y="6224076"/>
            <a:ext cx="7984799" cy="6068448"/>
          </a:xfrm>
          <a:custGeom>
            <a:avLst/>
            <a:gdLst/>
            <a:ahLst/>
            <a:cxnLst/>
            <a:rect r="r" b="b" t="t" l="l"/>
            <a:pathLst>
              <a:path h="6068448" w="7984799">
                <a:moveTo>
                  <a:pt x="0" y="0"/>
                </a:moveTo>
                <a:lnTo>
                  <a:pt x="7984800" y="0"/>
                </a:lnTo>
                <a:lnTo>
                  <a:pt x="7984800" y="6068448"/>
                </a:lnTo>
                <a:lnTo>
                  <a:pt x="0" y="6068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alphaModFix amt="14000"/>
            </a:blip>
            <a:stretch>
              <a:fillRect l="0" t="-10704" r="0" b="-10704"/>
            </a:stretch>
          </a:blipFill>
        </p:spPr>
      </p:sp>
      <p:sp>
        <p:nvSpPr>
          <p:cNvPr name="TextBox 5" id="5"/>
          <p:cNvSpPr txBox="true"/>
          <p:nvPr/>
        </p:nvSpPr>
        <p:spPr>
          <a:xfrm rot="0">
            <a:off x="3154770" y="4281699"/>
            <a:ext cx="11978459" cy="1847426"/>
          </a:xfrm>
          <a:prstGeom prst="rect">
            <a:avLst/>
          </a:prstGeom>
        </p:spPr>
        <p:txBody>
          <a:bodyPr anchor="t" rtlCol="false" tIns="0" lIns="0" bIns="0" rIns="0">
            <a:spAutoFit/>
          </a:bodyPr>
          <a:lstStyle/>
          <a:p>
            <a:pPr algn="ctr">
              <a:lnSpc>
                <a:spcPts val="7108"/>
              </a:lnSpc>
            </a:pPr>
            <a:r>
              <a:rPr lang="en-US" sz="7108">
                <a:solidFill>
                  <a:srgbClr val="000000"/>
                </a:solidFill>
                <a:latin typeface="IBM Plex Sans Bold"/>
              </a:rPr>
              <a:t>U</a:t>
            </a:r>
            <a:r>
              <a:rPr lang="en-US" sz="7108">
                <a:solidFill>
                  <a:srgbClr val="000000"/>
                </a:solidFill>
                <a:latin typeface="IBM Plex Sans"/>
              </a:rPr>
              <a:t>ses and </a:t>
            </a:r>
            <a:r>
              <a:rPr lang="en-US" sz="7108">
                <a:solidFill>
                  <a:srgbClr val="000000"/>
                </a:solidFill>
                <a:latin typeface="IBM Plex Sans Bold"/>
              </a:rPr>
              <a:t>P</a:t>
            </a:r>
            <a:r>
              <a:rPr lang="en-US" sz="7108">
                <a:solidFill>
                  <a:srgbClr val="000000"/>
                </a:solidFill>
                <a:latin typeface="IBM Plex Sans"/>
              </a:rPr>
              <a:t>urpose of </a:t>
            </a:r>
            <a:r>
              <a:rPr lang="en-US" sz="7108">
                <a:solidFill>
                  <a:srgbClr val="000000"/>
                </a:solidFill>
                <a:latin typeface="IBM Plex Sans Bold"/>
              </a:rPr>
              <a:t>P</a:t>
            </a:r>
            <a:r>
              <a:rPr lang="en-US" sz="7108">
                <a:solidFill>
                  <a:srgbClr val="000000"/>
                </a:solidFill>
                <a:latin typeface="IBM Plex Sans"/>
              </a:rPr>
              <a:t>erformance </a:t>
            </a:r>
            <a:r>
              <a:rPr lang="en-US" sz="7108">
                <a:solidFill>
                  <a:srgbClr val="000000"/>
                </a:solidFill>
                <a:latin typeface="IBM Plex Sans Bold"/>
              </a:rPr>
              <a:t>M</a:t>
            </a:r>
            <a:r>
              <a:rPr lang="en-US" sz="7108">
                <a:solidFill>
                  <a:srgbClr val="000000"/>
                </a:solidFill>
                <a:latin typeface="IBM Plex Sans"/>
              </a:rPr>
              <a:t>anagement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1752089" y="5772822"/>
            <a:ext cx="14783822" cy="2914285"/>
          </a:xfrm>
          <a:prstGeom prst="rect">
            <a:avLst/>
          </a:prstGeom>
        </p:spPr>
        <p:txBody>
          <a:bodyPr anchor="t" rtlCol="false" tIns="0" lIns="0" bIns="0" rIns="0">
            <a:spAutoFit/>
          </a:bodyPr>
          <a:lstStyle/>
          <a:p>
            <a:pPr algn="ctr">
              <a:lnSpc>
                <a:spcPts val="2922"/>
              </a:lnSpc>
            </a:pPr>
            <a:r>
              <a:rPr lang="en-US" sz="2087">
                <a:solidFill>
                  <a:srgbClr val="1F2020"/>
                </a:solidFill>
                <a:latin typeface="Poppins"/>
              </a:rPr>
              <a:t>The uses and purposes of Performance Management within the Introduction to Performance Management System are crucial for fostering organizational success. Here's an elaboration:</a:t>
            </a:r>
          </a:p>
          <a:p>
            <a:pPr algn="ctr">
              <a:lnSpc>
                <a:spcPts val="2922"/>
              </a:lnSpc>
            </a:pPr>
          </a:p>
          <a:p>
            <a:pPr algn="ctr">
              <a:lnSpc>
                <a:spcPts val="2922"/>
              </a:lnSpc>
            </a:pPr>
          </a:p>
          <a:p>
            <a:pPr algn="ctr">
              <a:lnSpc>
                <a:spcPts val="2922"/>
              </a:lnSpc>
            </a:pPr>
          </a:p>
          <a:p>
            <a:pPr algn="ctr">
              <a:lnSpc>
                <a:spcPts val="2922"/>
              </a:lnSpc>
            </a:pPr>
          </a:p>
          <a:p>
            <a:pPr algn="ctr">
              <a:lnSpc>
                <a:spcPts val="2922"/>
              </a:lnSpc>
            </a:pPr>
          </a:p>
          <a:p>
            <a:pPr algn="ctr">
              <a:lnSpc>
                <a:spcPts val="2922"/>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4108" y="-1468476"/>
            <a:ext cx="16145192" cy="16145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3613602" y="2544752"/>
            <a:ext cx="11725929" cy="11711272"/>
          </a:xfrm>
          <a:custGeom>
            <a:avLst/>
            <a:gdLst/>
            <a:ahLst/>
            <a:cxnLst/>
            <a:rect r="r" b="b" t="t" l="l"/>
            <a:pathLst>
              <a:path h="11711272" w="11725929">
                <a:moveTo>
                  <a:pt x="0" y="0"/>
                </a:moveTo>
                <a:lnTo>
                  <a:pt x="11725930" y="0"/>
                </a:lnTo>
                <a:lnTo>
                  <a:pt x="11725930" y="11711272"/>
                </a:lnTo>
                <a:lnTo>
                  <a:pt x="0" y="11711272"/>
                </a:lnTo>
                <a:lnTo>
                  <a:pt x="0" y="0"/>
                </a:lnTo>
                <a:close/>
              </a:path>
            </a:pathLst>
          </a:custGeom>
          <a:blipFill>
            <a:blip r:embed="rId2"/>
            <a:stretch>
              <a:fillRect l="0" t="0" r="0" b="0"/>
            </a:stretch>
          </a:blipFill>
        </p:spPr>
      </p:sp>
      <p:grpSp>
        <p:nvGrpSpPr>
          <p:cNvPr name="Group 6" id="6"/>
          <p:cNvGrpSpPr/>
          <p:nvPr/>
        </p:nvGrpSpPr>
        <p:grpSpPr>
          <a:xfrm rot="0">
            <a:off x="1937469" y="-563531"/>
            <a:ext cx="14335301" cy="143353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516966" y="6423930"/>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0" id="10"/>
          <p:cNvGrpSpPr/>
          <p:nvPr/>
        </p:nvGrpSpPr>
        <p:grpSpPr>
          <a:xfrm rot="0">
            <a:off x="541391" y="6368821"/>
            <a:ext cx="1634041" cy="163404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true" flipV="false" rot="0">
            <a:off x="1114108" y="6934100"/>
            <a:ext cx="336771" cy="503483"/>
          </a:xfrm>
          <a:custGeom>
            <a:avLst/>
            <a:gdLst/>
            <a:ahLst/>
            <a:cxnLst/>
            <a:rect r="r" b="b" t="t" l="l"/>
            <a:pathLst>
              <a:path h="503483" w="336771">
                <a:moveTo>
                  <a:pt x="336770" y="0"/>
                </a:moveTo>
                <a:lnTo>
                  <a:pt x="0" y="0"/>
                </a:lnTo>
                <a:lnTo>
                  <a:pt x="0" y="503483"/>
                </a:lnTo>
                <a:lnTo>
                  <a:pt x="336770" y="503483"/>
                </a:lnTo>
                <a:lnTo>
                  <a:pt x="3367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6159497" y="6435106"/>
            <a:ext cx="1658466" cy="1656393"/>
          </a:xfrm>
          <a:custGeom>
            <a:avLst/>
            <a:gdLst/>
            <a:ahLst/>
            <a:cxnLst/>
            <a:rect r="r" b="b" t="t" l="l"/>
            <a:pathLst>
              <a:path h="1656393" w="1658466">
                <a:moveTo>
                  <a:pt x="0" y="0"/>
                </a:moveTo>
                <a:lnTo>
                  <a:pt x="1658466" y="0"/>
                </a:lnTo>
                <a:lnTo>
                  <a:pt x="1658466" y="1656393"/>
                </a:lnTo>
                <a:lnTo>
                  <a:pt x="0" y="1656393"/>
                </a:lnTo>
                <a:lnTo>
                  <a:pt x="0" y="0"/>
                </a:lnTo>
                <a:close/>
              </a:path>
            </a:pathLst>
          </a:custGeom>
          <a:blipFill>
            <a:blip r:embed="rId2"/>
            <a:stretch>
              <a:fillRect l="0" t="0" r="0" b="0"/>
            </a:stretch>
          </a:blipFill>
        </p:spPr>
      </p:sp>
      <p:grpSp>
        <p:nvGrpSpPr>
          <p:cNvPr name="Group 15" id="15"/>
          <p:cNvGrpSpPr/>
          <p:nvPr/>
        </p:nvGrpSpPr>
        <p:grpSpPr>
          <a:xfrm rot="0">
            <a:off x="16340095" y="6435106"/>
            <a:ext cx="1634041" cy="1634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6988730" y="6953025"/>
            <a:ext cx="336771" cy="503483"/>
          </a:xfrm>
          <a:custGeom>
            <a:avLst/>
            <a:gdLst/>
            <a:ahLst/>
            <a:cxnLst/>
            <a:rect r="r" b="b" t="t" l="l"/>
            <a:pathLst>
              <a:path h="503483" w="336771">
                <a:moveTo>
                  <a:pt x="0" y="0"/>
                </a:moveTo>
                <a:lnTo>
                  <a:pt x="336771" y="0"/>
                </a:lnTo>
                <a:lnTo>
                  <a:pt x="336771"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2267627" y="4369636"/>
            <a:ext cx="13674986" cy="7551897"/>
          </a:xfrm>
          <a:prstGeom prst="rect">
            <a:avLst/>
          </a:prstGeom>
        </p:spPr>
        <p:txBody>
          <a:bodyPr anchor="t" rtlCol="false" tIns="0" lIns="0" bIns="0" rIns="0">
            <a:spAutoFit/>
          </a:bodyPr>
          <a:lstStyle/>
          <a:p>
            <a:pPr algn="ctr">
              <a:lnSpc>
                <a:spcPts val="2703"/>
              </a:lnSpc>
            </a:pPr>
            <a:r>
              <a:rPr lang="en-US" sz="1931">
                <a:solidFill>
                  <a:srgbClr val="1F2020"/>
                </a:solidFill>
                <a:latin typeface="Poppins"/>
              </a:rPr>
              <a:t>1. </a:t>
            </a:r>
            <a:r>
              <a:rPr lang="en-US" sz="1931">
                <a:solidFill>
                  <a:srgbClr val="1F2020"/>
                </a:solidFill>
                <a:latin typeface="Poppins Bold"/>
              </a:rPr>
              <a:t>Alignment with Organizational Goals</a:t>
            </a:r>
            <a:r>
              <a:rPr lang="en-US" sz="1931">
                <a:solidFill>
                  <a:srgbClr val="1F2020"/>
                </a:solidFill>
                <a:latin typeface="Poppins"/>
              </a:rPr>
              <a:t>: Performance Management ensures that individual and team objectives align with the broader goals of the organization. This alignment contributes to overall organizational success by ensuring everyone is working towards common objectives.</a:t>
            </a:r>
          </a:p>
          <a:p>
            <a:pPr algn="ctr">
              <a:lnSpc>
                <a:spcPts val="2703"/>
              </a:lnSpc>
            </a:pPr>
          </a:p>
          <a:p>
            <a:pPr algn="ctr">
              <a:lnSpc>
                <a:spcPts val="2703"/>
              </a:lnSpc>
            </a:pPr>
            <a:r>
              <a:rPr lang="en-US" sz="1931">
                <a:solidFill>
                  <a:srgbClr val="1F2020"/>
                </a:solidFill>
                <a:latin typeface="Poppins"/>
              </a:rPr>
              <a:t>2. </a:t>
            </a:r>
            <a:r>
              <a:rPr lang="en-US" sz="1931">
                <a:solidFill>
                  <a:srgbClr val="1F2020"/>
                </a:solidFill>
                <a:latin typeface="Poppins Bold"/>
              </a:rPr>
              <a:t>Enhanced Employee Performance</a:t>
            </a:r>
            <a:r>
              <a:rPr lang="en-US" sz="1931">
                <a:solidFill>
                  <a:srgbClr val="1F2020"/>
                </a:solidFill>
                <a:latin typeface="Poppins"/>
              </a:rPr>
              <a:t>: The primary purpose is to improve and optimize individual and collective employee performance. By setting clear expectations, providing feedback, and offering development opportunities, Performance Management encourages employees to excel in their roles.</a:t>
            </a:r>
          </a:p>
          <a:p>
            <a:pPr algn="ctr">
              <a:lnSpc>
                <a:spcPts val="2703"/>
              </a:lnSpc>
            </a:pPr>
          </a:p>
          <a:p>
            <a:pPr algn="ctr">
              <a:lnSpc>
                <a:spcPts val="2703"/>
              </a:lnSpc>
            </a:pPr>
            <a:r>
              <a:rPr lang="en-US" sz="1931">
                <a:solidFill>
                  <a:srgbClr val="1F2020"/>
                </a:solidFill>
                <a:latin typeface="Poppins"/>
              </a:rPr>
              <a:t>3. </a:t>
            </a:r>
            <a:r>
              <a:rPr lang="en-US" sz="1931">
                <a:solidFill>
                  <a:srgbClr val="1F2020"/>
                </a:solidFill>
                <a:latin typeface="Poppins Bold"/>
              </a:rPr>
              <a:t>Feedback and Development</a:t>
            </a:r>
            <a:r>
              <a:rPr lang="en-US" sz="1931">
                <a:solidFill>
                  <a:srgbClr val="1F2020"/>
                </a:solidFill>
                <a:latin typeface="Poppins"/>
              </a:rPr>
              <a:t>: Performance Management provides a structured framework for ongoing feedback. Regular assessments and discussions help employees understand their strengths, areas for improvement, and developmental needs. This, in turn, facilitates continuous learning and professional growth.</a:t>
            </a:r>
          </a:p>
          <a:p>
            <a:pPr algn="ctr">
              <a:lnSpc>
                <a:spcPts val="2703"/>
              </a:lnSpc>
            </a:pPr>
          </a:p>
          <a:p>
            <a:pPr algn="ctr">
              <a:lnSpc>
                <a:spcPts val="2703"/>
              </a:lnSpc>
            </a:pPr>
            <a:r>
              <a:rPr lang="en-US" sz="1931">
                <a:solidFill>
                  <a:srgbClr val="1F2020"/>
                </a:solidFill>
                <a:latin typeface="Poppins"/>
              </a:rPr>
              <a:t>4. </a:t>
            </a:r>
            <a:r>
              <a:rPr lang="en-US" sz="1931">
                <a:solidFill>
                  <a:srgbClr val="1F2020"/>
                </a:solidFill>
                <a:latin typeface="Poppins Bold"/>
              </a:rPr>
              <a:t>Recognition and Rewards</a:t>
            </a:r>
            <a:r>
              <a:rPr lang="en-US" sz="1931">
                <a:solidFill>
                  <a:srgbClr val="1F2020"/>
                </a:solidFill>
                <a:latin typeface="Poppins"/>
              </a:rPr>
              <a:t>: It serves as a basis for recognizing and rewarding high-performing individuals or teams. Acknowledging and rewarding accomplishments not only motivates employees but also reinforces positive behaviors that contribute to organizational success.</a:t>
            </a:r>
          </a:p>
          <a:p>
            <a:pPr algn="ctr">
              <a:lnSpc>
                <a:spcPts val="2703"/>
              </a:lnSpc>
            </a:pPr>
          </a:p>
          <a:p>
            <a:pPr algn="ctr">
              <a:lnSpc>
                <a:spcPts val="2703"/>
              </a:lnSpc>
            </a:pPr>
          </a:p>
          <a:p>
            <a:pPr algn="ctr">
              <a:lnSpc>
                <a:spcPts val="2703"/>
              </a:lnSpc>
            </a:pPr>
          </a:p>
          <a:p>
            <a:pPr algn="ctr">
              <a:lnSpc>
                <a:spcPts val="2703"/>
              </a:lnSpc>
            </a:pPr>
          </a:p>
          <a:p>
            <a:pPr algn="ctr">
              <a:lnSpc>
                <a:spcPts val="2703"/>
              </a:lnSpc>
            </a:pPr>
          </a:p>
          <a:p>
            <a:pPr algn="ctr">
              <a:lnSpc>
                <a:spcPts val="2703"/>
              </a:lnSpc>
            </a:pPr>
          </a:p>
          <a:p>
            <a:pPr algn="ctr">
              <a:lnSpc>
                <a:spcPts val="2703"/>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DAF6nhRpFXI</dc:identifier>
  <dcterms:modified xsi:type="dcterms:W3CDTF">2011-08-01T06:04:30Z</dcterms:modified>
  <cp:revision>1</cp:revision>
  <dc:title>Strategy Deck</dc:title>
</cp:coreProperties>
</file>