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91" autoAdjust="0"/>
    <p:restoredTop sz="94660"/>
  </p:normalViewPr>
  <p:slideViewPr>
    <p:cSldViewPr snapToGrid="0">
      <p:cViewPr>
        <p:scale>
          <a:sx n="100" d="100"/>
          <a:sy n="100" d="100"/>
        </p:scale>
        <p:origin x="1085" y="52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7398a0b84f6a1bf8_5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7398a0b84f6a1bf8_5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7398a0b84f6a1bf8_5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7398a0b84f6a1bf8_5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7398a0b84f6a1bf8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7398a0b84f6a1bf8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7398a0b84f6a1bf8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7398a0b84f6a1bf8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7398a0b84f6a1bf8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7398a0b84f6a1bf8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7398a0b84f6a1bf8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7398a0b84f6a1bf8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7398a0b84f6a1bf8_2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7398a0b84f6a1bf8_2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7398a0b84f6a1bf8_5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7398a0b84f6a1bf8_5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7398a0b84f6a1bf8_5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7398a0b84f6a1bf8_5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7398a0b84f6a1bf8_5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7398a0b84f6a1bf8_5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rm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0"/>
              </a:spcBef>
              <a:spcAft>
                <a:spcPts val="0"/>
              </a:spcAft>
              <a:buClr>
                <a:schemeClr val="lt1"/>
              </a:buClr>
              <a:buSzPts val="1100"/>
              <a:buChar char="○"/>
              <a:defRPr>
                <a:solidFill>
                  <a:schemeClr val="lt1"/>
                </a:solidFill>
              </a:defRPr>
            </a:lvl2pPr>
            <a:lvl3pPr marL="1371600" lvl="2" indent="-298450" algn="ctr">
              <a:spcBef>
                <a:spcPts val="0"/>
              </a:spcBef>
              <a:spcAft>
                <a:spcPts val="0"/>
              </a:spcAft>
              <a:buClr>
                <a:schemeClr val="lt1"/>
              </a:buClr>
              <a:buSzPts val="1100"/>
              <a:buChar char="■"/>
              <a:defRPr>
                <a:solidFill>
                  <a:schemeClr val="lt1"/>
                </a:solidFill>
              </a:defRPr>
            </a:lvl3pPr>
            <a:lvl4pPr marL="1828800" lvl="3" indent="-298450" algn="ctr">
              <a:spcBef>
                <a:spcPts val="0"/>
              </a:spcBef>
              <a:spcAft>
                <a:spcPts val="0"/>
              </a:spcAft>
              <a:buClr>
                <a:schemeClr val="lt1"/>
              </a:buClr>
              <a:buSzPts val="1100"/>
              <a:buChar char="●"/>
              <a:defRPr>
                <a:solidFill>
                  <a:schemeClr val="lt1"/>
                </a:solidFill>
              </a:defRPr>
            </a:lvl4pPr>
            <a:lvl5pPr marL="2286000" lvl="4" indent="-298450" algn="ctr">
              <a:spcBef>
                <a:spcPts val="0"/>
              </a:spcBef>
              <a:spcAft>
                <a:spcPts val="0"/>
              </a:spcAft>
              <a:buClr>
                <a:schemeClr val="lt1"/>
              </a:buClr>
              <a:buSzPts val="1100"/>
              <a:buChar char="○"/>
              <a:defRPr>
                <a:solidFill>
                  <a:schemeClr val="lt1"/>
                </a:solidFill>
              </a:defRPr>
            </a:lvl5pPr>
            <a:lvl6pPr marL="2743200" lvl="5" indent="-298450" algn="ctr">
              <a:spcBef>
                <a:spcPts val="0"/>
              </a:spcBef>
              <a:spcAft>
                <a:spcPts val="0"/>
              </a:spcAft>
              <a:buClr>
                <a:schemeClr val="lt1"/>
              </a:buClr>
              <a:buSzPts val="1100"/>
              <a:buChar char="■"/>
              <a:defRPr>
                <a:solidFill>
                  <a:schemeClr val="lt1"/>
                </a:solidFill>
              </a:defRPr>
            </a:lvl6pPr>
            <a:lvl7pPr marL="3200400" lvl="6" indent="-298450" algn="ctr">
              <a:spcBef>
                <a:spcPts val="0"/>
              </a:spcBef>
              <a:spcAft>
                <a:spcPts val="0"/>
              </a:spcAft>
              <a:buClr>
                <a:schemeClr val="lt1"/>
              </a:buClr>
              <a:buSzPts val="1100"/>
              <a:buChar char="●"/>
              <a:defRPr>
                <a:solidFill>
                  <a:schemeClr val="lt1"/>
                </a:solidFill>
              </a:defRPr>
            </a:lvl7pPr>
            <a:lvl8pPr marL="3657600" lvl="7" indent="-298450" algn="ctr">
              <a:spcBef>
                <a:spcPts val="0"/>
              </a:spcBef>
              <a:spcAft>
                <a:spcPts val="0"/>
              </a:spcAft>
              <a:buClr>
                <a:schemeClr val="lt1"/>
              </a:buClr>
              <a:buSzPts val="1100"/>
              <a:buChar char="○"/>
              <a:defRPr>
                <a:solidFill>
                  <a:schemeClr val="lt1"/>
                </a:solidFill>
              </a:defRPr>
            </a:lvl8pPr>
            <a:lvl9pPr marL="4114800" lvl="8" indent="-298450" algn="ctr">
              <a:spcBef>
                <a:spcPts val="0"/>
              </a:spcBef>
              <a:spcAft>
                <a:spcPts val="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rm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lnSpcReduction="10000"/>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0" y="-277493"/>
            <a:ext cx="4131300" cy="5143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b="1">
                <a:solidFill>
                  <a:srgbClr val="134F5C"/>
                </a:solidFill>
                <a:latin typeface="Lora"/>
                <a:ea typeface="Lora"/>
                <a:cs typeface="Lora"/>
                <a:sym typeface="Lora"/>
              </a:rPr>
              <a:t>Income tax , tax return , exemption and deduction.</a:t>
            </a:r>
            <a:endParaRPr b="1">
              <a:solidFill>
                <a:srgbClr val="134F5C"/>
              </a:solidFill>
              <a:latin typeface="Lora"/>
              <a:ea typeface="Lora"/>
              <a:cs typeface="Lora"/>
              <a:sym typeface="Lora"/>
            </a:endParaRPr>
          </a:p>
        </p:txBody>
      </p:sp>
      <p:sp>
        <p:nvSpPr>
          <p:cNvPr id="278" name="Google Shape;278;p13"/>
          <p:cNvSpPr txBox="1">
            <a:spLocks noGrp="1"/>
          </p:cNvSpPr>
          <p:nvPr>
            <p:ph type="subTitle" idx="1"/>
          </p:nvPr>
        </p:nvSpPr>
        <p:spPr>
          <a:xfrm>
            <a:off x="4342475" y="0"/>
            <a:ext cx="4590300" cy="5143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solidFill>
                <a:schemeClr val="accent3"/>
              </a:solidFill>
            </a:endParaRPr>
          </a:p>
        </p:txBody>
      </p:sp>
      <p:pic>
        <p:nvPicPr>
          <p:cNvPr id="279" name="Google Shape;279;p13"/>
          <p:cNvPicPr preferRelativeResize="0"/>
          <p:nvPr/>
        </p:nvPicPr>
        <p:blipFill>
          <a:blip r:embed="rId3">
            <a:alphaModFix/>
          </a:blip>
          <a:stretch>
            <a:fillRect/>
          </a:stretch>
        </p:blipFill>
        <p:spPr>
          <a:xfrm>
            <a:off x="4131300" y="-1"/>
            <a:ext cx="5012700" cy="550444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22"/>
          <p:cNvSpPr txBox="1">
            <a:spLocks noGrp="1"/>
          </p:cNvSpPr>
          <p:nvPr>
            <p:ph type="title"/>
          </p:nvPr>
        </p:nvSpPr>
        <p:spPr>
          <a:xfrm>
            <a:off x="933034" y="-848337"/>
            <a:ext cx="8721600" cy="6191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endParaRPr/>
          </a:p>
        </p:txBody>
      </p:sp>
      <p:pic>
        <p:nvPicPr>
          <p:cNvPr id="338" name="Google Shape;338;p22"/>
          <p:cNvPicPr preferRelativeResize="0"/>
          <p:nvPr/>
        </p:nvPicPr>
        <p:blipFill>
          <a:blip r:embed="rId3">
            <a:alphaModFix/>
          </a:blip>
          <a:stretch>
            <a:fillRect/>
          </a:stretch>
        </p:blipFill>
        <p:spPr>
          <a:xfrm>
            <a:off x="0" y="0"/>
            <a:ext cx="9144000" cy="51434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1"/>
          <p:cNvSpPr txBox="1">
            <a:spLocks noGrp="1"/>
          </p:cNvSpPr>
          <p:nvPr>
            <p:ph type="title"/>
          </p:nvPr>
        </p:nvSpPr>
        <p:spPr>
          <a:xfrm>
            <a:off x="1388625" y="772725"/>
            <a:ext cx="6366900" cy="1863300"/>
          </a:xfrm>
          <a:prstGeom prst="rect">
            <a:avLst/>
          </a:prstGeom>
          <a:noFill/>
          <a:ln>
            <a:noFill/>
          </a:ln>
        </p:spPr>
        <p:txBody>
          <a:bodyPr spcFirstLastPara="1" wrap="square" lIns="91425" tIns="91425" rIns="91425" bIns="91425" anchor="ctr" anchorCtr="0">
            <a:normAutofit/>
          </a:bodyPr>
          <a:lstStyle/>
          <a:p>
            <a:pPr marL="0" lvl="0" indent="0" algn="l" rtl="0">
              <a:lnSpc>
                <a:spcPct val="100000"/>
              </a:lnSpc>
              <a:spcBef>
                <a:spcPts val="0"/>
              </a:spcBef>
              <a:spcAft>
                <a:spcPts val="0"/>
              </a:spcAft>
              <a:buSzPts val="8000"/>
              <a:buNone/>
            </a:pPr>
            <a:r>
              <a:rPr lang="en">
                <a:latin typeface="Playfair Display"/>
                <a:ea typeface="Playfair Display"/>
                <a:cs typeface="Playfair Display"/>
                <a:sym typeface="Playfair Display"/>
              </a:rPr>
              <a:t>Thank you </a:t>
            </a:r>
            <a:endParaRPr>
              <a:latin typeface="Playfair Display"/>
              <a:ea typeface="Playfair Display"/>
              <a:cs typeface="Playfair Display"/>
              <a:sym typeface="Playfair Display"/>
            </a:endParaRPr>
          </a:p>
        </p:txBody>
      </p:sp>
      <p:sp>
        <p:nvSpPr>
          <p:cNvPr id="3" name="Text Placeholder 2">
            <a:extLst>
              <a:ext uri="{FF2B5EF4-FFF2-40B4-BE49-F238E27FC236}">
                <a16:creationId xmlns:a16="http://schemas.microsoft.com/office/drawing/2014/main" id="{A0F86AD0-324C-E357-0F87-72063B03520A}"/>
              </a:ext>
            </a:extLst>
          </p:cNvPr>
          <p:cNvSpPr>
            <a:spLocks noGrp="1"/>
          </p:cNvSpPr>
          <p:nvPr>
            <p:ph type="body" idx="1"/>
          </p:nvPr>
        </p:nvSpPr>
        <p:spPr/>
        <p:txBody>
          <a:bodyPr/>
          <a:lstStyle/>
          <a:p>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14"/>
          <p:cNvSpPr txBox="1">
            <a:spLocks noGrp="1"/>
          </p:cNvSpPr>
          <p:nvPr>
            <p:ph type="ctrTitle"/>
          </p:nvPr>
        </p:nvSpPr>
        <p:spPr>
          <a:xfrm>
            <a:off x="0" y="0"/>
            <a:ext cx="5791500" cy="34794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endParaRPr dirty="0"/>
          </a:p>
        </p:txBody>
      </p:sp>
      <p:sp>
        <p:nvSpPr>
          <p:cNvPr id="285" name="Google Shape;285;p14"/>
          <p:cNvSpPr txBox="1">
            <a:spLocks noGrp="1"/>
          </p:cNvSpPr>
          <p:nvPr>
            <p:ph type="subTitle" idx="1"/>
          </p:nvPr>
        </p:nvSpPr>
        <p:spPr>
          <a:xfrm>
            <a:off x="0" y="2044175"/>
            <a:ext cx="7461000" cy="2793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pic>
        <p:nvPicPr>
          <p:cNvPr id="286" name="Google Shape;286;p14"/>
          <p:cNvPicPr preferRelativeResize="0"/>
          <p:nvPr/>
        </p:nvPicPr>
        <p:blipFill>
          <a:blip r:embed="rId3">
            <a:alphaModFix/>
          </a:blip>
          <a:stretch>
            <a:fillRect/>
          </a:stretch>
        </p:blipFill>
        <p:spPr>
          <a:xfrm>
            <a:off x="4975950" y="0"/>
            <a:ext cx="44802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pic>
        <p:nvPicPr>
          <p:cNvPr id="292" name="Google Shape;292;p15"/>
          <p:cNvPicPr preferRelativeResize="0"/>
          <p:nvPr/>
        </p:nvPicPr>
        <p:blipFill>
          <a:blip r:embed="rId3">
            <a:alphaModFix/>
          </a:blip>
          <a:stretch>
            <a:fillRect/>
          </a:stretch>
        </p:blipFill>
        <p:spPr>
          <a:xfrm>
            <a:off x="0" y="-5480900"/>
            <a:ext cx="10096426" cy="1650250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
        <p:nvSpPr>
          <p:cNvPr id="298" name="Google Shape;298;p16"/>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299" name="Google Shape;299;p16"/>
          <p:cNvPicPr preferRelativeResize="0"/>
          <p:nvPr/>
        </p:nvPicPr>
        <p:blipFill>
          <a:blip r:embed="rId3">
            <a:alphaModFix/>
          </a:blip>
          <a:stretch>
            <a:fillRect/>
          </a:stretch>
        </p:blipFill>
        <p:spPr>
          <a:xfrm>
            <a:off x="-385600" y="-881350"/>
            <a:ext cx="9906000" cy="81157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17"/>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Introduction </a:t>
            </a:r>
            <a:endParaRPr/>
          </a:p>
        </p:txBody>
      </p:sp>
      <p:sp>
        <p:nvSpPr>
          <p:cNvPr id="305" name="Google Shape;305;p17"/>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rmAutofit fontScale="70000"/>
          </a:bodyPr>
          <a:lstStyle/>
          <a:p>
            <a:pPr marL="0" lvl="0" indent="0" algn="l" rtl="0">
              <a:spcBef>
                <a:spcPts val="0"/>
              </a:spcBef>
              <a:spcAft>
                <a:spcPts val="0"/>
              </a:spcAft>
              <a:buNone/>
            </a:pPr>
            <a:r>
              <a:rPr lang="en"/>
              <a:t>An income tax is a tax imposed on individuals or entities (taxpayers) in respect of the income or profits earned by them (commonly called taxable income).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18"/>
          <p:cNvSpPr txBox="1">
            <a:spLocks noGrp="1"/>
          </p:cNvSpPr>
          <p:nvPr>
            <p:ph type="title"/>
          </p:nvPr>
        </p:nvSpPr>
        <p:spPr>
          <a:xfrm>
            <a:off x="-387700" y="0"/>
            <a:ext cx="9531600" cy="20658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a:t>Understanding income tax </a:t>
            </a:r>
            <a:endParaRPr/>
          </a:p>
        </p:txBody>
      </p:sp>
      <p:sp>
        <p:nvSpPr>
          <p:cNvPr id="311" name="Google Shape;311;p18"/>
          <p:cNvSpPr txBox="1">
            <a:spLocks noGrp="1"/>
          </p:cNvSpPr>
          <p:nvPr>
            <p:ph type="body" idx="1"/>
          </p:nvPr>
        </p:nvSpPr>
        <p:spPr>
          <a:xfrm rot="-123">
            <a:off x="731900" y="2065944"/>
            <a:ext cx="8412000" cy="6077400"/>
          </a:xfrm>
          <a:prstGeom prst="rect">
            <a:avLst/>
          </a:prstGeom>
        </p:spPr>
        <p:txBody>
          <a:bodyPr spcFirstLastPara="1" wrap="square" lIns="91425" tIns="91425" rIns="91425" bIns="91425" anchor="t" anchorCtr="0">
            <a:normAutofit/>
          </a:bodyPr>
          <a:lstStyle/>
          <a:p>
            <a:pPr marL="0" lvl="0" indent="0" algn="ctr" rtl="0">
              <a:spcBef>
                <a:spcPts val="0"/>
              </a:spcBef>
              <a:spcAft>
                <a:spcPts val="1200"/>
              </a:spcAft>
              <a:buNone/>
            </a:pPr>
            <a:r>
              <a:rPr lang="en">
                <a:latin typeface="Trebuchet MS"/>
                <a:ea typeface="Trebuchet MS"/>
                <a:cs typeface="Trebuchet MS"/>
                <a:sym typeface="Trebuchet MS"/>
              </a:rPr>
              <a:t>Paying your income tax for the first time is a milestone in any citizen’s life. However, the process can seem too daunting and tedious for a first-timer, and some of the terms tend to go right over your head. This needn’t be so. To help you understand the tax implications of your income (based on your income source), here is a compilation of basics of income tax for beginners</a:t>
            </a:r>
            <a:endParaRPr>
              <a:latin typeface="Trebuchet MS"/>
              <a:ea typeface="Trebuchet MS"/>
              <a:cs typeface="Trebuchet MS"/>
              <a:sym typeface="Trebuchet MS"/>
            </a:endParaRPr>
          </a:p>
        </p:txBody>
      </p:sp>
      <p:pic>
        <p:nvPicPr>
          <p:cNvPr id="312" name="Google Shape;312;p18"/>
          <p:cNvPicPr preferRelativeResize="0"/>
          <p:nvPr/>
        </p:nvPicPr>
        <p:blipFill>
          <a:blip r:embed="rId3">
            <a:alphaModFix/>
          </a:blip>
          <a:stretch>
            <a:fillRect/>
          </a:stretch>
        </p:blipFill>
        <p:spPr>
          <a:xfrm>
            <a:off x="2826920" y="3398425"/>
            <a:ext cx="3102355" cy="17450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19"/>
          <p:cNvSpPr txBox="1">
            <a:spLocks noGrp="1"/>
          </p:cNvSpPr>
          <p:nvPr>
            <p:ph type="title"/>
          </p:nvPr>
        </p:nvSpPr>
        <p:spPr>
          <a:xfrm>
            <a:off x="220325" y="-605925"/>
            <a:ext cx="5958300" cy="23859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Income tax return </a:t>
            </a:r>
            <a:endParaRPr/>
          </a:p>
        </p:txBody>
      </p:sp>
      <p:sp>
        <p:nvSpPr>
          <p:cNvPr id="318" name="Google Shape;318;p19"/>
          <p:cNvSpPr txBox="1"/>
          <p:nvPr/>
        </p:nvSpPr>
        <p:spPr>
          <a:xfrm>
            <a:off x="0" y="788623"/>
            <a:ext cx="9144000" cy="396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Nunito"/>
              <a:ea typeface="Nunito"/>
              <a:cs typeface="Nunito"/>
              <a:sym typeface="Nunito"/>
            </a:endParaRPr>
          </a:p>
        </p:txBody>
      </p:sp>
      <p:sp>
        <p:nvSpPr>
          <p:cNvPr id="319" name="Google Shape;319;p19"/>
          <p:cNvSpPr txBox="1"/>
          <p:nvPr/>
        </p:nvSpPr>
        <p:spPr>
          <a:xfrm>
            <a:off x="0" y="1184925"/>
            <a:ext cx="7629300" cy="2493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500">
                <a:latin typeface="Playfair Display"/>
                <a:ea typeface="Playfair Display"/>
                <a:cs typeface="Playfair Display"/>
                <a:sym typeface="Playfair Display"/>
              </a:rPr>
              <a:t>Income tax return is the form in which assessee files information about his/her income and tax thereon to Income Tax Department. Various forms are ITR 1, ITR 2, ITR 3, ITR 4, ITR 5, ITR 6 and ITR 7. When you file a belated return, you are not allowed to carry forward certain losses. </a:t>
            </a:r>
            <a:endParaRPr sz="2500">
              <a:latin typeface="Playfair Display"/>
              <a:ea typeface="Playfair Display"/>
              <a:cs typeface="Playfair Display"/>
              <a:sym typeface="Playfair Display"/>
            </a:endParaRPr>
          </a:p>
        </p:txBody>
      </p:sp>
      <p:sp>
        <p:nvSpPr>
          <p:cNvPr id="320" name="Google Shape;320;p19"/>
          <p:cNvSpPr txBox="1"/>
          <p:nvPr/>
        </p:nvSpPr>
        <p:spPr>
          <a:xfrm>
            <a:off x="0" y="2041793"/>
            <a:ext cx="9144000" cy="396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Nunito"/>
              <a:ea typeface="Nunito"/>
              <a:cs typeface="Nunito"/>
              <a:sym typeface="Nuni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0"/>
          <p:cNvSpPr txBox="1">
            <a:spLocks noGrp="1"/>
          </p:cNvSpPr>
          <p:nvPr>
            <p:ph type="title"/>
          </p:nvPr>
        </p:nvSpPr>
        <p:spPr>
          <a:xfrm>
            <a:off x="1388625" y="772725"/>
            <a:ext cx="6366900" cy="18633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endParaRPr/>
          </a:p>
        </p:txBody>
      </p:sp>
      <p:sp>
        <p:nvSpPr>
          <p:cNvPr id="326" name="Google Shape;326;p20"/>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rmAutofit/>
          </a:bodyPr>
          <a:lstStyle/>
          <a:p>
            <a:pPr marL="0" lvl="0" indent="0" algn="ctr" rtl="0">
              <a:spcBef>
                <a:spcPts val="0"/>
              </a:spcBef>
              <a:spcAft>
                <a:spcPts val="1200"/>
              </a:spcAft>
              <a:buNone/>
            </a:pPr>
            <a:endParaRPr/>
          </a:p>
        </p:txBody>
      </p:sp>
      <p:pic>
        <p:nvPicPr>
          <p:cNvPr id="327" name="Google Shape;327;p20"/>
          <p:cNvPicPr preferRelativeResize="0"/>
          <p:nvPr/>
        </p:nvPicPr>
        <p:blipFill>
          <a:blip r:embed="rId3">
            <a:alphaModFix/>
          </a:blip>
          <a:stretch>
            <a:fillRect/>
          </a:stretch>
        </p:blipFill>
        <p:spPr>
          <a:xfrm>
            <a:off x="0" y="-52243"/>
            <a:ext cx="9144000" cy="522514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pic>
        <p:nvPicPr>
          <p:cNvPr id="332" name="Google Shape;332;p21"/>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190</Words>
  <Application>Microsoft Office PowerPoint</Application>
  <PresentationFormat>On-screen Show (16:9)</PresentationFormat>
  <Paragraphs>8</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Lora</vt:lpstr>
      <vt:lpstr>Maven Pro</vt:lpstr>
      <vt:lpstr>Nunito</vt:lpstr>
      <vt:lpstr>Playfair Display</vt:lpstr>
      <vt:lpstr>Trebuchet MS</vt:lpstr>
      <vt:lpstr>Momentum</vt:lpstr>
      <vt:lpstr>Income tax , tax return , exemption and deduction.</vt:lpstr>
      <vt:lpstr>PowerPoint Presentation</vt:lpstr>
      <vt:lpstr>PowerPoint Presentation</vt:lpstr>
      <vt:lpstr>PowerPoint Presentation</vt:lpstr>
      <vt:lpstr>Introduction </vt:lpstr>
      <vt:lpstr>Understanding income tax </vt:lpstr>
      <vt:lpstr>Income tax return </vt:lpstr>
      <vt:lpstr>PowerPoint Presentation</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tax , tax return , exemption and deduction.</dc:title>
  <cp:lastModifiedBy>Gaurav Singh</cp:lastModifiedBy>
  <cp:revision>1</cp:revision>
  <dcterms:modified xsi:type="dcterms:W3CDTF">2024-01-20T09:57:14Z</dcterms:modified>
</cp:coreProperties>
</file>