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4" r:id="rId2"/>
    <p:sldId id="256" r:id="rId3"/>
    <p:sldId id="257" r:id="rId4"/>
    <p:sldId id="258" r:id="rId5"/>
    <p:sldId id="259" r:id="rId6"/>
    <p:sldId id="260" r:id="rId7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6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476" y="2123442"/>
            <a:ext cx="5627823" cy="4883385"/>
          </a:xfrm>
        </p:spPr>
        <p:txBody>
          <a:bodyPr anchor="b"/>
          <a:lstStyle>
            <a:lvl1pPr>
              <a:defRPr sz="6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476" y="7006824"/>
            <a:ext cx="5627823" cy="126341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7040861"/>
            <a:ext cx="5627822" cy="831216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6476" y="1005840"/>
            <a:ext cx="5627823" cy="533964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7" y="7872077"/>
            <a:ext cx="5627821" cy="724111"/>
          </a:xfrm>
        </p:spPr>
        <p:txBody>
          <a:bodyPr>
            <a:normAutofit/>
          </a:bodyPr>
          <a:lstStyle>
            <a:lvl1pPr marL="0" indent="0">
              <a:buNone/>
              <a:defRPr sz="102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6" y="2123440"/>
            <a:ext cx="5627823" cy="2905760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5364480"/>
            <a:ext cx="5627823" cy="346456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5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98" y="2123440"/>
            <a:ext cx="5100892" cy="3407615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230951" y="5531055"/>
            <a:ext cx="4641985" cy="50185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19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6380964"/>
            <a:ext cx="5627823" cy="245872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2813" y="1424505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9737" y="3833554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84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4582161"/>
            <a:ext cx="5627824" cy="2424664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09" y="2905760"/>
            <a:ext cx="187911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6054" y="3911600"/>
            <a:ext cx="1866671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478" y="2905760"/>
            <a:ext cx="1872341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69749" y="3911600"/>
            <a:ext cx="1879070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2905760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543180" y="3911600"/>
            <a:ext cx="1869709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054" y="6234725"/>
            <a:ext cx="1874770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6054" y="3241040"/>
            <a:ext cx="1874770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16054" y="7079911"/>
            <a:ext cx="1874770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0123" y="6234725"/>
            <a:ext cx="18686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80122" y="3241040"/>
            <a:ext cx="1868696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79260" y="7079910"/>
            <a:ext cx="1871171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6234725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3179" y="3241040"/>
            <a:ext cx="1869709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543101" y="7079907"/>
            <a:ext cx="1872185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315" y="630981"/>
            <a:ext cx="1117574" cy="854498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6054" y="1134034"/>
            <a:ext cx="4733490" cy="8041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4197210"/>
            <a:ext cx="5627822" cy="2809616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3022179"/>
            <a:ext cx="2803396" cy="6153786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679" y="3015604"/>
            <a:ext cx="2803398" cy="6160359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2794000"/>
            <a:ext cx="2803395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545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5680" y="2794000"/>
            <a:ext cx="28033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5680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2123440"/>
            <a:ext cx="2168743" cy="2123440"/>
          </a:xfrm>
        </p:spPr>
        <p:txBody>
          <a:bodyPr anchor="b"/>
          <a:lstStyle>
            <a:lvl1pPr algn="l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988" y="2123440"/>
            <a:ext cx="3313311" cy="67056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530"/>
            </a:lvl2pPr>
            <a:lvl3pPr>
              <a:defRPr sz="1360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4589613"/>
            <a:ext cx="2168743" cy="4246879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08" y="2719482"/>
            <a:ext cx="3247573" cy="2309718"/>
          </a:xfrm>
        </p:spPr>
        <p:txBody>
          <a:bodyPr anchor="b">
            <a:normAutofit/>
          </a:bodyPr>
          <a:lstStyle>
            <a:lvl1pPr algn="l">
              <a:defRPr sz="30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1490" y="1676400"/>
            <a:ext cx="2040786" cy="670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5364480"/>
            <a:ext cx="3242519" cy="2011680"/>
          </a:xfrm>
        </p:spPr>
        <p:txBody>
          <a:bodyPr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354517" y="2458720"/>
            <a:ext cx="2396490" cy="41351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836357" y="-670560"/>
            <a:ext cx="1360170" cy="23469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354517" y="8940800"/>
            <a:ext cx="842010" cy="1452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30890" y="3911600"/>
            <a:ext cx="3562350" cy="6146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713820" y="4246880"/>
            <a:ext cx="2007870" cy="3464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004" y="663986"/>
            <a:ext cx="5997073" cy="2054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3010957"/>
            <a:ext cx="5704906" cy="615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6065306" y="2752701"/>
            <a:ext cx="1452879" cy="1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108232" y="4856781"/>
            <a:ext cx="5661033" cy="1943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601467" y="433747"/>
            <a:ext cx="534491" cy="1125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5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388626" rtl="0" eaLnBrk="1" latinLnBrk="0" hangingPunct="1">
        <a:spcBef>
          <a:spcPct val="0"/>
        </a:spcBef>
        <a:buNone/>
        <a:defRPr sz="357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70" indent="-291470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31518" indent="-242892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3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71567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60193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48819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137446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526072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914698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303324" indent="-194313" algn="l" defTabSz="388626" rtl="0" eaLnBrk="1" latinLnBrk="0" hangingPunct="1">
        <a:spcBef>
          <a:spcPts val="8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6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53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79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06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32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59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85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12" algn="l" defTabSz="38862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archistudent.net/importance-types-of-scale-in-architectur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rchistudent.net/importance-types-of-scale-in-architectur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563" y="2011144"/>
            <a:ext cx="4800600" cy="1661993"/>
          </a:xfrm>
        </p:spPr>
        <p:txBody>
          <a:bodyPr/>
          <a:lstStyle/>
          <a:p>
            <a:r>
              <a:rPr lang="en-US" sz="5400" dirty="0">
                <a:latin typeface="Adobe Garamond Pro" panose="02020502060506020403" pitchFamily="18" charset="0"/>
              </a:rPr>
              <a:t>Importance of scale in 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9372600"/>
            <a:ext cx="233172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Ar. Manish Kumar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59" y="171728"/>
            <a:ext cx="1037104" cy="123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3F17376-6772-494F-8560-859344DB72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5509141"/>
            <a:ext cx="5943600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7550" y="883665"/>
            <a:ext cx="4779645" cy="5918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56995" marR="5080" indent="-1344930">
              <a:lnSpc>
                <a:spcPts val="2180"/>
              </a:lnSpc>
              <a:spcBef>
                <a:spcPts val="250"/>
              </a:spcBef>
            </a:pPr>
            <a:r>
              <a:rPr sz="1900" b="1" spc="100" dirty="0">
                <a:solidFill>
                  <a:srgbClr val="171717"/>
                </a:solidFill>
                <a:latin typeface="Arial"/>
                <a:cs typeface="Arial"/>
              </a:rPr>
              <a:t>IMPORTANCE</a:t>
            </a:r>
            <a:r>
              <a:rPr sz="1900" b="1" spc="2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71717"/>
                </a:solidFill>
                <a:latin typeface="Arial"/>
                <a:cs typeface="Arial"/>
              </a:rPr>
              <a:t>&amp;</a:t>
            </a:r>
            <a:r>
              <a:rPr sz="1900" b="1" spc="2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900" b="1" spc="95" dirty="0">
                <a:solidFill>
                  <a:srgbClr val="171717"/>
                </a:solidFill>
                <a:latin typeface="Arial"/>
                <a:cs typeface="Arial"/>
              </a:rPr>
              <a:t>TYPES</a:t>
            </a:r>
            <a:r>
              <a:rPr sz="1900" b="1" spc="2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900" b="1" spc="7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1900" b="1" spc="2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900" b="1" spc="90" dirty="0">
                <a:solidFill>
                  <a:srgbClr val="171717"/>
                </a:solidFill>
                <a:latin typeface="Arial"/>
                <a:cs typeface="Arial"/>
              </a:rPr>
              <a:t>SCALE</a:t>
            </a:r>
            <a:r>
              <a:rPr sz="1900" b="1" spc="2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900" b="1" spc="55" dirty="0">
                <a:solidFill>
                  <a:srgbClr val="171717"/>
                </a:solidFill>
                <a:latin typeface="Arial"/>
                <a:cs typeface="Arial"/>
              </a:rPr>
              <a:t>IN </a:t>
            </a:r>
            <a:r>
              <a:rPr sz="1900" b="1" spc="-5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900" b="1" spc="105" dirty="0">
                <a:solidFill>
                  <a:srgbClr val="171717"/>
                </a:solidFill>
                <a:latin typeface="Arial"/>
                <a:cs typeface="Arial"/>
              </a:rPr>
              <a:t>ARCHITECTURE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463029"/>
            <a:ext cx="5972175" cy="8026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6300"/>
              </a:lnSpc>
              <a:spcBef>
                <a:spcPts val="150"/>
              </a:spcBef>
            </a:pPr>
            <a:r>
              <a:rPr sz="1050" b="1" spc="-5" dirty="0">
                <a:latin typeface="Arial"/>
                <a:cs typeface="Arial"/>
              </a:rPr>
              <a:t>Standard Scales </a:t>
            </a:r>
            <a:r>
              <a:rPr sz="1050" b="1" dirty="0">
                <a:latin typeface="Arial"/>
                <a:cs typeface="Arial"/>
              </a:rPr>
              <a:t>for </a:t>
            </a:r>
            <a:r>
              <a:rPr sz="1050" b="1" spc="-5" dirty="0">
                <a:latin typeface="Arial"/>
                <a:cs typeface="Arial"/>
              </a:rPr>
              <a:t>Architectural </a:t>
            </a:r>
            <a:r>
              <a:rPr sz="1050" b="1" dirty="0">
                <a:latin typeface="Arial"/>
                <a:cs typeface="Arial"/>
              </a:rPr>
              <a:t>Drawings: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dirty="0">
                <a:latin typeface="Arial MT"/>
                <a:cs typeface="Arial MT"/>
              </a:rPr>
              <a:t>is referred </a:t>
            </a:r>
            <a:r>
              <a:rPr sz="1050" spc="-5" dirty="0">
                <a:latin typeface="Arial MT"/>
                <a:cs typeface="Arial MT"/>
              </a:rPr>
              <a:t>to as </a:t>
            </a:r>
            <a:r>
              <a:rPr sz="1050" dirty="0">
                <a:latin typeface="Arial MT"/>
                <a:cs typeface="Arial MT"/>
              </a:rPr>
              <a:t>the ratio </a:t>
            </a:r>
            <a:r>
              <a:rPr sz="1050" spc="-5" dirty="0">
                <a:latin typeface="Arial MT"/>
                <a:cs typeface="Arial MT"/>
              </a:rPr>
              <a:t>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size </a:t>
            </a:r>
            <a:r>
              <a:rPr sz="1050" spc="-5" dirty="0">
                <a:latin typeface="Arial MT"/>
                <a:cs typeface="Arial MT"/>
              </a:rPr>
              <a:t>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 object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6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6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actual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size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6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object.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It</a:t>
            </a:r>
            <a:r>
              <a:rPr sz="1050" spc="6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gives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6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actual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size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or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dimension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9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an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object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or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building.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term scale can also </a:t>
            </a:r>
            <a:r>
              <a:rPr sz="1050" spc="5" dirty="0">
                <a:latin typeface="Arial MT"/>
                <a:cs typeface="Arial MT"/>
              </a:rPr>
              <a:t>be </a:t>
            </a:r>
            <a:r>
              <a:rPr sz="1050" dirty="0">
                <a:latin typeface="Arial MT"/>
                <a:cs typeface="Arial MT"/>
              </a:rPr>
              <a:t>referred </a:t>
            </a:r>
            <a:r>
              <a:rPr sz="1050" spc="-5" dirty="0">
                <a:latin typeface="Arial MT"/>
                <a:cs typeface="Arial MT"/>
              </a:rPr>
              <a:t>to as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instrument </a:t>
            </a:r>
            <a:r>
              <a:rPr sz="105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used </a:t>
            </a:r>
            <a:r>
              <a:rPr sz="105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to </a:t>
            </a:r>
            <a:r>
              <a:rPr sz="105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measure </a:t>
            </a:r>
            <a:r>
              <a:rPr sz="105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the various </a:t>
            </a:r>
            <a:r>
              <a:rPr sz="105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objects</a:t>
            </a:r>
            <a:r>
              <a:rPr sz="1050" b="1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050" spc="-15" dirty="0">
                <a:latin typeface="Arial MT"/>
                <a:cs typeface="Arial MT"/>
              </a:rPr>
              <a:t>or 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forms. </a:t>
            </a:r>
            <a:r>
              <a:rPr sz="1050" spc="-10" dirty="0">
                <a:latin typeface="Arial MT"/>
                <a:cs typeface="Arial MT"/>
              </a:rPr>
              <a:t>The units </a:t>
            </a:r>
            <a:r>
              <a:rPr sz="1050" spc="-5" dirty="0">
                <a:latin typeface="Arial MT"/>
                <a:cs typeface="Arial MT"/>
              </a:rPr>
              <a:t>of scale are feet </a:t>
            </a:r>
            <a:r>
              <a:rPr sz="1050" dirty="0">
                <a:latin typeface="Arial MT"/>
                <a:cs typeface="Arial MT"/>
              </a:rPr>
              <a:t>(‘), </a:t>
            </a:r>
            <a:r>
              <a:rPr sz="1050" spc="-5" dirty="0">
                <a:latin typeface="Arial MT"/>
                <a:cs typeface="Arial MT"/>
              </a:rPr>
              <a:t>inches </a:t>
            </a:r>
            <a:r>
              <a:rPr sz="1050" spc="5" dirty="0">
                <a:latin typeface="Arial MT"/>
                <a:cs typeface="Arial MT"/>
              </a:rPr>
              <a:t>(“), </a:t>
            </a:r>
            <a:r>
              <a:rPr sz="1050" dirty="0">
                <a:latin typeface="Arial MT"/>
                <a:cs typeface="Arial MT"/>
              </a:rPr>
              <a:t>metre </a:t>
            </a:r>
            <a:r>
              <a:rPr sz="1050" spc="5" dirty="0">
                <a:latin typeface="Arial MT"/>
                <a:cs typeface="Arial MT"/>
              </a:rPr>
              <a:t>(m), </a:t>
            </a:r>
            <a:r>
              <a:rPr sz="1050" spc="-5" dirty="0">
                <a:latin typeface="Arial MT"/>
                <a:cs typeface="Arial MT"/>
              </a:rPr>
              <a:t>centimetre </a:t>
            </a:r>
            <a:r>
              <a:rPr sz="1050" dirty="0">
                <a:latin typeface="Arial MT"/>
                <a:cs typeface="Arial MT"/>
              </a:rPr>
              <a:t>(cm), </a:t>
            </a:r>
            <a:r>
              <a:rPr sz="1050" spc="-5" dirty="0">
                <a:latin typeface="Arial MT"/>
                <a:cs typeface="Arial MT"/>
              </a:rPr>
              <a:t>millimeter </a:t>
            </a:r>
            <a:r>
              <a:rPr sz="1050" dirty="0">
                <a:latin typeface="Arial MT"/>
                <a:cs typeface="Arial MT"/>
              </a:rPr>
              <a:t>(mm), </a:t>
            </a:r>
            <a:r>
              <a:rPr sz="1050" spc="-5" dirty="0">
                <a:latin typeface="Arial MT"/>
                <a:cs typeface="Arial MT"/>
              </a:rPr>
              <a:t>etc.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Architecture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plays 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vital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role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design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process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execution.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1555114"/>
            <a:ext cx="5943600" cy="4457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7578267"/>
            <a:ext cx="5943600" cy="1196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206753"/>
            <a:ext cx="5953760" cy="5924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2190"/>
              </a:lnSpc>
              <a:spcBef>
                <a:spcPts val="244"/>
              </a:spcBef>
              <a:tabLst>
                <a:tab pos="1341755" algn="l"/>
                <a:tab pos="2363470" algn="l"/>
                <a:tab pos="2900045" algn="l"/>
                <a:tab pos="4744720" algn="l"/>
              </a:tabLst>
            </a:pPr>
            <a:r>
              <a:rPr sz="1900" b="1" spc="120" dirty="0">
                <a:latin typeface="Arial"/>
                <a:cs typeface="Arial"/>
              </a:rPr>
              <a:t>S</a:t>
            </a:r>
            <a:r>
              <a:rPr sz="1900" b="1" spc="105" dirty="0">
                <a:latin typeface="Arial"/>
                <a:cs typeface="Arial"/>
              </a:rPr>
              <a:t>t</a:t>
            </a:r>
            <a:r>
              <a:rPr sz="1900" b="1" spc="110" dirty="0">
                <a:latin typeface="Arial"/>
                <a:cs typeface="Arial"/>
              </a:rPr>
              <a:t>a</a:t>
            </a:r>
            <a:r>
              <a:rPr sz="1900" b="1" spc="105" dirty="0">
                <a:latin typeface="Arial"/>
                <a:cs typeface="Arial"/>
              </a:rPr>
              <a:t>nd</a:t>
            </a:r>
            <a:r>
              <a:rPr sz="1900" b="1" spc="110" dirty="0">
                <a:latin typeface="Arial"/>
                <a:cs typeface="Arial"/>
              </a:rPr>
              <a:t>a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-5" dirty="0">
                <a:latin typeface="Arial"/>
                <a:cs typeface="Arial"/>
              </a:rPr>
              <a:t>d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20" dirty="0">
                <a:latin typeface="Arial"/>
                <a:cs typeface="Arial"/>
              </a:rPr>
              <a:t>S</a:t>
            </a:r>
            <a:r>
              <a:rPr sz="1900" b="1" spc="110" dirty="0">
                <a:latin typeface="Arial"/>
                <a:cs typeface="Arial"/>
              </a:rPr>
              <a:t>cale</a:t>
            </a:r>
            <a:r>
              <a:rPr sz="1900" b="1" spc="-5" dirty="0">
                <a:latin typeface="Arial"/>
                <a:cs typeface="Arial"/>
              </a:rPr>
              <a:t>s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25" dirty="0">
                <a:latin typeface="Arial"/>
                <a:cs typeface="Arial"/>
              </a:rPr>
              <a:t>f</a:t>
            </a:r>
            <a:r>
              <a:rPr sz="1900" b="1" spc="105" dirty="0">
                <a:latin typeface="Arial"/>
                <a:cs typeface="Arial"/>
              </a:rPr>
              <a:t>o</a:t>
            </a:r>
            <a:r>
              <a:rPr sz="1900" b="1" spc="-5" dirty="0">
                <a:latin typeface="Arial"/>
                <a:cs typeface="Arial"/>
              </a:rPr>
              <a:t>r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85" dirty="0">
                <a:latin typeface="Arial"/>
                <a:cs typeface="Arial"/>
              </a:rPr>
              <a:t>A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110" dirty="0">
                <a:latin typeface="Arial"/>
                <a:cs typeface="Arial"/>
              </a:rPr>
              <a:t>c</a:t>
            </a:r>
            <a:r>
              <a:rPr sz="1900" b="1" spc="105" dirty="0">
                <a:latin typeface="Arial"/>
                <a:cs typeface="Arial"/>
              </a:rPr>
              <a:t>h</a:t>
            </a:r>
            <a:r>
              <a:rPr sz="1900" b="1" spc="110" dirty="0">
                <a:latin typeface="Arial"/>
                <a:cs typeface="Arial"/>
              </a:rPr>
              <a:t>i</a:t>
            </a:r>
            <a:r>
              <a:rPr sz="1900" b="1" spc="105" dirty="0">
                <a:latin typeface="Arial"/>
                <a:cs typeface="Arial"/>
              </a:rPr>
              <a:t>t</a:t>
            </a:r>
            <a:r>
              <a:rPr sz="1900" b="1" spc="110" dirty="0">
                <a:latin typeface="Arial"/>
                <a:cs typeface="Arial"/>
              </a:rPr>
              <a:t>ec</a:t>
            </a:r>
            <a:r>
              <a:rPr sz="1900" b="1" spc="105" dirty="0">
                <a:latin typeface="Arial"/>
                <a:cs typeface="Arial"/>
              </a:rPr>
              <a:t>tu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110" dirty="0">
                <a:latin typeface="Arial"/>
                <a:cs typeface="Arial"/>
              </a:rPr>
              <a:t>a</a:t>
            </a:r>
            <a:r>
              <a:rPr sz="1900" b="1" spc="-5" dirty="0">
                <a:latin typeface="Arial"/>
                <a:cs typeface="Arial"/>
              </a:rPr>
              <a:t>l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10" dirty="0">
                <a:latin typeface="Arial"/>
                <a:cs typeface="Arial"/>
              </a:rPr>
              <a:t>D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110" dirty="0">
                <a:latin typeface="Arial"/>
                <a:cs typeface="Arial"/>
              </a:rPr>
              <a:t>a</a:t>
            </a:r>
            <a:r>
              <a:rPr sz="1900" b="1" spc="170" dirty="0">
                <a:latin typeface="Arial"/>
                <a:cs typeface="Arial"/>
              </a:rPr>
              <a:t>w</a:t>
            </a:r>
            <a:r>
              <a:rPr sz="1900" b="1" spc="110" dirty="0">
                <a:latin typeface="Arial"/>
                <a:cs typeface="Arial"/>
              </a:rPr>
              <a:t>i</a:t>
            </a:r>
            <a:r>
              <a:rPr sz="1900" b="1" spc="105" dirty="0">
                <a:latin typeface="Arial"/>
                <a:cs typeface="Arial"/>
              </a:rPr>
              <a:t>ng</a:t>
            </a:r>
            <a:r>
              <a:rPr sz="1900" b="1" spc="-5" dirty="0">
                <a:latin typeface="Arial"/>
                <a:cs typeface="Arial"/>
              </a:rPr>
              <a:t>s  </a:t>
            </a:r>
            <a:r>
              <a:rPr sz="1900" b="1" spc="70" dirty="0">
                <a:latin typeface="Arial"/>
                <a:cs typeface="Arial"/>
              </a:rPr>
              <a:t>has</a:t>
            </a:r>
            <a:r>
              <a:rPr sz="1900" b="1" spc="24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</a:t>
            </a:r>
            <a:r>
              <a:rPr sz="1900" b="1" spc="240" dirty="0">
                <a:latin typeface="Arial"/>
                <a:cs typeface="Arial"/>
              </a:rPr>
              <a:t> </a:t>
            </a:r>
            <a:r>
              <a:rPr sz="1900" b="1" spc="70" dirty="0">
                <a:latin typeface="Arial"/>
                <a:cs typeface="Arial"/>
              </a:rPr>
              <a:t>lot</a:t>
            </a:r>
            <a:r>
              <a:rPr sz="1900" b="1" spc="235" dirty="0">
                <a:latin typeface="Arial"/>
                <a:cs typeface="Arial"/>
              </a:rPr>
              <a:t> </a:t>
            </a:r>
            <a:r>
              <a:rPr sz="1900" b="1" spc="65" dirty="0">
                <a:latin typeface="Arial"/>
                <a:cs typeface="Arial"/>
              </a:rPr>
              <a:t>of</a:t>
            </a:r>
            <a:r>
              <a:rPr sz="1900" b="1" spc="229" dirty="0">
                <a:latin typeface="Arial"/>
                <a:cs typeface="Arial"/>
              </a:rPr>
              <a:t> </a:t>
            </a:r>
            <a:r>
              <a:rPr sz="1900" b="1" spc="105" dirty="0">
                <a:latin typeface="Arial"/>
                <a:cs typeface="Arial"/>
              </a:rPr>
              <a:t>importance:-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404" y="1767967"/>
            <a:ext cx="6201410" cy="1415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230"/>
              </a:lnSpc>
              <a:spcBef>
                <a:spcPts val="105"/>
              </a:spcBef>
              <a:buClr>
                <a:srgbClr val="666666"/>
              </a:buClr>
              <a:buAutoNum type="arabicPeriod"/>
              <a:tabLst>
                <a:tab pos="241300" algn="l"/>
              </a:tabLst>
            </a:pPr>
            <a:r>
              <a:rPr sz="1050" spc="-5" dirty="0">
                <a:latin typeface="Arial MT"/>
                <a:cs typeface="Arial MT"/>
              </a:rPr>
              <a:t>Before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planning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building,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scale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needs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be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set to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make</a:t>
            </a:r>
            <a:r>
              <a:rPr sz="1050" spc="-10" dirty="0">
                <a:latin typeface="Arial MT"/>
                <a:cs typeface="Arial MT"/>
              </a:rPr>
              <a:t> the </a:t>
            </a:r>
            <a:r>
              <a:rPr sz="1050" spc="5" dirty="0">
                <a:latin typeface="Arial MT"/>
                <a:cs typeface="Arial MT"/>
              </a:rPr>
              <a:t>work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easy.</a:t>
            </a:r>
            <a:endParaRPr sz="1050">
              <a:latin typeface="Arial MT"/>
              <a:cs typeface="Arial MT"/>
            </a:endParaRPr>
          </a:p>
          <a:p>
            <a:pPr marL="241300" marR="5080" indent="-228600">
              <a:lnSpc>
                <a:spcPts val="1220"/>
              </a:lnSpc>
              <a:spcBef>
                <a:spcPts val="45"/>
              </a:spcBef>
              <a:buClr>
                <a:srgbClr val="666666"/>
              </a:buClr>
              <a:buAutoNum type="arabicPeriod"/>
              <a:tabLst>
                <a:tab pos="241300" algn="l"/>
              </a:tabLst>
            </a:pPr>
            <a:r>
              <a:rPr sz="1050" dirty="0">
                <a:latin typeface="Arial MT"/>
                <a:cs typeface="Arial MT"/>
              </a:rPr>
              <a:t>With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use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6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scale,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sizes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6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objects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set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as;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it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be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made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miniature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scale,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human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or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architectural/monumental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scale.</a:t>
            </a:r>
            <a:endParaRPr sz="1050">
              <a:latin typeface="Arial MT"/>
              <a:cs typeface="Arial MT"/>
            </a:endParaRPr>
          </a:p>
          <a:p>
            <a:pPr marL="241300" marR="6985" indent="-228600">
              <a:lnSpc>
                <a:spcPts val="1200"/>
              </a:lnSpc>
              <a:buClr>
                <a:srgbClr val="666666"/>
              </a:buClr>
              <a:buAutoNum type="arabicPeriod"/>
              <a:tabLst>
                <a:tab pos="241300" algn="l"/>
              </a:tabLst>
            </a:pPr>
            <a:r>
              <a:rPr sz="1050" dirty="0">
                <a:latin typeface="Arial MT"/>
                <a:cs typeface="Arial MT"/>
              </a:rPr>
              <a:t>With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setting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correct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scale,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composition</a:t>
            </a:r>
            <a:r>
              <a:rPr sz="1050" dirty="0">
                <a:latin typeface="Arial MT"/>
                <a:cs typeface="Arial MT"/>
              </a:rPr>
              <a:t> becomes</a:t>
            </a:r>
            <a:r>
              <a:rPr sz="1050" spc="2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more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accurate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aesthetically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pleasing.</a:t>
            </a:r>
            <a:endParaRPr sz="1050">
              <a:latin typeface="Arial MT"/>
              <a:cs typeface="Arial MT"/>
            </a:endParaRPr>
          </a:p>
          <a:p>
            <a:pPr marL="241300" indent="-228600">
              <a:lnSpc>
                <a:spcPts val="1165"/>
              </a:lnSpc>
              <a:buClr>
                <a:srgbClr val="666666"/>
              </a:buClr>
              <a:buAutoNum type="arabicPeriod"/>
              <a:tabLst>
                <a:tab pos="241300" algn="l"/>
              </a:tabLst>
            </a:pP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architect</a:t>
            </a:r>
            <a:r>
              <a:rPr sz="1050" dirty="0">
                <a:latin typeface="Arial MT"/>
                <a:cs typeface="Arial MT"/>
              </a:rPr>
              <a:t> uses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miniature</a:t>
            </a:r>
            <a:r>
              <a:rPr sz="1050" spc="-5" dirty="0">
                <a:latin typeface="Arial MT"/>
                <a:cs typeface="Arial MT"/>
              </a:rPr>
              <a:t> scale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making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his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drawings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on</a:t>
            </a:r>
            <a:r>
              <a:rPr sz="1050" spc="-10" dirty="0">
                <a:latin typeface="Arial MT"/>
                <a:cs typeface="Arial MT"/>
              </a:rPr>
              <a:t> the </a:t>
            </a:r>
            <a:r>
              <a:rPr sz="1050" dirty="0">
                <a:latin typeface="Arial MT"/>
                <a:cs typeface="Arial MT"/>
              </a:rPr>
              <a:t>paper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making</a:t>
            </a:r>
            <a:r>
              <a:rPr sz="1050" spc="-5" dirty="0">
                <a:latin typeface="Arial MT"/>
                <a:cs typeface="Arial MT"/>
              </a:rPr>
              <a:t> models.</a:t>
            </a:r>
            <a:endParaRPr sz="1050">
              <a:latin typeface="Arial MT"/>
              <a:cs typeface="Arial MT"/>
            </a:endParaRPr>
          </a:p>
          <a:p>
            <a:pPr marL="241300" indent="-228600">
              <a:lnSpc>
                <a:spcPts val="1200"/>
              </a:lnSpc>
              <a:buClr>
                <a:srgbClr val="666666"/>
              </a:buClr>
              <a:buAutoNum type="arabicPeriod"/>
              <a:tabLst>
                <a:tab pos="241300" algn="l"/>
              </a:tabLst>
            </a:pPr>
            <a:r>
              <a:rPr sz="1050" dirty="0">
                <a:latin typeface="Arial MT"/>
                <a:cs typeface="Arial MT"/>
              </a:rPr>
              <a:t>With</a:t>
            </a:r>
            <a:r>
              <a:rPr sz="1050" spc="-10" dirty="0">
                <a:latin typeface="Arial MT"/>
                <a:cs typeface="Arial MT"/>
              </a:rPr>
              <a:t> due </a:t>
            </a:r>
            <a:r>
              <a:rPr sz="1050" spc="-5" dirty="0">
                <a:latin typeface="Arial MT"/>
                <a:cs typeface="Arial MT"/>
              </a:rPr>
              <a:t>reference 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scales,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sizes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5" dirty="0">
                <a:latin typeface="Arial MT"/>
                <a:cs typeface="Arial MT"/>
              </a:rPr>
              <a:t>forms </a:t>
            </a:r>
            <a:r>
              <a:rPr sz="1050" spc="-5" dirty="0">
                <a:latin typeface="Arial MT"/>
                <a:cs typeface="Arial MT"/>
              </a:rPr>
              <a:t>are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set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monument.</a:t>
            </a:r>
            <a:endParaRPr sz="1050">
              <a:latin typeface="Arial MT"/>
              <a:cs typeface="Arial MT"/>
            </a:endParaRPr>
          </a:p>
          <a:p>
            <a:pPr marL="241300" marR="5080" indent="-228600">
              <a:lnSpc>
                <a:spcPts val="1220"/>
              </a:lnSpc>
              <a:spcBef>
                <a:spcPts val="40"/>
              </a:spcBef>
              <a:buClr>
                <a:srgbClr val="666666"/>
              </a:buClr>
              <a:buAutoNum type="arabicPeriod"/>
              <a:tabLst>
                <a:tab pos="241300" algn="l"/>
              </a:tabLst>
            </a:pPr>
            <a:r>
              <a:rPr sz="1050" spc="-5" dirty="0">
                <a:latin typeface="Arial MT"/>
                <a:cs typeface="Arial MT"/>
              </a:rPr>
              <a:t>In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3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case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13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Taj</a:t>
            </a:r>
            <a:r>
              <a:rPr sz="1050" spc="1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Mahal</a:t>
            </a:r>
            <a:r>
              <a:rPr sz="1050" spc="1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or</a:t>
            </a:r>
            <a:r>
              <a:rPr sz="1050" spc="1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Humayun</a:t>
            </a:r>
            <a:r>
              <a:rPr sz="1050" spc="1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Tomb,</a:t>
            </a:r>
            <a:r>
              <a:rPr sz="1050" spc="1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monumental</a:t>
            </a:r>
            <a:r>
              <a:rPr sz="1050" spc="1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was</a:t>
            </a:r>
            <a:r>
              <a:rPr sz="1050" spc="1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set</a:t>
            </a:r>
            <a:r>
              <a:rPr sz="1050" spc="114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make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it</a:t>
            </a:r>
            <a:r>
              <a:rPr sz="1050" spc="114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look</a:t>
            </a:r>
            <a:r>
              <a:rPr sz="1050" spc="9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more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pleasing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consider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as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monument.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466338"/>
            <a:ext cx="5949315" cy="5918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250"/>
              </a:spcBef>
              <a:tabLst>
                <a:tab pos="951230" algn="l"/>
                <a:tab pos="1375410" algn="l"/>
                <a:tab pos="2710815" algn="l"/>
                <a:tab pos="3735704" algn="l"/>
                <a:tab pos="4271645" algn="l"/>
              </a:tabLst>
            </a:pPr>
            <a:r>
              <a:rPr sz="1900" b="1" spc="130" dirty="0">
                <a:latin typeface="Arial"/>
                <a:cs typeface="Arial"/>
              </a:rPr>
              <a:t>T</a:t>
            </a:r>
            <a:r>
              <a:rPr sz="1900" b="1" spc="90" dirty="0">
                <a:latin typeface="Arial"/>
                <a:cs typeface="Arial"/>
              </a:rPr>
              <a:t>y</a:t>
            </a:r>
            <a:r>
              <a:rPr sz="1900" b="1" spc="105" dirty="0">
                <a:latin typeface="Arial"/>
                <a:cs typeface="Arial"/>
              </a:rPr>
              <a:t>p</a:t>
            </a:r>
            <a:r>
              <a:rPr sz="1900" b="1" spc="110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s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05" dirty="0">
                <a:latin typeface="Arial"/>
                <a:cs typeface="Arial"/>
              </a:rPr>
              <a:t>o</a:t>
            </a:r>
            <a:r>
              <a:rPr sz="1900" b="1" spc="-5" dirty="0">
                <a:latin typeface="Arial"/>
                <a:cs typeface="Arial"/>
              </a:rPr>
              <a:t>f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20" dirty="0">
                <a:latin typeface="Arial"/>
                <a:cs typeface="Arial"/>
              </a:rPr>
              <a:t>S</a:t>
            </a:r>
            <a:r>
              <a:rPr sz="1900" b="1" spc="105" dirty="0">
                <a:latin typeface="Arial"/>
                <a:cs typeface="Arial"/>
              </a:rPr>
              <a:t>t</a:t>
            </a:r>
            <a:r>
              <a:rPr sz="1900" b="1" spc="110" dirty="0">
                <a:latin typeface="Arial"/>
                <a:cs typeface="Arial"/>
              </a:rPr>
              <a:t>a</a:t>
            </a:r>
            <a:r>
              <a:rPr sz="1900" b="1" spc="130" dirty="0">
                <a:latin typeface="Arial"/>
                <a:cs typeface="Arial"/>
              </a:rPr>
              <a:t>n</a:t>
            </a:r>
            <a:r>
              <a:rPr sz="1900" b="1" spc="105" dirty="0">
                <a:latin typeface="Arial"/>
                <a:cs typeface="Arial"/>
              </a:rPr>
              <a:t>d</a:t>
            </a:r>
            <a:r>
              <a:rPr sz="1900" b="1" spc="110" dirty="0">
                <a:latin typeface="Arial"/>
                <a:cs typeface="Arial"/>
              </a:rPr>
              <a:t>a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-5" dirty="0">
                <a:latin typeface="Arial"/>
                <a:cs typeface="Arial"/>
              </a:rPr>
              <a:t>d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20" dirty="0">
                <a:latin typeface="Arial"/>
                <a:cs typeface="Arial"/>
              </a:rPr>
              <a:t>S</a:t>
            </a:r>
            <a:r>
              <a:rPr sz="1900" b="1" spc="110" dirty="0">
                <a:latin typeface="Arial"/>
                <a:cs typeface="Arial"/>
              </a:rPr>
              <a:t>cale</a:t>
            </a:r>
            <a:r>
              <a:rPr sz="1900" b="1" spc="-5" dirty="0">
                <a:latin typeface="Arial"/>
                <a:cs typeface="Arial"/>
              </a:rPr>
              <a:t>s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105" dirty="0">
                <a:latin typeface="Arial"/>
                <a:cs typeface="Arial"/>
              </a:rPr>
              <a:t>fo</a:t>
            </a:r>
            <a:r>
              <a:rPr sz="1900" b="1" spc="-5" dirty="0">
                <a:latin typeface="Arial"/>
                <a:cs typeface="Arial"/>
              </a:rPr>
              <a:t>r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60" dirty="0">
                <a:latin typeface="Arial"/>
                <a:cs typeface="Arial"/>
              </a:rPr>
              <a:t>A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110" dirty="0">
                <a:latin typeface="Arial"/>
                <a:cs typeface="Arial"/>
              </a:rPr>
              <a:t>c</a:t>
            </a:r>
            <a:r>
              <a:rPr sz="1900" b="1" spc="105" dirty="0">
                <a:latin typeface="Arial"/>
                <a:cs typeface="Arial"/>
              </a:rPr>
              <a:t>h</a:t>
            </a:r>
            <a:r>
              <a:rPr sz="1900" b="1" spc="135" dirty="0">
                <a:latin typeface="Arial"/>
                <a:cs typeface="Arial"/>
              </a:rPr>
              <a:t>i</a:t>
            </a:r>
            <a:r>
              <a:rPr sz="1900" b="1" spc="105" dirty="0">
                <a:latin typeface="Arial"/>
                <a:cs typeface="Arial"/>
              </a:rPr>
              <a:t>t</a:t>
            </a:r>
            <a:r>
              <a:rPr sz="1900" b="1" spc="110" dirty="0">
                <a:latin typeface="Arial"/>
                <a:cs typeface="Arial"/>
              </a:rPr>
              <a:t>ec</a:t>
            </a:r>
            <a:r>
              <a:rPr sz="1900" b="1" spc="105" dirty="0">
                <a:latin typeface="Arial"/>
                <a:cs typeface="Arial"/>
              </a:rPr>
              <a:t>tu</a:t>
            </a:r>
            <a:r>
              <a:rPr sz="1900" b="1" spc="120" dirty="0">
                <a:latin typeface="Arial"/>
                <a:cs typeface="Arial"/>
              </a:rPr>
              <a:t>r</a:t>
            </a:r>
            <a:r>
              <a:rPr sz="1900" b="1" spc="135" dirty="0">
                <a:latin typeface="Arial"/>
                <a:cs typeface="Arial"/>
              </a:rPr>
              <a:t>a</a:t>
            </a:r>
            <a:r>
              <a:rPr sz="1900" b="1" spc="-5" dirty="0">
                <a:latin typeface="Arial"/>
                <a:cs typeface="Arial"/>
              </a:rPr>
              <a:t>l  </a:t>
            </a:r>
            <a:r>
              <a:rPr sz="1900" b="1" spc="100" dirty="0">
                <a:latin typeface="Arial"/>
                <a:cs typeface="Arial"/>
              </a:rPr>
              <a:t>Drawings: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027170"/>
            <a:ext cx="5974080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Arial MT"/>
                <a:cs typeface="Arial MT"/>
              </a:rPr>
              <a:t>Various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Scales </a:t>
            </a:r>
            <a:r>
              <a:rPr sz="1050" dirty="0">
                <a:latin typeface="Arial MT"/>
                <a:cs typeface="Arial MT"/>
              </a:rPr>
              <a:t>which</a:t>
            </a:r>
            <a:r>
              <a:rPr sz="1050" spc="-5" dirty="0">
                <a:latin typeface="Arial MT"/>
                <a:cs typeface="Arial MT"/>
              </a:rPr>
              <a:t> Architects use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their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daily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life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–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b="1" i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</a:t>
            </a:r>
            <a:r>
              <a:rPr sz="1500" b="1" i="1" u="heavy" spc="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Scale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235"/>
              </a:spcBef>
            </a:pPr>
            <a:r>
              <a:rPr sz="1050" spc="-5" dirty="0">
                <a:latin typeface="Arial MT"/>
                <a:cs typeface="Arial MT"/>
              </a:rPr>
              <a:t>It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defined as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spc="5" dirty="0">
                <a:latin typeface="Arial MT"/>
                <a:cs typeface="Arial MT"/>
              </a:rPr>
              <a:t>with </a:t>
            </a:r>
            <a:r>
              <a:rPr sz="1050" spc="-5" dirty="0">
                <a:latin typeface="Arial MT"/>
                <a:cs typeface="Arial MT"/>
              </a:rPr>
              <a:t>reference to </a:t>
            </a:r>
            <a:r>
              <a:rPr sz="1050" dirty="0">
                <a:latin typeface="Arial MT"/>
                <a:cs typeface="Arial MT"/>
              </a:rPr>
              <a:t>the human </a:t>
            </a:r>
            <a:r>
              <a:rPr sz="1050" spc="-5" dirty="0">
                <a:latin typeface="Arial MT"/>
                <a:cs typeface="Arial MT"/>
              </a:rPr>
              <a:t>dimensions </a:t>
            </a:r>
            <a:r>
              <a:rPr sz="1050" spc="-10" dirty="0">
                <a:latin typeface="Arial MT"/>
                <a:cs typeface="Arial MT"/>
              </a:rPr>
              <a:t>and </a:t>
            </a:r>
            <a:r>
              <a:rPr sz="1050" spc="-5" dirty="0">
                <a:latin typeface="Arial MT"/>
                <a:cs typeface="Arial MT"/>
              </a:rPr>
              <a:t>all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sizes 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objects are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set accordingly. </a:t>
            </a:r>
            <a:r>
              <a:rPr sz="1050" spc="30" dirty="0">
                <a:latin typeface="Arial MT"/>
                <a:cs typeface="Arial MT"/>
              </a:rPr>
              <a:t>We </a:t>
            </a:r>
            <a:r>
              <a:rPr sz="1050" spc="5" dirty="0">
                <a:latin typeface="Arial MT"/>
                <a:cs typeface="Arial MT"/>
              </a:rPr>
              <a:t>may </a:t>
            </a:r>
            <a:r>
              <a:rPr sz="1050" spc="-5" dirty="0">
                <a:latin typeface="Arial MT"/>
                <a:cs typeface="Arial MT"/>
              </a:rPr>
              <a:t>say </a:t>
            </a:r>
            <a:r>
              <a:rPr sz="1050" dirty="0">
                <a:latin typeface="Arial MT"/>
                <a:cs typeface="Arial MT"/>
              </a:rPr>
              <a:t>it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as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all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-5" dirty="0">
                <a:latin typeface="Arial MT"/>
                <a:cs typeface="Arial MT"/>
              </a:rPr>
              <a:t> objects</a:t>
            </a:r>
            <a:r>
              <a:rPr sz="1050" dirty="0">
                <a:latin typeface="Arial MT"/>
                <a:cs typeface="Arial MT"/>
              </a:rPr>
              <a:t> and 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buildings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used </a:t>
            </a:r>
            <a:r>
              <a:rPr sz="1050" dirty="0">
                <a:latin typeface="Arial MT"/>
                <a:cs typeface="Arial MT"/>
              </a:rPr>
              <a:t>for daily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purpose. </a:t>
            </a:r>
            <a:r>
              <a:rPr sz="1050" spc="-5" dirty="0">
                <a:latin typeface="Arial MT"/>
                <a:cs typeface="Arial MT"/>
              </a:rPr>
              <a:t>All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sizes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are convenient </a:t>
            </a:r>
            <a:r>
              <a:rPr sz="1050" dirty="0">
                <a:latin typeface="Arial MT"/>
                <a:cs typeface="Arial MT"/>
              </a:rPr>
              <a:t>and handy in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accordance </a:t>
            </a:r>
            <a:r>
              <a:rPr sz="1050" spc="10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the people </a:t>
            </a:r>
            <a:r>
              <a:rPr sz="1050" spc="-5" dirty="0">
                <a:latin typeface="Arial MT"/>
                <a:cs typeface="Arial MT"/>
              </a:rPr>
              <a:t>living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building.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sizes of chairs, tables, staircase </a:t>
            </a:r>
            <a:r>
              <a:rPr sz="1050" spc="-10" dirty="0">
                <a:latin typeface="Arial MT"/>
                <a:cs typeface="Arial MT"/>
              </a:rPr>
              <a:t>treads and </a:t>
            </a:r>
            <a:r>
              <a:rPr sz="1050" dirty="0">
                <a:latin typeface="Arial MT"/>
                <a:cs typeface="Arial MT"/>
              </a:rPr>
              <a:t>risers, </a:t>
            </a:r>
            <a:r>
              <a:rPr sz="1050" spc="-5" dirty="0">
                <a:latin typeface="Arial MT"/>
                <a:cs typeface="Arial MT"/>
              </a:rPr>
              <a:t>doors, </a:t>
            </a:r>
            <a:r>
              <a:rPr sz="1050" dirty="0">
                <a:latin typeface="Arial MT"/>
                <a:cs typeface="Arial MT"/>
              </a:rPr>
              <a:t>windows; </a:t>
            </a:r>
            <a:r>
              <a:rPr sz="1050" spc="-5" dirty="0">
                <a:latin typeface="Arial MT"/>
                <a:cs typeface="Arial MT"/>
              </a:rPr>
              <a:t>all are set according to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human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dimensions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their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use.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6975" y="5699759"/>
            <a:ext cx="2857500" cy="2694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75350" cy="30619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8255" algn="just">
              <a:lnSpc>
                <a:spcPct val="96200"/>
              </a:lnSpc>
              <a:spcBef>
                <a:spcPts val="150"/>
              </a:spcBef>
            </a:pP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5" dirty="0">
                <a:latin typeface="Arial MT"/>
                <a:cs typeface="Arial MT"/>
              </a:rPr>
              <a:t>human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dirty="0">
                <a:latin typeface="Arial MT"/>
                <a:cs typeface="Arial MT"/>
              </a:rPr>
              <a:t>in </a:t>
            </a:r>
            <a:r>
              <a:rPr sz="1050" spc="-5" dirty="0">
                <a:latin typeface="Arial MT"/>
                <a:cs typeface="Arial MT"/>
              </a:rPr>
              <a:t>architecture </a:t>
            </a:r>
            <a:r>
              <a:rPr sz="1050" spc="5" dirty="0">
                <a:latin typeface="Arial MT"/>
                <a:cs typeface="Arial MT"/>
              </a:rPr>
              <a:t>can be </a:t>
            </a:r>
            <a:r>
              <a:rPr sz="1050" spc="-5" dirty="0">
                <a:latin typeface="Arial MT"/>
                <a:cs typeface="Arial MT"/>
              </a:rPr>
              <a:t>explained </a:t>
            </a:r>
            <a:r>
              <a:rPr sz="1050" spc="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height of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building </a:t>
            </a:r>
            <a:r>
              <a:rPr sz="1050" spc="5" dirty="0">
                <a:latin typeface="Arial MT"/>
                <a:cs typeface="Arial MT"/>
              </a:rPr>
              <a:t>by </a:t>
            </a:r>
            <a:r>
              <a:rPr sz="1050" dirty="0">
                <a:latin typeface="Arial MT"/>
                <a:cs typeface="Arial MT"/>
              </a:rPr>
              <a:t>giving </a:t>
            </a:r>
            <a:r>
              <a:rPr sz="1050" spc="-5" dirty="0">
                <a:latin typeface="Arial MT"/>
                <a:cs typeface="Arial MT"/>
              </a:rPr>
              <a:t>reference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the human </a:t>
            </a:r>
            <a:r>
              <a:rPr sz="1050" spc="-5" dirty="0">
                <a:latin typeface="Arial MT"/>
                <a:cs typeface="Arial MT"/>
              </a:rPr>
              <a:t>dimensions </a:t>
            </a:r>
            <a:r>
              <a:rPr sz="1050" spc="-10" dirty="0">
                <a:latin typeface="Arial MT"/>
                <a:cs typeface="Arial MT"/>
              </a:rPr>
              <a:t>and </a:t>
            </a:r>
            <a:r>
              <a:rPr sz="1050" dirty="0">
                <a:latin typeface="Arial MT"/>
                <a:cs typeface="Arial MT"/>
              </a:rPr>
              <a:t>human </a:t>
            </a:r>
            <a:r>
              <a:rPr sz="1050" spc="-5" dirty="0">
                <a:latin typeface="Arial MT"/>
                <a:cs typeface="Arial MT"/>
              </a:rPr>
              <a:t>scale. </a:t>
            </a:r>
            <a:r>
              <a:rPr sz="1050" spc="5" dirty="0">
                <a:latin typeface="Arial MT"/>
                <a:cs typeface="Arial MT"/>
              </a:rPr>
              <a:t>It </a:t>
            </a:r>
            <a:r>
              <a:rPr sz="1050" spc="-5" dirty="0">
                <a:latin typeface="Arial MT"/>
                <a:cs typeface="Arial MT"/>
              </a:rPr>
              <a:t>can also </a:t>
            </a:r>
            <a:r>
              <a:rPr sz="1050" spc="5" dirty="0">
                <a:latin typeface="Arial MT"/>
                <a:cs typeface="Arial MT"/>
              </a:rPr>
              <a:t>be </a:t>
            </a:r>
            <a:r>
              <a:rPr sz="1050" spc="-5" dirty="0">
                <a:latin typeface="Arial MT"/>
                <a:cs typeface="Arial MT"/>
              </a:rPr>
              <a:t>explained </a:t>
            </a:r>
            <a:r>
              <a:rPr sz="1050" spc="5" dirty="0">
                <a:latin typeface="Arial MT"/>
                <a:cs typeface="Arial MT"/>
              </a:rPr>
              <a:t>by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use of various </a:t>
            </a:r>
            <a:r>
              <a:rPr sz="1050" spc="-10" dirty="0">
                <a:latin typeface="Arial MT"/>
                <a:cs typeface="Arial MT"/>
              </a:rPr>
              <a:t>other </a:t>
            </a:r>
            <a:r>
              <a:rPr sz="1050" spc="-5" dirty="0">
                <a:latin typeface="Arial MT"/>
                <a:cs typeface="Arial MT"/>
              </a:rPr>
              <a:t> features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elements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such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as colors,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textures,</a:t>
            </a:r>
            <a:r>
              <a:rPr sz="1050" dirty="0">
                <a:latin typeface="Arial MT"/>
                <a:cs typeface="Arial MT"/>
              </a:rPr>
              <a:t> size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windows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doors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etc.</a:t>
            </a:r>
            <a:endParaRPr sz="1050">
              <a:latin typeface="Arial MT"/>
              <a:cs typeface="Arial MT"/>
            </a:endParaRPr>
          </a:p>
          <a:p>
            <a:pPr marL="12700" marR="5080" algn="just">
              <a:lnSpc>
                <a:spcPts val="1200"/>
              </a:lnSpc>
              <a:spcBef>
                <a:spcPts val="30"/>
              </a:spcBef>
            </a:pPr>
            <a:r>
              <a:rPr sz="1050" spc="-5" dirty="0">
                <a:latin typeface="Arial MT"/>
                <a:cs typeface="Arial MT"/>
              </a:rPr>
              <a:t>In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case,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if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dark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colors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used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room,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then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it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looks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be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more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smaller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than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compared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1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light</a:t>
            </a:r>
            <a:r>
              <a:rPr sz="1050" spc="1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colors.</a:t>
            </a:r>
            <a:r>
              <a:rPr sz="1050" spc="114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Large</a:t>
            </a:r>
            <a:r>
              <a:rPr sz="1050" spc="114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windows</a:t>
            </a:r>
            <a:r>
              <a:rPr sz="1050" spc="10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make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room</a:t>
            </a:r>
            <a:r>
              <a:rPr sz="1050" spc="15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look</a:t>
            </a:r>
            <a:r>
              <a:rPr sz="1050" spc="1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bigger</a:t>
            </a:r>
            <a:r>
              <a:rPr sz="1050" spc="1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as</a:t>
            </a:r>
            <a:r>
              <a:rPr sz="1050" spc="1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compared</a:t>
            </a:r>
            <a:r>
              <a:rPr sz="1050" spc="114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smaller</a:t>
            </a:r>
            <a:r>
              <a:rPr sz="1050" spc="10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windows</a:t>
            </a:r>
            <a:r>
              <a:rPr sz="1050" spc="10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which</a:t>
            </a:r>
            <a:endParaRPr sz="1050">
              <a:latin typeface="Arial MT"/>
              <a:cs typeface="Arial MT"/>
            </a:endParaRPr>
          </a:p>
          <a:p>
            <a:pPr marL="12700" marR="10795" algn="just">
              <a:lnSpc>
                <a:spcPts val="1200"/>
              </a:lnSpc>
              <a:spcBef>
                <a:spcPts val="30"/>
              </a:spcBef>
            </a:pPr>
            <a:r>
              <a:rPr sz="1050" spc="5" dirty="0">
                <a:latin typeface="Arial MT"/>
                <a:cs typeface="Arial MT"/>
              </a:rPr>
              <a:t>make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room look </a:t>
            </a:r>
            <a:r>
              <a:rPr sz="1050" dirty="0">
                <a:latin typeface="Arial MT"/>
                <a:cs typeface="Arial MT"/>
              </a:rPr>
              <a:t>smaller. </a:t>
            </a:r>
            <a:r>
              <a:rPr sz="1050" spc="-5" dirty="0">
                <a:latin typeface="Arial MT"/>
                <a:cs typeface="Arial MT"/>
              </a:rPr>
              <a:t>Textured </a:t>
            </a:r>
            <a:r>
              <a:rPr sz="1050" dirty="0">
                <a:latin typeface="Arial MT"/>
                <a:cs typeface="Arial MT"/>
              </a:rPr>
              <a:t>walls </a:t>
            </a:r>
            <a:r>
              <a:rPr sz="1050" spc="-5" dirty="0">
                <a:latin typeface="Arial MT"/>
                <a:cs typeface="Arial MT"/>
              </a:rPr>
              <a:t>are </a:t>
            </a:r>
            <a:r>
              <a:rPr sz="1050" dirty="0">
                <a:latin typeface="Arial MT"/>
                <a:cs typeface="Arial MT"/>
              </a:rPr>
              <a:t>used in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5" dirty="0">
                <a:latin typeface="Arial MT"/>
                <a:cs typeface="Arial MT"/>
              </a:rPr>
              <a:t>big </a:t>
            </a:r>
            <a:r>
              <a:rPr sz="1050" spc="-5" dirty="0">
                <a:latin typeface="Arial MT"/>
                <a:cs typeface="Arial MT"/>
              </a:rPr>
              <a:t>halls or </a:t>
            </a:r>
            <a:r>
              <a:rPr sz="1050" dirty="0">
                <a:latin typeface="Arial MT"/>
                <a:cs typeface="Arial MT"/>
              </a:rPr>
              <a:t>rooms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get a </a:t>
            </a:r>
            <a:r>
              <a:rPr sz="1050" spc="-5" dirty="0">
                <a:latin typeface="Arial MT"/>
                <a:cs typeface="Arial MT"/>
              </a:rPr>
              <a:t>feel </a:t>
            </a:r>
            <a:r>
              <a:rPr sz="1050" spc="-15" dirty="0">
                <a:latin typeface="Arial MT"/>
                <a:cs typeface="Arial MT"/>
              </a:rPr>
              <a:t>of </a:t>
            </a:r>
            <a:r>
              <a:rPr sz="1050" spc="-10" dirty="0">
                <a:latin typeface="Arial MT"/>
                <a:cs typeface="Arial MT"/>
              </a:rPr>
              <a:t> nearness </a:t>
            </a:r>
            <a:r>
              <a:rPr sz="1050" dirty="0">
                <a:latin typeface="Arial MT"/>
                <a:cs typeface="Arial MT"/>
              </a:rPr>
              <a:t>in room.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textured </a:t>
            </a:r>
            <a:r>
              <a:rPr sz="1050" dirty="0">
                <a:latin typeface="Arial MT"/>
                <a:cs typeface="Arial MT"/>
              </a:rPr>
              <a:t>walls </a:t>
            </a:r>
            <a:r>
              <a:rPr sz="1050" spc="-5" dirty="0">
                <a:latin typeface="Arial MT"/>
                <a:cs typeface="Arial MT"/>
              </a:rPr>
              <a:t>enhance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beauty </a:t>
            </a:r>
            <a:r>
              <a:rPr sz="1050" dirty="0">
                <a:latin typeface="Arial MT"/>
                <a:cs typeface="Arial MT"/>
              </a:rPr>
              <a:t>and </a:t>
            </a:r>
            <a:r>
              <a:rPr sz="1050" spc="-5" dirty="0">
                <a:latin typeface="Arial MT"/>
                <a:cs typeface="Arial MT"/>
              </a:rPr>
              <a:t>helps </a:t>
            </a:r>
            <a:r>
              <a:rPr sz="1050" dirty="0">
                <a:latin typeface="Arial MT"/>
                <a:cs typeface="Arial MT"/>
              </a:rPr>
              <a:t>in </a:t>
            </a:r>
            <a:r>
              <a:rPr sz="1050" spc="-5" dirty="0">
                <a:latin typeface="Arial MT"/>
                <a:cs typeface="Arial MT"/>
              </a:rPr>
              <a:t>feeling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less distance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between </a:t>
            </a:r>
            <a:r>
              <a:rPr sz="1050" spc="5" dirty="0">
                <a:latin typeface="Arial MT"/>
                <a:cs typeface="Arial MT"/>
              </a:rPr>
              <a:t>two </a:t>
            </a:r>
            <a:r>
              <a:rPr sz="1050" spc="-5" dirty="0">
                <a:latin typeface="Arial MT"/>
                <a:cs typeface="Arial MT"/>
              </a:rPr>
              <a:t>objects or </a:t>
            </a:r>
            <a:r>
              <a:rPr sz="1050" dirty="0">
                <a:latin typeface="Arial MT"/>
                <a:cs typeface="Arial MT"/>
              </a:rPr>
              <a:t>walls </a:t>
            </a:r>
            <a:r>
              <a:rPr sz="1050" spc="-20" dirty="0">
                <a:latin typeface="Arial MT"/>
                <a:cs typeface="Arial MT"/>
              </a:rPr>
              <a:t>of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room.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best </a:t>
            </a:r>
            <a:r>
              <a:rPr sz="1050" spc="-5" dirty="0">
                <a:latin typeface="Arial MT"/>
                <a:cs typeface="Arial MT"/>
              </a:rPr>
              <a:t>examples </a:t>
            </a:r>
            <a:r>
              <a:rPr sz="1050" dirty="0">
                <a:latin typeface="Arial MT"/>
                <a:cs typeface="Arial MT"/>
              </a:rPr>
              <a:t>for human </a:t>
            </a:r>
            <a:r>
              <a:rPr sz="1050" spc="-5" dirty="0">
                <a:latin typeface="Arial MT"/>
                <a:cs typeface="Arial MT"/>
              </a:rPr>
              <a:t>scales are </a:t>
            </a:r>
            <a:r>
              <a:rPr sz="1050" dirty="0">
                <a:latin typeface="Arial MT"/>
                <a:cs typeface="Arial MT"/>
              </a:rPr>
              <a:t>– </a:t>
            </a:r>
            <a:r>
              <a:rPr sz="1050" spc="-10" dirty="0">
                <a:latin typeface="Arial MT"/>
                <a:cs typeface="Arial MT"/>
              </a:rPr>
              <a:t>houses </a:t>
            </a:r>
            <a:r>
              <a:rPr sz="1050" dirty="0">
                <a:latin typeface="Arial MT"/>
                <a:cs typeface="Arial MT"/>
              </a:rPr>
              <a:t>and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automobiles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which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15" dirty="0">
                <a:latin typeface="Arial MT"/>
                <a:cs typeface="Arial MT"/>
              </a:rPr>
              <a:t>we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use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built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this scale.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500" b="1" i="1" u="heavy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Miniature</a:t>
            </a:r>
            <a:r>
              <a:rPr sz="1500" b="1" i="1" u="heavy" spc="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Scale</a:t>
            </a:r>
            <a:endParaRPr sz="1500">
              <a:latin typeface="Arial"/>
              <a:cs typeface="Arial"/>
            </a:endParaRPr>
          </a:p>
          <a:p>
            <a:pPr marL="12700" marR="8255" algn="just">
              <a:lnSpc>
                <a:spcPct val="95900"/>
              </a:lnSpc>
              <a:spcBef>
                <a:spcPts val="240"/>
              </a:spcBef>
            </a:pPr>
            <a:r>
              <a:rPr sz="1050" dirty="0">
                <a:latin typeface="Arial MT"/>
                <a:cs typeface="Arial MT"/>
              </a:rPr>
              <a:t>When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scale of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object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set </a:t>
            </a:r>
            <a:r>
              <a:rPr sz="1050" dirty="0">
                <a:latin typeface="Arial MT"/>
                <a:cs typeface="Arial MT"/>
              </a:rPr>
              <a:t>in </a:t>
            </a:r>
            <a:r>
              <a:rPr sz="1050" spc="-5" dirty="0">
                <a:latin typeface="Arial MT"/>
                <a:cs typeface="Arial MT"/>
              </a:rPr>
              <a:t>such </a:t>
            </a:r>
            <a:r>
              <a:rPr sz="1050" dirty="0">
                <a:latin typeface="Arial MT"/>
                <a:cs typeface="Arial MT"/>
              </a:rPr>
              <a:t>a </a:t>
            </a:r>
            <a:r>
              <a:rPr sz="1050" spc="-5" dirty="0">
                <a:latin typeface="Arial MT"/>
                <a:cs typeface="Arial MT"/>
              </a:rPr>
              <a:t>manner that </a:t>
            </a:r>
            <a:r>
              <a:rPr sz="1050" dirty="0">
                <a:latin typeface="Arial MT"/>
                <a:cs typeface="Arial MT"/>
              </a:rPr>
              <a:t>the size </a:t>
            </a:r>
            <a:r>
              <a:rPr sz="1050" spc="-5" dirty="0">
                <a:latin typeface="Arial MT"/>
                <a:cs typeface="Arial MT"/>
              </a:rPr>
              <a:t>of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object or building decreases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from </a:t>
            </a:r>
            <a:r>
              <a:rPr sz="1050" spc="-10" dirty="0">
                <a:latin typeface="Arial MT"/>
                <a:cs typeface="Arial MT"/>
              </a:rPr>
              <a:t>the actual </a:t>
            </a:r>
            <a:r>
              <a:rPr sz="1050" dirty="0">
                <a:latin typeface="Arial MT"/>
                <a:cs typeface="Arial MT"/>
              </a:rPr>
              <a:t>size </a:t>
            </a:r>
            <a:r>
              <a:rPr sz="1050" spc="-10" dirty="0">
                <a:latin typeface="Arial MT"/>
                <a:cs typeface="Arial MT"/>
              </a:rPr>
              <a:t>then </a:t>
            </a:r>
            <a:r>
              <a:rPr sz="1050" dirty="0">
                <a:latin typeface="Arial MT"/>
                <a:cs typeface="Arial MT"/>
              </a:rPr>
              <a:t>it is termed </a:t>
            </a:r>
            <a:r>
              <a:rPr sz="1050" spc="-5" dirty="0">
                <a:latin typeface="Arial MT"/>
                <a:cs typeface="Arial MT"/>
              </a:rPr>
              <a:t>as </a:t>
            </a:r>
            <a:r>
              <a:rPr sz="1050" dirty="0">
                <a:latin typeface="Arial MT"/>
                <a:cs typeface="Arial MT"/>
              </a:rPr>
              <a:t>miniature </a:t>
            </a:r>
            <a:r>
              <a:rPr sz="1050" spc="-5" dirty="0">
                <a:latin typeface="Arial MT"/>
                <a:cs typeface="Arial MT"/>
              </a:rPr>
              <a:t>scale. Architects use </a:t>
            </a:r>
            <a:r>
              <a:rPr sz="1050" dirty="0">
                <a:latin typeface="Arial MT"/>
                <a:cs typeface="Arial MT"/>
              </a:rPr>
              <a:t>it for </a:t>
            </a:r>
            <a:r>
              <a:rPr sz="1050" spc="-5" dirty="0">
                <a:latin typeface="Arial MT"/>
                <a:cs typeface="Arial MT"/>
              </a:rPr>
              <a:t>making plans </a:t>
            </a:r>
            <a:r>
              <a:rPr sz="1050" spc="-15" dirty="0">
                <a:latin typeface="Arial MT"/>
                <a:cs typeface="Arial MT"/>
              </a:rPr>
              <a:t>and 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models. </a:t>
            </a:r>
            <a:r>
              <a:rPr sz="1050" spc="-5" dirty="0">
                <a:latin typeface="Arial MT"/>
                <a:cs typeface="Arial MT"/>
              </a:rPr>
              <a:t>It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also used </a:t>
            </a:r>
            <a:r>
              <a:rPr sz="1050" spc="5" dirty="0">
                <a:latin typeface="Arial MT"/>
                <a:cs typeface="Arial MT"/>
              </a:rPr>
              <a:t>by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miniature </a:t>
            </a:r>
            <a:r>
              <a:rPr sz="1050" spc="-5" dirty="0">
                <a:latin typeface="Arial MT"/>
                <a:cs typeface="Arial MT"/>
              </a:rPr>
              <a:t>artists to </a:t>
            </a:r>
            <a:r>
              <a:rPr sz="1050" spc="5" dirty="0">
                <a:latin typeface="Arial MT"/>
                <a:cs typeface="Arial MT"/>
              </a:rPr>
              <a:t>derive </a:t>
            </a:r>
            <a:r>
              <a:rPr sz="1050" spc="-5" dirty="0">
                <a:latin typeface="Arial MT"/>
                <a:cs typeface="Arial MT"/>
              </a:rPr>
              <a:t>various </a:t>
            </a:r>
            <a:r>
              <a:rPr sz="1050" spc="5" dirty="0">
                <a:latin typeface="Arial MT"/>
                <a:cs typeface="Arial MT"/>
              </a:rPr>
              <a:t>forms </a:t>
            </a:r>
            <a:r>
              <a:rPr sz="1050" spc="-10" dirty="0">
                <a:latin typeface="Arial MT"/>
                <a:cs typeface="Arial MT"/>
              </a:rPr>
              <a:t>and </a:t>
            </a:r>
            <a:r>
              <a:rPr sz="1050" spc="-5" dirty="0">
                <a:latin typeface="Arial MT"/>
                <a:cs typeface="Arial MT"/>
              </a:rPr>
              <a:t>sculptures. In </a:t>
            </a:r>
            <a:r>
              <a:rPr sz="1050" spc="-10" dirty="0">
                <a:latin typeface="Arial MT"/>
                <a:cs typeface="Arial MT"/>
              </a:rPr>
              <a:t>our </a:t>
            </a:r>
            <a:r>
              <a:rPr sz="1050" dirty="0">
                <a:latin typeface="Arial MT"/>
                <a:cs typeface="Arial MT"/>
              </a:rPr>
              <a:t>daily </a:t>
            </a:r>
            <a:r>
              <a:rPr sz="1050" spc="5" dirty="0">
                <a:latin typeface="Arial MT"/>
                <a:cs typeface="Arial MT"/>
              </a:rPr>
              <a:t>life 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if </a:t>
            </a:r>
            <a:r>
              <a:rPr sz="1050" spc="15" dirty="0">
                <a:latin typeface="Arial MT"/>
                <a:cs typeface="Arial MT"/>
              </a:rPr>
              <a:t>we </a:t>
            </a:r>
            <a:r>
              <a:rPr sz="1050" dirty="0">
                <a:latin typeface="Arial MT"/>
                <a:cs typeface="Arial MT"/>
              </a:rPr>
              <a:t>want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compare </a:t>
            </a:r>
            <a:r>
              <a:rPr sz="1050" spc="-10" dirty="0">
                <a:latin typeface="Arial MT"/>
                <a:cs typeface="Arial MT"/>
              </a:rPr>
              <a:t>then the </a:t>
            </a:r>
            <a:r>
              <a:rPr sz="1050" spc="5" dirty="0">
                <a:latin typeface="Arial MT"/>
                <a:cs typeface="Arial MT"/>
              </a:rPr>
              <a:t>small </a:t>
            </a:r>
            <a:r>
              <a:rPr sz="1050" spc="-10" dirty="0">
                <a:latin typeface="Arial MT"/>
                <a:cs typeface="Arial MT"/>
              </a:rPr>
              <a:t>ant </a:t>
            </a:r>
            <a:r>
              <a:rPr sz="1050" dirty="0">
                <a:latin typeface="Arial MT"/>
                <a:cs typeface="Arial MT"/>
              </a:rPr>
              <a:t>is in </a:t>
            </a:r>
            <a:r>
              <a:rPr sz="1050" spc="-5" dirty="0">
                <a:latin typeface="Arial MT"/>
                <a:cs typeface="Arial MT"/>
              </a:rPr>
              <a:t>miniature scale to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5" dirty="0">
                <a:latin typeface="Arial MT"/>
                <a:cs typeface="Arial MT"/>
              </a:rPr>
              <a:t>human </a:t>
            </a:r>
            <a:r>
              <a:rPr sz="1050" dirty="0">
                <a:latin typeface="Arial MT"/>
                <a:cs typeface="Arial MT"/>
              </a:rPr>
              <a:t>being. </a:t>
            </a:r>
            <a:r>
              <a:rPr sz="1050" spc="-5" dirty="0">
                <a:latin typeface="Arial MT"/>
                <a:cs typeface="Arial MT"/>
              </a:rPr>
              <a:t>In case of </a:t>
            </a:r>
            <a:r>
              <a:rPr sz="1050" dirty="0">
                <a:latin typeface="Arial MT"/>
                <a:cs typeface="Arial MT"/>
              </a:rPr>
              <a:t>model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making, </a:t>
            </a:r>
            <a:r>
              <a:rPr sz="1050" spc="-10" dirty="0">
                <a:latin typeface="Arial MT"/>
                <a:cs typeface="Arial MT"/>
              </a:rPr>
              <a:t>the actual </a:t>
            </a:r>
            <a:r>
              <a:rPr sz="1050" spc="-5" dirty="0">
                <a:latin typeface="Arial MT"/>
                <a:cs typeface="Arial MT"/>
              </a:rPr>
              <a:t>dimensions are reduced to </a:t>
            </a:r>
            <a:r>
              <a:rPr sz="1050" spc="5" dirty="0">
                <a:latin typeface="Arial MT"/>
                <a:cs typeface="Arial MT"/>
              </a:rPr>
              <a:t>make </a:t>
            </a:r>
            <a:r>
              <a:rPr sz="1050" spc="-5" dirty="0">
                <a:latin typeface="Arial MT"/>
                <a:cs typeface="Arial MT"/>
              </a:rPr>
              <a:t>appropriate </a:t>
            </a:r>
            <a:r>
              <a:rPr sz="1050" dirty="0">
                <a:latin typeface="Arial MT"/>
                <a:cs typeface="Arial MT"/>
              </a:rPr>
              <a:t>models. </a:t>
            </a:r>
            <a:r>
              <a:rPr sz="1050" spc="-10" dirty="0">
                <a:latin typeface="Arial MT"/>
                <a:cs typeface="Arial MT"/>
              </a:rPr>
              <a:t>Madurodam </a:t>
            </a:r>
            <a:r>
              <a:rPr sz="1050" spc="-5" dirty="0">
                <a:latin typeface="Arial MT"/>
                <a:cs typeface="Arial MT"/>
              </a:rPr>
              <a:t>Miniature Park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near </a:t>
            </a:r>
            <a:r>
              <a:rPr sz="1050" spc="-5" dirty="0">
                <a:latin typeface="Arial MT"/>
                <a:cs typeface="Arial MT"/>
              </a:rPr>
              <a:t>Rotterdam </a:t>
            </a:r>
            <a:r>
              <a:rPr sz="1050" dirty="0">
                <a:latin typeface="Arial MT"/>
                <a:cs typeface="Arial MT"/>
              </a:rPr>
              <a:t>is a best example </a:t>
            </a:r>
            <a:r>
              <a:rPr sz="1050" spc="-5" dirty="0">
                <a:latin typeface="Arial MT"/>
                <a:cs typeface="Arial MT"/>
              </a:rPr>
              <a:t>of miniature scale. It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1:25 </a:t>
            </a:r>
            <a:r>
              <a:rPr sz="1050" spc="5" dirty="0">
                <a:latin typeface="Arial MT"/>
                <a:cs typeface="Arial MT"/>
              </a:rPr>
              <a:t>live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dirty="0">
                <a:latin typeface="Arial MT"/>
                <a:cs typeface="Arial MT"/>
              </a:rPr>
              <a:t>model replicas </a:t>
            </a:r>
            <a:r>
              <a:rPr sz="1050" spc="-5" dirty="0">
                <a:latin typeface="Arial MT"/>
                <a:cs typeface="Arial MT"/>
              </a:rPr>
              <a:t>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 beautiful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cities of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Holland.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4267200"/>
            <a:ext cx="5943600" cy="3914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72597"/>
            <a:ext cx="5971540" cy="7848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05"/>
              </a:spcBef>
            </a:pPr>
            <a:r>
              <a:rPr sz="1500" b="1" i="1" u="heavy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Monumental</a:t>
            </a:r>
            <a:r>
              <a:rPr sz="1500" b="1" i="1" u="heavy" spc="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Scale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ts val="1200"/>
              </a:lnSpc>
              <a:spcBef>
                <a:spcPts val="300"/>
              </a:spcBef>
            </a:pPr>
            <a:r>
              <a:rPr sz="1050" dirty="0">
                <a:latin typeface="Arial MT"/>
                <a:cs typeface="Arial MT"/>
              </a:rPr>
              <a:t>When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size </a:t>
            </a:r>
            <a:r>
              <a:rPr sz="1050" spc="-5" dirty="0">
                <a:latin typeface="Arial MT"/>
                <a:cs typeface="Arial MT"/>
              </a:rPr>
              <a:t>of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object or </a:t>
            </a:r>
            <a:r>
              <a:rPr sz="1050" dirty="0">
                <a:latin typeface="Arial MT"/>
                <a:cs typeface="Arial MT"/>
              </a:rPr>
              <a:t>a </a:t>
            </a:r>
            <a:r>
              <a:rPr sz="1050" spc="-5" dirty="0">
                <a:latin typeface="Arial MT"/>
                <a:cs typeface="Arial MT"/>
              </a:rPr>
              <a:t>building gets increased than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actual </a:t>
            </a:r>
            <a:r>
              <a:rPr sz="1050" dirty="0">
                <a:latin typeface="Arial MT"/>
                <a:cs typeface="Arial MT"/>
              </a:rPr>
              <a:t>size </a:t>
            </a:r>
            <a:r>
              <a:rPr sz="1050" spc="-5" dirty="0">
                <a:latin typeface="Arial MT"/>
                <a:cs typeface="Arial MT"/>
              </a:rPr>
              <a:t>then </a:t>
            </a:r>
            <a:r>
              <a:rPr sz="1050" dirty="0">
                <a:latin typeface="Arial MT"/>
                <a:cs typeface="Arial MT"/>
              </a:rPr>
              <a:t>it is </a:t>
            </a:r>
            <a:r>
              <a:rPr sz="1050" spc="5" dirty="0">
                <a:latin typeface="Arial MT"/>
                <a:cs typeface="Arial MT"/>
              </a:rPr>
              <a:t>termed </a:t>
            </a:r>
            <a:r>
              <a:rPr sz="1050" spc="-15" dirty="0">
                <a:latin typeface="Arial MT"/>
                <a:cs typeface="Arial MT"/>
              </a:rPr>
              <a:t>as 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monumental scale.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5" dirty="0">
                <a:latin typeface="Arial MT"/>
                <a:cs typeface="Arial MT"/>
              </a:rPr>
              <a:t>much </a:t>
            </a:r>
            <a:r>
              <a:rPr sz="1050" dirty="0">
                <a:latin typeface="Arial MT"/>
                <a:cs typeface="Arial MT"/>
              </a:rPr>
              <a:t>bigger </a:t>
            </a:r>
            <a:r>
              <a:rPr sz="1050" spc="-10" dirty="0">
                <a:latin typeface="Arial MT"/>
                <a:cs typeface="Arial MT"/>
              </a:rPr>
              <a:t>than </a:t>
            </a:r>
            <a:r>
              <a:rPr sz="1050" spc="5" dirty="0">
                <a:latin typeface="Arial MT"/>
                <a:cs typeface="Arial MT"/>
              </a:rPr>
              <a:t>human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spc="-10" dirty="0">
                <a:latin typeface="Arial MT"/>
                <a:cs typeface="Arial MT"/>
              </a:rPr>
              <a:t>and </a:t>
            </a:r>
            <a:r>
              <a:rPr sz="1050" spc="-5" dirty="0">
                <a:latin typeface="Arial MT"/>
                <a:cs typeface="Arial MT"/>
              </a:rPr>
              <a:t>generally </a:t>
            </a:r>
            <a:r>
              <a:rPr sz="1050" dirty="0">
                <a:latin typeface="Arial MT"/>
                <a:cs typeface="Arial MT"/>
              </a:rPr>
              <a:t>used for public </a:t>
            </a:r>
            <a:r>
              <a:rPr sz="1050" spc="-5" dirty="0">
                <a:latin typeface="Arial MT"/>
                <a:cs typeface="Arial MT"/>
              </a:rPr>
              <a:t>places.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places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where</a:t>
            </a:r>
            <a:r>
              <a:rPr sz="1050" spc="-5" dirty="0">
                <a:latin typeface="Arial MT"/>
                <a:cs typeface="Arial MT"/>
              </a:rPr>
              <a:t> large crowds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gather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such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places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need </a:t>
            </a:r>
            <a:r>
              <a:rPr sz="1050" spc="10" dirty="0">
                <a:latin typeface="Arial MT"/>
                <a:cs typeface="Arial MT"/>
              </a:rPr>
              <a:t>to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be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constructed </a:t>
            </a:r>
            <a:r>
              <a:rPr sz="1050" spc="5" dirty="0">
                <a:latin typeface="Arial MT"/>
                <a:cs typeface="Arial MT"/>
              </a:rPr>
              <a:t>on</a:t>
            </a:r>
            <a:r>
              <a:rPr sz="1050" spc="-5" dirty="0">
                <a:latin typeface="Arial MT"/>
                <a:cs typeface="Arial MT"/>
              </a:rPr>
              <a:t> monumental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484366"/>
            <a:ext cx="5970905" cy="4946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6300"/>
              </a:lnSpc>
              <a:spcBef>
                <a:spcPts val="150"/>
              </a:spcBef>
            </a:pP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Buland </a:t>
            </a:r>
            <a:r>
              <a:rPr sz="1050" dirty="0">
                <a:latin typeface="Arial MT"/>
                <a:cs typeface="Arial MT"/>
              </a:rPr>
              <a:t>Darwaza is in </a:t>
            </a:r>
            <a:r>
              <a:rPr sz="1050" spc="-5" dirty="0">
                <a:latin typeface="Arial MT"/>
                <a:cs typeface="Arial MT"/>
              </a:rPr>
              <a:t>monumental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scale, because its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size is </a:t>
            </a:r>
            <a:r>
              <a:rPr sz="1050" spc="-5" dirty="0">
                <a:latin typeface="Arial MT"/>
                <a:cs typeface="Arial MT"/>
              </a:rPr>
              <a:t>far-far </a:t>
            </a:r>
            <a:r>
              <a:rPr sz="1050" dirty="0">
                <a:latin typeface="Arial MT"/>
                <a:cs typeface="Arial MT"/>
              </a:rPr>
              <a:t>bigger </a:t>
            </a:r>
            <a:r>
              <a:rPr sz="1050" spc="-10" dirty="0">
                <a:latin typeface="Arial MT"/>
                <a:cs typeface="Arial MT"/>
              </a:rPr>
              <a:t>than</a:t>
            </a:r>
            <a:r>
              <a:rPr sz="1050" spc="27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actual </a:t>
            </a:r>
            <a:r>
              <a:rPr sz="1050" dirty="0">
                <a:latin typeface="Arial MT"/>
                <a:cs typeface="Arial MT"/>
              </a:rPr>
              <a:t> human </a:t>
            </a:r>
            <a:r>
              <a:rPr sz="1050" spc="-5" dirty="0">
                <a:latin typeface="Arial MT"/>
                <a:cs typeface="Arial MT"/>
              </a:rPr>
              <a:t>dimensions.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15" dirty="0">
                <a:latin typeface="Arial MT"/>
                <a:cs typeface="Arial MT"/>
              </a:rPr>
              <a:t>Taj </a:t>
            </a:r>
            <a:r>
              <a:rPr sz="1050" spc="-5" dirty="0">
                <a:latin typeface="Arial MT"/>
                <a:cs typeface="Arial MT"/>
              </a:rPr>
              <a:t>Mahal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also constructed </a:t>
            </a:r>
            <a:r>
              <a:rPr sz="1050" dirty="0">
                <a:latin typeface="Arial MT"/>
                <a:cs typeface="Arial MT"/>
              </a:rPr>
              <a:t>in </a:t>
            </a:r>
            <a:r>
              <a:rPr sz="1050" spc="-5" dirty="0">
                <a:latin typeface="Arial MT"/>
                <a:cs typeface="Arial MT"/>
              </a:rPr>
              <a:t>monumental scale </a:t>
            </a:r>
            <a:r>
              <a:rPr sz="1050" dirty="0">
                <a:latin typeface="Arial MT"/>
                <a:cs typeface="Arial MT"/>
              </a:rPr>
              <a:t>so </a:t>
            </a:r>
            <a:r>
              <a:rPr sz="1050" spc="-5" dirty="0">
                <a:latin typeface="Arial MT"/>
                <a:cs typeface="Arial MT"/>
              </a:rPr>
              <a:t>as to </a:t>
            </a:r>
            <a:r>
              <a:rPr sz="1050" spc="5" dirty="0">
                <a:latin typeface="Arial MT"/>
                <a:cs typeface="Arial MT"/>
              </a:rPr>
              <a:t>give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feel </a:t>
            </a:r>
            <a:r>
              <a:rPr sz="1050" spc="-15" dirty="0">
                <a:latin typeface="Arial MT"/>
                <a:cs typeface="Arial MT"/>
              </a:rPr>
              <a:t>of 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grandeur.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51100"/>
            <a:ext cx="5972810" cy="1092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1500" b="1" i="1" u="heavy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Vision</a:t>
            </a:r>
            <a:r>
              <a:rPr sz="1500" b="1" i="1" u="heavy" spc="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Scale</a:t>
            </a:r>
            <a:r>
              <a:rPr sz="1500" b="1" i="1" u="heavy" spc="2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1500" b="1" i="1" u="heavy" spc="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Architectural</a:t>
            </a:r>
            <a:r>
              <a:rPr sz="1500" b="1" i="1" u="heavy" spc="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Scale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95700"/>
              </a:lnSpc>
              <a:spcBef>
                <a:spcPts val="270"/>
              </a:spcBef>
            </a:pPr>
            <a:r>
              <a:rPr sz="1050" spc="-5" dirty="0">
                <a:latin typeface="Arial MT"/>
                <a:cs typeface="Arial MT"/>
              </a:rPr>
              <a:t>It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10" dirty="0">
                <a:latin typeface="Arial MT"/>
                <a:cs typeface="Arial MT"/>
              </a:rPr>
              <a:t>not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actual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scale. It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size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object</a:t>
            </a:r>
            <a:r>
              <a:rPr sz="1050" spc="28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seen </a:t>
            </a:r>
            <a:r>
              <a:rPr sz="1050" spc="5" dirty="0">
                <a:latin typeface="Arial MT"/>
                <a:cs typeface="Arial MT"/>
              </a:rPr>
              <a:t>with </a:t>
            </a:r>
            <a:r>
              <a:rPr sz="1050" spc="-5" dirty="0">
                <a:latin typeface="Arial MT"/>
                <a:cs typeface="Arial MT"/>
              </a:rPr>
              <a:t>reference to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object around it. </a:t>
            </a:r>
            <a:r>
              <a:rPr sz="1050" spc="-10" dirty="0">
                <a:latin typeface="Arial MT"/>
                <a:cs typeface="Arial MT"/>
              </a:rPr>
              <a:t>In </a:t>
            </a:r>
            <a:r>
              <a:rPr sz="1050" spc="-5" dirty="0">
                <a:latin typeface="Arial MT"/>
                <a:cs typeface="Arial MT"/>
              </a:rPr>
              <a:t> case 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elevation 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house,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height of </a:t>
            </a:r>
            <a:r>
              <a:rPr sz="1050" dirty="0">
                <a:latin typeface="Arial MT"/>
                <a:cs typeface="Arial MT"/>
              </a:rPr>
              <a:t>windows </a:t>
            </a:r>
            <a:r>
              <a:rPr sz="1050" spc="-10" dirty="0">
                <a:latin typeface="Arial MT"/>
                <a:cs typeface="Arial MT"/>
              </a:rPr>
              <a:t>and doors </a:t>
            </a:r>
            <a:r>
              <a:rPr sz="1050" spc="-5" dirty="0">
                <a:latin typeface="Arial MT"/>
                <a:cs typeface="Arial MT"/>
              </a:rPr>
              <a:t>defines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height of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building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hence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set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according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dirty="0">
                <a:latin typeface="Arial MT"/>
                <a:cs typeface="Arial MT"/>
              </a:rPr>
              <a:t> the </a:t>
            </a:r>
            <a:r>
              <a:rPr sz="1050" spc="-5" dirty="0">
                <a:latin typeface="Arial MT"/>
                <a:cs typeface="Arial MT"/>
              </a:rPr>
              <a:t>architectural</a:t>
            </a:r>
            <a:r>
              <a:rPr sz="1050" dirty="0">
                <a:latin typeface="Arial MT"/>
                <a:cs typeface="Arial MT"/>
              </a:rPr>
              <a:t> scale.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The</a:t>
            </a:r>
            <a:r>
              <a:rPr sz="1050" spc="-5" dirty="0">
                <a:latin typeface="Arial MT"/>
                <a:cs typeface="Arial MT"/>
              </a:rPr>
              <a:t> architectural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standards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are </a:t>
            </a:r>
            <a:r>
              <a:rPr sz="1050" dirty="0">
                <a:latin typeface="Arial MT"/>
                <a:cs typeface="Arial MT"/>
              </a:rPr>
              <a:t>set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5" dirty="0">
                <a:latin typeface="Arial MT"/>
                <a:cs typeface="Arial MT"/>
              </a:rPr>
              <a:t>and 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accordingly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scale </a:t>
            </a:r>
            <a:r>
              <a:rPr sz="1050" dirty="0">
                <a:latin typeface="Arial MT"/>
                <a:cs typeface="Arial MT"/>
              </a:rPr>
              <a:t>is </a:t>
            </a:r>
            <a:r>
              <a:rPr sz="1050" spc="-5" dirty="0">
                <a:latin typeface="Arial MT"/>
                <a:cs typeface="Arial MT"/>
              </a:rPr>
              <a:t>set </a:t>
            </a:r>
            <a:r>
              <a:rPr sz="1050" dirty="0">
                <a:latin typeface="Arial MT"/>
                <a:cs typeface="Arial MT"/>
              </a:rPr>
              <a:t>for them.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façade </a:t>
            </a:r>
            <a:r>
              <a:rPr sz="1050" dirty="0">
                <a:latin typeface="Arial MT"/>
                <a:cs typeface="Arial MT"/>
              </a:rPr>
              <a:t>made in </a:t>
            </a:r>
            <a:r>
              <a:rPr sz="1050" spc="-5" dirty="0">
                <a:latin typeface="Arial MT"/>
                <a:cs typeface="Arial MT"/>
              </a:rPr>
              <a:t>this scale </a:t>
            </a:r>
            <a:r>
              <a:rPr sz="1050" dirty="0">
                <a:latin typeface="Arial MT"/>
                <a:cs typeface="Arial MT"/>
              </a:rPr>
              <a:t>makes </a:t>
            </a:r>
            <a:r>
              <a:rPr sz="1050" spc="-10" dirty="0">
                <a:latin typeface="Arial MT"/>
                <a:cs typeface="Arial MT"/>
              </a:rPr>
              <a:t>the </a:t>
            </a:r>
            <a:r>
              <a:rPr sz="1050" spc="-5" dirty="0">
                <a:latin typeface="Arial MT"/>
                <a:cs typeface="Arial MT"/>
              </a:rPr>
              <a:t>composition </a:t>
            </a:r>
            <a:r>
              <a:rPr sz="1050" spc="5" dirty="0">
                <a:latin typeface="Arial MT"/>
                <a:cs typeface="Arial MT"/>
              </a:rPr>
              <a:t>more 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aesthetic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pleasing.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2273807"/>
            <a:ext cx="5943600" cy="3757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765039"/>
            <a:ext cx="4750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Article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Source: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https://archistudent.net/importance-types-of-scale-in-architecture/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914400"/>
            <a:ext cx="5943600" cy="37147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848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Garamond Pro</vt:lpstr>
      <vt:lpstr>Arial</vt:lpstr>
      <vt:lpstr>Arial MT</vt:lpstr>
      <vt:lpstr>Calibri</vt:lpstr>
      <vt:lpstr>Century Gothic</vt:lpstr>
      <vt:lpstr>Wingdings 3</vt:lpstr>
      <vt:lpstr>Ion</vt:lpstr>
      <vt:lpstr>Importance of scale in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scale in Architecture</dc:title>
  <dc:creator>as</dc:creator>
  <cp:lastModifiedBy>Civil</cp:lastModifiedBy>
  <cp:revision>1</cp:revision>
  <dcterms:created xsi:type="dcterms:W3CDTF">2022-09-06T17:52:09Z</dcterms:created>
  <dcterms:modified xsi:type="dcterms:W3CDTF">2022-09-07T09:39:58Z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2022-09-06T00:00:00Z</vt:filetime>
  </property>
</Properties>
</file>