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64867" y="1799920"/>
            <a:ext cx="541426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26693" y="3537330"/>
            <a:ext cx="7690612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31" y="70103"/>
            <a:ext cx="9012936" cy="669187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5531" y="70103"/>
            <a:ext cx="9013190" cy="6692265"/>
          </a:xfrm>
          <a:custGeom>
            <a:avLst/>
            <a:gdLst/>
            <a:ahLst/>
            <a:cxnLst/>
            <a:rect l="l" t="t" r="r" b="b"/>
            <a:pathLst>
              <a:path w="9013190" h="6692265">
                <a:moveTo>
                  <a:pt x="0" y="329819"/>
                </a:moveTo>
                <a:lnTo>
                  <a:pt x="3576" y="281088"/>
                </a:lnTo>
                <a:lnTo>
                  <a:pt x="13965" y="234576"/>
                </a:lnTo>
                <a:lnTo>
                  <a:pt x="30656" y="190791"/>
                </a:lnTo>
                <a:lnTo>
                  <a:pt x="53139" y="150245"/>
                </a:lnTo>
                <a:lnTo>
                  <a:pt x="80905" y="113448"/>
                </a:lnTo>
                <a:lnTo>
                  <a:pt x="113441" y="80911"/>
                </a:lnTo>
                <a:lnTo>
                  <a:pt x="150240" y="53144"/>
                </a:lnTo>
                <a:lnTo>
                  <a:pt x="190789" y="30660"/>
                </a:lnTo>
                <a:lnTo>
                  <a:pt x="234580" y="13967"/>
                </a:lnTo>
                <a:lnTo>
                  <a:pt x="281102" y="3576"/>
                </a:lnTo>
                <a:lnTo>
                  <a:pt x="329844" y="0"/>
                </a:lnTo>
                <a:lnTo>
                  <a:pt x="8683117" y="0"/>
                </a:lnTo>
                <a:lnTo>
                  <a:pt x="8731847" y="3576"/>
                </a:lnTo>
                <a:lnTo>
                  <a:pt x="8778359" y="13967"/>
                </a:lnTo>
                <a:lnTo>
                  <a:pt x="8822144" y="30660"/>
                </a:lnTo>
                <a:lnTo>
                  <a:pt x="8862690" y="53144"/>
                </a:lnTo>
                <a:lnTo>
                  <a:pt x="8899487" y="80911"/>
                </a:lnTo>
                <a:lnTo>
                  <a:pt x="8932024" y="113448"/>
                </a:lnTo>
                <a:lnTo>
                  <a:pt x="8959791" y="150245"/>
                </a:lnTo>
                <a:lnTo>
                  <a:pt x="8982275" y="190791"/>
                </a:lnTo>
                <a:lnTo>
                  <a:pt x="8998968" y="234576"/>
                </a:lnTo>
                <a:lnTo>
                  <a:pt x="9009359" y="281088"/>
                </a:lnTo>
                <a:lnTo>
                  <a:pt x="9012936" y="329819"/>
                </a:lnTo>
                <a:lnTo>
                  <a:pt x="9012936" y="6362026"/>
                </a:lnTo>
                <a:lnTo>
                  <a:pt x="9009359" y="6410769"/>
                </a:lnTo>
                <a:lnTo>
                  <a:pt x="8998968" y="6457290"/>
                </a:lnTo>
                <a:lnTo>
                  <a:pt x="8982275" y="6501081"/>
                </a:lnTo>
                <a:lnTo>
                  <a:pt x="8959791" y="6541631"/>
                </a:lnTo>
                <a:lnTo>
                  <a:pt x="8932024" y="6578429"/>
                </a:lnTo>
                <a:lnTo>
                  <a:pt x="8899487" y="6610967"/>
                </a:lnTo>
                <a:lnTo>
                  <a:pt x="8862690" y="6638732"/>
                </a:lnTo>
                <a:lnTo>
                  <a:pt x="8822144" y="6661215"/>
                </a:lnTo>
                <a:lnTo>
                  <a:pt x="8778359" y="6677907"/>
                </a:lnTo>
                <a:lnTo>
                  <a:pt x="8731847" y="6688296"/>
                </a:lnTo>
                <a:lnTo>
                  <a:pt x="8683117" y="6691872"/>
                </a:lnTo>
                <a:lnTo>
                  <a:pt x="329844" y="6691872"/>
                </a:lnTo>
                <a:lnTo>
                  <a:pt x="281102" y="6688296"/>
                </a:lnTo>
                <a:lnTo>
                  <a:pt x="234580" y="6677907"/>
                </a:lnTo>
                <a:lnTo>
                  <a:pt x="190789" y="6661215"/>
                </a:lnTo>
                <a:lnTo>
                  <a:pt x="150240" y="6638732"/>
                </a:lnTo>
                <a:lnTo>
                  <a:pt x="113441" y="6610967"/>
                </a:lnTo>
                <a:lnTo>
                  <a:pt x="80905" y="6578429"/>
                </a:lnTo>
                <a:lnTo>
                  <a:pt x="53139" y="6541631"/>
                </a:lnTo>
                <a:lnTo>
                  <a:pt x="30656" y="6501081"/>
                </a:lnTo>
                <a:lnTo>
                  <a:pt x="13965" y="6457290"/>
                </a:lnTo>
                <a:lnTo>
                  <a:pt x="3576" y="6410769"/>
                </a:lnTo>
                <a:lnTo>
                  <a:pt x="0" y="6362026"/>
                </a:lnTo>
                <a:lnTo>
                  <a:pt x="0" y="329819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483" y="1517903"/>
            <a:ext cx="9022080" cy="1458595"/>
          </a:xfrm>
          <a:custGeom>
            <a:avLst/>
            <a:gdLst/>
            <a:ahLst/>
            <a:cxnLst/>
            <a:rect l="l" t="t" r="r" b="b"/>
            <a:pathLst>
              <a:path w="9022080" h="1458595">
                <a:moveTo>
                  <a:pt x="0" y="1458468"/>
                </a:moveTo>
                <a:lnTo>
                  <a:pt x="9022080" y="1458468"/>
                </a:lnTo>
                <a:lnTo>
                  <a:pt x="9022080" y="0"/>
                </a:lnTo>
                <a:lnTo>
                  <a:pt x="0" y="0"/>
                </a:lnTo>
                <a:lnTo>
                  <a:pt x="0" y="1458468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483" y="1395984"/>
            <a:ext cx="9022080" cy="121920"/>
          </a:xfrm>
          <a:custGeom>
            <a:avLst/>
            <a:gdLst/>
            <a:ahLst/>
            <a:cxnLst/>
            <a:rect l="l" t="t" r="r" b="b"/>
            <a:pathLst>
              <a:path w="9022080" h="121919">
                <a:moveTo>
                  <a:pt x="9022080" y="0"/>
                </a:moveTo>
                <a:lnTo>
                  <a:pt x="0" y="0"/>
                </a:lnTo>
                <a:lnTo>
                  <a:pt x="0" y="121920"/>
                </a:lnTo>
                <a:lnTo>
                  <a:pt x="9022080" y="121920"/>
                </a:lnTo>
                <a:lnTo>
                  <a:pt x="9022080" y="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2483" y="2976371"/>
            <a:ext cx="9022080" cy="111760"/>
          </a:xfrm>
          <a:custGeom>
            <a:avLst/>
            <a:gdLst/>
            <a:ahLst/>
            <a:cxnLst/>
            <a:rect l="l" t="t" r="r" b="b"/>
            <a:pathLst>
              <a:path w="9022080" h="111760">
                <a:moveTo>
                  <a:pt x="9022080" y="0"/>
                </a:moveTo>
                <a:lnTo>
                  <a:pt x="0" y="0"/>
                </a:lnTo>
                <a:lnTo>
                  <a:pt x="0" y="111251"/>
                </a:lnTo>
                <a:lnTo>
                  <a:pt x="9022080" y="111251"/>
                </a:lnTo>
                <a:lnTo>
                  <a:pt x="9022080" y="0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1"/>
                </a:lnTo>
                <a:lnTo>
                  <a:pt x="8959784" y="6543130"/>
                </a:lnTo>
                <a:lnTo>
                  <a:pt x="8932012" y="6579937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2"/>
                </a:lnTo>
                <a:lnTo>
                  <a:pt x="8778290" y="6679438"/>
                </a:lnTo>
                <a:lnTo>
                  <a:pt x="8731751" y="6689829"/>
                </a:lnTo>
                <a:lnTo>
                  <a:pt x="8682990" y="6693406"/>
                </a:lnTo>
                <a:lnTo>
                  <a:pt x="329920" y="6693406"/>
                </a:lnTo>
                <a:lnTo>
                  <a:pt x="281168" y="6689829"/>
                </a:lnTo>
                <a:lnTo>
                  <a:pt x="234636" y="6679438"/>
                </a:lnTo>
                <a:lnTo>
                  <a:pt x="190835" y="6662742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7"/>
                </a:lnTo>
                <a:lnTo>
                  <a:pt x="53153" y="6543130"/>
                </a:lnTo>
                <a:lnTo>
                  <a:pt x="30664" y="6502571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435" y="1517903"/>
            <a:ext cx="9025128" cy="1458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183" y="1204671"/>
            <a:ext cx="7993633" cy="2449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356" y="66928"/>
            <a:ext cx="9022715" cy="6698615"/>
            <a:chOff x="62356" y="66928"/>
            <a:chExt cx="9022715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31" y="70103"/>
              <a:ext cx="9012936" cy="669187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531" y="70103"/>
              <a:ext cx="9013190" cy="6692265"/>
            </a:xfrm>
            <a:custGeom>
              <a:avLst/>
              <a:gdLst/>
              <a:ahLst/>
              <a:cxnLst/>
              <a:rect l="l" t="t" r="r" b="b"/>
              <a:pathLst>
                <a:path w="9013190" h="6692265">
                  <a:moveTo>
                    <a:pt x="0" y="329819"/>
                  </a:moveTo>
                  <a:lnTo>
                    <a:pt x="3576" y="281088"/>
                  </a:lnTo>
                  <a:lnTo>
                    <a:pt x="13965" y="234576"/>
                  </a:lnTo>
                  <a:lnTo>
                    <a:pt x="30656" y="190791"/>
                  </a:lnTo>
                  <a:lnTo>
                    <a:pt x="53139" y="150245"/>
                  </a:lnTo>
                  <a:lnTo>
                    <a:pt x="80905" y="113448"/>
                  </a:lnTo>
                  <a:lnTo>
                    <a:pt x="113441" y="80911"/>
                  </a:lnTo>
                  <a:lnTo>
                    <a:pt x="150240" y="53144"/>
                  </a:lnTo>
                  <a:lnTo>
                    <a:pt x="190789" y="30660"/>
                  </a:lnTo>
                  <a:lnTo>
                    <a:pt x="234580" y="13967"/>
                  </a:lnTo>
                  <a:lnTo>
                    <a:pt x="281102" y="3576"/>
                  </a:lnTo>
                  <a:lnTo>
                    <a:pt x="329844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2026"/>
                  </a:lnTo>
                  <a:lnTo>
                    <a:pt x="9009359" y="6410769"/>
                  </a:lnTo>
                  <a:lnTo>
                    <a:pt x="8998968" y="6457290"/>
                  </a:lnTo>
                  <a:lnTo>
                    <a:pt x="8982275" y="6501081"/>
                  </a:lnTo>
                  <a:lnTo>
                    <a:pt x="8959791" y="6541631"/>
                  </a:lnTo>
                  <a:lnTo>
                    <a:pt x="8932024" y="6578429"/>
                  </a:lnTo>
                  <a:lnTo>
                    <a:pt x="8899487" y="6610967"/>
                  </a:lnTo>
                  <a:lnTo>
                    <a:pt x="8862690" y="6638732"/>
                  </a:lnTo>
                  <a:lnTo>
                    <a:pt x="8822144" y="6661215"/>
                  </a:lnTo>
                  <a:lnTo>
                    <a:pt x="8778359" y="6677907"/>
                  </a:lnTo>
                  <a:lnTo>
                    <a:pt x="8731847" y="6688296"/>
                  </a:lnTo>
                  <a:lnTo>
                    <a:pt x="8683117" y="6691872"/>
                  </a:lnTo>
                  <a:lnTo>
                    <a:pt x="329844" y="6691872"/>
                  </a:lnTo>
                  <a:lnTo>
                    <a:pt x="281102" y="6688296"/>
                  </a:lnTo>
                  <a:lnTo>
                    <a:pt x="234580" y="6677907"/>
                  </a:lnTo>
                  <a:lnTo>
                    <a:pt x="190789" y="6661215"/>
                  </a:lnTo>
                  <a:lnTo>
                    <a:pt x="150240" y="6638732"/>
                  </a:lnTo>
                  <a:lnTo>
                    <a:pt x="113441" y="6610967"/>
                  </a:lnTo>
                  <a:lnTo>
                    <a:pt x="80905" y="6578429"/>
                  </a:lnTo>
                  <a:lnTo>
                    <a:pt x="53139" y="6541631"/>
                  </a:lnTo>
                  <a:lnTo>
                    <a:pt x="30656" y="6501081"/>
                  </a:lnTo>
                  <a:lnTo>
                    <a:pt x="13965" y="6457290"/>
                  </a:lnTo>
                  <a:lnTo>
                    <a:pt x="3576" y="6410769"/>
                  </a:lnTo>
                  <a:lnTo>
                    <a:pt x="0" y="6362026"/>
                  </a:lnTo>
                  <a:lnTo>
                    <a:pt x="0" y="32981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483" y="1395984"/>
              <a:ext cx="9022080" cy="121920"/>
            </a:xfrm>
            <a:custGeom>
              <a:avLst/>
              <a:gdLst/>
              <a:ahLst/>
              <a:cxnLst/>
              <a:rect l="l" t="t" r="r" b="b"/>
              <a:pathLst>
                <a:path w="9022080" h="121919">
                  <a:moveTo>
                    <a:pt x="9022080" y="0"/>
                  </a:moveTo>
                  <a:lnTo>
                    <a:pt x="0" y="0"/>
                  </a:lnTo>
                  <a:lnTo>
                    <a:pt x="0" y="121920"/>
                  </a:lnTo>
                  <a:lnTo>
                    <a:pt x="9022080" y="12192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483" y="2976371"/>
              <a:ext cx="9022080" cy="111760"/>
            </a:xfrm>
            <a:custGeom>
              <a:avLst/>
              <a:gdLst/>
              <a:ahLst/>
              <a:cxnLst/>
              <a:rect l="l" t="t" r="r" b="b"/>
              <a:pathLst>
                <a:path w="9022080" h="111760">
                  <a:moveTo>
                    <a:pt x="9022080" y="0"/>
                  </a:moveTo>
                  <a:lnTo>
                    <a:pt x="0" y="0"/>
                  </a:lnTo>
                  <a:lnTo>
                    <a:pt x="0" y="111251"/>
                  </a:lnTo>
                  <a:lnTo>
                    <a:pt x="9022080" y="111251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484" y="1517903"/>
            <a:ext cx="9022080" cy="145859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79730" rIns="0" bIns="0" rtlCol="0">
            <a:spAutoFit/>
          </a:bodyPr>
          <a:lstStyle/>
          <a:p>
            <a:pPr marL="846455">
              <a:lnSpc>
                <a:spcPct val="100000"/>
              </a:lnSpc>
              <a:spcBef>
                <a:spcPts val="2990"/>
              </a:spcBef>
            </a:pPr>
            <a:r>
              <a:rPr spc="-55" dirty="0"/>
              <a:t>Estimation</a:t>
            </a:r>
            <a:r>
              <a:rPr spc="-20" dirty="0"/>
              <a:t> </a:t>
            </a:r>
            <a:r>
              <a:rPr spc="-100" dirty="0"/>
              <a:t>And</a:t>
            </a:r>
            <a:r>
              <a:rPr spc="-10" dirty="0"/>
              <a:t> </a:t>
            </a:r>
            <a:r>
              <a:rPr spc="-55" dirty="0"/>
              <a:t>Quantity</a:t>
            </a:r>
            <a:r>
              <a:rPr spc="-10" dirty="0"/>
              <a:t> </a:t>
            </a:r>
            <a:r>
              <a:rPr spc="-40" dirty="0"/>
              <a:t>Surveying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881638"/>
            <a:ext cx="2895600" cy="936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Verdana"/>
                <a:cs typeface="Verdana"/>
              </a:rPr>
              <a:t>Presented by:</a:t>
            </a: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Verdana"/>
                <a:cs typeface="Verdana"/>
              </a:rPr>
              <a:t>Prof </a:t>
            </a:r>
            <a:r>
              <a:rPr lang="en-US" dirty="0" err="1">
                <a:latin typeface="Verdana"/>
                <a:cs typeface="Verdana"/>
              </a:rPr>
              <a:t>Balraj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err="1">
                <a:latin typeface="Verdana"/>
                <a:cs typeface="Verdana"/>
              </a:rPr>
              <a:t>Marjara</a:t>
            </a:r>
            <a:endParaRPr lang="en-US" dirty="0">
              <a:latin typeface="Verdana"/>
              <a:cs typeface="Verdana"/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022" y="188939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880" y="202819"/>
            <a:ext cx="46450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325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3600" b="1" spc="-13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600" b="1" spc="-525" dirty="0">
                <a:solidFill>
                  <a:srgbClr val="C00000"/>
                </a:solidFill>
                <a:latin typeface="Arial"/>
                <a:cs typeface="Arial"/>
              </a:rPr>
              <a:t>X</a:t>
            </a:r>
            <a:r>
              <a:rPr sz="3600" b="1" spc="-270" dirty="0">
                <a:solidFill>
                  <a:srgbClr val="C00000"/>
                </a:solidFill>
                <a:latin typeface="Arial"/>
                <a:cs typeface="Arial"/>
              </a:rPr>
              <a:t>ING</a:t>
            </a:r>
            <a:r>
              <a:rPr sz="3600" b="1" spc="-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600" b="1" spc="-445" dirty="0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600" b="1" spc="-100" dirty="0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600" b="1" spc="-434" dirty="0" smtClean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600" b="1" spc="-395" dirty="0" smtClean="0">
                <a:solidFill>
                  <a:srgbClr val="C00000"/>
                </a:solidFill>
                <a:latin typeface="Arial"/>
                <a:cs typeface="Arial"/>
              </a:rPr>
              <a:t>ES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6142" y="1272032"/>
            <a:ext cx="7774305" cy="5086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715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 </a:t>
            </a:r>
            <a:r>
              <a:rPr sz="2600" spc="-135" dirty="0">
                <a:latin typeface="Times New Roman"/>
                <a:cs typeface="Times New Roman"/>
              </a:rPr>
              <a:t>dado </a:t>
            </a:r>
            <a:r>
              <a:rPr sz="2600" spc="-75" dirty="0">
                <a:latin typeface="Times New Roman"/>
                <a:cs typeface="Times New Roman"/>
              </a:rPr>
              <a:t>work,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10" dirty="0">
                <a:latin typeface="Times New Roman"/>
                <a:cs typeface="Times New Roman"/>
              </a:rPr>
              <a:t>done </a:t>
            </a:r>
            <a:r>
              <a:rPr sz="2600" spc="-150" dirty="0">
                <a:latin typeface="Times New Roman"/>
                <a:cs typeface="Times New Roman"/>
              </a:rPr>
              <a:t>only</a:t>
            </a:r>
            <a:r>
              <a:rPr sz="2600" spc="350" dirty="0">
                <a:latin typeface="Times New Roman"/>
                <a:cs typeface="Times New Roman"/>
              </a:rPr>
              <a:t> </a:t>
            </a:r>
            <a:r>
              <a:rPr sz="2600" spc="-90" dirty="0">
                <a:latin typeface="Times New Roman"/>
                <a:cs typeface="Times New Roman"/>
              </a:rPr>
              <a:t>after </a:t>
            </a:r>
            <a:r>
              <a:rPr sz="2600" spc="-145" dirty="0">
                <a:latin typeface="Times New Roman"/>
                <a:cs typeface="Times New Roman"/>
              </a:rPr>
              <a:t>fixing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70" dirty="0">
                <a:latin typeface="Times New Roman"/>
                <a:cs typeface="Times New Roman"/>
              </a:rPr>
              <a:t>tiles/slabs 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o</a:t>
            </a:r>
            <a:r>
              <a:rPr sz="2600" spc="-110" dirty="0">
                <a:latin typeface="Times New Roman"/>
                <a:cs typeface="Times New Roman"/>
              </a:rPr>
              <a:t>n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fl</a:t>
            </a:r>
            <a:r>
              <a:rPr sz="2600" spc="-190" dirty="0">
                <a:latin typeface="Times New Roman"/>
                <a:cs typeface="Times New Roman"/>
              </a:rPr>
              <a:t>o</a:t>
            </a:r>
            <a:r>
              <a:rPr sz="2600" spc="-110" dirty="0">
                <a:latin typeface="Times New Roman"/>
                <a:cs typeface="Times New Roman"/>
              </a:rPr>
              <a:t>o</a:t>
            </a:r>
            <a:r>
              <a:rPr sz="2600" spc="-204" dirty="0">
                <a:latin typeface="Times New Roman"/>
                <a:cs typeface="Times New Roman"/>
              </a:rPr>
              <a:t>r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 </a:t>
            </a:r>
            <a:r>
              <a:rPr sz="2600" spc="-140" dirty="0">
                <a:latin typeface="Times New Roman"/>
                <a:cs typeface="Times New Roman"/>
              </a:rPr>
              <a:t>approved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white </a:t>
            </a:r>
            <a:r>
              <a:rPr sz="2600" spc="-160" dirty="0">
                <a:latin typeface="Times New Roman"/>
                <a:cs typeface="Times New Roman"/>
              </a:rPr>
              <a:t>glazed</a:t>
            </a:r>
            <a:r>
              <a:rPr sz="2600" spc="33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tiles </a:t>
            </a:r>
            <a:r>
              <a:rPr sz="2600" spc="-110" dirty="0">
                <a:latin typeface="Times New Roman"/>
                <a:cs typeface="Times New Roman"/>
              </a:rPr>
              <a:t>before </a:t>
            </a:r>
            <a:r>
              <a:rPr sz="2600" spc="-185" dirty="0">
                <a:latin typeface="Times New Roman"/>
                <a:cs typeface="Times New Roman"/>
              </a:rPr>
              <a:t>laying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150" dirty="0">
                <a:latin typeface="Times New Roman"/>
                <a:cs typeface="Times New Roman"/>
              </a:rPr>
              <a:t>shall</a:t>
            </a:r>
            <a:r>
              <a:rPr sz="2600" spc="35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60" dirty="0">
                <a:latin typeface="Times New Roman"/>
                <a:cs typeface="Times New Roman"/>
              </a:rPr>
              <a:t>soaked 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in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70" dirty="0">
                <a:latin typeface="Times New Roman"/>
                <a:cs typeface="Times New Roman"/>
              </a:rPr>
              <a:t>w</a:t>
            </a:r>
            <a:r>
              <a:rPr sz="2600" spc="-235" dirty="0">
                <a:latin typeface="Times New Roman"/>
                <a:cs typeface="Times New Roman"/>
              </a:rPr>
              <a:t>a</a:t>
            </a:r>
            <a:r>
              <a:rPr sz="2600" spc="-10" dirty="0">
                <a:latin typeface="Times New Roman"/>
                <a:cs typeface="Times New Roman"/>
              </a:rPr>
              <a:t>ter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fo</a:t>
            </a:r>
            <a:r>
              <a:rPr sz="2600" spc="-80" dirty="0">
                <a:latin typeface="Times New Roman"/>
                <a:cs typeface="Times New Roman"/>
              </a:rPr>
              <a:t>r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a</a:t>
            </a:r>
            <a:r>
              <a:rPr sz="2600" spc="-65" dirty="0">
                <a:latin typeface="Times New Roman"/>
                <a:cs typeface="Times New Roman"/>
              </a:rPr>
              <a:t>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leas</a:t>
            </a:r>
            <a:r>
              <a:rPr sz="2600" spc="-85" dirty="0">
                <a:latin typeface="Times New Roman"/>
                <a:cs typeface="Times New Roman"/>
              </a:rPr>
              <a:t>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2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ho</a:t>
            </a:r>
            <a:r>
              <a:rPr sz="2600" spc="-140" dirty="0">
                <a:latin typeface="Times New Roman"/>
                <a:cs typeface="Times New Roman"/>
              </a:rPr>
              <a:t>u</a:t>
            </a:r>
            <a:r>
              <a:rPr sz="2600" spc="75" dirty="0">
                <a:latin typeface="Times New Roman"/>
                <a:cs typeface="Times New Roman"/>
              </a:rPr>
              <a:t>r</a:t>
            </a:r>
            <a:r>
              <a:rPr sz="2600" spc="-245" dirty="0">
                <a:latin typeface="Times New Roman"/>
                <a:cs typeface="Times New Roman"/>
              </a:rPr>
              <a:t>s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8255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Tiles </a:t>
            </a:r>
            <a:r>
              <a:rPr sz="2600" spc="-155" dirty="0">
                <a:latin typeface="Times New Roman"/>
                <a:cs typeface="Times New Roman"/>
              </a:rPr>
              <a:t>shall </a:t>
            </a:r>
            <a:r>
              <a:rPr sz="2600" spc="-125" dirty="0">
                <a:latin typeface="Times New Roman"/>
                <a:cs typeface="Times New Roman"/>
              </a:rPr>
              <a:t>be </a:t>
            </a:r>
            <a:r>
              <a:rPr sz="2600" spc="-135" dirty="0">
                <a:latin typeface="Times New Roman"/>
                <a:cs typeface="Times New Roman"/>
              </a:rPr>
              <a:t>fixed when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45" dirty="0">
                <a:latin typeface="Times New Roman"/>
                <a:cs typeface="Times New Roman"/>
              </a:rPr>
              <a:t>cushioning </a:t>
            </a:r>
            <a:r>
              <a:rPr sz="2600" spc="-50" dirty="0">
                <a:latin typeface="Times New Roman"/>
                <a:cs typeface="Times New Roman"/>
              </a:rPr>
              <a:t>mortar </a:t>
            </a:r>
            <a:r>
              <a:rPr sz="2600" spc="-165" dirty="0">
                <a:latin typeface="Times New Roman"/>
                <a:cs typeface="Times New Roman"/>
              </a:rPr>
              <a:t>is </a:t>
            </a:r>
            <a:r>
              <a:rPr sz="2600" spc="-100" dirty="0">
                <a:latin typeface="Times New Roman"/>
                <a:cs typeface="Times New Roman"/>
              </a:rPr>
              <a:t>still </a:t>
            </a:r>
            <a:r>
              <a:rPr sz="2600" spc="-125" dirty="0">
                <a:latin typeface="Times New Roman"/>
                <a:cs typeface="Times New Roman"/>
              </a:rPr>
              <a:t>plastic 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60" dirty="0">
                <a:latin typeface="Times New Roman"/>
                <a:cs typeface="Times New Roman"/>
              </a:rPr>
              <a:t>be</a:t>
            </a:r>
            <a:r>
              <a:rPr sz="2600" spc="-120" dirty="0">
                <a:latin typeface="Times New Roman"/>
                <a:cs typeface="Times New Roman"/>
              </a:rPr>
              <a:t>f</a:t>
            </a:r>
            <a:r>
              <a:rPr sz="2600" spc="-50" dirty="0">
                <a:latin typeface="Times New Roman"/>
                <a:cs typeface="Times New Roman"/>
              </a:rPr>
              <a:t>o</a:t>
            </a:r>
            <a:r>
              <a:rPr sz="2600" spc="-60" dirty="0">
                <a:latin typeface="Times New Roman"/>
                <a:cs typeface="Times New Roman"/>
              </a:rPr>
              <a:t>r</a:t>
            </a:r>
            <a:r>
              <a:rPr sz="2600" spc="-100" dirty="0">
                <a:latin typeface="Times New Roman"/>
                <a:cs typeface="Times New Roman"/>
              </a:rPr>
              <a:t>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it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ge</a:t>
            </a:r>
            <a:r>
              <a:rPr sz="2600" spc="-80" dirty="0">
                <a:latin typeface="Times New Roman"/>
                <a:cs typeface="Times New Roman"/>
              </a:rPr>
              <a:t>t</a:t>
            </a:r>
            <a:r>
              <a:rPr sz="2600" spc="-200" dirty="0">
                <a:latin typeface="Times New Roman"/>
                <a:cs typeface="Times New Roman"/>
              </a:rPr>
              <a:t>s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270" dirty="0">
                <a:latin typeface="Times New Roman"/>
                <a:cs typeface="Times New Roman"/>
              </a:rPr>
              <a:t>v</a:t>
            </a:r>
            <a:r>
              <a:rPr sz="2600" spc="-40" dirty="0">
                <a:latin typeface="Times New Roman"/>
                <a:cs typeface="Times New Roman"/>
              </a:rPr>
              <a:t>e</a:t>
            </a:r>
            <a:r>
              <a:rPr sz="2600" spc="-10" dirty="0">
                <a:latin typeface="Times New Roman"/>
                <a:cs typeface="Times New Roman"/>
              </a:rPr>
              <a:t>r</a:t>
            </a:r>
            <a:r>
              <a:rPr sz="2600" spc="-215" dirty="0">
                <a:latin typeface="Times New Roman"/>
                <a:cs typeface="Times New Roman"/>
              </a:rPr>
              <a:t>y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stif</a:t>
            </a:r>
            <a:r>
              <a:rPr sz="2600" spc="-150" dirty="0">
                <a:latin typeface="Times New Roman"/>
                <a:cs typeface="Times New Roman"/>
              </a:rPr>
              <a:t>f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 </a:t>
            </a:r>
            <a:r>
              <a:rPr sz="2600" spc="-155" dirty="0">
                <a:latin typeface="Times New Roman"/>
                <a:cs typeface="Times New Roman"/>
              </a:rPr>
              <a:t>back of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70" dirty="0">
                <a:latin typeface="Times New Roman"/>
                <a:cs typeface="Times New Roman"/>
              </a:rPr>
              <a:t>tile </a:t>
            </a:r>
            <a:r>
              <a:rPr sz="2600" spc="-150" dirty="0">
                <a:latin typeface="Times New Roman"/>
                <a:cs typeface="Times New Roman"/>
              </a:rPr>
              <a:t>shall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30" dirty="0">
                <a:latin typeface="Times New Roman"/>
                <a:cs typeface="Times New Roman"/>
              </a:rPr>
              <a:t>covered </a:t>
            </a:r>
            <a:r>
              <a:rPr sz="2600" spc="-100" dirty="0">
                <a:latin typeface="Times New Roman"/>
                <a:cs typeface="Times New Roman"/>
              </a:rPr>
              <a:t>with </a:t>
            </a:r>
            <a:r>
              <a:rPr sz="2600" spc="-114" dirty="0">
                <a:latin typeface="Times New Roman"/>
                <a:cs typeface="Times New Roman"/>
              </a:rPr>
              <a:t>this </a:t>
            </a:r>
            <a:r>
              <a:rPr sz="2600" spc="-145" dirty="0">
                <a:latin typeface="Times New Roman"/>
                <a:cs typeface="Times New Roman"/>
              </a:rPr>
              <a:t>layer </a:t>
            </a:r>
            <a:r>
              <a:rPr sz="2600" spc="-155" dirty="0">
                <a:latin typeface="Times New Roman"/>
                <a:cs typeface="Times New Roman"/>
              </a:rPr>
              <a:t>of </a:t>
            </a:r>
            <a:r>
              <a:rPr sz="2600" spc="-100" dirty="0">
                <a:latin typeface="Times New Roman"/>
                <a:cs typeface="Times New Roman"/>
              </a:rPr>
              <a:t>cement </a:t>
            </a:r>
            <a:r>
              <a:rPr sz="2600" spc="-95" dirty="0">
                <a:latin typeface="Times New Roman"/>
                <a:cs typeface="Times New Roman"/>
              </a:rPr>
              <a:t> mo</a:t>
            </a:r>
            <a:r>
              <a:rPr sz="2600" spc="40" dirty="0">
                <a:latin typeface="Times New Roman"/>
                <a:cs typeface="Times New Roman"/>
              </a:rPr>
              <a:t>r</a:t>
            </a:r>
            <a:r>
              <a:rPr sz="2600" spc="-45" dirty="0">
                <a:latin typeface="Times New Roman"/>
                <a:cs typeface="Times New Roman"/>
              </a:rPr>
              <a:t>tar</a:t>
            </a:r>
            <a:r>
              <a:rPr sz="2600" spc="215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1</a:t>
            </a:r>
            <a:r>
              <a:rPr sz="2600" spc="30" dirty="0">
                <a:latin typeface="Times New Roman"/>
                <a:cs typeface="Times New Roman"/>
              </a:rPr>
              <a:t>:</a:t>
            </a:r>
            <a:r>
              <a:rPr sz="2600" spc="-110" dirty="0">
                <a:latin typeface="Times New Roman"/>
                <a:cs typeface="Times New Roman"/>
              </a:rPr>
              <a:t>2</a:t>
            </a:r>
            <a:r>
              <a:rPr sz="2600" spc="204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using</a:t>
            </a:r>
            <a:r>
              <a:rPr sz="2600" spc="200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fine</a:t>
            </a:r>
            <a:r>
              <a:rPr sz="2600" spc="204" dirty="0">
                <a:latin typeface="Times New Roman"/>
                <a:cs typeface="Times New Roman"/>
              </a:rPr>
              <a:t> </a:t>
            </a:r>
            <a:r>
              <a:rPr sz="2600" spc="-190" dirty="0">
                <a:latin typeface="Times New Roman"/>
                <a:cs typeface="Times New Roman"/>
              </a:rPr>
              <a:t>s</a:t>
            </a:r>
            <a:r>
              <a:rPr sz="2600" spc="-229" dirty="0">
                <a:latin typeface="Times New Roman"/>
                <a:cs typeface="Times New Roman"/>
              </a:rPr>
              <a:t>a</a:t>
            </a:r>
            <a:r>
              <a:rPr sz="2600" spc="-110" dirty="0">
                <a:latin typeface="Times New Roman"/>
                <a:cs typeface="Times New Roman"/>
              </a:rPr>
              <a:t>nd</a:t>
            </a:r>
            <a:r>
              <a:rPr sz="2600" spc="204" dirty="0">
                <a:latin typeface="Times New Roman"/>
                <a:cs typeface="Times New Roman"/>
              </a:rPr>
              <a:t> </a:t>
            </a:r>
            <a:r>
              <a:rPr sz="2600" spc="-80" dirty="0">
                <a:latin typeface="Times New Roman"/>
                <a:cs typeface="Times New Roman"/>
              </a:rPr>
              <a:t>(ta</a:t>
            </a:r>
            <a:r>
              <a:rPr sz="2600" spc="-160" dirty="0">
                <a:latin typeface="Times New Roman"/>
                <a:cs typeface="Times New Roman"/>
              </a:rPr>
              <a:t>b</a:t>
            </a:r>
            <a:r>
              <a:rPr sz="2600" spc="-80" dirty="0">
                <a:latin typeface="Times New Roman"/>
                <a:cs typeface="Times New Roman"/>
              </a:rPr>
              <a:t>l</a:t>
            </a:r>
            <a:r>
              <a:rPr sz="2600" spc="-120" dirty="0">
                <a:latin typeface="Times New Roman"/>
                <a:cs typeface="Times New Roman"/>
              </a:rPr>
              <a:t>e</a:t>
            </a:r>
            <a:r>
              <a:rPr sz="2600" spc="200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III</a:t>
            </a:r>
            <a:r>
              <a:rPr sz="2600" spc="-95" dirty="0">
                <a:latin typeface="Times New Roman"/>
                <a:cs typeface="Times New Roman"/>
              </a:rPr>
              <a:t>,</a:t>
            </a:r>
            <a:r>
              <a:rPr sz="2600" spc="11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zo</a:t>
            </a:r>
            <a:r>
              <a:rPr sz="2600" spc="-160" dirty="0">
                <a:latin typeface="Times New Roman"/>
                <a:cs typeface="Times New Roman"/>
              </a:rPr>
              <a:t>n</a:t>
            </a:r>
            <a:r>
              <a:rPr sz="2600" spc="-100" dirty="0">
                <a:latin typeface="Times New Roman"/>
                <a:cs typeface="Times New Roman"/>
              </a:rPr>
              <a:t>e</a:t>
            </a:r>
            <a:r>
              <a:rPr sz="2600" spc="215" dirty="0">
                <a:latin typeface="Times New Roman"/>
                <a:cs typeface="Times New Roman"/>
              </a:rPr>
              <a:t> </a:t>
            </a:r>
            <a:r>
              <a:rPr sz="2600" spc="-190" dirty="0">
                <a:latin typeface="Times New Roman"/>
                <a:cs typeface="Times New Roman"/>
              </a:rPr>
              <a:t>I</a:t>
            </a:r>
            <a:r>
              <a:rPr sz="2600" spc="-810" dirty="0">
                <a:latin typeface="Times New Roman"/>
                <a:cs typeface="Times New Roman"/>
              </a:rPr>
              <a:t>V</a:t>
            </a:r>
            <a:r>
              <a:rPr sz="2600" spc="110" dirty="0">
                <a:latin typeface="Times New Roman"/>
                <a:cs typeface="Times New Roman"/>
              </a:rPr>
              <a:t>,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95" dirty="0">
                <a:latin typeface="Times New Roman"/>
                <a:cs typeface="Times New Roman"/>
              </a:rPr>
              <a:t>I</a:t>
            </a:r>
            <a:r>
              <a:rPr sz="2600" spc="105" dirty="0">
                <a:latin typeface="Times New Roman"/>
                <a:cs typeface="Times New Roman"/>
              </a:rPr>
              <a:t>.</a:t>
            </a:r>
            <a:r>
              <a:rPr sz="2600" spc="-360" dirty="0">
                <a:latin typeface="Times New Roman"/>
                <a:cs typeface="Times New Roman"/>
              </a:rPr>
              <a:t>S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383</a:t>
            </a:r>
            <a:r>
              <a:rPr sz="2600" spc="-55" dirty="0">
                <a:latin typeface="Times New Roman"/>
                <a:cs typeface="Times New Roman"/>
              </a:rPr>
              <a:t>-</a:t>
            </a:r>
            <a:r>
              <a:rPr sz="2600" spc="-114" dirty="0">
                <a:latin typeface="Times New Roman"/>
                <a:cs typeface="Times New Roman"/>
              </a:rPr>
              <a:t>1963</a:t>
            </a:r>
            <a:r>
              <a:rPr sz="2600" spc="-45" dirty="0">
                <a:latin typeface="Times New Roman"/>
                <a:cs typeface="Times New Roman"/>
              </a:rPr>
              <a:t>) 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edge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of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tile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smeared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with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neat</a:t>
            </a:r>
            <a:r>
              <a:rPr sz="2600" spc="44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white</a:t>
            </a:r>
            <a:r>
              <a:rPr sz="2600" spc="45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cement </a:t>
            </a:r>
            <a:r>
              <a:rPr sz="2600" spc="-95" dirty="0">
                <a:latin typeface="Times New Roman"/>
                <a:cs typeface="Times New Roman"/>
              </a:rPr>
              <a:t> slurry.</a:t>
            </a:r>
            <a:endParaRPr sz="2600">
              <a:latin typeface="Times New Roman"/>
              <a:cs typeface="Times New Roman"/>
            </a:endParaRPr>
          </a:p>
          <a:p>
            <a:pPr marL="286385" marR="18542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 </a:t>
            </a:r>
            <a:r>
              <a:rPr sz="2600" spc="-75" dirty="0">
                <a:latin typeface="Times New Roman"/>
                <a:cs typeface="Times New Roman"/>
              </a:rPr>
              <a:t>tile </a:t>
            </a:r>
            <a:r>
              <a:rPr sz="2600" spc="-155" dirty="0">
                <a:latin typeface="Times New Roman"/>
                <a:cs typeface="Times New Roman"/>
              </a:rPr>
              <a:t>shall </a:t>
            </a:r>
            <a:r>
              <a:rPr sz="2600" spc="-85" dirty="0">
                <a:latin typeface="Times New Roman"/>
                <a:cs typeface="Times New Roman"/>
              </a:rPr>
              <a:t>then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14" dirty="0">
                <a:latin typeface="Times New Roman"/>
                <a:cs typeface="Times New Roman"/>
              </a:rPr>
              <a:t>pressed </a:t>
            </a:r>
            <a:r>
              <a:rPr sz="2600" spc="-120" dirty="0">
                <a:latin typeface="Times New Roman"/>
                <a:cs typeface="Times New Roman"/>
              </a:rPr>
              <a:t>in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50" dirty="0">
                <a:latin typeface="Times New Roman"/>
                <a:cs typeface="Times New Roman"/>
              </a:rPr>
              <a:t>mortar </a:t>
            </a:r>
            <a:r>
              <a:rPr sz="2600" spc="-145" dirty="0">
                <a:latin typeface="Times New Roman"/>
                <a:cs typeface="Times New Roman"/>
              </a:rPr>
              <a:t>and </a:t>
            </a:r>
            <a:r>
              <a:rPr sz="2600" spc="-130" dirty="0">
                <a:latin typeface="Times New Roman"/>
                <a:cs typeface="Times New Roman"/>
              </a:rPr>
              <a:t>gently </a:t>
            </a:r>
            <a:r>
              <a:rPr sz="2600" spc="-105" dirty="0">
                <a:latin typeface="Times New Roman"/>
                <a:cs typeface="Times New Roman"/>
              </a:rPr>
              <a:t>tapped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4" dirty="0">
                <a:latin typeface="Times New Roman"/>
                <a:cs typeface="Times New Roman"/>
              </a:rPr>
              <a:t>a</a:t>
            </a:r>
            <a:r>
              <a:rPr sz="2600" spc="-235" dirty="0">
                <a:latin typeface="Times New Roman"/>
                <a:cs typeface="Times New Roman"/>
              </a:rPr>
              <a:t>g</a:t>
            </a:r>
            <a:r>
              <a:rPr sz="2600" spc="-135" dirty="0">
                <a:latin typeface="Times New Roman"/>
                <a:cs typeface="Times New Roman"/>
              </a:rPr>
              <a:t>ains</a:t>
            </a:r>
            <a:r>
              <a:rPr sz="2600" spc="-90" dirty="0">
                <a:latin typeface="Times New Roman"/>
                <a:cs typeface="Times New Roman"/>
              </a:rPr>
              <a:t>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65" dirty="0">
                <a:latin typeface="Times New Roman"/>
                <a:cs typeface="Times New Roman"/>
              </a:rPr>
              <a:t>w</a:t>
            </a:r>
            <a:r>
              <a:rPr sz="2600" spc="-150" dirty="0">
                <a:latin typeface="Times New Roman"/>
                <a:cs typeface="Times New Roman"/>
              </a:rPr>
              <a:t>al</a:t>
            </a:r>
            <a:r>
              <a:rPr sz="2600" spc="-114" dirty="0">
                <a:latin typeface="Times New Roman"/>
                <a:cs typeface="Times New Roman"/>
              </a:rPr>
              <a:t>l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with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204" dirty="0">
                <a:latin typeface="Times New Roman"/>
                <a:cs typeface="Times New Roman"/>
              </a:rPr>
              <a:t>a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240" dirty="0">
                <a:latin typeface="Times New Roman"/>
                <a:cs typeface="Times New Roman"/>
              </a:rPr>
              <a:t>w</a:t>
            </a:r>
            <a:r>
              <a:rPr sz="2600" spc="-110" dirty="0">
                <a:latin typeface="Times New Roman"/>
                <a:cs typeface="Times New Roman"/>
              </a:rPr>
              <a:t>o</a:t>
            </a:r>
            <a:r>
              <a:rPr sz="2600" spc="-125" dirty="0">
                <a:latin typeface="Times New Roman"/>
                <a:cs typeface="Times New Roman"/>
              </a:rPr>
              <a:t>o</a:t>
            </a:r>
            <a:r>
              <a:rPr sz="2600" spc="-105" dirty="0">
                <a:latin typeface="Times New Roman"/>
                <a:cs typeface="Times New Roman"/>
              </a:rPr>
              <a:t>den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malle</a:t>
            </a:r>
            <a:r>
              <a:rPr sz="2600" spc="-80" dirty="0">
                <a:latin typeface="Times New Roman"/>
                <a:cs typeface="Times New Roman"/>
              </a:rPr>
              <a:t>t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33957" y="234015"/>
            <a:ext cx="8682990" cy="6468745"/>
            <a:chOff x="233957" y="234015"/>
            <a:chExt cx="8682990" cy="646874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44256" y="5929883"/>
              <a:ext cx="772668" cy="77266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3957" y="234015"/>
              <a:ext cx="1192113" cy="104267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528574"/>
            <a:ext cx="8274050" cy="551688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7620" indent="-274320">
              <a:lnSpc>
                <a:spcPts val="2810"/>
              </a:lnSpc>
              <a:spcBef>
                <a:spcPts val="45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fixing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60" dirty="0">
                <a:latin typeface="Times New Roman"/>
                <a:cs typeface="Times New Roman"/>
              </a:rPr>
              <a:t>shall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done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from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bottom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of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wall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upwards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85" dirty="0">
                <a:latin typeface="Times New Roman"/>
                <a:cs typeface="Times New Roman"/>
              </a:rPr>
              <a:t>without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200" dirty="0">
                <a:latin typeface="Times New Roman"/>
                <a:cs typeface="Times New Roman"/>
              </a:rPr>
              <a:t>any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holl</a:t>
            </a:r>
            <a:r>
              <a:rPr sz="2600" spc="-225" dirty="0">
                <a:latin typeface="Times New Roman"/>
                <a:cs typeface="Times New Roman"/>
              </a:rPr>
              <a:t>o</a:t>
            </a:r>
            <a:r>
              <a:rPr sz="2600" spc="-170" dirty="0">
                <a:latin typeface="Times New Roman"/>
                <a:cs typeface="Times New Roman"/>
              </a:rPr>
              <a:t>ws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in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bed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185" dirty="0">
                <a:latin typeface="Times New Roman"/>
                <a:cs typeface="Times New Roman"/>
              </a:rPr>
              <a:t>o</a:t>
            </a:r>
            <a:r>
              <a:rPr sz="2600" spc="-120" dirty="0">
                <a:latin typeface="Times New Roman"/>
                <a:cs typeface="Times New Roman"/>
              </a:rPr>
              <a:t>f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joint</a:t>
            </a:r>
            <a:r>
              <a:rPr sz="2600" spc="-165" dirty="0">
                <a:latin typeface="Times New Roman"/>
                <a:cs typeface="Times New Roman"/>
              </a:rPr>
              <a:t>s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24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90" dirty="0">
                <a:latin typeface="Times New Roman"/>
                <a:cs typeface="Times New Roman"/>
              </a:rPr>
              <a:t>Each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tile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204" dirty="0">
                <a:latin typeface="Times New Roman"/>
                <a:cs typeface="Times New Roman"/>
              </a:rPr>
              <a:t>as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close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204" dirty="0">
                <a:latin typeface="Times New Roman"/>
                <a:cs typeface="Times New Roman"/>
              </a:rPr>
              <a:t>as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40" dirty="0">
                <a:latin typeface="Times New Roman"/>
                <a:cs typeface="Times New Roman"/>
              </a:rPr>
              <a:t>possible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to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one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40" dirty="0">
                <a:latin typeface="Times New Roman"/>
                <a:cs typeface="Times New Roman"/>
              </a:rPr>
              <a:t>adjoining.</a:t>
            </a:r>
            <a:endParaRPr sz="2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tiles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95" dirty="0">
                <a:latin typeface="Times New Roman"/>
                <a:cs typeface="Times New Roman"/>
              </a:rPr>
              <a:t>jointed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with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white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cement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95" dirty="0">
                <a:latin typeface="Times New Roman"/>
                <a:cs typeface="Times New Roman"/>
              </a:rPr>
              <a:t>slurry.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2810"/>
              </a:lnSpc>
              <a:spcBef>
                <a:spcPts val="64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240" dirty="0">
                <a:latin typeface="Times New Roman"/>
                <a:cs typeface="Times New Roman"/>
              </a:rPr>
              <a:t>Any</a:t>
            </a:r>
            <a:r>
              <a:rPr sz="2600" spc="-235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thickness</a:t>
            </a:r>
            <a:r>
              <a:rPr sz="2600" spc="-120" dirty="0">
                <a:latin typeface="Times New Roman"/>
                <a:cs typeface="Times New Roman"/>
              </a:rPr>
              <a:t> difference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in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thickness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of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tiles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be 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arranged </a:t>
            </a:r>
            <a:r>
              <a:rPr sz="2600" spc="-65" dirty="0">
                <a:latin typeface="Times New Roman"/>
                <a:cs typeface="Times New Roman"/>
              </a:rPr>
              <a:t>out </a:t>
            </a:r>
            <a:r>
              <a:rPr sz="2600" spc="-120" dirty="0">
                <a:latin typeface="Times New Roman"/>
                <a:cs typeface="Times New Roman"/>
              </a:rPr>
              <a:t>in </a:t>
            </a:r>
            <a:r>
              <a:rPr sz="2600" spc="-145" dirty="0">
                <a:latin typeface="Times New Roman"/>
                <a:cs typeface="Times New Roman"/>
              </a:rPr>
              <a:t>cushioning </a:t>
            </a:r>
            <a:r>
              <a:rPr sz="2600" spc="-50" dirty="0">
                <a:latin typeface="Times New Roman"/>
                <a:cs typeface="Times New Roman"/>
              </a:rPr>
              <a:t>mortar </a:t>
            </a:r>
            <a:r>
              <a:rPr sz="2600" spc="-155" dirty="0">
                <a:latin typeface="Times New Roman"/>
                <a:cs typeface="Times New Roman"/>
              </a:rPr>
              <a:t>so </a:t>
            </a:r>
            <a:r>
              <a:rPr sz="2600" spc="-85" dirty="0">
                <a:latin typeface="Times New Roman"/>
                <a:cs typeface="Times New Roman"/>
              </a:rPr>
              <a:t>that </a:t>
            </a:r>
            <a:r>
              <a:rPr sz="2600" spc="-140" dirty="0">
                <a:latin typeface="Times New Roman"/>
                <a:cs typeface="Times New Roman"/>
              </a:rPr>
              <a:t>all </a:t>
            </a:r>
            <a:r>
              <a:rPr sz="2600" spc="-100" dirty="0">
                <a:latin typeface="Times New Roman"/>
                <a:cs typeface="Times New Roman"/>
              </a:rPr>
              <a:t>tiles </a:t>
            </a:r>
            <a:r>
              <a:rPr sz="2600" spc="-175" dirty="0">
                <a:latin typeface="Times New Roman"/>
                <a:cs typeface="Times New Roman"/>
              </a:rPr>
              <a:t>faces </a:t>
            </a:r>
            <a:r>
              <a:rPr sz="2600" spc="-100" dirty="0">
                <a:latin typeface="Times New Roman"/>
                <a:cs typeface="Times New Roman"/>
              </a:rPr>
              <a:t>are </a:t>
            </a:r>
            <a:r>
              <a:rPr sz="2600" spc="-120" dirty="0">
                <a:latin typeface="Times New Roman"/>
                <a:cs typeface="Times New Roman"/>
              </a:rPr>
              <a:t>in </a:t>
            </a:r>
            <a:r>
              <a:rPr sz="2600" spc="-114" dirty="0">
                <a:latin typeface="Times New Roman"/>
                <a:cs typeface="Times New Roman"/>
              </a:rPr>
              <a:t>one 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270" dirty="0">
                <a:latin typeface="Times New Roman"/>
                <a:cs typeface="Times New Roman"/>
              </a:rPr>
              <a:t>v</a:t>
            </a:r>
            <a:r>
              <a:rPr sz="2600" spc="-40" dirty="0">
                <a:latin typeface="Times New Roman"/>
                <a:cs typeface="Times New Roman"/>
              </a:rPr>
              <a:t>e</a:t>
            </a:r>
            <a:r>
              <a:rPr sz="2600" spc="65" dirty="0">
                <a:latin typeface="Times New Roman"/>
                <a:cs typeface="Times New Roman"/>
              </a:rPr>
              <a:t>r</a:t>
            </a:r>
            <a:r>
              <a:rPr sz="2600" spc="-105" dirty="0">
                <a:latin typeface="Times New Roman"/>
                <a:cs typeface="Times New Roman"/>
              </a:rPr>
              <a:t>tic</a:t>
            </a:r>
            <a:r>
              <a:rPr sz="2600" spc="-155" dirty="0">
                <a:latin typeface="Times New Roman"/>
                <a:cs typeface="Times New Roman"/>
              </a:rPr>
              <a:t>a</a:t>
            </a:r>
            <a:r>
              <a:rPr sz="2600" spc="-100" dirty="0">
                <a:latin typeface="Times New Roman"/>
                <a:cs typeface="Times New Roman"/>
              </a:rPr>
              <a:t>l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pla</a:t>
            </a:r>
            <a:r>
              <a:rPr sz="2600" spc="-160" dirty="0">
                <a:latin typeface="Times New Roman"/>
                <a:cs typeface="Times New Roman"/>
              </a:rPr>
              <a:t>n</a:t>
            </a:r>
            <a:r>
              <a:rPr sz="2600" spc="-155" dirty="0">
                <a:latin typeface="Times New Roman"/>
                <a:cs typeface="Times New Roman"/>
              </a:rPr>
              <a:t>e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7620" indent="-274320" algn="just">
              <a:lnSpc>
                <a:spcPts val="281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 </a:t>
            </a:r>
            <a:r>
              <a:rPr sz="2600" spc="-65" dirty="0">
                <a:latin typeface="Times New Roman"/>
                <a:cs typeface="Times New Roman"/>
              </a:rPr>
              <a:t>top </a:t>
            </a:r>
            <a:r>
              <a:rPr sz="2600" spc="-150" dirty="0">
                <a:latin typeface="Times New Roman"/>
                <a:cs typeface="Times New Roman"/>
              </a:rPr>
              <a:t>of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35" dirty="0">
                <a:latin typeface="Times New Roman"/>
                <a:cs typeface="Times New Roman"/>
              </a:rPr>
              <a:t>dado </a:t>
            </a:r>
            <a:r>
              <a:rPr sz="2600" spc="-150" dirty="0">
                <a:latin typeface="Times New Roman"/>
                <a:cs typeface="Times New Roman"/>
              </a:rPr>
              <a:t>shall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00" dirty="0">
                <a:latin typeface="Times New Roman"/>
                <a:cs typeface="Times New Roman"/>
              </a:rPr>
              <a:t>touched </a:t>
            </a:r>
            <a:r>
              <a:rPr sz="2600" spc="-114" dirty="0">
                <a:latin typeface="Times New Roman"/>
                <a:cs typeface="Times New Roman"/>
              </a:rPr>
              <a:t>up </a:t>
            </a:r>
            <a:r>
              <a:rPr sz="2600" spc="-130" dirty="0">
                <a:latin typeface="Times New Roman"/>
                <a:cs typeface="Times New Roman"/>
              </a:rPr>
              <a:t>neatly </a:t>
            </a:r>
            <a:r>
              <a:rPr sz="2600" spc="-100" dirty="0">
                <a:latin typeface="Times New Roman"/>
                <a:cs typeface="Times New Roman"/>
              </a:rPr>
              <a:t>with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65" dirty="0">
                <a:latin typeface="Times New Roman"/>
                <a:cs typeface="Times New Roman"/>
              </a:rPr>
              <a:t>rest </a:t>
            </a:r>
            <a:r>
              <a:rPr sz="2600" spc="-155" dirty="0">
                <a:latin typeface="Times New Roman"/>
                <a:cs typeface="Times New Roman"/>
              </a:rPr>
              <a:t>of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95" dirty="0">
                <a:latin typeface="Times New Roman"/>
                <a:cs typeface="Times New Roman"/>
              </a:rPr>
              <a:t>plaster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above.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281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14" dirty="0">
                <a:latin typeface="Times New Roman"/>
                <a:cs typeface="Times New Roman"/>
              </a:rPr>
              <a:t>After </a:t>
            </a:r>
            <a:r>
              <a:rPr sz="2600" spc="-145" dirty="0">
                <a:latin typeface="Times New Roman"/>
                <a:cs typeface="Times New Roman"/>
              </a:rPr>
              <a:t>fixing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60" dirty="0">
                <a:latin typeface="Times New Roman"/>
                <a:cs typeface="Times New Roman"/>
              </a:rPr>
              <a:t>dado/skirting </a:t>
            </a:r>
            <a:r>
              <a:rPr sz="2600" spc="-35" dirty="0">
                <a:latin typeface="Times New Roman"/>
                <a:cs typeface="Times New Roman"/>
              </a:rPr>
              <a:t>etc. </a:t>
            </a:r>
            <a:r>
              <a:rPr sz="2600" spc="-120" dirty="0">
                <a:latin typeface="Times New Roman"/>
                <a:cs typeface="Times New Roman"/>
              </a:rPr>
              <a:t>they </a:t>
            </a:r>
            <a:r>
              <a:rPr sz="2600" spc="-155" dirty="0">
                <a:latin typeface="Times New Roman"/>
                <a:cs typeface="Times New Roman"/>
              </a:rPr>
              <a:t>shall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95" dirty="0">
                <a:latin typeface="Times New Roman"/>
                <a:cs typeface="Times New Roman"/>
              </a:rPr>
              <a:t>kept </a:t>
            </a:r>
            <a:r>
              <a:rPr sz="2600" spc="-125" dirty="0">
                <a:latin typeface="Times New Roman"/>
                <a:cs typeface="Times New Roman"/>
              </a:rPr>
              <a:t>continuously 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240" dirty="0">
                <a:latin typeface="Times New Roman"/>
                <a:cs typeface="Times New Roman"/>
              </a:rPr>
              <a:t>w</a:t>
            </a:r>
            <a:r>
              <a:rPr sz="2600" spc="-30" dirty="0">
                <a:latin typeface="Times New Roman"/>
                <a:cs typeface="Times New Roman"/>
              </a:rPr>
              <a:t>et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fo</a:t>
            </a:r>
            <a:r>
              <a:rPr sz="2600" spc="-80" dirty="0">
                <a:latin typeface="Times New Roman"/>
                <a:cs typeface="Times New Roman"/>
              </a:rPr>
              <a:t>r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7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d</a:t>
            </a:r>
            <a:r>
              <a:rPr sz="2600" spc="-310" dirty="0">
                <a:latin typeface="Times New Roman"/>
                <a:cs typeface="Times New Roman"/>
              </a:rPr>
              <a:t>a</a:t>
            </a:r>
            <a:r>
              <a:rPr sz="2600" spc="-235" dirty="0">
                <a:latin typeface="Times New Roman"/>
                <a:cs typeface="Times New Roman"/>
              </a:rPr>
              <a:t>ys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96520" indent="-274320">
              <a:lnSpc>
                <a:spcPct val="90000"/>
              </a:lnSpc>
              <a:spcBef>
                <a:spcPts val="55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90" dirty="0">
                <a:latin typeface="Times New Roman"/>
                <a:cs typeface="Times New Roman"/>
              </a:rPr>
              <a:t>If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doors,</a:t>
            </a:r>
            <a:r>
              <a:rPr sz="2600" spc="-17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windows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or</a:t>
            </a:r>
            <a:r>
              <a:rPr sz="2600" spc="-65" dirty="0">
                <a:latin typeface="Times New Roman"/>
                <a:cs typeface="Times New Roman"/>
              </a:rPr>
              <a:t> other </a:t>
            </a:r>
            <a:r>
              <a:rPr sz="2600" spc="-140" dirty="0">
                <a:latin typeface="Times New Roman"/>
                <a:cs typeface="Times New Roman"/>
              </a:rPr>
              <a:t>openings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are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located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within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80" dirty="0">
                <a:latin typeface="Times New Roman"/>
                <a:cs typeface="Times New Roman"/>
              </a:rPr>
              <a:t>the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dado 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-80" dirty="0">
                <a:latin typeface="Times New Roman"/>
                <a:cs typeface="Times New Roman"/>
              </a:rPr>
              <a:t>area,</a:t>
            </a:r>
            <a:r>
              <a:rPr sz="2600" spc="-175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50" dirty="0">
                <a:latin typeface="Times New Roman"/>
                <a:cs typeface="Times New Roman"/>
              </a:rPr>
              <a:t>corners,</a:t>
            </a:r>
            <a:r>
              <a:rPr sz="2600" spc="-16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sills,</a:t>
            </a:r>
            <a:r>
              <a:rPr sz="2600" spc="-165" dirty="0">
                <a:latin typeface="Times New Roman"/>
                <a:cs typeface="Times New Roman"/>
              </a:rPr>
              <a:t> jambs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etc.</a:t>
            </a:r>
            <a:r>
              <a:rPr sz="2600" spc="-16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provided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with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true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80" dirty="0">
                <a:latin typeface="Times New Roman"/>
                <a:cs typeface="Times New Roman"/>
              </a:rPr>
              <a:t>right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80" dirty="0">
                <a:latin typeface="Times New Roman"/>
                <a:cs typeface="Times New Roman"/>
              </a:rPr>
              <a:t>an</a:t>
            </a:r>
            <a:r>
              <a:rPr sz="2600" spc="-200" dirty="0">
                <a:latin typeface="Times New Roman"/>
                <a:cs typeface="Times New Roman"/>
              </a:rPr>
              <a:t>g</a:t>
            </a:r>
            <a:r>
              <a:rPr sz="2600" spc="-135" dirty="0">
                <a:latin typeface="Times New Roman"/>
                <a:cs typeface="Times New Roman"/>
              </a:rPr>
              <a:t>le</a:t>
            </a:r>
            <a:r>
              <a:rPr sz="2600" spc="-140" dirty="0">
                <a:latin typeface="Times New Roman"/>
                <a:cs typeface="Times New Roman"/>
              </a:rPr>
              <a:t>s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85" dirty="0">
                <a:latin typeface="Times New Roman"/>
                <a:cs typeface="Times New Roman"/>
              </a:rPr>
              <a:t>without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a</a:t>
            </a:r>
            <a:r>
              <a:rPr sz="2600" spc="-225" dirty="0">
                <a:latin typeface="Times New Roman"/>
                <a:cs typeface="Times New Roman"/>
              </a:rPr>
              <a:t>n</a:t>
            </a:r>
            <a:r>
              <a:rPr sz="2600" spc="-215" dirty="0">
                <a:latin typeface="Times New Roman"/>
                <a:cs typeface="Times New Roman"/>
              </a:rPr>
              <a:t>y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sp</a:t>
            </a:r>
            <a:r>
              <a:rPr sz="2600" spc="-145" dirty="0">
                <a:latin typeface="Times New Roman"/>
                <a:cs typeface="Times New Roman"/>
              </a:rPr>
              <a:t>e</a:t>
            </a:r>
            <a:r>
              <a:rPr sz="2600" spc="-155" dirty="0">
                <a:latin typeface="Times New Roman"/>
                <a:cs typeface="Times New Roman"/>
              </a:rPr>
              <a:t>cial</a:t>
            </a:r>
            <a:r>
              <a:rPr sz="2600" spc="-220" dirty="0">
                <a:latin typeface="Times New Roman"/>
                <a:cs typeface="Times New Roman"/>
              </a:rPr>
              <a:t>s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4256" y="5929884"/>
            <a:ext cx="763128" cy="7631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8173" y="414273"/>
            <a:ext cx="2245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65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b="1" spc="-46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b="1" spc="-49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b="1" spc="-475" dirty="0">
                <a:solidFill>
                  <a:srgbClr val="C00000"/>
                </a:solidFill>
                <a:latin typeface="Arial"/>
                <a:cs typeface="Arial"/>
              </a:rPr>
              <a:t>AN</a:t>
            </a:r>
            <a:r>
              <a:rPr b="1" spc="-17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b="1" spc="-400" dirty="0">
                <a:solidFill>
                  <a:srgbClr val="C00000"/>
                </a:solidFill>
                <a:latin typeface="Arial"/>
                <a:cs typeface="Arial"/>
              </a:rPr>
              <a:t>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33830"/>
            <a:ext cx="7644130" cy="4690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14" dirty="0">
                <a:latin typeface="Times New Roman"/>
                <a:cs typeface="Times New Roman"/>
              </a:rPr>
              <a:t>After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95" dirty="0">
                <a:latin typeface="Times New Roman"/>
                <a:cs typeface="Times New Roman"/>
              </a:rPr>
              <a:t>tiles </a:t>
            </a:r>
            <a:r>
              <a:rPr sz="2600" spc="-204" dirty="0">
                <a:latin typeface="Times New Roman"/>
                <a:cs typeface="Times New Roman"/>
              </a:rPr>
              <a:t>have</a:t>
            </a:r>
            <a:r>
              <a:rPr sz="2600" spc="-20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been </a:t>
            </a:r>
            <a:r>
              <a:rPr sz="2600" spc="-140" dirty="0">
                <a:latin typeface="Times New Roman"/>
                <a:cs typeface="Times New Roman"/>
              </a:rPr>
              <a:t>laid</a:t>
            </a:r>
            <a:r>
              <a:rPr sz="2600" spc="37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in </a:t>
            </a:r>
            <a:r>
              <a:rPr sz="2600" spc="-204" dirty="0">
                <a:latin typeface="Times New Roman"/>
                <a:cs typeface="Times New Roman"/>
              </a:rPr>
              <a:t>a</a:t>
            </a:r>
            <a:r>
              <a:rPr sz="2600" spc="240" dirty="0">
                <a:latin typeface="Times New Roman"/>
                <a:cs typeface="Times New Roman"/>
              </a:rPr>
              <a:t> </a:t>
            </a:r>
            <a:r>
              <a:rPr sz="2600" spc="-90" dirty="0">
                <a:latin typeface="Times New Roman"/>
                <a:cs typeface="Times New Roman"/>
              </a:rPr>
              <a:t>room </a:t>
            </a:r>
            <a:r>
              <a:rPr sz="2600" spc="-45" dirty="0">
                <a:latin typeface="Times New Roman"/>
                <a:cs typeface="Times New Roman"/>
              </a:rPr>
              <a:t>or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210" dirty="0">
                <a:latin typeface="Times New Roman"/>
                <a:cs typeface="Times New Roman"/>
              </a:rPr>
              <a:t>days</a:t>
            </a:r>
            <a:r>
              <a:rPr sz="2600" spc="229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fixing 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work </a:t>
            </a:r>
            <a:r>
              <a:rPr sz="2600" spc="-165" dirty="0">
                <a:latin typeface="Times New Roman"/>
                <a:cs typeface="Times New Roman"/>
              </a:rPr>
              <a:t>is </a:t>
            </a:r>
            <a:r>
              <a:rPr sz="2600" spc="-85" dirty="0">
                <a:latin typeface="Times New Roman"/>
                <a:cs typeface="Times New Roman"/>
              </a:rPr>
              <a:t>completed,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10" dirty="0">
                <a:latin typeface="Times New Roman"/>
                <a:cs typeface="Times New Roman"/>
              </a:rPr>
              <a:t>surplus </a:t>
            </a:r>
            <a:r>
              <a:rPr sz="2600" spc="-100" dirty="0">
                <a:latin typeface="Times New Roman"/>
                <a:cs typeface="Times New Roman"/>
              </a:rPr>
              <a:t>cement </a:t>
            </a:r>
            <a:r>
              <a:rPr sz="2600" spc="-70" dirty="0">
                <a:latin typeface="Times New Roman"/>
                <a:cs typeface="Times New Roman"/>
              </a:rPr>
              <a:t>grout </a:t>
            </a:r>
            <a:r>
              <a:rPr sz="2600" spc="-80" dirty="0">
                <a:latin typeface="Times New Roman"/>
                <a:cs typeface="Times New Roman"/>
              </a:rPr>
              <a:t>that </a:t>
            </a:r>
            <a:r>
              <a:rPr sz="2600" spc="-220" dirty="0">
                <a:latin typeface="Times New Roman"/>
                <a:cs typeface="Times New Roman"/>
              </a:rPr>
              <a:t>may</a:t>
            </a:r>
            <a:r>
              <a:rPr sz="2600" spc="-215" dirty="0">
                <a:latin typeface="Times New Roman"/>
                <a:cs typeface="Times New Roman"/>
              </a:rPr>
              <a:t> </a:t>
            </a:r>
            <a:r>
              <a:rPr sz="2600" spc="-204" dirty="0">
                <a:latin typeface="Times New Roman"/>
                <a:cs typeface="Times New Roman"/>
              </a:rPr>
              <a:t>have </a:t>
            </a:r>
            <a:r>
              <a:rPr sz="2600" spc="-200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come</a:t>
            </a:r>
            <a:r>
              <a:rPr sz="2600" spc="-65" dirty="0">
                <a:latin typeface="Times New Roman"/>
                <a:cs typeface="Times New Roman"/>
              </a:rPr>
              <a:t> out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of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joints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cleaned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70" dirty="0">
                <a:latin typeface="Times New Roman"/>
                <a:cs typeface="Times New Roman"/>
              </a:rPr>
              <a:t>off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before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it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80" dirty="0">
                <a:latin typeface="Times New Roman"/>
                <a:cs typeface="Times New Roman"/>
              </a:rPr>
              <a:t>sets.</a:t>
            </a:r>
            <a:endParaRPr sz="26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14" dirty="0">
                <a:latin typeface="Times New Roman"/>
                <a:cs typeface="Times New Roman"/>
              </a:rPr>
              <a:t>After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00" dirty="0">
                <a:latin typeface="Times New Roman"/>
                <a:cs typeface="Times New Roman"/>
              </a:rPr>
              <a:t>complete </a:t>
            </a:r>
            <a:r>
              <a:rPr sz="2600" spc="-85" dirty="0">
                <a:latin typeface="Times New Roman"/>
                <a:cs typeface="Times New Roman"/>
              </a:rPr>
              <a:t>curing,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35" dirty="0">
                <a:latin typeface="Times New Roman"/>
                <a:cs typeface="Times New Roman"/>
              </a:rPr>
              <a:t>dado </a:t>
            </a:r>
            <a:r>
              <a:rPr sz="2600" spc="-45" dirty="0">
                <a:latin typeface="Times New Roman"/>
                <a:cs typeface="Times New Roman"/>
              </a:rPr>
              <a:t>or </a:t>
            </a:r>
            <a:r>
              <a:rPr sz="2600" spc="-100" dirty="0">
                <a:latin typeface="Times New Roman"/>
                <a:cs typeface="Times New Roman"/>
              </a:rPr>
              <a:t>skirting </a:t>
            </a:r>
            <a:r>
              <a:rPr sz="2600" spc="-130" dirty="0">
                <a:latin typeface="Times New Roman"/>
                <a:cs typeface="Times New Roman"/>
              </a:rPr>
              <a:t>over </a:t>
            </a:r>
            <a:r>
              <a:rPr sz="2600" spc="-155" dirty="0">
                <a:latin typeface="Times New Roman"/>
                <a:cs typeface="Times New Roman"/>
              </a:rPr>
              <a:t>shall </a:t>
            </a:r>
            <a:r>
              <a:rPr sz="2600" spc="-125" dirty="0">
                <a:latin typeface="Times New Roman"/>
                <a:cs typeface="Times New Roman"/>
              </a:rPr>
              <a:t>be 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170" dirty="0">
                <a:latin typeface="Times New Roman"/>
                <a:cs typeface="Times New Roman"/>
              </a:rPr>
              <a:t>w</a:t>
            </a:r>
            <a:r>
              <a:rPr sz="2600" spc="-155" dirty="0">
                <a:latin typeface="Times New Roman"/>
                <a:cs typeface="Times New Roman"/>
              </a:rPr>
              <a:t>ashe</a:t>
            </a:r>
            <a:r>
              <a:rPr sz="2600" spc="-170" dirty="0">
                <a:latin typeface="Times New Roman"/>
                <a:cs typeface="Times New Roman"/>
              </a:rPr>
              <a:t>d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70" dirty="0">
                <a:latin typeface="Times New Roman"/>
                <a:cs typeface="Times New Roman"/>
              </a:rPr>
              <a:t>th</a:t>
            </a:r>
            <a:r>
              <a:rPr sz="2600" spc="-105" dirty="0">
                <a:latin typeface="Times New Roman"/>
                <a:cs typeface="Times New Roman"/>
              </a:rPr>
              <a:t>o</a:t>
            </a:r>
            <a:r>
              <a:rPr sz="2600" spc="5" dirty="0">
                <a:latin typeface="Times New Roman"/>
                <a:cs typeface="Times New Roman"/>
              </a:rPr>
              <a:t>r</a:t>
            </a:r>
            <a:r>
              <a:rPr sz="2600" spc="-110" dirty="0">
                <a:latin typeface="Times New Roman"/>
                <a:cs typeface="Times New Roman"/>
              </a:rPr>
              <a:t>o</a:t>
            </a:r>
            <a:r>
              <a:rPr sz="2600" spc="-125" dirty="0">
                <a:latin typeface="Times New Roman"/>
                <a:cs typeface="Times New Roman"/>
              </a:rPr>
              <a:t>u</a:t>
            </a:r>
            <a:r>
              <a:rPr sz="2600" spc="-185" dirty="0">
                <a:latin typeface="Times New Roman"/>
                <a:cs typeface="Times New Roman"/>
              </a:rPr>
              <a:t>gh</a:t>
            </a:r>
            <a:r>
              <a:rPr sz="2600" spc="-160" dirty="0">
                <a:latin typeface="Times New Roman"/>
                <a:cs typeface="Times New Roman"/>
              </a:rPr>
              <a:t>l</a:t>
            </a:r>
            <a:r>
              <a:rPr sz="2600" spc="-215" dirty="0">
                <a:latin typeface="Times New Roman"/>
                <a:cs typeface="Times New Roman"/>
              </a:rPr>
              <a:t>y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cl</a:t>
            </a:r>
            <a:r>
              <a:rPr sz="2600" spc="-145" dirty="0">
                <a:latin typeface="Times New Roman"/>
                <a:cs typeface="Times New Roman"/>
              </a:rPr>
              <a:t>e</a:t>
            </a:r>
            <a:r>
              <a:rPr sz="2600" spc="-155" dirty="0">
                <a:latin typeface="Times New Roman"/>
                <a:cs typeface="Times New Roman"/>
              </a:rPr>
              <a:t>a</a:t>
            </a:r>
            <a:r>
              <a:rPr sz="2600" spc="-175" dirty="0">
                <a:latin typeface="Times New Roman"/>
                <a:cs typeface="Times New Roman"/>
              </a:rPr>
              <a:t>n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55" dirty="0">
                <a:latin typeface="Times New Roman"/>
                <a:cs typeface="Times New Roman"/>
              </a:rPr>
              <a:t>In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65" dirty="0">
                <a:latin typeface="Times New Roman"/>
                <a:cs typeface="Times New Roman"/>
              </a:rPr>
              <a:t>case</a:t>
            </a:r>
            <a:r>
              <a:rPr sz="2600" spc="32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of </a:t>
            </a:r>
            <a:r>
              <a:rPr sz="2600" spc="-90" dirty="0">
                <a:latin typeface="Times New Roman"/>
                <a:cs typeface="Times New Roman"/>
              </a:rPr>
              <a:t>flooring, </a:t>
            </a:r>
            <a:r>
              <a:rPr sz="2600" spc="-120" dirty="0">
                <a:latin typeface="Times New Roman"/>
                <a:cs typeface="Times New Roman"/>
              </a:rPr>
              <a:t>once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00" dirty="0">
                <a:latin typeface="Times New Roman"/>
                <a:cs typeface="Times New Roman"/>
              </a:rPr>
              <a:t>floor </a:t>
            </a:r>
            <a:r>
              <a:rPr sz="2600" spc="-190" dirty="0">
                <a:latin typeface="Times New Roman"/>
                <a:cs typeface="Times New Roman"/>
              </a:rPr>
              <a:t>has</a:t>
            </a:r>
            <a:r>
              <a:rPr sz="2600" spc="27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set,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00" dirty="0">
                <a:latin typeface="Times New Roman"/>
                <a:cs typeface="Times New Roman"/>
              </a:rPr>
              <a:t>floor </a:t>
            </a:r>
            <a:r>
              <a:rPr sz="2600" spc="-150" dirty="0">
                <a:latin typeface="Times New Roman"/>
                <a:cs typeface="Times New Roman"/>
              </a:rPr>
              <a:t>shall 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b</a:t>
            </a:r>
            <a:r>
              <a:rPr sz="2600" spc="-110" dirty="0">
                <a:latin typeface="Times New Roman"/>
                <a:cs typeface="Times New Roman"/>
              </a:rPr>
              <a:t>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80" dirty="0">
                <a:latin typeface="Times New Roman"/>
                <a:cs typeface="Times New Roman"/>
              </a:rPr>
              <a:t>c</a:t>
            </a:r>
            <a:r>
              <a:rPr sz="2600" spc="-190" dirty="0">
                <a:latin typeface="Times New Roman"/>
                <a:cs typeface="Times New Roman"/>
              </a:rPr>
              <a:t>a</a:t>
            </a:r>
            <a:r>
              <a:rPr sz="2600" spc="5" dirty="0">
                <a:latin typeface="Times New Roman"/>
                <a:cs typeface="Times New Roman"/>
              </a:rPr>
              <a:t>r</a:t>
            </a:r>
            <a:r>
              <a:rPr sz="2600" spc="-120" dirty="0">
                <a:latin typeface="Times New Roman"/>
                <a:cs typeface="Times New Roman"/>
              </a:rPr>
              <a:t>ef</a:t>
            </a:r>
            <a:r>
              <a:rPr sz="2600" spc="-165" dirty="0">
                <a:latin typeface="Times New Roman"/>
                <a:cs typeface="Times New Roman"/>
              </a:rPr>
              <a:t>u</a:t>
            </a:r>
            <a:r>
              <a:rPr sz="2600" spc="-105" dirty="0">
                <a:latin typeface="Times New Roman"/>
                <a:cs typeface="Times New Roman"/>
              </a:rPr>
              <a:t>l</a:t>
            </a:r>
            <a:r>
              <a:rPr sz="2600" spc="-155" dirty="0">
                <a:latin typeface="Times New Roman"/>
                <a:cs typeface="Times New Roman"/>
              </a:rPr>
              <a:t>l</a:t>
            </a:r>
            <a:r>
              <a:rPr sz="2600" spc="-215" dirty="0">
                <a:latin typeface="Times New Roman"/>
                <a:cs typeface="Times New Roman"/>
              </a:rPr>
              <a:t>y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70" dirty="0">
                <a:latin typeface="Times New Roman"/>
                <a:cs typeface="Times New Roman"/>
              </a:rPr>
              <a:t>w</a:t>
            </a:r>
            <a:r>
              <a:rPr sz="2600" spc="-155" dirty="0">
                <a:latin typeface="Times New Roman"/>
                <a:cs typeface="Times New Roman"/>
              </a:rPr>
              <a:t>ashe</a:t>
            </a:r>
            <a:r>
              <a:rPr sz="2600" spc="-170" dirty="0">
                <a:latin typeface="Times New Roman"/>
                <a:cs typeface="Times New Roman"/>
              </a:rPr>
              <a:t>d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cl</a:t>
            </a:r>
            <a:r>
              <a:rPr sz="2600" spc="-145" dirty="0">
                <a:latin typeface="Times New Roman"/>
                <a:cs typeface="Times New Roman"/>
              </a:rPr>
              <a:t>e</a:t>
            </a:r>
            <a:r>
              <a:rPr sz="2600" spc="-155" dirty="0">
                <a:latin typeface="Times New Roman"/>
                <a:cs typeface="Times New Roman"/>
              </a:rPr>
              <a:t>a</a:t>
            </a:r>
            <a:r>
              <a:rPr sz="2600" spc="-165" dirty="0">
                <a:latin typeface="Times New Roman"/>
                <a:cs typeface="Times New Roman"/>
              </a:rPr>
              <a:t>n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d</a:t>
            </a:r>
            <a:r>
              <a:rPr sz="2600" spc="5" dirty="0">
                <a:latin typeface="Times New Roman"/>
                <a:cs typeface="Times New Roman"/>
              </a:rPr>
              <a:t>r</a:t>
            </a:r>
            <a:r>
              <a:rPr sz="2600" spc="-114" dirty="0">
                <a:latin typeface="Times New Roman"/>
                <a:cs typeface="Times New Roman"/>
              </a:rPr>
              <a:t>ied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10" dirty="0">
                <a:latin typeface="Times New Roman"/>
                <a:cs typeface="Times New Roman"/>
              </a:rPr>
              <a:t>When dry,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100" dirty="0">
                <a:latin typeface="Times New Roman"/>
                <a:cs typeface="Times New Roman"/>
              </a:rPr>
              <a:t>floor </a:t>
            </a:r>
            <a:r>
              <a:rPr sz="2600" spc="-155" dirty="0">
                <a:latin typeface="Times New Roman"/>
                <a:cs typeface="Times New Roman"/>
              </a:rPr>
              <a:t>shall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30" dirty="0">
                <a:latin typeface="Times New Roman"/>
                <a:cs typeface="Times New Roman"/>
              </a:rPr>
              <a:t>covered </a:t>
            </a:r>
            <a:r>
              <a:rPr sz="2600" spc="-100" dirty="0">
                <a:latin typeface="Times New Roman"/>
                <a:cs typeface="Times New Roman"/>
              </a:rPr>
              <a:t>with </a:t>
            </a:r>
            <a:r>
              <a:rPr sz="2600" spc="-114" dirty="0">
                <a:latin typeface="Times New Roman"/>
                <a:cs typeface="Times New Roman"/>
              </a:rPr>
              <a:t>oil </a:t>
            </a:r>
            <a:r>
              <a:rPr sz="2600" spc="-100" dirty="0">
                <a:latin typeface="Times New Roman"/>
                <a:cs typeface="Times New Roman"/>
              </a:rPr>
              <a:t>free </a:t>
            </a:r>
            <a:r>
              <a:rPr sz="2600" spc="-95" dirty="0">
                <a:latin typeface="Times New Roman"/>
                <a:cs typeface="Times New Roman"/>
              </a:rPr>
              <a:t>dry </a:t>
            </a:r>
            <a:r>
              <a:rPr sz="2600" spc="-215" dirty="0">
                <a:latin typeface="Times New Roman"/>
                <a:cs typeface="Times New Roman"/>
              </a:rPr>
              <a:t>saw </a:t>
            </a:r>
            <a:r>
              <a:rPr sz="2600" spc="-210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dust.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80" dirty="0">
                <a:latin typeface="Times New Roman"/>
                <a:cs typeface="Times New Roman"/>
              </a:rPr>
              <a:t>It </a:t>
            </a:r>
            <a:r>
              <a:rPr sz="2600" spc="-155" dirty="0">
                <a:latin typeface="Times New Roman"/>
                <a:cs typeface="Times New Roman"/>
              </a:rPr>
              <a:t>shall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35" dirty="0">
                <a:latin typeface="Times New Roman"/>
                <a:cs typeface="Times New Roman"/>
              </a:rPr>
              <a:t>removed </a:t>
            </a:r>
            <a:r>
              <a:rPr sz="2600" spc="-150" dirty="0">
                <a:latin typeface="Times New Roman"/>
                <a:cs typeface="Times New Roman"/>
              </a:rPr>
              <a:t>only </a:t>
            </a:r>
            <a:r>
              <a:rPr sz="2600" spc="-90" dirty="0">
                <a:latin typeface="Times New Roman"/>
                <a:cs typeface="Times New Roman"/>
              </a:rPr>
              <a:t>after </a:t>
            </a:r>
            <a:r>
              <a:rPr sz="2600" spc="-110" dirty="0">
                <a:latin typeface="Times New Roman"/>
                <a:cs typeface="Times New Roman"/>
              </a:rPr>
              <a:t>completion </a:t>
            </a:r>
            <a:r>
              <a:rPr sz="2600" spc="-155" dirty="0">
                <a:latin typeface="Times New Roman"/>
                <a:cs typeface="Times New Roman"/>
              </a:rPr>
              <a:t>of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85" dirty="0">
                <a:latin typeface="Times New Roman"/>
                <a:cs typeface="Times New Roman"/>
              </a:rPr>
              <a:t>construction 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240" dirty="0">
                <a:latin typeface="Times New Roman"/>
                <a:cs typeface="Times New Roman"/>
              </a:rPr>
              <a:t>w</a:t>
            </a:r>
            <a:r>
              <a:rPr sz="2600" spc="-80" dirty="0">
                <a:latin typeface="Times New Roman"/>
                <a:cs typeface="Times New Roman"/>
              </a:rPr>
              <a:t>ork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just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befo</a:t>
            </a:r>
            <a:r>
              <a:rPr sz="2600" spc="-110" dirty="0">
                <a:latin typeface="Times New Roman"/>
                <a:cs typeface="Times New Roman"/>
              </a:rPr>
              <a:t>r</a:t>
            </a:r>
            <a:r>
              <a:rPr sz="2600" spc="-100" dirty="0">
                <a:latin typeface="Times New Roman"/>
                <a:cs typeface="Times New Roman"/>
              </a:rPr>
              <a:t>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fl</a:t>
            </a:r>
            <a:r>
              <a:rPr sz="2600" spc="-190" dirty="0">
                <a:latin typeface="Times New Roman"/>
                <a:cs typeface="Times New Roman"/>
              </a:rPr>
              <a:t>o</a:t>
            </a:r>
            <a:r>
              <a:rPr sz="2600" spc="-40" dirty="0">
                <a:latin typeface="Times New Roman"/>
                <a:cs typeface="Times New Roman"/>
              </a:rPr>
              <a:t>or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65" dirty="0">
                <a:latin typeface="Times New Roman"/>
                <a:cs typeface="Times New Roman"/>
              </a:rPr>
              <a:t>is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use</a:t>
            </a:r>
            <a:r>
              <a:rPr sz="2600" spc="-150" dirty="0">
                <a:latin typeface="Times New Roman"/>
                <a:cs typeface="Times New Roman"/>
              </a:rPr>
              <a:t>d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4256" y="5929884"/>
            <a:ext cx="763128" cy="7631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0725" y="771524"/>
            <a:ext cx="5615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8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b="1" spc="-46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b="1" spc="-425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b="1" spc="-48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b="1" spc="-1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505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b="1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9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b="1" spc="-59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b="1" spc="-63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b="1" spc="-38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b="1" spc="-390" dirty="0">
                <a:solidFill>
                  <a:srgbClr val="C00000"/>
                </a:solidFill>
                <a:latin typeface="Arial"/>
                <a:cs typeface="Arial"/>
              </a:rPr>
              <a:t>UREMENT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769110"/>
            <a:ext cx="7628255" cy="3668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55" dirty="0">
                <a:latin typeface="Times New Roman"/>
                <a:cs typeface="Times New Roman"/>
              </a:rPr>
              <a:t>Dado/flooring/skirting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shall</a:t>
            </a:r>
            <a:r>
              <a:rPr sz="2800" spc="375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be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measured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in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sqm. 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95" dirty="0">
                <a:latin typeface="Times New Roman"/>
                <a:cs typeface="Times New Roman"/>
              </a:rPr>
              <a:t>co</a:t>
            </a:r>
            <a:r>
              <a:rPr sz="2800" spc="-10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80" dirty="0">
                <a:latin typeface="Times New Roman"/>
                <a:cs typeface="Times New Roman"/>
              </a:rPr>
              <a:t>ect </a:t>
            </a:r>
            <a:r>
              <a:rPr sz="2800" spc="-35" dirty="0">
                <a:latin typeface="Times New Roman"/>
                <a:cs typeface="Times New Roman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Times New Roman"/>
                <a:cs typeface="Times New Roman"/>
              </a:rPr>
              <a:t>t</a:t>
            </a:r>
            <a:r>
              <a:rPr sz="2800" spc="-265" dirty="0">
                <a:latin typeface="Times New Roman"/>
                <a:cs typeface="Times New Roman"/>
              </a:rPr>
              <a:t>w</a:t>
            </a:r>
            <a:r>
              <a:rPr sz="2800" spc="-120" dirty="0">
                <a:latin typeface="Times New Roman"/>
                <a:cs typeface="Times New Roman"/>
              </a:rPr>
              <a:t>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plac</a:t>
            </a:r>
            <a:r>
              <a:rPr sz="2800" spc="-150" dirty="0">
                <a:latin typeface="Times New Roman"/>
                <a:cs typeface="Times New Roman"/>
              </a:rPr>
              <a:t>e</a:t>
            </a:r>
            <a:r>
              <a:rPr sz="2800" spc="-215" dirty="0">
                <a:latin typeface="Times New Roman"/>
                <a:cs typeface="Times New Roman"/>
              </a:rPr>
              <a:t>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de</a:t>
            </a:r>
            <a:r>
              <a:rPr sz="2800" spc="-125" dirty="0">
                <a:latin typeface="Times New Roman"/>
                <a:cs typeface="Times New Roman"/>
              </a:rPr>
              <a:t>c</a:t>
            </a:r>
            <a:r>
              <a:rPr sz="2800" spc="-180" dirty="0">
                <a:latin typeface="Times New Roman"/>
                <a:cs typeface="Times New Roman"/>
              </a:rPr>
              <a:t>ima</a:t>
            </a:r>
            <a:r>
              <a:rPr sz="2800" spc="-95" dirty="0">
                <a:latin typeface="Times New Roman"/>
                <a:cs typeface="Times New Roman"/>
              </a:rPr>
              <a:t>l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8638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245" dirty="0">
                <a:latin typeface="Times New Roman"/>
                <a:cs typeface="Times New Roman"/>
              </a:rPr>
              <a:t>L</a:t>
            </a:r>
            <a:r>
              <a:rPr sz="2800" spc="-175" dirty="0">
                <a:latin typeface="Times New Roman"/>
                <a:cs typeface="Times New Roman"/>
              </a:rPr>
              <a:t>e</a:t>
            </a:r>
            <a:r>
              <a:rPr sz="2800" spc="-125" dirty="0">
                <a:latin typeface="Times New Roman"/>
                <a:cs typeface="Times New Roman"/>
              </a:rPr>
              <a:t>ngth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Times New Roman"/>
                <a:cs typeface="Times New Roman"/>
              </a:rPr>
              <a:t>an</a:t>
            </a:r>
            <a:r>
              <a:rPr sz="2800" spc="-160" dirty="0">
                <a:latin typeface="Times New Roman"/>
                <a:cs typeface="Times New Roman"/>
              </a:rPr>
              <a:t>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b</a:t>
            </a:r>
            <a:r>
              <a:rPr sz="2800" spc="-85" dirty="0">
                <a:latin typeface="Times New Roman"/>
                <a:cs typeface="Times New Roman"/>
              </a:rPr>
              <a:t>r</a:t>
            </a:r>
            <a:r>
              <a:rPr sz="2800" spc="-120" dirty="0">
                <a:latin typeface="Times New Roman"/>
                <a:cs typeface="Times New Roman"/>
              </a:rPr>
              <a:t>eadth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shall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40" dirty="0">
                <a:latin typeface="Times New Roman"/>
                <a:cs typeface="Times New Roman"/>
              </a:rPr>
              <a:t>b</a:t>
            </a:r>
            <a:r>
              <a:rPr sz="2800" spc="-120" dirty="0">
                <a:latin typeface="Times New Roman"/>
                <a:cs typeface="Times New Roman"/>
              </a:rPr>
              <a:t>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75" dirty="0">
                <a:latin typeface="Times New Roman"/>
                <a:cs typeface="Times New Roman"/>
              </a:rPr>
              <a:t>meas</a:t>
            </a:r>
            <a:r>
              <a:rPr sz="2800" spc="-16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14" dirty="0">
                <a:latin typeface="Times New Roman"/>
                <a:cs typeface="Times New Roman"/>
              </a:rPr>
              <a:t>ed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95" dirty="0">
                <a:latin typeface="Times New Roman"/>
                <a:cs typeface="Times New Roman"/>
              </a:rPr>
              <a:t>co</a:t>
            </a:r>
            <a:r>
              <a:rPr sz="2800" spc="-1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80" dirty="0">
                <a:latin typeface="Times New Roman"/>
                <a:cs typeface="Times New Roman"/>
              </a:rPr>
              <a:t>ect </a:t>
            </a:r>
            <a:r>
              <a:rPr sz="2800" spc="-35" dirty="0">
                <a:latin typeface="Times New Roman"/>
                <a:cs typeface="Times New Roman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1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cm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86385" marR="1778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60" dirty="0">
                <a:latin typeface="Times New Roman"/>
                <a:cs typeface="Times New Roman"/>
              </a:rPr>
              <a:t>Between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the </a:t>
            </a:r>
            <a:r>
              <a:rPr sz="2800" spc="-130" dirty="0">
                <a:latin typeface="Times New Roman"/>
                <a:cs typeface="Times New Roman"/>
              </a:rPr>
              <a:t>exposed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Times New Roman"/>
                <a:cs typeface="Times New Roman"/>
              </a:rPr>
              <a:t>surfaces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skirting </a:t>
            </a:r>
            <a:r>
              <a:rPr sz="2800" spc="-45" dirty="0">
                <a:latin typeface="Times New Roman"/>
                <a:cs typeface="Times New Roman"/>
              </a:rPr>
              <a:t>or </a:t>
            </a:r>
            <a:r>
              <a:rPr sz="2800" spc="-120" dirty="0">
                <a:latin typeface="Times New Roman"/>
                <a:cs typeface="Times New Roman"/>
              </a:rPr>
              <a:t>dado. </a:t>
            </a:r>
            <a:r>
              <a:rPr sz="2800" spc="-145" dirty="0">
                <a:latin typeface="Times New Roman"/>
                <a:cs typeface="Times New Roman"/>
              </a:rPr>
              <a:t>No 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deductions </a:t>
            </a:r>
            <a:r>
              <a:rPr sz="2800" spc="-165" dirty="0">
                <a:latin typeface="Times New Roman"/>
                <a:cs typeface="Times New Roman"/>
              </a:rPr>
              <a:t>shall </a:t>
            </a:r>
            <a:r>
              <a:rPr sz="2800" spc="-135" dirty="0">
                <a:latin typeface="Times New Roman"/>
                <a:cs typeface="Times New Roman"/>
              </a:rPr>
              <a:t>be </a:t>
            </a:r>
            <a:r>
              <a:rPr sz="2800" spc="-155" dirty="0">
                <a:latin typeface="Times New Roman"/>
                <a:cs typeface="Times New Roman"/>
              </a:rPr>
              <a:t>made </a:t>
            </a:r>
            <a:r>
              <a:rPr sz="2800" spc="-70" dirty="0">
                <a:latin typeface="Times New Roman"/>
                <a:cs typeface="Times New Roman"/>
              </a:rPr>
              <a:t>nor </a:t>
            </a:r>
            <a:r>
              <a:rPr sz="2800" spc="-75" dirty="0">
                <a:latin typeface="Times New Roman"/>
                <a:cs typeface="Times New Roman"/>
              </a:rPr>
              <a:t>extra </a:t>
            </a:r>
            <a:r>
              <a:rPr sz="2800" spc="-150" dirty="0">
                <a:latin typeface="Times New Roman"/>
                <a:cs typeface="Times New Roman"/>
              </a:rPr>
              <a:t>paid </a:t>
            </a:r>
            <a:r>
              <a:rPr sz="2800" spc="-100" dirty="0">
                <a:latin typeface="Times New Roman"/>
                <a:cs typeface="Times New Roman"/>
              </a:rPr>
              <a:t>for </a:t>
            </a:r>
            <a:r>
              <a:rPr sz="2800" spc="-210" dirty="0">
                <a:latin typeface="Times New Roman"/>
                <a:cs typeface="Times New Roman"/>
              </a:rPr>
              <a:t>any </a:t>
            </a:r>
            <a:r>
              <a:rPr sz="2800" spc="-140" dirty="0">
                <a:latin typeface="Times New Roman"/>
                <a:cs typeface="Times New Roman"/>
              </a:rPr>
              <a:t>opening 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ar</a:t>
            </a:r>
            <a:r>
              <a:rPr sz="2800" spc="-165" dirty="0">
                <a:latin typeface="Times New Roman"/>
                <a:cs typeface="Times New Roman"/>
              </a:rPr>
              <a:t>ea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up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0</a:t>
            </a:r>
            <a:r>
              <a:rPr sz="2800" spc="110" dirty="0">
                <a:latin typeface="Times New Roman"/>
                <a:cs typeface="Times New Roman"/>
              </a:rPr>
              <a:t>.</a:t>
            </a:r>
            <a:r>
              <a:rPr sz="2800" spc="-120" dirty="0">
                <a:latin typeface="Times New Roman"/>
                <a:cs typeface="Times New Roman"/>
              </a:rPr>
              <a:t>1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80" dirty="0">
                <a:latin typeface="Times New Roman"/>
                <a:cs typeface="Times New Roman"/>
              </a:rPr>
              <a:t>sqm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86385" marR="18415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40" dirty="0">
                <a:latin typeface="Times New Roman"/>
                <a:cs typeface="Times New Roman"/>
              </a:rPr>
              <a:t>The </a:t>
            </a:r>
            <a:r>
              <a:rPr sz="2800" spc="-75" dirty="0">
                <a:latin typeface="Times New Roman"/>
                <a:cs typeface="Times New Roman"/>
              </a:rPr>
              <a:t>rate </a:t>
            </a:r>
            <a:r>
              <a:rPr sz="2800" spc="-165" dirty="0">
                <a:latin typeface="Times New Roman"/>
                <a:cs typeface="Times New Roman"/>
              </a:rPr>
              <a:t>shall </a:t>
            </a:r>
            <a:r>
              <a:rPr sz="2800" spc="-125" dirty="0">
                <a:latin typeface="Times New Roman"/>
                <a:cs typeface="Times New Roman"/>
              </a:rPr>
              <a:t>include </a:t>
            </a:r>
            <a:r>
              <a:rPr sz="2800" spc="-145" dirty="0">
                <a:latin typeface="Times New Roman"/>
                <a:cs typeface="Times New Roman"/>
              </a:rPr>
              <a:t>all </a:t>
            </a:r>
            <a:r>
              <a:rPr sz="2800" spc="-90" dirty="0">
                <a:latin typeface="Times New Roman"/>
                <a:cs typeface="Times New Roman"/>
              </a:rPr>
              <a:t>the </a:t>
            </a:r>
            <a:r>
              <a:rPr sz="2800" spc="-114" dirty="0">
                <a:latin typeface="Times New Roman"/>
                <a:cs typeface="Times New Roman"/>
              </a:rPr>
              <a:t>cost </a:t>
            </a:r>
            <a:r>
              <a:rPr sz="2800" spc="-160" dirty="0">
                <a:latin typeface="Times New Roman"/>
                <a:cs typeface="Times New Roman"/>
              </a:rPr>
              <a:t>of </a:t>
            </a:r>
            <a:r>
              <a:rPr sz="2800" spc="-120" dirty="0">
                <a:latin typeface="Times New Roman"/>
                <a:cs typeface="Times New Roman"/>
              </a:rPr>
              <a:t>labour </a:t>
            </a:r>
            <a:r>
              <a:rPr sz="2800" spc="-155" dirty="0">
                <a:latin typeface="Times New Roman"/>
                <a:cs typeface="Times New Roman"/>
              </a:rPr>
              <a:t>and </a:t>
            </a:r>
            <a:r>
              <a:rPr sz="2800" spc="-125" dirty="0">
                <a:latin typeface="Times New Roman"/>
                <a:cs typeface="Times New Roman"/>
              </a:rPr>
              <a:t>materials 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40" dirty="0">
                <a:latin typeface="Times New Roman"/>
                <a:cs typeface="Times New Roman"/>
              </a:rPr>
              <a:t>involved.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4256" y="5929884"/>
            <a:ext cx="763128" cy="7631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356" y="66928"/>
            <a:ext cx="9020810" cy="6698615"/>
            <a:chOff x="62356" y="66928"/>
            <a:chExt cx="9020810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31" y="70103"/>
              <a:ext cx="9012936" cy="669187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531" y="70103"/>
              <a:ext cx="9013190" cy="6692265"/>
            </a:xfrm>
            <a:custGeom>
              <a:avLst/>
              <a:gdLst/>
              <a:ahLst/>
              <a:cxnLst/>
              <a:rect l="l" t="t" r="r" b="b"/>
              <a:pathLst>
                <a:path w="9013190" h="6692265">
                  <a:moveTo>
                    <a:pt x="0" y="329819"/>
                  </a:moveTo>
                  <a:lnTo>
                    <a:pt x="3576" y="281088"/>
                  </a:lnTo>
                  <a:lnTo>
                    <a:pt x="13965" y="234576"/>
                  </a:lnTo>
                  <a:lnTo>
                    <a:pt x="30656" y="190791"/>
                  </a:lnTo>
                  <a:lnTo>
                    <a:pt x="53139" y="150245"/>
                  </a:lnTo>
                  <a:lnTo>
                    <a:pt x="80905" y="113448"/>
                  </a:lnTo>
                  <a:lnTo>
                    <a:pt x="113441" y="80911"/>
                  </a:lnTo>
                  <a:lnTo>
                    <a:pt x="150240" y="53144"/>
                  </a:lnTo>
                  <a:lnTo>
                    <a:pt x="190789" y="30660"/>
                  </a:lnTo>
                  <a:lnTo>
                    <a:pt x="234580" y="13967"/>
                  </a:lnTo>
                  <a:lnTo>
                    <a:pt x="281102" y="3576"/>
                  </a:lnTo>
                  <a:lnTo>
                    <a:pt x="329844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2026"/>
                  </a:lnTo>
                  <a:lnTo>
                    <a:pt x="9009359" y="6410769"/>
                  </a:lnTo>
                  <a:lnTo>
                    <a:pt x="8998968" y="6457290"/>
                  </a:lnTo>
                  <a:lnTo>
                    <a:pt x="8982275" y="6501081"/>
                  </a:lnTo>
                  <a:lnTo>
                    <a:pt x="8959791" y="6541631"/>
                  </a:lnTo>
                  <a:lnTo>
                    <a:pt x="8932024" y="6578429"/>
                  </a:lnTo>
                  <a:lnTo>
                    <a:pt x="8899487" y="6610967"/>
                  </a:lnTo>
                  <a:lnTo>
                    <a:pt x="8862690" y="6638732"/>
                  </a:lnTo>
                  <a:lnTo>
                    <a:pt x="8822144" y="6661215"/>
                  </a:lnTo>
                  <a:lnTo>
                    <a:pt x="8778359" y="6677907"/>
                  </a:lnTo>
                  <a:lnTo>
                    <a:pt x="8731847" y="6688296"/>
                  </a:lnTo>
                  <a:lnTo>
                    <a:pt x="8683117" y="6691872"/>
                  </a:lnTo>
                  <a:lnTo>
                    <a:pt x="329844" y="6691872"/>
                  </a:lnTo>
                  <a:lnTo>
                    <a:pt x="281102" y="6688296"/>
                  </a:lnTo>
                  <a:lnTo>
                    <a:pt x="234580" y="6677907"/>
                  </a:lnTo>
                  <a:lnTo>
                    <a:pt x="190789" y="6661215"/>
                  </a:lnTo>
                  <a:lnTo>
                    <a:pt x="150240" y="6638732"/>
                  </a:lnTo>
                  <a:lnTo>
                    <a:pt x="113441" y="6610967"/>
                  </a:lnTo>
                  <a:lnTo>
                    <a:pt x="80905" y="6578429"/>
                  </a:lnTo>
                  <a:lnTo>
                    <a:pt x="53139" y="6541631"/>
                  </a:lnTo>
                  <a:lnTo>
                    <a:pt x="30656" y="6501081"/>
                  </a:lnTo>
                  <a:lnTo>
                    <a:pt x="13965" y="6457290"/>
                  </a:lnTo>
                  <a:lnTo>
                    <a:pt x="3576" y="6410769"/>
                  </a:lnTo>
                  <a:lnTo>
                    <a:pt x="0" y="6362026"/>
                  </a:lnTo>
                  <a:lnTo>
                    <a:pt x="0" y="32981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0103" y="2377439"/>
              <a:ext cx="9013190" cy="91440"/>
            </a:xfrm>
            <a:custGeom>
              <a:avLst/>
              <a:gdLst/>
              <a:ahLst/>
              <a:cxnLst/>
              <a:rect l="l" t="t" r="r" b="b"/>
              <a:pathLst>
                <a:path w="9013190" h="91439">
                  <a:moveTo>
                    <a:pt x="9012936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9012936" y="91439"/>
                  </a:lnTo>
                  <a:lnTo>
                    <a:pt x="9012936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579" y="2340864"/>
              <a:ext cx="9014460" cy="45720"/>
            </a:xfrm>
            <a:custGeom>
              <a:avLst/>
              <a:gdLst/>
              <a:ahLst/>
              <a:cxnLst/>
              <a:rect l="l" t="t" r="r" b="b"/>
              <a:pathLst>
                <a:path w="9014460" h="45719">
                  <a:moveTo>
                    <a:pt x="901446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014460" y="4572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579" y="2468880"/>
              <a:ext cx="9014460" cy="45720"/>
            </a:xfrm>
            <a:custGeom>
              <a:avLst/>
              <a:gdLst/>
              <a:ahLst/>
              <a:cxnLst/>
              <a:rect l="l" t="t" r="r" b="b"/>
              <a:pathLst>
                <a:path w="9014460" h="45719">
                  <a:moveTo>
                    <a:pt x="901446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014460" y="4572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93417" y="1585975"/>
            <a:ext cx="48304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>
                <a:solidFill>
                  <a:srgbClr val="000000"/>
                </a:solidFill>
              </a:rPr>
              <a:t>Rate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65" dirty="0" smtClean="0">
                <a:solidFill>
                  <a:srgbClr val="000000"/>
                </a:solidFill>
              </a:rPr>
              <a:t>Analysis</a:t>
            </a:r>
            <a:endParaRPr spc="-40" dirty="0">
              <a:solidFill>
                <a:srgbClr val="000000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3191" y="2558034"/>
            <a:ext cx="7733665" cy="29673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u="heavy" spc="-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2400" u="heavy" spc="-1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2400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2400" u="heavy" spc="-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2400" u="heavy" spc="-2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A</a:t>
            </a:r>
            <a:r>
              <a:rPr sz="2400" u="heavy" spc="-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2400" u="heavy" spc="-1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2400" u="heavy" spc="-1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2400" u="heavy" spc="-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ysi</a:t>
            </a:r>
            <a:r>
              <a:rPr sz="2400" u="heavy" spc="-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2400" u="heavy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</a:t>
            </a:r>
            <a:r>
              <a:rPr sz="2400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2400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10</a:t>
            </a:r>
            <a:r>
              <a:rPr sz="2400" u="heavy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2400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</a:t>
            </a:r>
            <a:r>
              <a:rPr sz="2400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2400" u="heavy" spc="-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spc="-120" dirty="0">
                <a:latin typeface="Times New Roman"/>
                <a:cs typeface="Times New Roman"/>
              </a:rPr>
              <a:t>The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quantity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white-glazed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tile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is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worked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out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85" dirty="0">
                <a:latin typeface="Times New Roman"/>
                <a:cs typeface="Times New Roman"/>
              </a:rPr>
              <a:t>by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assuming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1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mm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on 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either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side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for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thickness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joint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395" dirty="0">
                <a:latin typeface="Times New Roman"/>
                <a:cs typeface="Times New Roman"/>
              </a:rPr>
              <a:t>&amp;</a:t>
            </a:r>
            <a:r>
              <a:rPr sz="2400" spc="-26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tolerance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size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tiles.Thus,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no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whit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50" dirty="0">
                <a:latin typeface="Times New Roman"/>
                <a:cs typeface="Times New Roman"/>
              </a:rPr>
              <a:t>-</a:t>
            </a:r>
            <a:r>
              <a:rPr sz="2400" spc="-170" dirty="0">
                <a:latin typeface="Times New Roman"/>
                <a:cs typeface="Times New Roman"/>
              </a:rPr>
              <a:t>gaz</a:t>
            </a:r>
            <a:r>
              <a:rPr sz="2400" spc="-175" dirty="0">
                <a:latin typeface="Times New Roman"/>
                <a:cs typeface="Times New Roman"/>
              </a:rPr>
              <a:t>e</a:t>
            </a:r>
            <a:r>
              <a:rPr sz="2400" spc="-105" dirty="0">
                <a:latin typeface="Times New Roman"/>
                <a:cs typeface="Times New Roman"/>
              </a:rPr>
              <a:t>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tiles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21640" algn="l"/>
              </a:tabLst>
            </a:pPr>
            <a:r>
              <a:rPr sz="2400" spc="245" dirty="0">
                <a:latin typeface="Times New Roman"/>
                <a:cs typeface="Times New Roman"/>
              </a:rPr>
              <a:t>=	</a:t>
            </a:r>
            <a:r>
              <a:rPr sz="2400" spc="-40" dirty="0">
                <a:latin typeface="Times New Roman"/>
                <a:cs typeface="Times New Roman"/>
              </a:rPr>
              <a:t>10/(0.152X0.152)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24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300" dirty="0">
                <a:latin typeface="Times New Roman"/>
                <a:cs typeface="Times New Roman"/>
              </a:rPr>
              <a:t>~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432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til</a:t>
            </a:r>
            <a:r>
              <a:rPr sz="2400" spc="-105" dirty="0">
                <a:latin typeface="Times New Roman"/>
                <a:cs typeface="Times New Roman"/>
              </a:rPr>
              <a:t>e</a:t>
            </a:r>
            <a:r>
              <a:rPr sz="2400" spc="-18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72883" y="214884"/>
            <a:ext cx="1927860" cy="19278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9361" y="313563"/>
          <a:ext cx="8642349" cy="7323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4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4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0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Particulars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377190" marR="368300" indent="-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Quantity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sz="2000" b="1" spc="-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Num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765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Amounts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19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ite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Gazed</a:t>
                      </a:r>
                      <a:r>
                        <a:rPr sz="1800" spc="-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iles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432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8.00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no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3594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6.00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6948">
                <a:tc>
                  <a:txBody>
                    <a:bodyPr/>
                    <a:lstStyle/>
                    <a:p>
                      <a:pPr marL="145415" marR="138430" indent="425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17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white  g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ze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tiles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@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5%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41275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2857">
                <a:tc>
                  <a:txBody>
                    <a:bodyPr/>
                    <a:lstStyle/>
                    <a:p>
                      <a:pPr marL="300990" marR="257810" indent="-368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3)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for 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gh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pl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ste</a:t>
                      </a:r>
                      <a:r>
                        <a:rPr sz="1800" spc="-15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bedding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44450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0.18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cu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0.00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41275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.80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196">
                <a:tc>
                  <a:txBody>
                    <a:bodyPr/>
                    <a:lstStyle/>
                    <a:p>
                      <a:pPr marL="508000" marR="240029" indent="-26098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ite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Cement  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Sundries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0.25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bags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spc="-130" dirty="0">
                          <a:latin typeface="Times New Roman"/>
                          <a:cs typeface="Times New Roman"/>
                        </a:rPr>
                        <a:t>bag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41275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.50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18159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.90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7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Mate</a:t>
                      </a:r>
                      <a:r>
                        <a:rPr sz="1800" spc="3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ial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Cos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3594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5.00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63052">
                <a:tc>
                  <a:txBody>
                    <a:bodyPr/>
                    <a:lstStyle/>
                    <a:p>
                      <a:pPr marL="99695" marR="93345" indent="4368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Labour: 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Labo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fixin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ma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ing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gh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  of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pl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ste</a:t>
                      </a:r>
                      <a:r>
                        <a:rPr sz="1800" spc="-15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800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fill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8831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jo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nts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etc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40195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.00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sq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Sq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35941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5883" y="6085331"/>
            <a:ext cx="772668" cy="7726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60194" y="572318"/>
          <a:ext cx="6423024" cy="5088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9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5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1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86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2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90352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Labour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Add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Material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2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1000.00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495300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2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4325.00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016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2800" spc="-45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113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1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5325.00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113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07">
                <a:tc>
                  <a:txBody>
                    <a:bodyPr/>
                    <a:lstStyle/>
                    <a:p>
                      <a:pPr marL="31750">
                        <a:lnSpc>
                          <a:spcPts val="3185"/>
                        </a:lnSpc>
                        <a:tabLst>
                          <a:tab pos="269938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10%</a:t>
                      </a:r>
                      <a:r>
                        <a:rPr sz="2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Contractors’	Profit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3185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ts val="318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532.50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20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1.5%</a:t>
                      </a:r>
                      <a:r>
                        <a:rPr sz="2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0" dirty="0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 electric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911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9924">
                <a:tc>
                  <a:txBody>
                    <a:bodyPr/>
                    <a:lstStyle/>
                    <a:p>
                      <a:pPr marL="31750">
                        <a:lnSpc>
                          <a:spcPts val="318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consumption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charges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3185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ts val="318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79.88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794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Rate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sq m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800" spc="-10" dirty="0">
                          <a:latin typeface="Symbol"/>
                          <a:cs typeface="Symbol"/>
                        </a:rPr>
                        <a:t>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Rate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sq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m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113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1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2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5937.38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495300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593.74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5113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9371">
                <a:tc>
                  <a:txBody>
                    <a:bodyPr/>
                    <a:lstStyle/>
                    <a:p>
                      <a:pPr marL="31750">
                        <a:lnSpc>
                          <a:spcPts val="312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Say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3125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=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ts val="312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595.00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636</Words>
  <Application>Microsoft Office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Estimation And Quantity Surveying</vt:lpstr>
      <vt:lpstr>FIXING TILES</vt:lpstr>
      <vt:lpstr>PowerPoint Presentation</vt:lpstr>
      <vt:lpstr>CLEANING</vt:lpstr>
      <vt:lpstr>MODE OF MEASUREMENT</vt:lpstr>
      <vt:lpstr>Rate Analysis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And Quantity Surveying</dc:title>
  <cp:lastModifiedBy>Aashu</cp:lastModifiedBy>
  <cp:revision>3</cp:revision>
  <dcterms:created xsi:type="dcterms:W3CDTF">2022-02-14T14:00:53Z</dcterms:created>
  <dcterms:modified xsi:type="dcterms:W3CDTF">2022-09-06T07:43:36Z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2014-02-22T00:00:00Z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2022-02-14T00:00:00Z</vt:filetime>
  </property>
</Properties>
</file>