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864867" y="1799920"/>
            <a:ext cx="5414264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726693" y="3537330"/>
            <a:ext cx="7690612" cy="1305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531" y="70103"/>
            <a:ext cx="9012936" cy="6691872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65531" y="70103"/>
            <a:ext cx="9013190" cy="6692265"/>
          </a:xfrm>
          <a:custGeom>
            <a:avLst/>
            <a:gdLst/>
            <a:ahLst/>
            <a:cxnLst/>
            <a:rect l="l" t="t" r="r" b="b"/>
            <a:pathLst>
              <a:path w="9013190" h="6692265">
                <a:moveTo>
                  <a:pt x="0" y="329819"/>
                </a:moveTo>
                <a:lnTo>
                  <a:pt x="3576" y="281088"/>
                </a:lnTo>
                <a:lnTo>
                  <a:pt x="13965" y="234576"/>
                </a:lnTo>
                <a:lnTo>
                  <a:pt x="30656" y="190791"/>
                </a:lnTo>
                <a:lnTo>
                  <a:pt x="53139" y="150245"/>
                </a:lnTo>
                <a:lnTo>
                  <a:pt x="80905" y="113448"/>
                </a:lnTo>
                <a:lnTo>
                  <a:pt x="113441" y="80911"/>
                </a:lnTo>
                <a:lnTo>
                  <a:pt x="150240" y="53144"/>
                </a:lnTo>
                <a:lnTo>
                  <a:pt x="190789" y="30660"/>
                </a:lnTo>
                <a:lnTo>
                  <a:pt x="234580" y="13967"/>
                </a:lnTo>
                <a:lnTo>
                  <a:pt x="281102" y="3576"/>
                </a:lnTo>
                <a:lnTo>
                  <a:pt x="329844" y="0"/>
                </a:lnTo>
                <a:lnTo>
                  <a:pt x="8683117" y="0"/>
                </a:lnTo>
                <a:lnTo>
                  <a:pt x="8731847" y="3576"/>
                </a:lnTo>
                <a:lnTo>
                  <a:pt x="8778359" y="13967"/>
                </a:lnTo>
                <a:lnTo>
                  <a:pt x="8822144" y="30660"/>
                </a:lnTo>
                <a:lnTo>
                  <a:pt x="8862690" y="53144"/>
                </a:lnTo>
                <a:lnTo>
                  <a:pt x="8899487" y="80911"/>
                </a:lnTo>
                <a:lnTo>
                  <a:pt x="8932024" y="113448"/>
                </a:lnTo>
                <a:lnTo>
                  <a:pt x="8959791" y="150245"/>
                </a:lnTo>
                <a:lnTo>
                  <a:pt x="8982275" y="190791"/>
                </a:lnTo>
                <a:lnTo>
                  <a:pt x="8998968" y="234576"/>
                </a:lnTo>
                <a:lnTo>
                  <a:pt x="9009359" y="281088"/>
                </a:lnTo>
                <a:lnTo>
                  <a:pt x="9012936" y="329819"/>
                </a:lnTo>
                <a:lnTo>
                  <a:pt x="9012936" y="6362026"/>
                </a:lnTo>
                <a:lnTo>
                  <a:pt x="9009359" y="6410769"/>
                </a:lnTo>
                <a:lnTo>
                  <a:pt x="8998968" y="6457290"/>
                </a:lnTo>
                <a:lnTo>
                  <a:pt x="8982275" y="6501081"/>
                </a:lnTo>
                <a:lnTo>
                  <a:pt x="8959791" y="6541631"/>
                </a:lnTo>
                <a:lnTo>
                  <a:pt x="8932024" y="6578429"/>
                </a:lnTo>
                <a:lnTo>
                  <a:pt x="8899487" y="6610967"/>
                </a:lnTo>
                <a:lnTo>
                  <a:pt x="8862690" y="6638732"/>
                </a:lnTo>
                <a:lnTo>
                  <a:pt x="8822144" y="6661215"/>
                </a:lnTo>
                <a:lnTo>
                  <a:pt x="8778359" y="6677907"/>
                </a:lnTo>
                <a:lnTo>
                  <a:pt x="8731847" y="6688296"/>
                </a:lnTo>
                <a:lnTo>
                  <a:pt x="8683117" y="6691872"/>
                </a:lnTo>
                <a:lnTo>
                  <a:pt x="329844" y="6691872"/>
                </a:lnTo>
                <a:lnTo>
                  <a:pt x="281102" y="6688296"/>
                </a:lnTo>
                <a:lnTo>
                  <a:pt x="234580" y="6677907"/>
                </a:lnTo>
                <a:lnTo>
                  <a:pt x="190789" y="6661215"/>
                </a:lnTo>
                <a:lnTo>
                  <a:pt x="150240" y="6638732"/>
                </a:lnTo>
                <a:lnTo>
                  <a:pt x="113441" y="6610967"/>
                </a:lnTo>
                <a:lnTo>
                  <a:pt x="80905" y="6578429"/>
                </a:lnTo>
                <a:lnTo>
                  <a:pt x="53139" y="6541631"/>
                </a:lnTo>
                <a:lnTo>
                  <a:pt x="30656" y="6501081"/>
                </a:lnTo>
                <a:lnTo>
                  <a:pt x="13965" y="6457290"/>
                </a:lnTo>
                <a:lnTo>
                  <a:pt x="3576" y="6410769"/>
                </a:lnTo>
                <a:lnTo>
                  <a:pt x="0" y="6362026"/>
                </a:lnTo>
                <a:lnTo>
                  <a:pt x="0" y="329819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2483" y="1517903"/>
            <a:ext cx="9022080" cy="1458595"/>
          </a:xfrm>
          <a:custGeom>
            <a:avLst/>
            <a:gdLst/>
            <a:ahLst/>
            <a:cxnLst/>
            <a:rect l="l" t="t" r="r" b="b"/>
            <a:pathLst>
              <a:path w="9022080" h="1458595">
                <a:moveTo>
                  <a:pt x="0" y="1458468"/>
                </a:moveTo>
                <a:lnTo>
                  <a:pt x="9022080" y="1458468"/>
                </a:lnTo>
                <a:lnTo>
                  <a:pt x="9022080" y="0"/>
                </a:lnTo>
                <a:lnTo>
                  <a:pt x="0" y="0"/>
                </a:lnTo>
                <a:lnTo>
                  <a:pt x="0" y="1458468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2483" y="1395984"/>
            <a:ext cx="9022080" cy="121920"/>
          </a:xfrm>
          <a:custGeom>
            <a:avLst/>
            <a:gdLst/>
            <a:ahLst/>
            <a:cxnLst/>
            <a:rect l="l" t="t" r="r" b="b"/>
            <a:pathLst>
              <a:path w="9022080" h="121919">
                <a:moveTo>
                  <a:pt x="9022080" y="0"/>
                </a:moveTo>
                <a:lnTo>
                  <a:pt x="0" y="0"/>
                </a:lnTo>
                <a:lnTo>
                  <a:pt x="0" y="121920"/>
                </a:lnTo>
                <a:lnTo>
                  <a:pt x="9022080" y="121920"/>
                </a:lnTo>
                <a:lnTo>
                  <a:pt x="9022080" y="0"/>
                </a:lnTo>
                <a:close/>
              </a:path>
            </a:pathLst>
          </a:custGeom>
          <a:solidFill>
            <a:srgbClr val="E6B0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2483" y="2976371"/>
            <a:ext cx="9022080" cy="111760"/>
          </a:xfrm>
          <a:custGeom>
            <a:avLst/>
            <a:gdLst/>
            <a:ahLst/>
            <a:cxnLst/>
            <a:rect l="l" t="t" r="r" b="b"/>
            <a:pathLst>
              <a:path w="9022080" h="111760">
                <a:moveTo>
                  <a:pt x="9022080" y="0"/>
                </a:moveTo>
                <a:lnTo>
                  <a:pt x="0" y="0"/>
                </a:lnTo>
                <a:lnTo>
                  <a:pt x="0" y="111251"/>
                </a:lnTo>
                <a:lnTo>
                  <a:pt x="9022080" y="111251"/>
                </a:lnTo>
                <a:lnTo>
                  <a:pt x="9022080" y="0"/>
                </a:lnTo>
                <a:close/>
              </a:path>
            </a:pathLst>
          </a:custGeom>
          <a:solidFill>
            <a:srgbClr val="9184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007" y="70103"/>
            <a:ext cx="9013190" cy="6693534"/>
          </a:xfrm>
          <a:custGeom>
            <a:avLst/>
            <a:gdLst/>
            <a:ahLst/>
            <a:cxnLst/>
            <a:rect l="l" t="t" r="r" b="b"/>
            <a:pathLst>
              <a:path w="9013190" h="6693534">
                <a:moveTo>
                  <a:pt x="0" y="329946"/>
                </a:moveTo>
                <a:lnTo>
                  <a:pt x="3577" y="281184"/>
                </a:lnTo>
                <a:lnTo>
                  <a:pt x="13968" y="234645"/>
                </a:lnTo>
                <a:lnTo>
                  <a:pt x="30664" y="190840"/>
                </a:lnTo>
                <a:lnTo>
                  <a:pt x="53153" y="150277"/>
                </a:lnTo>
                <a:lnTo>
                  <a:pt x="80925" y="113468"/>
                </a:lnTo>
                <a:lnTo>
                  <a:pt x="113469" y="80923"/>
                </a:lnTo>
                <a:lnTo>
                  <a:pt x="150276" y="53151"/>
                </a:lnTo>
                <a:lnTo>
                  <a:pt x="190835" y="30662"/>
                </a:lnTo>
                <a:lnTo>
                  <a:pt x="234636" y="13967"/>
                </a:lnTo>
                <a:lnTo>
                  <a:pt x="281168" y="3576"/>
                </a:lnTo>
                <a:lnTo>
                  <a:pt x="329920" y="0"/>
                </a:lnTo>
                <a:lnTo>
                  <a:pt x="8682990" y="0"/>
                </a:lnTo>
                <a:lnTo>
                  <a:pt x="8731751" y="3576"/>
                </a:lnTo>
                <a:lnTo>
                  <a:pt x="8778290" y="13967"/>
                </a:lnTo>
                <a:lnTo>
                  <a:pt x="8822095" y="30662"/>
                </a:lnTo>
                <a:lnTo>
                  <a:pt x="8862658" y="53151"/>
                </a:lnTo>
                <a:lnTo>
                  <a:pt x="8899467" y="80923"/>
                </a:lnTo>
                <a:lnTo>
                  <a:pt x="8932012" y="113468"/>
                </a:lnTo>
                <a:lnTo>
                  <a:pt x="8959784" y="150277"/>
                </a:lnTo>
                <a:lnTo>
                  <a:pt x="8982273" y="190840"/>
                </a:lnTo>
                <a:lnTo>
                  <a:pt x="8998968" y="234645"/>
                </a:lnTo>
                <a:lnTo>
                  <a:pt x="9009359" y="281184"/>
                </a:lnTo>
                <a:lnTo>
                  <a:pt x="9012936" y="329946"/>
                </a:lnTo>
                <a:lnTo>
                  <a:pt x="9012936" y="6363487"/>
                </a:lnTo>
                <a:lnTo>
                  <a:pt x="9009359" y="6412239"/>
                </a:lnTo>
                <a:lnTo>
                  <a:pt x="8998968" y="6458771"/>
                </a:lnTo>
                <a:lnTo>
                  <a:pt x="8982273" y="6502571"/>
                </a:lnTo>
                <a:lnTo>
                  <a:pt x="8959784" y="6543130"/>
                </a:lnTo>
                <a:lnTo>
                  <a:pt x="8932012" y="6579937"/>
                </a:lnTo>
                <a:lnTo>
                  <a:pt x="8899467" y="6612482"/>
                </a:lnTo>
                <a:lnTo>
                  <a:pt x="8862658" y="6640254"/>
                </a:lnTo>
                <a:lnTo>
                  <a:pt x="8822095" y="6662742"/>
                </a:lnTo>
                <a:lnTo>
                  <a:pt x="8778290" y="6679438"/>
                </a:lnTo>
                <a:lnTo>
                  <a:pt x="8731751" y="6689829"/>
                </a:lnTo>
                <a:lnTo>
                  <a:pt x="8682990" y="6693406"/>
                </a:lnTo>
                <a:lnTo>
                  <a:pt x="329920" y="6693406"/>
                </a:lnTo>
                <a:lnTo>
                  <a:pt x="281168" y="6689829"/>
                </a:lnTo>
                <a:lnTo>
                  <a:pt x="234636" y="6679438"/>
                </a:lnTo>
                <a:lnTo>
                  <a:pt x="190835" y="6662742"/>
                </a:lnTo>
                <a:lnTo>
                  <a:pt x="150276" y="6640254"/>
                </a:lnTo>
                <a:lnTo>
                  <a:pt x="113469" y="6612482"/>
                </a:lnTo>
                <a:lnTo>
                  <a:pt x="80925" y="6579937"/>
                </a:lnTo>
                <a:lnTo>
                  <a:pt x="53153" y="6543130"/>
                </a:lnTo>
                <a:lnTo>
                  <a:pt x="30664" y="6502571"/>
                </a:lnTo>
                <a:lnTo>
                  <a:pt x="13968" y="6458771"/>
                </a:lnTo>
                <a:lnTo>
                  <a:pt x="3577" y="6412239"/>
                </a:lnTo>
                <a:lnTo>
                  <a:pt x="0" y="6363487"/>
                </a:lnTo>
                <a:lnTo>
                  <a:pt x="0" y="329946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435" y="1517903"/>
            <a:ext cx="9025128" cy="1458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5183" y="1204671"/>
            <a:ext cx="7993633" cy="24498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2356" y="66928"/>
            <a:ext cx="9022715" cy="6698615"/>
            <a:chOff x="62356" y="66928"/>
            <a:chExt cx="9022715" cy="66986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531" y="70103"/>
              <a:ext cx="9012936" cy="669187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65531" y="70103"/>
              <a:ext cx="9013190" cy="6692265"/>
            </a:xfrm>
            <a:custGeom>
              <a:avLst/>
              <a:gdLst/>
              <a:ahLst/>
              <a:cxnLst/>
              <a:rect l="l" t="t" r="r" b="b"/>
              <a:pathLst>
                <a:path w="9013190" h="6692265">
                  <a:moveTo>
                    <a:pt x="0" y="329819"/>
                  </a:moveTo>
                  <a:lnTo>
                    <a:pt x="3576" y="281088"/>
                  </a:lnTo>
                  <a:lnTo>
                    <a:pt x="13965" y="234576"/>
                  </a:lnTo>
                  <a:lnTo>
                    <a:pt x="30656" y="190791"/>
                  </a:lnTo>
                  <a:lnTo>
                    <a:pt x="53139" y="150245"/>
                  </a:lnTo>
                  <a:lnTo>
                    <a:pt x="80905" y="113448"/>
                  </a:lnTo>
                  <a:lnTo>
                    <a:pt x="113441" y="80911"/>
                  </a:lnTo>
                  <a:lnTo>
                    <a:pt x="150240" y="53144"/>
                  </a:lnTo>
                  <a:lnTo>
                    <a:pt x="190789" y="30660"/>
                  </a:lnTo>
                  <a:lnTo>
                    <a:pt x="234580" y="13967"/>
                  </a:lnTo>
                  <a:lnTo>
                    <a:pt x="281102" y="3576"/>
                  </a:lnTo>
                  <a:lnTo>
                    <a:pt x="329844" y="0"/>
                  </a:lnTo>
                  <a:lnTo>
                    <a:pt x="8683117" y="0"/>
                  </a:lnTo>
                  <a:lnTo>
                    <a:pt x="8731847" y="3576"/>
                  </a:lnTo>
                  <a:lnTo>
                    <a:pt x="8778359" y="13967"/>
                  </a:lnTo>
                  <a:lnTo>
                    <a:pt x="8822144" y="30660"/>
                  </a:lnTo>
                  <a:lnTo>
                    <a:pt x="8862690" y="53144"/>
                  </a:lnTo>
                  <a:lnTo>
                    <a:pt x="8899487" y="80911"/>
                  </a:lnTo>
                  <a:lnTo>
                    <a:pt x="8932024" y="113448"/>
                  </a:lnTo>
                  <a:lnTo>
                    <a:pt x="8959791" y="150245"/>
                  </a:lnTo>
                  <a:lnTo>
                    <a:pt x="8982275" y="190791"/>
                  </a:lnTo>
                  <a:lnTo>
                    <a:pt x="8998968" y="234576"/>
                  </a:lnTo>
                  <a:lnTo>
                    <a:pt x="9009359" y="281088"/>
                  </a:lnTo>
                  <a:lnTo>
                    <a:pt x="9012936" y="329819"/>
                  </a:lnTo>
                  <a:lnTo>
                    <a:pt x="9012936" y="6362026"/>
                  </a:lnTo>
                  <a:lnTo>
                    <a:pt x="9009359" y="6410769"/>
                  </a:lnTo>
                  <a:lnTo>
                    <a:pt x="8998968" y="6457290"/>
                  </a:lnTo>
                  <a:lnTo>
                    <a:pt x="8982275" y="6501081"/>
                  </a:lnTo>
                  <a:lnTo>
                    <a:pt x="8959791" y="6541631"/>
                  </a:lnTo>
                  <a:lnTo>
                    <a:pt x="8932024" y="6578429"/>
                  </a:lnTo>
                  <a:lnTo>
                    <a:pt x="8899487" y="6610967"/>
                  </a:lnTo>
                  <a:lnTo>
                    <a:pt x="8862690" y="6638732"/>
                  </a:lnTo>
                  <a:lnTo>
                    <a:pt x="8822144" y="6661215"/>
                  </a:lnTo>
                  <a:lnTo>
                    <a:pt x="8778359" y="6677907"/>
                  </a:lnTo>
                  <a:lnTo>
                    <a:pt x="8731847" y="6688296"/>
                  </a:lnTo>
                  <a:lnTo>
                    <a:pt x="8683117" y="6691872"/>
                  </a:lnTo>
                  <a:lnTo>
                    <a:pt x="329844" y="6691872"/>
                  </a:lnTo>
                  <a:lnTo>
                    <a:pt x="281102" y="6688296"/>
                  </a:lnTo>
                  <a:lnTo>
                    <a:pt x="234580" y="6677907"/>
                  </a:lnTo>
                  <a:lnTo>
                    <a:pt x="190789" y="6661215"/>
                  </a:lnTo>
                  <a:lnTo>
                    <a:pt x="150240" y="6638732"/>
                  </a:lnTo>
                  <a:lnTo>
                    <a:pt x="113441" y="6610967"/>
                  </a:lnTo>
                  <a:lnTo>
                    <a:pt x="80905" y="6578429"/>
                  </a:lnTo>
                  <a:lnTo>
                    <a:pt x="53139" y="6541631"/>
                  </a:lnTo>
                  <a:lnTo>
                    <a:pt x="30656" y="6501081"/>
                  </a:lnTo>
                  <a:lnTo>
                    <a:pt x="13965" y="6457290"/>
                  </a:lnTo>
                  <a:lnTo>
                    <a:pt x="3576" y="6410769"/>
                  </a:lnTo>
                  <a:lnTo>
                    <a:pt x="0" y="6362026"/>
                  </a:lnTo>
                  <a:lnTo>
                    <a:pt x="0" y="329819"/>
                  </a:lnTo>
                  <a:close/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2483" y="1395984"/>
              <a:ext cx="9022080" cy="121920"/>
            </a:xfrm>
            <a:custGeom>
              <a:avLst/>
              <a:gdLst/>
              <a:ahLst/>
              <a:cxnLst/>
              <a:rect l="l" t="t" r="r" b="b"/>
              <a:pathLst>
                <a:path w="9022080" h="121919">
                  <a:moveTo>
                    <a:pt x="9022080" y="0"/>
                  </a:moveTo>
                  <a:lnTo>
                    <a:pt x="0" y="0"/>
                  </a:lnTo>
                  <a:lnTo>
                    <a:pt x="0" y="121920"/>
                  </a:lnTo>
                  <a:lnTo>
                    <a:pt x="9022080" y="121920"/>
                  </a:lnTo>
                  <a:lnTo>
                    <a:pt x="9022080" y="0"/>
                  </a:lnTo>
                  <a:close/>
                </a:path>
              </a:pathLst>
            </a:custGeom>
            <a:solidFill>
              <a:srgbClr val="E6B0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2483" y="2976371"/>
              <a:ext cx="9022080" cy="111760"/>
            </a:xfrm>
            <a:custGeom>
              <a:avLst/>
              <a:gdLst/>
              <a:ahLst/>
              <a:cxnLst/>
              <a:rect l="l" t="t" r="r" b="b"/>
              <a:pathLst>
                <a:path w="9022080" h="111760">
                  <a:moveTo>
                    <a:pt x="9022080" y="0"/>
                  </a:moveTo>
                  <a:lnTo>
                    <a:pt x="0" y="0"/>
                  </a:lnTo>
                  <a:lnTo>
                    <a:pt x="0" y="111251"/>
                  </a:lnTo>
                  <a:lnTo>
                    <a:pt x="9022080" y="111251"/>
                  </a:lnTo>
                  <a:lnTo>
                    <a:pt x="9022080" y="0"/>
                  </a:lnTo>
                  <a:close/>
                </a:path>
              </a:pathLst>
            </a:custGeom>
            <a:solidFill>
              <a:srgbClr val="9184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2484" y="1517903"/>
            <a:ext cx="9022080" cy="1458595"/>
          </a:xfrm>
          <a:prstGeom prst="rect">
            <a:avLst/>
          </a:prstGeom>
          <a:solidFill>
            <a:srgbClr val="D24717"/>
          </a:solidFill>
        </p:spPr>
        <p:txBody>
          <a:bodyPr vert="horz" wrap="square" lIns="0" tIns="379730" rIns="0" bIns="0" rtlCol="0">
            <a:spAutoFit/>
          </a:bodyPr>
          <a:lstStyle/>
          <a:p>
            <a:pPr marL="846455">
              <a:lnSpc>
                <a:spcPct val="100000"/>
              </a:lnSpc>
              <a:spcBef>
                <a:spcPts val="2990"/>
              </a:spcBef>
            </a:pPr>
            <a:r>
              <a:rPr spc="-55" dirty="0"/>
              <a:t>Estimation</a:t>
            </a:r>
            <a:r>
              <a:rPr spc="-20" dirty="0"/>
              <a:t> </a:t>
            </a:r>
            <a:r>
              <a:rPr spc="-100" dirty="0"/>
              <a:t>And</a:t>
            </a:r>
            <a:r>
              <a:rPr spc="-10" dirty="0"/>
              <a:t> </a:t>
            </a:r>
            <a:r>
              <a:rPr spc="-55" dirty="0"/>
              <a:t>Quantity</a:t>
            </a:r>
            <a:r>
              <a:rPr spc="-10" dirty="0"/>
              <a:t> </a:t>
            </a:r>
            <a:r>
              <a:rPr spc="-40" dirty="0"/>
              <a:t>Surveying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5881638"/>
            <a:ext cx="2895600" cy="936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latin typeface="Verdana"/>
                <a:cs typeface="Verdana"/>
              </a:rPr>
              <a:t>Presented by:</a:t>
            </a:r>
          </a:p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latin typeface="Verdana"/>
                <a:cs typeface="Verdana"/>
              </a:rPr>
              <a:t>Prof </a:t>
            </a:r>
            <a:r>
              <a:rPr lang="en-US" dirty="0" err="1">
                <a:latin typeface="Verdana"/>
                <a:cs typeface="Verdana"/>
              </a:rPr>
              <a:t>Balraj</a:t>
            </a:r>
            <a:r>
              <a:rPr lang="en-US" dirty="0">
                <a:latin typeface="Verdana"/>
                <a:cs typeface="Verdana"/>
              </a:rPr>
              <a:t> </a:t>
            </a:r>
            <a:r>
              <a:rPr lang="en-US" dirty="0" err="1">
                <a:latin typeface="Verdana"/>
                <a:cs typeface="Verdana"/>
              </a:rPr>
              <a:t>Marjara</a:t>
            </a:r>
            <a:endParaRPr lang="en-US" dirty="0">
              <a:latin typeface="Verdana"/>
              <a:cs typeface="Verdana"/>
            </a:endParaRP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022" y="188939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87090" y="342646"/>
            <a:ext cx="23679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450" dirty="0">
                <a:solidFill>
                  <a:srgbClr val="696363"/>
                </a:solidFill>
                <a:latin typeface="Arial"/>
                <a:cs typeface="Arial"/>
              </a:rPr>
              <a:t>CONTENTS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3165" y="1678889"/>
            <a:ext cx="3674110" cy="149079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indent="-320675">
              <a:lnSpc>
                <a:spcPct val="100000"/>
              </a:lnSpc>
              <a:spcBef>
                <a:spcPts val="85"/>
              </a:spcBef>
              <a:buSzPct val="96875"/>
              <a:buFont typeface="Wingdings"/>
              <a:buChar char=""/>
              <a:tabLst>
                <a:tab pos="333375" algn="l"/>
              </a:tabLst>
            </a:pPr>
            <a:r>
              <a:rPr sz="3200" spc="-310" dirty="0" smtClean="0">
                <a:latin typeface="Times New Roman"/>
                <a:cs typeface="Times New Roman"/>
              </a:rPr>
              <a:t>B</a:t>
            </a:r>
            <a:r>
              <a:rPr sz="3200" spc="-100" dirty="0" smtClean="0">
                <a:latin typeface="Times New Roman"/>
                <a:cs typeface="Times New Roman"/>
              </a:rPr>
              <a:t>r</a:t>
            </a:r>
            <a:r>
              <a:rPr sz="3200" spc="-170" dirty="0" smtClean="0">
                <a:latin typeface="Times New Roman"/>
                <a:cs typeface="Times New Roman"/>
              </a:rPr>
              <a:t>ief</a:t>
            </a:r>
            <a:r>
              <a:rPr sz="3200" spc="-75" dirty="0" smtClean="0">
                <a:latin typeface="Times New Roman"/>
                <a:cs typeface="Times New Roman"/>
              </a:rPr>
              <a:t> </a:t>
            </a:r>
            <a:r>
              <a:rPr sz="3200" spc="-250" dirty="0">
                <a:latin typeface="Times New Roman"/>
                <a:cs typeface="Times New Roman"/>
              </a:rPr>
              <a:t>Sp</a:t>
            </a:r>
            <a:r>
              <a:rPr sz="3200" spc="-225" dirty="0">
                <a:latin typeface="Times New Roman"/>
                <a:cs typeface="Times New Roman"/>
              </a:rPr>
              <a:t>e</a:t>
            </a:r>
            <a:r>
              <a:rPr sz="3200" spc="-190" dirty="0">
                <a:latin typeface="Times New Roman"/>
                <a:cs typeface="Times New Roman"/>
              </a:rPr>
              <a:t>cific</a:t>
            </a:r>
            <a:r>
              <a:rPr sz="3200" spc="-270" dirty="0">
                <a:latin typeface="Times New Roman"/>
                <a:cs typeface="Times New Roman"/>
              </a:rPr>
              <a:t>a</a:t>
            </a:r>
            <a:r>
              <a:rPr sz="3200" spc="-95" dirty="0">
                <a:latin typeface="Times New Roman"/>
                <a:cs typeface="Times New Roman"/>
              </a:rPr>
              <a:t>tion</a:t>
            </a:r>
            <a:endParaRPr sz="3200" dirty="0">
              <a:latin typeface="Times New Roman"/>
              <a:cs typeface="Times New Roman"/>
            </a:endParaRPr>
          </a:p>
          <a:p>
            <a:pPr marL="422275" indent="-410209">
              <a:lnSpc>
                <a:spcPct val="100000"/>
              </a:lnSpc>
              <a:buFont typeface="Wingdings"/>
              <a:buChar char=""/>
              <a:tabLst>
                <a:tab pos="422909" algn="l"/>
              </a:tabLst>
            </a:pPr>
            <a:r>
              <a:rPr sz="3200" spc="-130" dirty="0">
                <a:latin typeface="Times New Roman"/>
                <a:cs typeface="Times New Roman"/>
              </a:rPr>
              <a:t>Detailed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210" dirty="0">
                <a:latin typeface="Times New Roman"/>
                <a:cs typeface="Times New Roman"/>
              </a:rPr>
              <a:t>Specific</a:t>
            </a:r>
            <a:r>
              <a:rPr sz="3200" spc="-260" dirty="0">
                <a:latin typeface="Times New Roman"/>
                <a:cs typeface="Times New Roman"/>
              </a:rPr>
              <a:t>a</a:t>
            </a:r>
            <a:r>
              <a:rPr sz="3200" spc="-95" dirty="0">
                <a:latin typeface="Times New Roman"/>
                <a:cs typeface="Times New Roman"/>
              </a:rPr>
              <a:t>tion</a:t>
            </a:r>
            <a:endParaRPr sz="3200" dirty="0">
              <a:latin typeface="Times New Roman"/>
              <a:cs typeface="Times New Roman"/>
            </a:endParaRPr>
          </a:p>
          <a:p>
            <a:pPr marL="422275" indent="-410209">
              <a:lnSpc>
                <a:spcPct val="100000"/>
              </a:lnSpc>
              <a:buFont typeface="Wingdings"/>
              <a:buChar char=""/>
              <a:tabLst>
                <a:tab pos="422909" algn="l"/>
              </a:tabLst>
            </a:pPr>
            <a:r>
              <a:rPr sz="3200" spc="-295" dirty="0">
                <a:latin typeface="Times New Roman"/>
                <a:cs typeface="Times New Roman"/>
              </a:rPr>
              <a:t>R</a:t>
            </a:r>
            <a:r>
              <a:rPr sz="3200" spc="-220" dirty="0">
                <a:latin typeface="Times New Roman"/>
                <a:cs typeface="Times New Roman"/>
              </a:rPr>
              <a:t>a</a:t>
            </a:r>
            <a:r>
              <a:rPr sz="3200" spc="-40" dirty="0">
                <a:latin typeface="Times New Roman"/>
                <a:cs typeface="Times New Roman"/>
              </a:rPr>
              <a:t>te</a:t>
            </a:r>
            <a:r>
              <a:rPr sz="3200" spc="-315" dirty="0">
                <a:latin typeface="Times New Roman"/>
                <a:cs typeface="Times New Roman"/>
              </a:rPr>
              <a:t> </a:t>
            </a:r>
            <a:r>
              <a:rPr sz="3200" spc="-295" dirty="0" smtClean="0">
                <a:latin typeface="Times New Roman"/>
                <a:cs typeface="Times New Roman"/>
              </a:rPr>
              <a:t>An</a:t>
            </a:r>
            <a:r>
              <a:rPr sz="3200" spc="-204" dirty="0" smtClean="0">
                <a:latin typeface="Times New Roman"/>
                <a:cs typeface="Times New Roman"/>
              </a:rPr>
              <a:t>a</a:t>
            </a:r>
            <a:r>
              <a:rPr sz="3200" spc="-185" dirty="0" smtClean="0">
                <a:latin typeface="Times New Roman"/>
                <a:cs typeface="Times New Roman"/>
              </a:rPr>
              <a:t>l</a:t>
            </a:r>
            <a:r>
              <a:rPr sz="3200" spc="-229" dirty="0" smtClean="0">
                <a:latin typeface="Times New Roman"/>
                <a:cs typeface="Times New Roman"/>
              </a:rPr>
              <a:t>ysis</a:t>
            </a:r>
            <a:endParaRPr sz="3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2356" y="66928"/>
            <a:ext cx="9020810" cy="6698615"/>
            <a:chOff x="62356" y="66928"/>
            <a:chExt cx="9020810" cy="66986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531" y="70103"/>
              <a:ext cx="9012936" cy="669187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65531" y="70103"/>
              <a:ext cx="9013190" cy="6692265"/>
            </a:xfrm>
            <a:custGeom>
              <a:avLst/>
              <a:gdLst/>
              <a:ahLst/>
              <a:cxnLst/>
              <a:rect l="l" t="t" r="r" b="b"/>
              <a:pathLst>
                <a:path w="9013190" h="6692265">
                  <a:moveTo>
                    <a:pt x="0" y="329819"/>
                  </a:moveTo>
                  <a:lnTo>
                    <a:pt x="3576" y="281088"/>
                  </a:lnTo>
                  <a:lnTo>
                    <a:pt x="13965" y="234576"/>
                  </a:lnTo>
                  <a:lnTo>
                    <a:pt x="30656" y="190791"/>
                  </a:lnTo>
                  <a:lnTo>
                    <a:pt x="53139" y="150245"/>
                  </a:lnTo>
                  <a:lnTo>
                    <a:pt x="80905" y="113448"/>
                  </a:lnTo>
                  <a:lnTo>
                    <a:pt x="113441" y="80911"/>
                  </a:lnTo>
                  <a:lnTo>
                    <a:pt x="150240" y="53144"/>
                  </a:lnTo>
                  <a:lnTo>
                    <a:pt x="190789" y="30660"/>
                  </a:lnTo>
                  <a:lnTo>
                    <a:pt x="234580" y="13967"/>
                  </a:lnTo>
                  <a:lnTo>
                    <a:pt x="281102" y="3576"/>
                  </a:lnTo>
                  <a:lnTo>
                    <a:pt x="329844" y="0"/>
                  </a:lnTo>
                  <a:lnTo>
                    <a:pt x="8683117" y="0"/>
                  </a:lnTo>
                  <a:lnTo>
                    <a:pt x="8731847" y="3576"/>
                  </a:lnTo>
                  <a:lnTo>
                    <a:pt x="8778359" y="13967"/>
                  </a:lnTo>
                  <a:lnTo>
                    <a:pt x="8822144" y="30660"/>
                  </a:lnTo>
                  <a:lnTo>
                    <a:pt x="8862690" y="53144"/>
                  </a:lnTo>
                  <a:lnTo>
                    <a:pt x="8899487" y="80911"/>
                  </a:lnTo>
                  <a:lnTo>
                    <a:pt x="8932024" y="113448"/>
                  </a:lnTo>
                  <a:lnTo>
                    <a:pt x="8959791" y="150245"/>
                  </a:lnTo>
                  <a:lnTo>
                    <a:pt x="8982275" y="190791"/>
                  </a:lnTo>
                  <a:lnTo>
                    <a:pt x="8998968" y="234576"/>
                  </a:lnTo>
                  <a:lnTo>
                    <a:pt x="9009359" y="281088"/>
                  </a:lnTo>
                  <a:lnTo>
                    <a:pt x="9012936" y="329819"/>
                  </a:lnTo>
                  <a:lnTo>
                    <a:pt x="9012936" y="6362026"/>
                  </a:lnTo>
                  <a:lnTo>
                    <a:pt x="9009359" y="6410769"/>
                  </a:lnTo>
                  <a:lnTo>
                    <a:pt x="8998968" y="6457290"/>
                  </a:lnTo>
                  <a:lnTo>
                    <a:pt x="8982275" y="6501081"/>
                  </a:lnTo>
                  <a:lnTo>
                    <a:pt x="8959791" y="6541631"/>
                  </a:lnTo>
                  <a:lnTo>
                    <a:pt x="8932024" y="6578429"/>
                  </a:lnTo>
                  <a:lnTo>
                    <a:pt x="8899487" y="6610967"/>
                  </a:lnTo>
                  <a:lnTo>
                    <a:pt x="8862690" y="6638732"/>
                  </a:lnTo>
                  <a:lnTo>
                    <a:pt x="8822144" y="6661215"/>
                  </a:lnTo>
                  <a:lnTo>
                    <a:pt x="8778359" y="6677907"/>
                  </a:lnTo>
                  <a:lnTo>
                    <a:pt x="8731847" y="6688296"/>
                  </a:lnTo>
                  <a:lnTo>
                    <a:pt x="8683117" y="6691872"/>
                  </a:lnTo>
                  <a:lnTo>
                    <a:pt x="329844" y="6691872"/>
                  </a:lnTo>
                  <a:lnTo>
                    <a:pt x="281102" y="6688296"/>
                  </a:lnTo>
                  <a:lnTo>
                    <a:pt x="234580" y="6677907"/>
                  </a:lnTo>
                  <a:lnTo>
                    <a:pt x="190789" y="6661215"/>
                  </a:lnTo>
                  <a:lnTo>
                    <a:pt x="150240" y="6638732"/>
                  </a:lnTo>
                  <a:lnTo>
                    <a:pt x="113441" y="6610967"/>
                  </a:lnTo>
                  <a:lnTo>
                    <a:pt x="80905" y="6578429"/>
                  </a:lnTo>
                  <a:lnTo>
                    <a:pt x="53139" y="6541631"/>
                  </a:lnTo>
                  <a:lnTo>
                    <a:pt x="30656" y="6501081"/>
                  </a:lnTo>
                  <a:lnTo>
                    <a:pt x="13965" y="6457290"/>
                  </a:lnTo>
                  <a:lnTo>
                    <a:pt x="3576" y="6410769"/>
                  </a:lnTo>
                  <a:lnTo>
                    <a:pt x="0" y="6362026"/>
                  </a:lnTo>
                  <a:lnTo>
                    <a:pt x="0" y="329819"/>
                  </a:lnTo>
                  <a:close/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0103" y="2377439"/>
              <a:ext cx="9013190" cy="91440"/>
            </a:xfrm>
            <a:custGeom>
              <a:avLst/>
              <a:gdLst/>
              <a:ahLst/>
              <a:cxnLst/>
              <a:rect l="l" t="t" r="r" b="b"/>
              <a:pathLst>
                <a:path w="9013190" h="91439">
                  <a:moveTo>
                    <a:pt x="9012936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9012936" y="91439"/>
                  </a:lnTo>
                  <a:lnTo>
                    <a:pt x="9012936" y="0"/>
                  </a:lnTo>
                  <a:close/>
                </a:path>
              </a:pathLst>
            </a:custGeom>
            <a:solidFill>
              <a:srgbClr val="D24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8579" y="2340864"/>
              <a:ext cx="9014460" cy="45720"/>
            </a:xfrm>
            <a:custGeom>
              <a:avLst/>
              <a:gdLst/>
              <a:ahLst/>
              <a:cxnLst/>
              <a:rect l="l" t="t" r="r" b="b"/>
              <a:pathLst>
                <a:path w="9014460" h="45719">
                  <a:moveTo>
                    <a:pt x="9014460" y="0"/>
                  </a:moveTo>
                  <a:lnTo>
                    <a:pt x="0" y="0"/>
                  </a:lnTo>
                  <a:lnTo>
                    <a:pt x="0" y="45720"/>
                  </a:lnTo>
                  <a:lnTo>
                    <a:pt x="9014460" y="45720"/>
                  </a:lnTo>
                  <a:lnTo>
                    <a:pt x="9014460" y="0"/>
                  </a:lnTo>
                  <a:close/>
                </a:path>
              </a:pathLst>
            </a:custGeom>
            <a:solidFill>
              <a:srgbClr val="E6B0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8579" y="2468880"/>
              <a:ext cx="9014460" cy="45720"/>
            </a:xfrm>
            <a:custGeom>
              <a:avLst/>
              <a:gdLst/>
              <a:ahLst/>
              <a:cxnLst/>
              <a:rect l="l" t="t" r="r" b="b"/>
              <a:pathLst>
                <a:path w="9014460" h="45719">
                  <a:moveTo>
                    <a:pt x="9014460" y="0"/>
                  </a:moveTo>
                  <a:lnTo>
                    <a:pt x="0" y="0"/>
                  </a:lnTo>
                  <a:lnTo>
                    <a:pt x="0" y="45720"/>
                  </a:lnTo>
                  <a:lnTo>
                    <a:pt x="9014460" y="45720"/>
                  </a:lnTo>
                  <a:lnTo>
                    <a:pt x="9014460" y="0"/>
                  </a:lnTo>
                  <a:close/>
                </a:path>
              </a:pathLst>
            </a:custGeom>
            <a:solidFill>
              <a:srgbClr val="9184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801116" y="1585975"/>
            <a:ext cx="58737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40" dirty="0">
                <a:latin typeface="Franklin Gothic Medium"/>
                <a:cs typeface="Franklin Gothic Medium"/>
              </a:rPr>
              <a:t>Brief</a:t>
            </a:r>
            <a:r>
              <a:rPr sz="4000" spc="-25" dirty="0">
                <a:latin typeface="Franklin Gothic Medium"/>
                <a:cs typeface="Franklin Gothic Medium"/>
              </a:rPr>
              <a:t> </a:t>
            </a:r>
            <a:r>
              <a:rPr sz="4000" spc="-40" dirty="0" smtClean="0">
                <a:latin typeface="Franklin Gothic Medium"/>
                <a:cs typeface="Franklin Gothic Medium"/>
              </a:rPr>
              <a:t>Specification</a:t>
            </a:r>
            <a:endParaRPr sz="4000" dirty="0">
              <a:latin typeface="Franklin Gothic Medium"/>
              <a:cs typeface="Franklin Gothic Medi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01116" y="3537330"/>
            <a:ext cx="761619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140" dirty="0">
                <a:latin typeface="Times New Roman"/>
                <a:cs typeface="Times New Roman"/>
              </a:rPr>
              <a:t>Provide dado </a:t>
            </a:r>
            <a:r>
              <a:rPr sz="2800" spc="-120" dirty="0">
                <a:latin typeface="Times New Roman"/>
                <a:cs typeface="Times New Roman"/>
              </a:rPr>
              <a:t>on </a:t>
            </a:r>
            <a:r>
              <a:rPr sz="2800" spc="-114" dirty="0">
                <a:latin typeface="Times New Roman"/>
                <a:cs typeface="Times New Roman"/>
              </a:rPr>
              <a:t>12 </a:t>
            </a:r>
            <a:r>
              <a:rPr sz="2800" spc="-160" dirty="0">
                <a:latin typeface="Times New Roman"/>
                <a:cs typeface="Times New Roman"/>
              </a:rPr>
              <a:t>mm </a:t>
            </a:r>
            <a:r>
              <a:rPr sz="2800" spc="-114" dirty="0">
                <a:latin typeface="Times New Roman"/>
                <a:cs typeface="Times New Roman"/>
              </a:rPr>
              <a:t>thick </a:t>
            </a:r>
            <a:r>
              <a:rPr sz="2800" spc="-130" dirty="0">
                <a:latin typeface="Times New Roman"/>
                <a:cs typeface="Times New Roman"/>
              </a:rPr>
              <a:t>rough </a:t>
            </a:r>
            <a:r>
              <a:rPr sz="2800" spc="-105" dirty="0">
                <a:latin typeface="Times New Roman"/>
                <a:cs typeface="Times New Roman"/>
              </a:rPr>
              <a:t>cement </a:t>
            </a:r>
            <a:r>
              <a:rPr sz="2800" spc="-100" dirty="0">
                <a:latin typeface="Times New Roman"/>
                <a:cs typeface="Times New Roman"/>
              </a:rPr>
              <a:t>plaster </a:t>
            </a:r>
            <a:r>
              <a:rPr sz="2800" spc="-65" dirty="0">
                <a:latin typeface="Times New Roman"/>
                <a:cs typeface="Times New Roman"/>
              </a:rPr>
              <a:t>(1:3) 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75" dirty="0">
                <a:latin typeface="Times New Roman"/>
                <a:cs typeface="Times New Roman"/>
              </a:rPr>
              <a:t>base </a:t>
            </a:r>
            <a:r>
              <a:rPr sz="2800" spc="-155" dirty="0">
                <a:latin typeface="Times New Roman"/>
                <a:cs typeface="Times New Roman"/>
              </a:rPr>
              <a:t>and </a:t>
            </a:r>
            <a:r>
              <a:rPr sz="2800" spc="-100" dirty="0">
                <a:latin typeface="Times New Roman"/>
                <a:cs typeface="Times New Roman"/>
              </a:rPr>
              <a:t>jointed </a:t>
            </a:r>
            <a:r>
              <a:rPr sz="2800" spc="-114" dirty="0">
                <a:latin typeface="Times New Roman"/>
                <a:cs typeface="Times New Roman"/>
              </a:rPr>
              <a:t>with </a:t>
            </a:r>
            <a:r>
              <a:rPr sz="2800" spc="-165" dirty="0">
                <a:latin typeface="Times New Roman"/>
                <a:cs typeface="Times New Roman"/>
              </a:rPr>
              <a:t>alkali </a:t>
            </a:r>
            <a:r>
              <a:rPr sz="2800" spc="-110" dirty="0">
                <a:latin typeface="Times New Roman"/>
                <a:cs typeface="Times New Roman"/>
              </a:rPr>
              <a:t>resisted </a:t>
            </a:r>
            <a:r>
              <a:rPr sz="2800" spc="-105" dirty="0">
                <a:latin typeface="Times New Roman"/>
                <a:cs typeface="Times New Roman"/>
              </a:rPr>
              <a:t>cement </a:t>
            </a:r>
            <a:r>
              <a:rPr sz="2800" spc="-225" dirty="0">
                <a:latin typeface="Times New Roman"/>
                <a:cs typeface="Times New Roman"/>
              </a:rPr>
              <a:t>as </a:t>
            </a:r>
            <a:r>
              <a:rPr sz="2800" spc="-70" dirty="0">
                <a:latin typeface="Times New Roman"/>
                <a:cs typeface="Times New Roman"/>
              </a:rPr>
              <a:t>per </a:t>
            </a:r>
            <a:r>
              <a:rPr sz="2800" spc="-185" dirty="0">
                <a:latin typeface="Times New Roman"/>
                <a:cs typeface="Times New Roman"/>
              </a:rPr>
              <a:t>IS: </a:t>
            </a:r>
            <a:r>
              <a:rPr sz="2800" spc="-120" dirty="0">
                <a:latin typeface="Times New Roman"/>
                <a:cs typeface="Times New Roman"/>
              </a:rPr>
              <a:t>4457 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Times New Roman"/>
                <a:cs typeface="Times New Roman"/>
              </a:rPr>
              <a:t>co</a:t>
            </a:r>
            <a:r>
              <a:rPr sz="2800" spc="-200" dirty="0">
                <a:latin typeface="Times New Roman"/>
                <a:cs typeface="Times New Roman"/>
              </a:rPr>
              <a:t>m</a:t>
            </a:r>
            <a:r>
              <a:rPr sz="2800" spc="-80" dirty="0">
                <a:latin typeface="Times New Roman"/>
                <a:cs typeface="Times New Roman"/>
              </a:rPr>
              <a:t>plet</a:t>
            </a:r>
            <a:r>
              <a:rPr sz="2800" spc="-90" dirty="0">
                <a:latin typeface="Times New Roman"/>
                <a:cs typeface="Times New Roman"/>
              </a:rPr>
              <a:t>e</a:t>
            </a:r>
            <a:r>
              <a:rPr sz="2800" spc="-120" dirty="0">
                <a:latin typeface="Times New Roman"/>
                <a:cs typeface="Times New Roman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40" dirty="0">
                <a:latin typeface="Times New Roman"/>
                <a:cs typeface="Times New Roman"/>
              </a:rPr>
              <a:t>a</a:t>
            </a:r>
            <a:r>
              <a:rPr sz="2800" spc="-204" dirty="0">
                <a:latin typeface="Times New Roman"/>
                <a:cs typeface="Times New Roman"/>
              </a:rPr>
              <a:t>s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Times New Roman"/>
                <a:cs typeface="Times New Roman"/>
              </a:rPr>
              <a:t>per </a:t>
            </a:r>
            <a:r>
              <a:rPr sz="2800" spc="-85" dirty="0">
                <a:latin typeface="Times New Roman"/>
                <a:cs typeface="Times New Roman"/>
              </a:rPr>
              <a:t>th</a:t>
            </a:r>
            <a:r>
              <a:rPr sz="2800" spc="-90" dirty="0">
                <a:latin typeface="Times New Roman"/>
                <a:cs typeface="Times New Roman"/>
              </a:rPr>
              <a:t>e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80" dirty="0">
                <a:latin typeface="Times New Roman"/>
                <a:cs typeface="Times New Roman"/>
              </a:rPr>
              <a:t>di</a:t>
            </a:r>
            <a:r>
              <a:rPr sz="2800" spc="-100" dirty="0">
                <a:latin typeface="Times New Roman"/>
                <a:cs typeface="Times New Roman"/>
              </a:rPr>
              <a:t>r</a:t>
            </a:r>
            <a:r>
              <a:rPr sz="2800" spc="-105" dirty="0">
                <a:latin typeface="Times New Roman"/>
                <a:cs typeface="Times New Roman"/>
              </a:rPr>
              <a:t>ection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Times New Roman"/>
                <a:cs typeface="Times New Roman"/>
              </a:rPr>
              <a:t>of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20" dirty="0">
                <a:latin typeface="Times New Roman"/>
                <a:cs typeface="Times New Roman"/>
              </a:rPr>
              <a:t>En</a:t>
            </a:r>
            <a:r>
              <a:rPr sz="2800" spc="-145" dirty="0">
                <a:latin typeface="Times New Roman"/>
                <a:cs typeface="Times New Roman"/>
              </a:rPr>
              <a:t>g</a:t>
            </a:r>
            <a:r>
              <a:rPr sz="2800" spc="-95" dirty="0">
                <a:latin typeface="Times New Roman"/>
                <a:cs typeface="Times New Roman"/>
              </a:rPr>
              <a:t>inee</a:t>
            </a:r>
            <a:r>
              <a:rPr sz="2800" spc="-70" dirty="0">
                <a:latin typeface="Times New Roman"/>
                <a:cs typeface="Times New Roman"/>
              </a:rPr>
              <a:t>r</a:t>
            </a:r>
            <a:r>
              <a:rPr sz="2800" spc="-60" dirty="0">
                <a:latin typeface="Times New Roman"/>
                <a:cs typeface="Times New Roman"/>
              </a:rPr>
              <a:t>-</a:t>
            </a:r>
            <a:r>
              <a:rPr sz="2800" spc="-125" dirty="0">
                <a:latin typeface="Times New Roman"/>
                <a:cs typeface="Times New Roman"/>
              </a:rPr>
              <a:t>I</a:t>
            </a:r>
            <a:r>
              <a:rPr sz="2800" spc="-195" dirty="0">
                <a:latin typeface="Times New Roman"/>
                <a:cs typeface="Times New Roman"/>
              </a:rPr>
              <a:t>n</a:t>
            </a:r>
            <a:r>
              <a:rPr sz="2800" spc="-60" dirty="0">
                <a:latin typeface="Times New Roman"/>
                <a:cs typeface="Times New Roman"/>
              </a:rPr>
              <a:t>-</a:t>
            </a:r>
            <a:r>
              <a:rPr sz="2800" spc="-150" dirty="0">
                <a:latin typeface="Times New Roman"/>
                <a:cs typeface="Times New Roman"/>
              </a:rPr>
              <a:t>Cha</a:t>
            </a:r>
            <a:r>
              <a:rPr sz="2800" spc="-105" dirty="0">
                <a:latin typeface="Times New Roman"/>
                <a:cs typeface="Times New Roman"/>
              </a:rPr>
              <a:t>r</a:t>
            </a:r>
            <a:r>
              <a:rPr sz="2800" spc="-185" dirty="0">
                <a:latin typeface="Times New Roman"/>
                <a:cs typeface="Times New Roman"/>
              </a:rPr>
              <a:t>g</a:t>
            </a:r>
            <a:r>
              <a:rPr sz="2800" spc="-220" dirty="0">
                <a:latin typeface="Times New Roman"/>
                <a:cs typeface="Times New Roman"/>
              </a:rPr>
              <a:t>e</a:t>
            </a:r>
            <a:r>
              <a:rPr sz="2800" spc="114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86243" y="284988"/>
            <a:ext cx="1572768" cy="157276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2356" y="66928"/>
            <a:ext cx="9020810" cy="6698615"/>
            <a:chOff x="62356" y="66928"/>
            <a:chExt cx="9020810" cy="66986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531" y="70103"/>
              <a:ext cx="9012936" cy="669187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65531" y="70103"/>
              <a:ext cx="9013190" cy="6692265"/>
            </a:xfrm>
            <a:custGeom>
              <a:avLst/>
              <a:gdLst/>
              <a:ahLst/>
              <a:cxnLst/>
              <a:rect l="l" t="t" r="r" b="b"/>
              <a:pathLst>
                <a:path w="9013190" h="6692265">
                  <a:moveTo>
                    <a:pt x="0" y="329819"/>
                  </a:moveTo>
                  <a:lnTo>
                    <a:pt x="3576" y="281088"/>
                  </a:lnTo>
                  <a:lnTo>
                    <a:pt x="13965" y="234576"/>
                  </a:lnTo>
                  <a:lnTo>
                    <a:pt x="30656" y="190791"/>
                  </a:lnTo>
                  <a:lnTo>
                    <a:pt x="53139" y="150245"/>
                  </a:lnTo>
                  <a:lnTo>
                    <a:pt x="80905" y="113448"/>
                  </a:lnTo>
                  <a:lnTo>
                    <a:pt x="113441" y="80911"/>
                  </a:lnTo>
                  <a:lnTo>
                    <a:pt x="150240" y="53144"/>
                  </a:lnTo>
                  <a:lnTo>
                    <a:pt x="190789" y="30660"/>
                  </a:lnTo>
                  <a:lnTo>
                    <a:pt x="234580" y="13967"/>
                  </a:lnTo>
                  <a:lnTo>
                    <a:pt x="281102" y="3576"/>
                  </a:lnTo>
                  <a:lnTo>
                    <a:pt x="329844" y="0"/>
                  </a:lnTo>
                  <a:lnTo>
                    <a:pt x="8683117" y="0"/>
                  </a:lnTo>
                  <a:lnTo>
                    <a:pt x="8731847" y="3576"/>
                  </a:lnTo>
                  <a:lnTo>
                    <a:pt x="8778359" y="13967"/>
                  </a:lnTo>
                  <a:lnTo>
                    <a:pt x="8822144" y="30660"/>
                  </a:lnTo>
                  <a:lnTo>
                    <a:pt x="8862690" y="53144"/>
                  </a:lnTo>
                  <a:lnTo>
                    <a:pt x="8899487" y="80911"/>
                  </a:lnTo>
                  <a:lnTo>
                    <a:pt x="8932024" y="113448"/>
                  </a:lnTo>
                  <a:lnTo>
                    <a:pt x="8959791" y="150245"/>
                  </a:lnTo>
                  <a:lnTo>
                    <a:pt x="8982275" y="190791"/>
                  </a:lnTo>
                  <a:lnTo>
                    <a:pt x="8998968" y="234576"/>
                  </a:lnTo>
                  <a:lnTo>
                    <a:pt x="9009359" y="281088"/>
                  </a:lnTo>
                  <a:lnTo>
                    <a:pt x="9012936" y="329819"/>
                  </a:lnTo>
                  <a:lnTo>
                    <a:pt x="9012936" y="6362026"/>
                  </a:lnTo>
                  <a:lnTo>
                    <a:pt x="9009359" y="6410769"/>
                  </a:lnTo>
                  <a:lnTo>
                    <a:pt x="8998968" y="6457290"/>
                  </a:lnTo>
                  <a:lnTo>
                    <a:pt x="8982275" y="6501081"/>
                  </a:lnTo>
                  <a:lnTo>
                    <a:pt x="8959791" y="6541631"/>
                  </a:lnTo>
                  <a:lnTo>
                    <a:pt x="8932024" y="6578429"/>
                  </a:lnTo>
                  <a:lnTo>
                    <a:pt x="8899487" y="6610967"/>
                  </a:lnTo>
                  <a:lnTo>
                    <a:pt x="8862690" y="6638732"/>
                  </a:lnTo>
                  <a:lnTo>
                    <a:pt x="8822144" y="6661215"/>
                  </a:lnTo>
                  <a:lnTo>
                    <a:pt x="8778359" y="6677907"/>
                  </a:lnTo>
                  <a:lnTo>
                    <a:pt x="8731847" y="6688296"/>
                  </a:lnTo>
                  <a:lnTo>
                    <a:pt x="8683117" y="6691872"/>
                  </a:lnTo>
                  <a:lnTo>
                    <a:pt x="329844" y="6691872"/>
                  </a:lnTo>
                  <a:lnTo>
                    <a:pt x="281102" y="6688296"/>
                  </a:lnTo>
                  <a:lnTo>
                    <a:pt x="234580" y="6677907"/>
                  </a:lnTo>
                  <a:lnTo>
                    <a:pt x="190789" y="6661215"/>
                  </a:lnTo>
                  <a:lnTo>
                    <a:pt x="150240" y="6638732"/>
                  </a:lnTo>
                  <a:lnTo>
                    <a:pt x="113441" y="6610967"/>
                  </a:lnTo>
                  <a:lnTo>
                    <a:pt x="80905" y="6578429"/>
                  </a:lnTo>
                  <a:lnTo>
                    <a:pt x="53139" y="6541631"/>
                  </a:lnTo>
                  <a:lnTo>
                    <a:pt x="30656" y="6501081"/>
                  </a:lnTo>
                  <a:lnTo>
                    <a:pt x="13965" y="6457290"/>
                  </a:lnTo>
                  <a:lnTo>
                    <a:pt x="3576" y="6410769"/>
                  </a:lnTo>
                  <a:lnTo>
                    <a:pt x="0" y="6362026"/>
                  </a:lnTo>
                  <a:lnTo>
                    <a:pt x="0" y="329819"/>
                  </a:lnTo>
                  <a:close/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0103" y="2377439"/>
              <a:ext cx="9013190" cy="91440"/>
            </a:xfrm>
            <a:custGeom>
              <a:avLst/>
              <a:gdLst/>
              <a:ahLst/>
              <a:cxnLst/>
              <a:rect l="l" t="t" r="r" b="b"/>
              <a:pathLst>
                <a:path w="9013190" h="91439">
                  <a:moveTo>
                    <a:pt x="9012936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9012936" y="91439"/>
                  </a:lnTo>
                  <a:lnTo>
                    <a:pt x="9012936" y="0"/>
                  </a:lnTo>
                  <a:close/>
                </a:path>
              </a:pathLst>
            </a:custGeom>
            <a:solidFill>
              <a:srgbClr val="D24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8579" y="2340864"/>
              <a:ext cx="9014460" cy="45720"/>
            </a:xfrm>
            <a:custGeom>
              <a:avLst/>
              <a:gdLst/>
              <a:ahLst/>
              <a:cxnLst/>
              <a:rect l="l" t="t" r="r" b="b"/>
              <a:pathLst>
                <a:path w="9014460" h="45719">
                  <a:moveTo>
                    <a:pt x="9014460" y="0"/>
                  </a:moveTo>
                  <a:lnTo>
                    <a:pt x="0" y="0"/>
                  </a:lnTo>
                  <a:lnTo>
                    <a:pt x="0" y="45720"/>
                  </a:lnTo>
                  <a:lnTo>
                    <a:pt x="9014460" y="45720"/>
                  </a:lnTo>
                  <a:lnTo>
                    <a:pt x="9014460" y="0"/>
                  </a:lnTo>
                  <a:close/>
                </a:path>
              </a:pathLst>
            </a:custGeom>
            <a:solidFill>
              <a:srgbClr val="E6B0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8579" y="2468880"/>
              <a:ext cx="9014460" cy="45720"/>
            </a:xfrm>
            <a:custGeom>
              <a:avLst/>
              <a:gdLst/>
              <a:ahLst/>
              <a:cxnLst/>
              <a:rect l="l" t="t" r="r" b="b"/>
              <a:pathLst>
                <a:path w="9014460" h="45719">
                  <a:moveTo>
                    <a:pt x="9014460" y="0"/>
                  </a:moveTo>
                  <a:lnTo>
                    <a:pt x="0" y="0"/>
                  </a:lnTo>
                  <a:lnTo>
                    <a:pt x="0" y="45720"/>
                  </a:lnTo>
                  <a:lnTo>
                    <a:pt x="9014460" y="45720"/>
                  </a:lnTo>
                  <a:lnTo>
                    <a:pt x="9014460" y="0"/>
                  </a:lnTo>
                  <a:close/>
                </a:path>
              </a:pathLst>
            </a:custGeom>
            <a:solidFill>
              <a:srgbClr val="9184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801116" y="1585975"/>
            <a:ext cx="66567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45" dirty="0">
                <a:solidFill>
                  <a:srgbClr val="000000"/>
                </a:solidFill>
              </a:rPr>
              <a:t>Detailed</a:t>
            </a:r>
            <a:r>
              <a:rPr spc="15" dirty="0">
                <a:solidFill>
                  <a:srgbClr val="000000"/>
                </a:solidFill>
              </a:rPr>
              <a:t> </a:t>
            </a:r>
            <a:r>
              <a:rPr spc="-40" dirty="0" smtClean="0">
                <a:solidFill>
                  <a:srgbClr val="000000"/>
                </a:solidFill>
              </a:rPr>
              <a:t>Specification</a:t>
            </a:r>
            <a:endParaRPr spc="-40" dirty="0">
              <a:solidFill>
                <a:srgbClr val="000000"/>
              </a:solidFill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01116" y="2453919"/>
            <a:ext cx="4471035" cy="354711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700"/>
              </a:spcBef>
              <a:buClr>
                <a:srgbClr val="D24717"/>
              </a:buClr>
              <a:buSzPct val="83928"/>
              <a:buAutoNum type="arabicPeriod"/>
              <a:tabLst>
                <a:tab pos="527685" algn="l"/>
                <a:tab pos="528320" algn="l"/>
              </a:tabLst>
            </a:pPr>
            <a:r>
              <a:rPr sz="2800" spc="-140" dirty="0">
                <a:latin typeface="Times New Roman"/>
                <a:cs typeface="Times New Roman"/>
              </a:rPr>
              <a:t>Materials</a:t>
            </a:r>
            <a:endParaRPr sz="28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3928"/>
              <a:buAutoNum type="arabicPeriod"/>
              <a:tabLst>
                <a:tab pos="527685" algn="l"/>
                <a:tab pos="528320" algn="l"/>
              </a:tabLst>
            </a:pPr>
            <a:r>
              <a:rPr sz="2800" spc="-155" dirty="0">
                <a:latin typeface="Times New Roman"/>
                <a:cs typeface="Times New Roman"/>
              </a:rPr>
              <a:t>P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110" dirty="0">
                <a:latin typeface="Times New Roman"/>
                <a:cs typeface="Times New Roman"/>
              </a:rPr>
              <a:t>e</a:t>
            </a:r>
            <a:r>
              <a:rPr sz="2800" spc="-114" dirty="0">
                <a:latin typeface="Times New Roman"/>
                <a:cs typeface="Times New Roman"/>
              </a:rPr>
              <a:t>p</a:t>
            </a:r>
            <a:r>
              <a:rPr sz="2800" spc="-140" dirty="0">
                <a:latin typeface="Times New Roman"/>
                <a:cs typeface="Times New Roman"/>
              </a:rPr>
              <a:t>ar</a:t>
            </a:r>
            <a:r>
              <a:rPr sz="2800" spc="-185" dirty="0">
                <a:latin typeface="Times New Roman"/>
                <a:cs typeface="Times New Roman"/>
              </a:rPr>
              <a:t>a</a:t>
            </a:r>
            <a:r>
              <a:rPr sz="2800" spc="-85" dirty="0">
                <a:latin typeface="Times New Roman"/>
                <a:cs typeface="Times New Roman"/>
              </a:rPr>
              <a:t>tion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Times New Roman"/>
                <a:cs typeface="Times New Roman"/>
              </a:rPr>
              <a:t>of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45" dirty="0">
                <a:latin typeface="Times New Roman"/>
                <a:cs typeface="Times New Roman"/>
              </a:rPr>
              <a:t>surface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459" dirty="0">
                <a:latin typeface="Times New Roman"/>
                <a:cs typeface="Times New Roman"/>
              </a:rPr>
              <a:t>&amp;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35" dirty="0">
                <a:latin typeface="Times New Roman"/>
                <a:cs typeface="Times New Roman"/>
              </a:rPr>
              <a:t>l</a:t>
            </a:r>
            <a:r>
              <a:rPr sz="2800" spc="-300" dirty="0">
                <a:latin typeface="Times New Roman"/>
                <a:cs typeface="Times New Roman"/>
              </a:rPr>
              <a:t>a</a:t>
            </a:r>
            <a:r>
              <a:rPr sz="2800" spc="-185" dirty="0">
                <a:latin typeface="Times New Roman"/>
                <a:cs typeface="Times New Roman"/>
              </a:rPr>
              <a:t>ying</a:t>
            </a:r>
            <a:endParaRPr sz="28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AutoNum type="arabicPeriod"/>
              <a:tabLst>
                <a:tab pos="527685" algn="l"/>
                <a:tab pos="528320" algn="l"/>
              </a:tabLst>
            </a:pPr>
            <a:r>
              <a:rPr sz="2800" spc="-295" dirty="0">
                <a:latin typeface="Times New Roman"/>
                <a:cs typeface="Times New Roman"/>
              </a:rPr>
              <a:t>M</a:t>
            </a:r>
            <a:r>
              <a:rPr sz="2800" spc="-160" dirty="0">
                <a:latin typeface="Times New Roman"/>
                <a:cs typeface="Times New Roman"/>
              </a:rPr>
              <a:t>o</a:t>
            </a:r>
            <a:r>
              <a:rPr sz="2800" spc="120" dirty="0">
                <a:latin typeface="Times New Roman"/>
                <a:cs typeface="Times New Roman"/>
              </a:rPr>
              <a:t>r</a:t>
            </a:r>
            <a:r>
              <a:rPr sz="2800" spc="-55" dirty="0">
                <a:latin typeface="Times New Roman"/>
                <a:cs typeface="Times New Roman"/>
              </a:rPr>
              <a:t>tar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70" dirty="0">
                <a:latin typeface="Times New Roman"/>
                <a:cs typeface="Times New Roman"/>
              </a:rPr>
              <a:t>a</a:t>
            </a:r>
            <a:r>
              <a:rPr sz="2800" spc="-175" dirty="0">
                <a:latin typeface="Times New Roman"/>
                <a:cs typeface="Times New Roman"/>
              </a:rPr>
              <a:t>n</a:t>
            </a:r>
            <a:r>
              <a:rPr sz="2800" spc="-120" dirty="0">
                <a:latin typeface="Times New Roman"/>
                <a:cs typeface="Times New Roman"/>
              </a:rPr>
              <a:t>d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Times New Roman"/>
                <a:cs typeface="Times New Roman"/>
              </a:rPr>
              <a:t>be</a:t>
            </a:r>
            <a:r>
              <a:rPr sz="2800" spc="-130" dirty="0">
                <a:latin typeface="Times New Roman"/>
                <a:cs typeface="Times New Roman"/>
              </a:rPr>
              <a:t>d</a:t>
            </a:r>
            <a:r>
              <a:rPr sz="2800" spc="-155" dirty="0">
                <a:latin typeface="Times New Roman"/>
                <a:cs typeface="Times New Roman"/>
              </a:rPr>
              <a:t>ding</a:t>
            </a:r>
            <a:endParaRPr sz="28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AutoNum type="arabicPeriod"/>
              <a:tabLst>
                <a:tab pos="527685" algn="l"/>
                <a:tab pos="528320" algn="l"/>
              </a:tabLst>
            </a:pPr>
            <a:r>
              <a:rPr sz="2800" spc="-155" dirty="0">
                <a:latin typeface="Times New Roman"/>
                <a:cs typeface="Times New Roman"/>
              </a:rPr>
              <a:t>Fixi</a:t>
            </a:r>
            <a:r>
              <a:rPr sz="2800" spc="-185" dirty="0">
                <a:latin typeface="Times New Roman"/>
                <a:cs typeface="Times New Roman"/>
              </a:rPr>
              <a:t>n</a:t>
            </a:r>
            <a:r>
              <a:rPr sz="2800" spc="-235" dirty="0">
                <a:latin typeface="Times New Roman"/>
                <a:cs typeface="Times New Roman"/>
              </a:rPr>
              <a:t>g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Times New Roman"/>
                <a:cs typeface="Times New Roman"/>
              </a:rPr>
              <a:t>til</a:t>
            </a:r>
            <a:r>
              <a:rPr sz="2800" spc="-105" dirty="0">
                <a:latin typeface="Times New Roman"/>
                <a:cs typeface="Times New Roman"/>
              </a:rPr>
              <a:t>e</a:t>
            </a:r>
            <a:r>
              <a:rPr sz="2800" spc="-215" dirty="0">
                <a:latin typeface="Times New Roman"/>
                <a:cs typeface="Times New Roman"/>
              </a:rPr>
              <a:t>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Times New Roman"/>
                <a:cs typeface="Times New Roman"/>
              </a:rPr>
              <a:t>for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5" dirty="0">
                <a:latin typeface="Times New Roman"/>
                <a:cs typeface="Times New Roman"/>
              </a:rPr>
              <a:t>da</a:t>
            </a:r>
            <a:r>
              <a:rPr sz="2800" spc="-150" dirty="0">
                <a:latin typeface="Times New Roman"/>
                <a:cs typeface="Times New Roman"/>
              </a:rPr>
              <a:t>d</a:t>
            </a:r>
            <a:r>
              <a:rPr sz="2800" spc="-120" dirty="0">
                <a:latin typeface="Times New Roman"/>
                <a:cs typeface="Times New Roman"/>
              </a:rPr>
              <a:t>o</a:t>
            </a:r>
            <a:endParaRPr sz="28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AutoNum type="arabicPeriod"/>
              <a:tabLst>
                <a:tab pos="527685" algn="l"/>
                <a:tab pos="528320" algn="l"/>
              </a:tabLst>
            </a:pPr>
            <a:r>
              <a:rPr sz="2800" spc="-155" dirty="0">
                <a:latin typeface="Times New Roman"/>
                <a:cs typeface="Times New Roman"/>
              </a:rPr>
              <a:t>Cleaning</a:t>
            </a:r>
            <a:endParaRPr sz="28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AutoNum type="arabicPeriod"/>
              <a:tabLst>
                <a:tab pos="527685" algn="l"/>
                <a:tab pos="528320" algn="l"/>
              </a:tabLst>
            </a:pPr>
            <a:r>
              <a:rPr sz="2800" spc="-265" dirty="0">
                <a:latin typeface="Times New Roman"/>
                <a:cs typeface="Times New Roman"/>
              </a:rPr>
              <a:t>P</a:t>
            </a:r>
            <a:r>
              <a:rPr sz="2800" spc="-95" dirty="0">
                <a:latin typeface="Times New Roman"/>
                <a:cs typeface="Times New Roman"/>
              </a:rPr>
              <a:t>ointi</a:t>
            </a:r>
            <a:r>
              <a:rPr sz="2800" spc="-125" dirty="0">
                <a:latin typeface="Times New Roman"/>
                <a:cs typeface="Times New Roman"/>
              </a:rPr>
              <a:t>n</a:t>
            </a:r>
            <a:r>
              <a:rPr sz="2800" spc="-235" dirty="0">
                <a:latin typeface="Times New Roman"/>
                <a:cs typeface="Times New Roman"/>
              </a:rPr>
              <a:t>g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60" dirty="0">
                <a:latin typeface="Times New Roman"/>
                <a:cs typeface="Times New Roman"/>
              </a:rPr>
              <a:t>and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4" dirty="0">
                <a:latin typeface="Times New Roman"/>
                <a:cs typeface="Times New Roman"/>
              </a:rPr>
              <a:t>f</a:t>
            </a:r>
            <a:r>
              <a:rPr sz="2800" spc="-160" dirty="0">
                <a:latin typeface="Times New Roman"/>
                <a:cs typeface="Times New Roman"/>
              </a:rPr>
              <a:t>inishing</a:t>
            </a:r>
            <a:endParaRPr sz="28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AutoNum type="arabicPeriod"/>
              <a:tabLst>
                <a:tab pos="527685" algn="l"/>
                <a:tab pos="528320" algn="l"/>
              </a:tabLst>
            </a:pPr>
            <a:r>
              <a:rPr sz="2800" spc="-295" dirty="0">
                <a:latin typeface="Times New Roman"/>
                <a:cs typeface="Times New Roman"/>
              </a:rPr>
              <a:t>M</a:t>
            </a:r>
            <a:r>
              <a:rPr sz="2800" spc="-160" dirty="0">
                <a:latin typeface="Times New Roman"/>
                <a:cs typeface="Times New Roman"/>
              </a:rPr>
              <a:t>o</a:t>
            </a:r>
            <a:r>
              <a:rPr sz="2800" spc="-114" dirty="0">
                <a:latin typeface="Times New Roman"/>
                <a:cs typeface="Times New Roman"/>
              </a:rPr>
              <a:t>de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o</a:t>
            </a:r>
            <a:r>
              <a:rPr sz="2800" spc="-210" dirty="0">
                <a:latin typeface="Times New Roman"/>
                <a:cs typeface="Times New Roman"/>
              </a:rPr>
              <a:t>f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85" dirty="0">
                <a:latin typeface="Times New Roman"/>
                <a:cs typeface="Times New Roman"/>
              </a:rPr>
              <a:t>m</a:t>
            </a:r>
            <a:r>
              <a:rPr sz="2800" spc="-90" dirty="0">
                <a:latin typeface="Times New Roman"/>
                <a:cs typeface="Times New Roman"/>
              </a:rPr>
              <a:t>e</a:t>
            </a:r>
            <a:r>
              <a:rPr sz="2800" spc="-180" dirty="0">
                <a:latin typeface="Times New Roman"/>
                <a:cs typeface="Times New Roman"/>
              </a:rPr>
              <a:t>as</a:t>
            </a:r>
            <a:r>
              <a:rPr sz="2800" spc="-210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100" dirty="0">
                <a:latin typeface="Times New Roman"/>
                <a:cs typeface="Times New Roman"/>
              </a:rPr>
              <a:t>e</a:t>
            </a:r>
            <a:r>
              <a:rPr sz="2800" spc="-170" dirty="0">
                <a:latin typeface="Times New Roman"/>
                <a:cs typeface="Times New Roman"/>
              </a:rPr>
              <a:t>m</a:t>
            </a:r>
            <a:r>
              <a:rPr sz="2800" spc="-110" dirty="0">
                <a:latin typeface="Times New Roman"/>
                <a:cs typeface="Times New Roman"/>
              </a:rPr>
              <a:t>e</a:t>
            </a:r>
            <a:r>
              <a:rPr sz="2800" spc="-114" dirty="0">
                <a:latin typeface="Times New Roman"/>
                <a:cs typeface="Times New Roman"/>
              </a:rPr>
              <a:t>n</a:t>
            </a:r>
            <a:r>
              <a:rPr sz="2800" spc="35" dirty="0">
                <a:latin typeface="Times New Roman"/>
                <a:cs typeface="Times New Roman"/>
              </a:rPr>
              <a:t>t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5430011" y="3000755"/>
            <a:ext cx="3487420" cy="3702050"/>
            <a:chOff x="5430011" y="3000755"/>
            <a:chExt cx="3487420" cy="3702050"/>
          </a:xfrm>
        </p:grpSpPr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144255" y="5929883"/>
              <a:ext cx="772668" cy="772668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30011" y="3000755"/>
              <a:ext cx="2927604" cy="292912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94938" y="202819"/>
            <a:ext cx="22098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80" dirty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3600" b="1" spc="-905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3600" b="1" spc="-415" dirty="0">
                <a:solidFill>
                  <a:srgbClr val="C00000"/>
                </a:solidFill>
                <a:latin typeface="Arial"/>
                <a:cs typeface="Arial"/>
              </a:rPr>
              <a:t>TE</a:t>
            </a:r>
            <a:r>
              <a:rPr sz="3600" b="1" spc="-459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3600" b="1" spc="-390" dirty="0">
                <a:solidFill>
                  <a:srgbClr val="C00000"/>
                </a:solidFill>
                <a:latin typeface="Arial"/>
                <a:cs typeface="Arial"/>
              </a:rPr>
              <a:t>IALS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8916" y="1268984"/>
            <a:ext cx="8145145" cy="5024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22225" indent="-274320" algn="just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Segoe UI Symbol"/>
              <a:buChar char="⚫"/>
              <a:tabLst>
                <a:tab pos="287020" algn="l"/>
              </a:tabLst>
            </a:pPr>
            <a:r>
              <a:rPr sz="2800" spc="-95" dirty="0">
                <a:latin typeface="Times New Roman"/>
                <a:cs typeface="Times New Roman"/>
              </a:rPr>
              <a:t>White </a:t>
            </a:r>
            <a:r>
              <a:rPr sz="2800" spc="-160" dirty="0">
                <a:latin typeface="Times New Roman"/>
                <a:cs typeface="Times New Roman"/>
              </a:rPr>
              <a:t>Glazed </a:t>
            </a:r>
            <a:r>
              <a:rPr sz="2800" spc="-145" dirty="0">
                <a:latin typeface="Times New Roman"/>
                <a:cs typeface="Times New Roman"/>
              </a:rPr>
              <a:t>Tiles </a:t>
            </a:r>
            <a:r>
              <a:rPr sz="2800" spc="35" dirty="0">
                <a:latin typeface="Times New Roman"/>
                <a:cs typeface="Times New Roman"/>
              </a:rPr>
              <a:t>: </a:t>
            </a:r>
            <a:r>
              <a:rPr sz="2800" spc="-140" dirty="0">
                <a:latin typeface="Times New Roman"/>
                <a:cs typeface="Times New Roman"/>
              </a:rPr>
              <a:t>The </a:t>
            </a:r>
            <a:r>
              <a:rPr sz="2800" spc="-110" dirty="0">
                <a:latin typeface="Times New Roman"/>
                <a:cs typeface="Times New Roman"/>
              </a:rPr>
              <a:t>tiles </a:t>
            </a:r>
            <a:r>
              <a:rPr sz="2800" spc="-165" dirty="0">
                <a:latin typeface="Times New Roman"/>
                <a:cs typeface="Times New Roman"/>
              </a:rPr>
              <a:t>shall </a:t>
            </a:r>
            <a:r>
              <a:rPr sz="2800" spc="-135" dirty="0">
                <a:latin typeface="Times New Roman"/>
                <a:cs typeface="Times New Roman"/>
              </a:rPr>
              <a:t>be </a:t>
            </a:r>
            <a:r>
              <a:rPr sz="2800" spc="-165" dirty="0">
                <a:latin typeface="Times New Roman"/>
                <a:cs typeface="Times New Roman"/>
              </a:rPr>
              <a:t>of </a:t>
            </a:r>
            <a:r>
              <a:rPr sz="2800" spc="-150" dirty="0">
                <a:latin typeface="Times New Roman"/>
                <a:cs typeface="Times New Roman"/>
              </a:rPr>
              <a:t>approved </a:t>
            </a:r>
            <a:r>
              <a:rPr sz="2800" spc="-160" dirty="0">
                <a:latin typeface="Times New Roman"/>
                <a:cs typeface="Times New Roman"/>
              </a:rPr>
              <a:t>and </a:t>
            </a:r>
            <a:r>
              <a:rPr sz="2800" spc="-170" dirty="0">
                <a:latin typeface="Times New Roman"/>
                <a:cs typeface="Times New Roman"/>
              </a:rPr>
              <a:t>shall </a:t>
            </a:r>
            <a:r>
              <a:rPr sz="2800" spc="-165" dirty="0">
                <a:latin typeface="Times New Roman"/>
                <a:cs typeface="Times New Roman"/>
              </a:rPr>
              <a:t> </a:t>
            </a:r>
            <a:r>
              <a:rPr sz="2800" spc="-150" dirty="0">
                <a:latin typeface="Times New Roman"/>
                <a:cs typeface="Times New Roman"/>
              </a:rPr>
              <a:t>gen</a:t>
            </a:r>
            <a:r>
              <a:rPr sz="2800" spc="-130" dirty="0">
                <a:latin typeface="Times New Roman"/>
                <a:cs typeface="Times New Roman"/>
              </a:rPr>
              <a:t>e</a:t>
            </a:r>
            <a:r>
              <a:rPr sz="2800" spc="-114" dirty="0">
                <a:latin typeface="Times New Roman"/>
                <a:cs typeface="Times New Roman"/>
              </a:rPr>
              <a:t>ral</a:t>
            </a:r>
            <a:r>
              <a:rPr sz="2800" spc="-150" dirty="0">
                <a:latin typeface="Times New Roman"/>
                <a:cs typeface="Times New Roman"/>
              </a:rPr>
              <a:t>l</a:t>
            </a:r>
            <a:r>
              <a:rPr sz="2800" spc="-235" dirty="0">
                <a:latin typeface="Times New Roman"/>
                <a:cs typeface="Times New Roman"/>
              </a:rPr>
              <a:t>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35" dirty="0">
                <a:latin typeface="Times New Roman"/>
                <a:cs typeface="Times New Roman"/>
              </a:rPr>
              <a:t>co</a:t>
            </a:r>
            <a:r>
              <a:rPr sz="2800" spc="-140" dirty="0">
                <a:latin typeface="Times New Roman"/>
                <a:cs typeface="Times New Roman"/>
              </a:rPr>
              <a:t>n</a:t>
            </a:r>
            <a:r>
              <a:rPr sz="2800" spc="-135" dirty="0">
                <a:latin typeface="Times New Roman"/>
                <a:cs typeface="Times New Roman"/>
              </a:rPr>
              <a:t>f</a:t>
            </a:r>
            <a:r>
              <a:rPr sz="2800" spc="-195" dirty="0">
                <a:latin typeface="Times New Roman"/>
                <a:cs typeface="Times New Roman"/>
              </a:rPr>
              <a:t>o</a:t>
            </a:r>
            <a:r>
              <a:rPr sz="2800" spc="105" dirty="0">
                <a:latin typeface="Times New Roman"/>
                <a:cs typeface="Times New Roman"/>
              </a:rPr>
              <a:t>r</a:t>
            </a:r>
            <a:r>
              <a:rPr sz="2800" spc="-170" dirty="0">
                <a:latin typeface="Times New Roman"/>
                <a:cs typeface="Times New Roman"/>
              </a:rPr>
              <a:t>m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t</a:t>
            </a:r>
            <a:r>
              <a:rPr sz="2800" spc="-55" dirty="0">
                <a:latin typeface="Times New Roman"/>
                <a:cs typeface="Times New Roman"/>
              </a:rPr>
              <a:t>o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20" dirty="0">
                <a:latin typeface="Times New Roman"/>
                <a:cs typeface="Times New Roman"/>
              </a:rPr>
              <a:t>I</a:t>
            </a:r>
            <a:r>
              <a:rPr sz="2800" spc="-375" dirty="0">
                <a:latin typeface="Times New Roman"/>
                <a:cs typeface="Times New Roman"/>
              </a:rPr>
              <a:t>S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35" dirty="0">
                <a:latin typeface="Times New Roman"/>
                <a:cs typeface="Times New Roman"/>
              </a:rPr>
              <a:t>: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120" dirty="0">
                <a:latin typeface="Times New Roman"/>
                <a:cs typeface="Times New Roman"/>
              </a:rPr>
              <a:t>777</a:t>
            </a:r>
            <a:r>
              <a:rPr sz="2800" spc="114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Segoe UI Symbol"/>
              <a:buChar char="⚫"/>
              <a:tabLst>
                <a:tab pos="287020" algn="l"/>
              </a:tabLst>
            </a:pPr>
            <a:r>
              <a:rPr sz="2800" spc="-180" dirty="0">
                <a:latin typeface="Times New Roman"/>
                <a:cs typeface="Times New Roman"/>
              </a:rPr>
              <a:t>They</a:t>
            </a:r>
            <a:r>
              <a:rPr sz="2800" spc="-175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Times New Roman"/>
                <a:cs typeface="Times New Roman"/>
              </a:rPr>
              <a:t>shall</a:t>
            </a:r>
            <a:r>
              <a:rPr sz="2800" spc="-160" dirty="0">
                <a:latin typeface="Times New Roman"/>
                <a:cs typeface="Times New Roman"/>
              </a:rPr>
              <a:t> </a:t>
            </a:r>
            <a:r>
              <a:rPr sz="2800" spc="-130" dirty="0">
                <a:latin typeface="Times New Roman"/>
                <a:cs typeface="Times New Roman"/>
              </a:rPr>
              <a:t>be flat </a:t>
            </a:r>
            <a:r>
              <a:rPr sz="2800" spc="-160" dirty="0">
                <a:latin typeface="Times New Roman"/>
                <a:cs typeface="Times New Roman"/>
              </a:rPr>
              <a:t>and</a:t>
            </a:r>
            <a:r>
              <a:rPr sz="2800" spc="-15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true </a:t>
            </a:r>
            <a:r>
              <a:rPr sz="2800" spc="-45" dirty="0">
                <a:latin typeface="Times New Roman"/>
                <a:cs typeface="Times New Roman"/>
              </a:rPr>
              <a:t>to </a:t>
            </a:r>
            <a:r>
              <a:rPr sz="2800" spc="-170" dirty="0">
                <a:latin typeface="Times New Roman"/>
                <a:cs typeface="Times New Roman"/>
              </a:rPr>
              <a:t>shape</a:t>
            </a:r>
            <a:r>
              <a:rPr sz="2800" spc="-165" dirty="0">
                <a:latin typeface="Times New Roman"/>
                <a:cs typeface="Times New Roman"/>
              </a:rPr>
              <a:t> </a:t>
            </a:r>
            <a:r>
              <a:rPr sz="2800" spc="-155" dirty="0">
                <a:latin typeface="Times New Roman"/>
                <a:cs typeface="Times New Roman"/>
              </a:rPr>
              <a:t>and</a:t>
            </a:r>
            <a:r>
              <a:rPr sz="2800" spc="-150" dirty="0">
                <a:latin typeface="Times New Roman"/>
                <a:cs typeface="Times New Roman"/>
              </a:rPr>
              <a:t> </a:t>
            </a:r>
            <a:r>
              <a:rPr sz="2800" spc="-105" dirty="0">
                <a:latin typeface="Times New Roman"/>
                <a:cs typeface="Times New Roman"/>
              </a:rPr>
              <a:t>free </a:t>
            </a:r>
            <a:r>
              <a:rPr sz="2800" spc="-125" dirty="0">
                <a:latin typeface="Times New Roman"/>
                <a:cs typeface="Times New Roman"/>
              </a:rPr>
              <a:t>from </a:t>
            </a:r>
            <a:r>
              <a:rPr sz="2800" spc="-110" dirty="0">
                <a:latin typeface="Times New Roman"/>
                <a:cs typeface="Times New Roman"/>
              </a:rPr>
              <a:t>cracks, 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90" dirty="0">
                <a:latin typeface="Times New Roman"/>
                <a:cs typeface="Times New Roman"/>
              </a:rPr>
              <a:t>blisters,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90" dirty="0">
                <a:latin typeface="Times New Roman"/>
                <a:cs typeface="Times New Roman"/>
              </a:rPr>
              <a:t>welts,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30" dirty="0">
                <a:latin typeface="Times New Roman"/>
                <a:cs typeface="Times New Roman"/>
              </a:rPr>
              <a:t>crawling,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spc="-155" dirty="0">
                <a:latin typeface="Times New Roman"/>
                <a:cs typeface="Times New Roman"/>
              </a:rPr>
              <a:t>crazing</a:t>
            </a:r>
            <a:r>
              <a:rPr sz="2800" spc="-150" dirty="0">
                <a:latin typeface="Times New Roman"/>
                <a:cs typeface="Times New Roman"/>
              </a:rPr>
              <a:t> </a:t>
            </a:r>
            <a:r>
              <a:rPr sz="2800" spc="-90" dirty="0">
                <a:latin typeface="Times New Roman"/>
                <a:cs typeface="Times New Roman"/>
              </a:rPr>
              <a:t>spots,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30" dirty="0">
                <a:latin typeface="Times New Roman"/>
                <a:cs typeface="Times New Roman"/>
              </a:rPr>
              <a:t>chipped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edges, 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75" dirty="0">
                <a:latin typeface="Times New Roman"/>
                <a:cs typeface="Times New Roman"/>
              </a:rPr>
              <a:t>corners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Times New Roman"/>
                <a:cs typeface="Times New Roman"/>
              </a:rPr>
              <a:t>or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Times New Roman"/>
                <a:cs typeface="Times New Roman"/>
              </a:rPr>
              <a:t>other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20" dirty="0">
                <a:latin typeface="Times New Roman"/>
                <a:cs typeface="Times New Roman"/>
              </a:rPr>
              <a:t>imperfections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Times New Roman"/>
                <a:cs typeface="Times New Roman"/>
              </a:rPr>
              <a:t>detracting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Times New Roman"/>
                <a:cs typeface="Times New Roman"/>
              </a:rPr>
              <a:t>from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Times New Roman"/>
                <a:cs typeface="Times New Roman"/>
              </a:rPr>
              <a:t>their 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Times New Roman"/>
                <a:cs typeface="Times New Roman"/>
              </a:rPr>
              <a:t>appearance.</a:t>
            </a:r>
            <a:endParaRPr sz="2800">
              <a:latin typeface="Times New Roman"/>
              <a:cs typeface="Times New Roman"/>
            </a:endParaRPr>
          </a:p>
          <a:p>
            <a:pPr marL="286385" marR="20320" indent="-274320" algn="just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3928"/>
              <a:buFont typeface="Segoe UI Symbol"/>
              <a:buChar char="⚫"/>
              <a:tabLst>
                <a:tab pos="287020" algn="l"/>
              </a:tabLst>
            </a:pPr>
            <a:r>
              <a:rPr sz="2800" spc="-140" dirty="0">
                <a:latin typeface="Times New Roman"/>
                <a:cs typeface="Times New Roman"/>
              </a:rPr>
              <a:t>The </a:t>
            </a:r>
            <a:r>
              <a:rPr sz="2800" spc="-110" dirty="0">
                <a:latin typeface="Times New Roman"/>
                <a:cs typeface="Times New Roman"/>
              </a:rPr>
              <a:t>tiles </a:t>
            </a:r>
            <a:r>
              <a:rPr sz="2800" spc="-170" dirty="0">
                <a:latin typeface="Times New Roman"/>
                <a:cs typeface="Times New Roman"/>
              </a:rPr>
              <a:t>shall </a:t>
            </a:r>
            <a:r>
              <a:rPr sz="2800" spc="-135" dirty="0">
                <a:latin typeface="Times New Roman"/>
                <a:cs typeface="Times New Roman"/>
              </a:rPr>
              <a:t>be </a:t>
            </a:r>
            <a:r>
              <a:rPr sz="2800" spc="-165" dirty="0">
                <a:latin typeface="Times New Roman"/>
                <a:cs typeface="Times New Roman"/>
              </a:rPr>
              <a:t>of </a:t>
            </a:r>
            <a:r>
              <a:rPr sz="2800" spc="-140" dirty="0">
                <a:latin typeface="Times New Roman"/>
                <a:cs typeface="Times New Roman"/>
              </a:rPr>
              <a:t>square </a:t>
            </a:r>
            <a:r>
              <a:rPr sz="2800" spc="-45" dirty="0">
                <a:latin typeface="Times New Roman"/>
                <a:cs typeface="Times New Roman"/>
              </a:rPr>
              <a:t>or </a:t>
            </a:r>
            <a:r>
              <a:rPr sz="2800" spc="-114" dirty="0">
                <a:latin typeface="Times New Roman"/>
                <a:cs typeface="Times New Roman"/>
              </a:rPr>
              <a:t>rectangular </a:t>
            </a:r>
            <a:r>
              <a:rPr sz="2800" spc="-165" dirty="0">
                <a:latin typeface="Times New Roman"/>
                <a:cs typeface="Times New Roman"/>
              </a:rPr>
              <a:t>of </a:t>
            </a:r>
            <a:r>
              <a:rPr sz="2800" spc="-145" dirty="0">
                <a:latin typeface="Times New Roman"/>
                <a:cs typeface="Times New Roman"/>
              </a:rPr>
              <a:t>nominal </a:t>
            </a:r>
            <a:r>
              <a:rPr sz="2800" spc="-180" dirty="0">
                <a:latin typeface="Times New Roman"/>
                <a:cs typeface="Times New Roman"/>
              </a:rPr>
              <a:t>sizes </a:t>
            </a:r>
            <a:r>
              <a:rPr sz="2800" spc="-175" dirty="0">
                <a:latin typeface="Times New Roman"/>
                <a:cs typeface="Times New Roman"/>
              </a:rPr>
              <a:t> </a:t>
            </a:r>
            <a:r>
              <a:rPr sz="2800" spc="-170" dirty="0">
                <a:latin typeface="Times New Roman"/>
                <a:cs typeface="Times New Roman"/>
              </a:rPr>
              <a:t>su</a:t>
            </a:r>
            <a:r>
              <a:rPr sz="2800" spc="-110" dirty="0">
                <a:latin typeface="Times New Roman"/>
                <a:cs typeface="Times New Roman"/>
              </a:rPr>
              <a:t>c</a:t>
            </a:r>
            <a:r>
              <a:rPr sz="2800" spc="-180" dirty="0">
                <a:latin typeface="Times New Roman"/>
                <a:cs typeface="Times New Roman"/>
              </a:rPr>
              <a:t>h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40" dirty="0">
                <a:latin typeface="Times New Roman"/>
                <a:cs typeface="Times New Roman"/>
              </a:rPr>
              <a:t>a</a:t>
            </a:r>
            <a:r>
              <a:rPr sz="2800" spc="-204" dirty="0">
                <a:latin typeface="Times New Roman"/>
                <a:cs typeface="Times New Roman"/>
              </a:rPr>
              <a:t>s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14" dirty="0">
                <a:latin typeface="Times New Roman"/>
                <a:cs typeface="Times New Roman"/>
              </a:rPr>
              <a:t>30</a:t>
            </a:r>
            <a:r>
              <a:rPr sz="2800" spc="-120" dirty="0">
                <a:latin typeface="Times New Roman"/>
                <a:cs typeface="Times New Roman"/>
              </a:rPr>
              <a:t>0x200</a:t>
            </a:r>
            <a:r>
              <a:rPr sz="2800" spc="-90" dirty="0">
                <a:latin typeface="Times New Roman"/>
                <a:cs typeface="Times New Roman"/>
              </a:rPr>
              <a:t>mm</a:t>
            </a:r>
            <a:r>
              <a:rPr sz="2800" spc="-35" dirty="0">
                <a:latin typeface="Times New Roman"/>
                <a:cs typeface="Times New Roman"/>
              </a:rPr>
              <a:t>,</a:t>
            </a:r>
            <a:r>
              <a:rPr sz="2800" spc="-175" dirty="0">
                <a:latin typeface="Times New Roman"/>
                <a:cs typeface="Times New Roman"/>
              </a:rPr>
              <a:t> </a:t>
            </a:r>
            <a:r>
              <a:rPr sz="2800" spc="-120" dirty="0">
                <a:latin typeface="Times New Roman"/>
                <a:cs typeface="Times New Roman"/>
              </a:rPr>
              <a:t>15</a:t>
            </a:r>
            <a:r>
              <a:rPr sz="2800" spc="-114" dirty="0">
                <a:latin typeface="Times New Roman"/>
                <a:cs typeface="Times New Roman"/>
              </a:rPr>
              <a:t>0</a:t>
            </a:r>
            <a:r>
              <a:rPr sz="2800" spc="-120" dirty="0">
                <a:latin typeface="Times New Roman"/>
                <a:cs typeface="Times New Roman"/>
              </a:rPr>
              <a:t>x150</a:t>
            </a:r>
            <a:r>
              <a:rPr sz="2800" spc="-90" dirty="0">
                <a:latin typeface="Times New Roman"/>
                <a:cs typeface="Times New Roman"/>
              </a:rPr>
              <a:t>mm</a:t>
            </a:r>
            <a:r>
              <a:rPr sz="2800" spc="-35" dirty="0">
                <a:latin typeface="Times New Roman"/>
                <a:cs typeface="Times New Roman"/>
              </a:rPr>
              <a:t>,</a:t>
            </a:r>
            <a:r>
              <a:rPr sz="2800" spc="-175" dirty="0">
                <a:latin typeface="Times New Roman"/>
                <a:cs typeface="Times New Roman"/>
              </a:rPr>
              <a:t> </a:t>
            </a:r>
            <a:r>
              <a:rPr sz="2800" spc="-120" dirty="0">
                <a:latin typeface="Times New Roman"/>
                <a:cs typeface="Times New Roman"/>
              </a:rPr>
              <a:t>100</a:t>
            </a:r>
            <a:r>
              <a:rPr sz="2800" spc="-114" dirty="0">
                <a:latin typeface="Times New Roman"/>
                <a:cs typeface="Times New Roman"/>
              </a:rPr>
              <a:t>x</a:t>
            </a:r>
            <a:r>
              <a:rPr sz="2800" spc="-120" dirty="0">
                <a:latin typeface="Times New Roman"/>
                <a:cs typeface="Times New Roman"/>
              </a:rPr>
              <a:t>100</a:t>
            </a:r>
            <a:r>
              <a:rPr sz="2800" spc="-165" dirty="0">
                <a:latin typeface="Times New Roman"/>
                <a:cs typeface="Times New Roman"/>
              </a:rPr>
              <a:t>mm</a:t>
            </a:r>
            <a:r>
              <a:rPr sz="2800" spc="114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286385" marR="527685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Segoe UI Symbol"/>
              <a:buChar char="⚫"/>
              <a:tabLst>
                <a:tab pos="287020" algn="l"/>
              </a:tabLst>
            </a:pPr>
            <a:r>
              <a:rPr sz="2800" spc="-190" dirty="0">
                <a:latin typeface="Times New Roman"/>
                <a:cs typeface="Times New Roman"/>
              </a:rPr>
              <a:t>Samples </a:t>
            </a:r>
            <a:r>
              <a:rPr sz="2800" spc="-165" dirty="0">
                <a:latin typeface="Times New Roman"/>
                <a:cs typeface="Times New Roman"/>
              </a:rPr>
              <a:t>of </a:t>
            </a:r>
            <a:r>
              <a:rPr sz="2800" spc="-110" dirty="0">
                <a:latin typeface="Times New Roman"/>
                <a:cs typeface="Times New Roman"/>
              </a:rPr>
              <a:t>tiles </a:t>
            </a:r>
            <a:r>
              <a:rPr sz="2800" spc="-165" dirty="0">
                <a:latin typeface="Times New Roman"/>
                <a:cs typeface="Times New Roman"/>
              </a:rPr>
              <a:t>shall </a:t>
            </a:r>
            <a:r>
              <a:rPr sz="2800" spc="-130" dirty="0">
                <a:latin typeface="Times New Roman"/>
                <a:cs typeface="Times New Roman"/>
              </a:rPr>
              <a:t>be </a:t>
            </a:r>
            <a:r>
              <a:rPr sz="2800" spc="-105" dirty="0">
                <a:latin typeface="Times New Roman"/>
                <a:cs typeface="Times New Roman"/>
              </a:rPr>
              <a:t>got </a:t>
            </a:r>
            <a:r>
              <a:rPr sz="2800" spc="-155" dirty="0">
                <a:latin typeface="Times New Roman"/>
                <a:cs typeface="Times New Roman"/>
              </a:rPr>
              <a:t>approved </a:t>
            </a:r>
            <a:r>
              <a:rPr sz="2800" spc="-225" dirty="0">
                <a:latin typeface="Times New Roman"/>
                <a:cs typeface="Times New Roman"/>
              </a:rPr>
              <a:t>by </a:t>
            </a:r>
            <a:r>
              <a:rPr sz="2800" spc="-85" dirty="0">
                <a:latin typeface="Times New Roman"/>
                <a:cs typeface="Times New Roman"/>
              </a:rPr>
              <a:t>the </a:t>
            </a:r>
            <a:r>
              <a:rPr sz="2800" spc="-120" dirty="0">
                <a:latin typeface="Times New Roman"/>
                <a:cs typeface="Times New Roman"/>
              </a:rPr>
              <a:t>Engineer-in- </a:t>
            </a:r>
            <a:r>
              <a:rPr sz="2800" spc="-114" dirty="0">
                <a:latin typeface="Times New Roman"/>
                <a:cs typeface="Times New Roman"/>
              </a:rPr>
              <a:t> c</a:t>
            </a:r>
            <a:r>
              <a:rPr sz="2800" spc="-145" dirty="0">
                <a:latin typeface="Times New Roman"/>
                <a:cs typeface="Times New Roman"/>
              </a:rPr>
              <a:t>har</a:t>
            </a:r>
            <a:r>
              <a:rPr sz="2800" spc="-180" dirty="0">
                <a:latin typeface="Times New Roman"/>
                <a:cs typeface="Times New Roman"/>
              </a:rPr>
              <a:t>g</a:t>
            </a:r>
            <a:r>
              <a:rPr sz="2800" spc="-110" dirty="0">
                <a:latin typeface="Times New Roman"/>
                <a:cs typeface="Times New Roman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20" dirty="0">
                <a:latin typeface="Times New Roman"/>
                <a:cs typeface="Times New Roman"/>
              </a:rPr>
              <a:t>befo</a:t>
            </a:r>
            <a:r>
              <a:rPr sz="2800" spc="-114" dirty="0">
                <a:latin typeface="Times New Roman"/>
                <a:cs typeface="Times New Roman"/>
              </a:rPr>
              <a:t>r</a:t>
            </a:r>
            <a:r>
              <a:rPr sz="2800" spc="-110" dirty="0">
                <a:latin typeface="Times New Roman"/>
                <a:cs typeface="Times New Roman"/>
              </a:rPr>
              <a:t>e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50" dirty="0">
                <a:latin typeface="Times New Roman"/>
                <a:cs typeface="Times New Roman"/>
              </a:rPr>
              <a:t>use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20" dirty="0">
                <a:latin typeface="Times New Roman"/>
                <a:cs typeface="Times New Roman"/>
              </a:rPr>
              <a:t>on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85" dirty="0">
                <a:latin typeface="Times New Roman"/>
                <a:cs typeface="Times New Roman"/>
              </a:rPr>
              <a:t>the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70" dirty="0">
                <a:latin typeface="Times New Roman"/>
                <a:cs typeface="Times New Roman"/>
              </a:rPr>
              <a:t>w</a:t>
            </a:r>
            <a:r>
              <a:rPr sz="2800" spc="-40" dirty="0">
                <a:latin typeface="Times New Roman"/>
                <a:cs typeface="Times New Roman"/>
              </a:rPr>
              <a:t>ork.</a:t>
            </a:r>
            <a:endParaRPr sz="2800">
              <a:latin typeface="Times New Roman"/>
              <a:cs typeface="Times New Roman"/>
            </a:endParaRPr>
          </a:p>
          <a:p>
            <a:pPr marL="287020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Segoe UI Symbol"/>
              <a:buChar char="⚫"/>
              <a:tabLst>
                <a:tab pos="287020" algn="l"/>
              </a:tabLst>
            </a:pPr>
            <a:r>
              <a:rPr sz="2800" spc="-505" dirty="0">
                <a:latin typeface="Times New Roman"/>
                <a:cs typeface="Times New Roman"/>
              </a:rPr>
              <a:t>T</a:t>
            </a:r>
            <a:r>
              <a:rPr sz="2800" spc="-120" dirty="0">
                <a:latin typeface="Times New Roman"/>
                <a:cs typeface="Times New Roman"/>
              </a:rPr>
              <a:t>op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45" dirty="0">
                <a:latin typeface="Times New Roman"/>
                <a:cs typeface="Times New Roman"/>
              </a:rPr>
              <a:t>surface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Times New Roman"/>
                <a:cs typeface="Times New Roman"/>
              </a:rPr>
              <a:t>of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t</a:t>
            </a:r>
            <a:r>
              <a:rPr sz="2800" spc="-65" dirty="0">
                <a:latin typeface="Times New Roman"/>
                <a:cs typeface="Times New Roman"/>
              </a:rPr>
              <a:t>i</a:t>
            </a:r>
            <a:r>
              <a:rPr sz="2800" spc="-90" dirty="0">
                <a:latin typeface="Times New Roman"/>
                <a:cs typeface="Times New Roman"/>
              </a:rPr>
              <a:t>l</a:t>
            </a:r>
            <a:r>
              <a:rPr sz="2800" spc="-135" dirty="0">
                <a:latin typeface="Times New Roman"/>
                <a:cs typeface="Times New Roman"/>
              </a:rPr>
              <a:t>e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Times New Roman"/>
                <a:cs typeface="Times New Roman"/>
              </a:rPr>
              <a:t>shall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30" dirty="0">
                <a:latin typeface="Times New Roman"/>
                <a:cs typeface="Times New Roman"/>
              </a:rPr>
              <a:t>be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90" dirty="0">
                <a:latin typeface="Times New Roman"/>
                <a:cs typeface="Times New Roman"/>
              </a:rPr>
              <a:t>glossy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Times New Roman"/>
                <a:cs typeface="Times New Roman"/>
              </a:rPr>
              <a:t>or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54" dirty="0">
                <a:latin typeface="Times New Roman"/>
                <a:cs typeface="Times New Roman"/>
              </a:rPr>
              <a:t>m</a:t>
            </a:r>
            <a:r>
              <a:rPr sz="2800" spc="-165" dirty="0">
                <a:latin typeface="Times New Roman"/>
                <a:cs typeface="Times New Roman"/>
              </a:rPr>
              <a:t>a</a:t>
            </a:r>
            <a:r>
              <a:rPr sz="2800" spc="35" dirty="0">
                <a:latin typeface="Times New Roman"/>
                <a:cs typeface="Times New Roman"/>
              </a:rPr>
              <a:t>tt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240" dirty="0">
                <a:latin typeface="Times New Roman"/>
                <a:cs typeface="Times New Roman"/>
              </a:rPr>
              <a:t>a</a:t>
            </a:r>
            <a:r>
              <a:rPr sz="2800" spc="-204" dirty="0">
                <a:latin typeface="Times New Roman"/>
                <a:cs typeface="Times New Roman"/>
              </a:rPr>
              <a:t>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0" dirty="0">
                <a:latin typeface="Times New Roman"/>
                <a:cs typeface="Times New Roman"/>
              </a:rPr>
              <a:t>s</a:t>
            </a:r>
            <a:r>
              <a:rPr sz="2800" spc="-185" dirty="0">
                <a:latin typeface="Times New Roman"/>
                <a:cs typeface="Times New Roman"/>
              </a:rPr>
              <a:t>p</a:t>
            </a:r>
            <a:r>
              <a:rPr sz="2800" spc="-165" dirty="0">
                <a:latin typeface="Times New Roman"/>
                <a:cs typeface="Times New Roman"/>
              </a:rPr>
              <a:t>eci</a:t>
            </a:r>
            <a:r>
              <a:rPr sz="2800" spc="-135" dirty="0">
                <a:latin typeface="Times New Roman"/>
                <a:cs typeface="Times New Roman"/>
              </a:rPr>
              <a:t>f</a:t>
            </a:r>
            <a:r>
              <a:rPr sz="2800" spc="-65" dirty="0">
                <a:latin typeface="Times New Roman"/>
                <a:cs typeface="Times New Roman"/>
              </a:rPr>
              <a:t>ied.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44256" y="5929884"/>
            <a:ext cx="763128" cy="76312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6512" y="491997"/>
            <a:ext cx="6971030" cy="559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b="1" spc="-370" dirty="0">
                <a:solidFill>
                  <a:srgbClr val="C00000"/>
                </a:solidFill>
                <a:latin typeface="Arial"/>
                <a:cs typeface="Arial"/>
              </a:rPr>
              <a:t>P</a:t>
            </a:r>
            <a:r>
              <a:rPr sz="3500" b="1" spc="-375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3500" b="1" spc="-409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3500" b="1" spc="-515" dirty="0">
                <a:solidFill>
                  <a:srgbClr val="C00000"/>
                </a:solidFill>
                <a:latin typeface="Arial"/>
                <a:cs typeface="Arial"/>
              </a:rPr>
              <a:t>P</a:t>
            </a:r>
            <a:r>
              <a:rPr sz="3500" b="1" spc="-520" dirty="0">
                <a:solidFill>
                  <a:srgbClr val="C00000"/>
                </a:solidFill>
                <a:latin typeface="Arial"/>
                <a:cs typeface="Arial"/>
              </a:rPr>
              <a:t>AR</a:t>
            </a:r>
            <a:r>
              <a:rPr sz="3500" b="1" spc="-880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3500" b="1" spc="-305" dirty="0">
                <a:solidFill>
                  <a:srgbClr val="C00000"/>
                </a:solidFill>
                <a:latin typeface="Arial"/>
                <a:cs typeface="Arial"/>
              </a:rPr>
              <a:t>TIO</a:t>
            </a:r>
            <a:r>
              <a:rPr sz="3500" b="1" spc="-385" dirty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3500" b="1" spc="-1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500" b="1" spc="-509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3500" b="1" spc="-360" dirty="0">
                <a:solidFill>
                  <a:srgbClr val="C00000"/>
                </a:solidFill>
                <a:latin typeface="Arial"/>
                <a:cs typeface="Arial"/>
              </a:rPr>
              <a:t>F</a:t>
            </a:r>
            <a:r>
              <a:rPr sz="3500" b="1" spc="-1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500" b="1" spc="-365" dirty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sz="3500" b="1" spc="-375" dirty="0">
                <a:solidFill>
                  <a:srgbClr val="C00000"/>
                </a:solidFill>
                <a:latin typeface="Arial"/>
                <a:cs typeface="Arial"/>
              </a:rPr>
              <a:t>UR</a:t>
            </a:r>
            <a:r>
              <a:rPr sz="3500" b="1" spc="-525" dirty="0">
                <a:solidFill>
                  <a:srgbClr val="C00000"/>
                </a:solidFill>
                <a:latin typeface="Arial"/>
                <a:cs typeface="Arial"/>
              </a:rPr>
              <a:t>F</a:t>
            </a:r>
            <a:r>
              <a:rPr sz="3500" b="1" spc="-745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3500" b="1" spc="-480" dirty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sz="3500" b="1" spc="-44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3500" b="1" spc="-1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500" b="1" spc="-195" dirty="0">
                <a:solidFill>
                  <a:srgbClr val="C00000"/>
                </a:solidFill>
                <a:latin typeface="Arial"/>
                <a:cs typeface="Arial"/>
              </a:rPr>
              <a:t>&amp;</a:t>
            </a:r>
            <a:r>
              <a:rPr sz="3500" b="1" spc="-9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500" b="1" spc="-420" dirty="0">
                <a:solidFill>
                  <a:srgbClr val="C00000"/>
                </a:solidFill>
                <a:latin typeface="Arial"/>
                <a:cs typeface="Arial"/>
              </a:rPr>
              <a:t>L</a:t>
            </a:r>
            <a:r>
              <a:rPr sz="3500" b="1" spc="-855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3500" b="1" spc="-340" dirty="0">
                <a:solidFill>
                  <a:srgbClr val="C00000"/>
                </a:solidFill>
                <a:latin typeface="Arial"/>
                <a:cs typeface="Arial"/>
              </a:rPr>
              <a:t>YING</a:t>
            </a:r>
            <a:endParaRPr sz="3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1433830"/>
            <a:ext cx="7616190" cy="4294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210" dirty="0">
                <a:latin typeface="Times New Roman"/>
                <a:cs typeface="Times New Roman"/>
              </a:rPr>
              <a:t>Sub</a:t>
            </a:r>
            <a:r>
              <a:rPr sz="2600" spc="-204" dirty="0">
                <a:latin typeface="Times New Roman"/>
                <a:cs typeface="Times New Roman"/>
              </a:rPr>
              <a:t> </a:t>
            </a:r>
            <a:r>
              <a:rPr sz="2600" spc="-114" dirty="0">
                <a:latin typeface="Times New Roman"/>
                <a:cs typeface="Times New Roman"/>
              </a:rPr>
              <a:t>grade</a:t>
            </a:r>
            <a:r>
              <a:rPr sz="2600" spc="-110" dirty="0">
                <a:latin typeface="Times New Roman"/>
                <a:cs typeface="Times New Roman"/>
              </a:rPr>
              <a:t> </a:t>
            </a:r>
            <a:r>
              <a:rPr sz="2600" spc="-90" dirty="0">
                <a:latin typeface="Times New Roman"/>
                <a:cs typeface="Times New Roman"/>
              </a:rPr>
              <a:t>concrete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45" dirty="0">
                <a:latin typeface="Times New Roman"/>
                <a:cs typeface="Times New Roman"/>
              </a:rPr>
              <a:t>or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-155" dirty="0">
                <a:latin typeface="Times New Roman"/>
                <a:cs typeface="Times New Roman"/>
              </a:rPr>
              <a:t>RCC</a:t>
            </a:r>
            <a:r>
              <a:rPr sz="2600" spc="-150" dirty="0">
                <a:latin typeface="Times New Roman"/>
                <a:cs typeface="Times New Roman"/>
              </a:rPr>
              <a:t> </a:t>
            </a:r>
            <a:r>
              <a:rPr sz="2600" spc="-160" dirty="0">
                <a:latin typeface="Times New Roman"/>
                <a:cs typeface="Times New Roman"/>
              </a:rPr>
              <a:t>slab</a:t>
            </a:r>
            <a:r>
              <a:rPr sz="2600" spc="-155" dirty="0">
                <a:latin typeface="Times New Roman"/>
                <a:cs typeface="Times New Roman"/>
              </a:rPr>
              <a:t> </a:t>
            </a:r>
            <a:r>
              <a:rPr sz="2600" spc="-50" dirty="0">
                <a:latin typeface="Times New Roman"/>
                <a:cs typeface="Times New Roman"/>
              </a:rPr>
              <a:t>or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135" dirty="0">
                <a:latin typeface="Times New Roman"/>
                <a:cs typeface="Times New Roman"/>
              </a:rPr>
              <a:t>side</a:t>
            </a:r>
            <a:r>
              <a:rPr sz="2600" spc="-130" dirty="0">
                <a:latin typeface="Times New Roman"/>
                <a:cs typeface="Times New Roman"/>
              </a:rPr>
              <a:t> </a:t>
            </a:r>
            <a:r>
              <a:rPr sz="2600" spc="-95" dirty="0">
                <a:latin typeface="Times New Roman"/>
                <a:cs typeface="Times New Roman"/>
              </a:rPr>
              <a:t>brick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wall/ </a:t>
            </a:r>
            <a:r>
              <a:rPr sz="2600" spc="-45" dirty="0">
                <a:latin typeface="Times New Roman"/>
                <a:cs typeface="Times New Roman"/>
              </a:rPr>
              <a:t>or 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-100" dirty="0">
                <a:latin typeface="Times New Roman"/>
                <a:cs typeface="Times New Roman"/>
              </a:rPr>
              <a:t>plastered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-150" dirty="0">
                <a:latin typeface="Times New Roman"/>
                <a:cs typeface="Times New Roman"/>
              </a:rPr>
              <a:t>surfaces</a:t>
            </a:r>
            <a:r>
              <a:rPr sz="2600" spc="-145" dirty="0">
                <a:latin typeface="Times New Roman"/>
                <a:cs typeface="Times New Roman"/>
              </a:rPr>
              <a:t> </a:t>
            </a:r>
            <a:r>
              <a:rPr sz="2600" spc="-114" dirty="0">
                <a:latin typeface="Times New Roman"/>
                <a:cs typeface="Times New Roman"/>
              </a:rPr>
              <a:t>on</a:t>
            </a:r>
            <a:r>
              <a:rPr sz="2600" spc="-110" dirty="0">
                <a:latin typeface="Times New Roman"/>
                <a:cs typeface="Times New Roman"/>
              </a:rPr>
              <a:t> </a:t>
            </a:r>
            <a:r>
              <a:rPr sz="2600" spc="-145" dirty="0">
                <a:latin typeface="Times New Roman"/>
                <a:cs typeface="Times New Roman"/>
              </a:rPr>
              <a:t>which</a:t>
            </a:r>
            <a:r>
              <a:rPr sz="2600" spc="-140" dirty="0">
                <a:latin typeface="Times New Roman"/>
                <a:cs typeface="Times New Roman"/>
              </a:rPr>
              <a:t> </a:t>
            </a:r>
            <a:r>
              <a:rPr sz="2600" spc="-100" dirty="0">
                <a:latin typeface="Times New Roman"/>
                <a:cs typeface="Times New Roman"/>
              </a:rPr>
              <a:t>tiles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-100" dirty="0">
                <a:latin typeface="Times New Roman"/>
                <a:cs typeface="Times New Roman"/>
              </a:rPr>
              <a:t>are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-40" dirty="0">
                <a:latin typeface="Times New Roman"/>
                <a:cs typeface="Times New Roman"/>
              </a:rPr>
              <a:t>to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spc="-120" dirty="0">
                <a:latin typeface="Times New Roman"/>
                <a:cs typeface="Times New Roman"/>
              </a:rPr>
              <a:t>be</a:t>
            </a:r>
            <a:r>
              <a:rPr sz="2600" spc="-114" dirty="0">
                <a:latin typeface="Times New Roman"/>
                <a:cs typeface="Times New Roman"/>
              </a:rPr>
              <a:t> </a:t>
            </a:r>
            <a:r>
              <a:rPr sz="2600" spc="-140" dirty="0">
                <a:latin typeface="Times New Roman"/>
                <a:cs typeface="Times New Roman"/>
              </a:rPr>
              <a:t>laid</a:t>
            </a:r>
            <a:r>
              <a:rPr sz="2600" spc="-135" dirty="0">
                <a:latin typeface="Times New Roman"/>
                <a:cs typeface="Times New Roman"/>
              </a:rPr>
              <a:t> </a:t>
            </a:r>
            <a:r>
              <a:rPr sz="2600" spc="-150" dirty="0">
                <a:latin typeface="Times New Roman"/>
                <a:cs typeface="Times New Roman"/>
              </a:rPr>
              <a:t>shall</a:t>
            </a:r>
            <a:r>
              <a:rPr sz="2600" spc="350" dirty="0">
                <a:latin typeface="Times New Roman"/>
                <a:cs typeface="Times New Roman"/>
              </a:rPr>
              <a:t> </a:t>
            </a:r>
            <a:r>
              <a:rPr sz="2600" spc="-120" dirty="0">
                <a:latin typeface="Times New Roman"/>
                <a:cs typeface="Times New Roman"/>
              </a:rPr>
              <a:t>be </a:t>
            </a:r>
            <a:r>
              <a:rPr sz="2600" spc="-114" dirty="0">
                <a:latin typeface="Times New Roman"/>
                <a:cs typeface="Times New Roman"/>
              </a:rPr>
              <a:t> </a:t>
            </a:r>
            <a:r>
              <a:rPr sz="2600" spc="-110" dirty="0">
                <a:latin typeface="Times New Roman"/>
                <a:cs typeface="Times New Roman"/>
              </a:rPr>
              <a:t>cl</a:t>
            </a:r>
            <a:r>
              <a:rPr sz="2600" spc="-145" dirty="0">
                <a:latin typeface="Times New Roman"/>
                <a:cs typeface="Times New Roman"/>
              </a:rPr>
              <a:t>eane</a:t>
            </a:r>
            <a:r>
              <a:rPr sz="2600" dirty="0">
                <a:latin typeface="Times New Roman"/>
                <a:cs typeface="Times New Roman"/>
              </a:rPr>
              <a:t>d,</a:t>
            </a:r>
            <a:r>
              <a:rPr sz="2600" spc="-180" dirty="0">
                <a:latin typeface="Times New Roman"/>
                <a:cs typeface="Times New Roman"/>
              </a:rPr>
              <a:t> </a:t>
            </a:r>
            <a:r>
              <a:rPr sz="2600" spc="-240" dirty="0">
                <a:latin typeface="Times New Roman"/>
                <a:cs typeface="Times New Roman"/>
              </a:rPr>
              <a:t>w</a:t>
            </a:r>
            <a:r>
              <a:rPr sz="2600" spc="-10" dirty="0">
                <a:latin typeface="Times New Roman"/>
                <a:cs typeface="Times New Roman"/>
              </a:rPr>
              <a:t>et</a:t>
            </a:r>
            <a:r>
              <a:rPr sz="2600" spc="-20" dirty="0">
                <a:latin typeface="Times New Roman"/>
                <a:cs typeface="Times New Roman"/>
              </a:rPr>
              <a:t>t</a:t>
            </a:r>
            <a:r>
              <a:rPr sz="2600" spc="-105" dirty="0">
                <a:latin typeface="Times New Roman"/>
                <a:cs typeface="Times New Roman"/>
              </a:rPr>
              <a:t>ed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145" dirty="0">
                <a:latin typeface="Times New Roman"/>
                <a:cs typeface="Times New Roman"/>
              </a:rPr>
              <a:t>and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140" dirty="0">
                <a:latin typeface="Times New Roman"/>
                <a:cs typeface="Times New Roman"/>
              </a:rPr>
              <a:t>mo</a:t>
            </a:r>
            <a:r>
              <a:rPr sz="2600" spc="-120" dirty="0">
                <a:latin typeface="Times New Roman"/>
                <a:cs typeface="Times New Roman"/>
              </a:rPr>
              <a:t>p</a:t>
            </a:r>
            <a:r>
              <a:rPr sz="2600" spc="-105" dirty="0">
                <a:latin typeface="Times New Roman"/>
                <a:cs typeface="Times New Roman"/>
              </a:rPr>
              <a:t>pe</a:t>
            </a:r>
            <a:r>
              <a:rPr sz="2600" spc="-120" dirty="0">
                <a:latin typeface="Times New Roman"/>
                <a:cs typeface="Times New Roman"/>
              </a:rPr>
              <a:t>d</a:t>
            </a:r>
            <a:r>
              <a:rPr sz="2600" spc="110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  <a:p>
            <a:pPr marL="286385" marR="8255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130" dirty="0">
                <a:latin typeface="Times New Roman"/>
                <a:cs typeface="Times New Roman"/>
              </a:rPr>
              <a:t>The </a:t>
            </a:r>
            <a:r>
              <a:rPr sz="2600" spc="-95" dirty="0">
                <a:latin typeface="Times New Roman"/>
                <a:cs typeface="Times New Roman"/>
              </a:rPr>
              <a:t>bedding/backing for </a:t>
            </a:r>
            <a:r>
              <a:rPr sz="2600" spc="-75" dirty="0">
                <a:latin typeface="Times New Roman"/>
                <a:cs typeface="Times New Roman"/>
              </a:rPr>
              <a:t>the tile </a:t>
            </a:r>
            <a:r>
              <a:rPr sz="2600" spc="-155" dirty="0">
                <a:latin typeface="Times New Roman"/>
                <a:cs typeface="Times New Roman"/>
              </a:rPr>
              <a:t>shall </a:t>
            </a:r>
            <a:r>
              <a:rPr sz="2600" spc="-120" dirty="0">
                <a:latin typeface="Times New Roman"/>
                <a:cs typeface="Times New Roman"/>
              </a:rPr>
              <a:t>be </a:t>
            </a:r>
            <a:r>
              <a:rPr sz="2600" spc="-155" dirty="0">
                <a:latin typeface="Times New Roman"/>
                <a:cs typeface="Times New Roman"/>
              </a:rPr>
              <a:t>of </a:t>
            </a:r>
            <a:r>
              <a:rPr sz="2600" spc="-75" dirty="0">
                <a:latin typeface="Times New Roman"/>
                <a:cs typeface="Times New Roman"/>
              </a:rPr>
              <a:t>C.M. </a:t>
            </a:r>
            <a:r>
              <a:rPr sz="2600" spc="-40" dirty="0">
                <a:latin typeface="Times New Roman"/>
                <a:cs typeface="Times New Roman"/>
              </a:rPr>
              <a:t>1.3 </a:t>
            </a:r>
            <a:r>
              <a:rPr sz="2600" spc="-45" dirty="0">
                <a:latin typeface="Times New Roman"/>
                <a:cs typeface="Times New Roman"/>
              </a:rPr>
              <a:t>or </a:t>
            </a:r>
            <a:r>
              <a:rPr sz="2600" spc="-204" dirty="0">
                <a:latin typeface="Times New Roman"/>
                <a:cs typeface="Times New Roman"/>
              </a:rPr>
              <a:t>as </a:t>
            </a:r>
            <a:r>
              <a:rPr sz="2600" spc="-200" dirty="0">
                <a:latin typeface="Times New Roman"/>
                <a:cs typeface="Times New Roman"/>
              </a:rPr>
              <a:t> </a:t>
            </a:r>
            <a:r>
              <a:rPr sz="2600" spc="-140" dirty="0">
                <a:latin typeface="Times New Roman"/>
                <a:cs typeface="Times New Roman"/>
              </a:rPr>
              <a:t>spe</a:t>
            </a:r>
            <a:r>
              <a:rPr sz="2600" spc="-155" dirty="0">
                <a:latin typeface="Times New Roman"/>
                <a:cs typeface="Times New Roman"/>
              </a:rPr>
              <a:t>c</a:t>
            </a:r>
            <a:r>
              <a:rPr sz="2600" spc="-130" dirty="0">
                <a:latin typeface="Times New Roman"/>
                <a:cs typeface="Times New Roman"/>
              </a:rPr>
              <a:t>ified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-145" dirty="0">
                <a:latin typeface="Times New Roman"/>
                <a:cs typeface="Times New Roman"/>
              </a:rPr>
              <a:t>and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155" dirty="0">
                <a:latin typeface="Times New Roman"/>
                <a:cs typeface="Times New Roman"/>
              </a:rPr>
              <a:t>shall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30" dirty="0">
                <a:latin typeface="Times New Roman"/>
                <a:cs typeface="Times New Roman"/>
              </a:rPr>
              <a:t>b</a:t>
            </a:r>
            <a:r>
              <a:rPr sz="2600" spc="-110" dirty="0">
                <a:latin typeface="Times New Roman"/>
                <a:cs typeface="Times New Roman"/>
              </a:rPr>
              <a:t>e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145" dirty="0">
                <a:latin typeface="Times New Roman"/>
                <a:cs typeface="Times New Roman"/>
              </a:rPr>
              <a:t>ap</a:t>
            </a:r>
            <a:r>
              <a:rPr sz="2600" spc="-160" dirty="0">
                <a:latin typeface="Times New Roman"/>
                <a:cs typeface="Times New Roman"/>
              </a:rPr>
              <a:t>p</a:t>
            </a:r>
            <a:r>
              <a:rPr sz="2600" spc="-100" dirty="0">
                <a:latin typeface="Times New Roman"/>
                <a:cs typeface="Times New Roman"/>
              </a:rPr>
              <a:t>lie</a:t>
            </a:r>
            <a:r>
              <a:rPr sz="2600" spc="-145" dirty="0">
                <a:latin typeface="Times New Roman"/>
                <a:cs typeface="Times New Roman"/>
              </a:rPr>
              <a:t>d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45" dirty="0">
                <a:latin typeface="Times New Roman"/>
                <a:cs typeface="Times New Roman"/>
              </a:rPr>
              <a:t>and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120" dirty="0">
                <a:latin typeface="Times New Roman"/>
                <a:cs typeface="Times New Roman"/>
              </a:rPr>
              <a:t>all</a:t>
            </a:r>
            <a:r>
              <a:rPr sz="2600" spc="-254" dirty="0">
                <a:latin typeface="Times New Roman"/>
                <a:cs typeface="Times New Roman"/>
              </a:rPr>
              <a:t>o</a:t>
            </a:r>
            <a:r>
              <a:rPr sz="2600" spc="-240" dirty="0">
                <a:latin typeface="Times New Roman"/>
                <a:cs typeface="Times New Roman"/>
              </a:rPr>
              <a:t>w</a:t>
            </a:r>
            <a:r>
              <a:rPr sz="2600" spc="-105" dirty="0">
                <a:latin typeface="Times New Roman"/>
                <a:cs typeface="Times New Roman"/>
              </a:rPr>
              <a:t>ed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t</a:t>
            </a:r>
            <a:r>
              <a:rPr sz="2600" spc="-45" dirty="0">
                <a:latin typeface="Times New Roman"/>
                <a:cs typeface="Times New Roman"/>
              </a:rPr>
              <a:t>o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110" dirty="0">
                <a:latin typeface="Times New Roman"/>
                <a:cs typeface="Times New Roman"/>
              </a:rPr>
              <a:t>harde</a:t>
            </a:r>
            <a:r>
              <a:rPr sz="2600" spc="-130" dirty="0">
                <a:latin typeface="Times New Roman"/>
                <a:cs typeface="Times New Roman"/>
              </a:rPr>
              <a:t>n</a:t>
            </a:r>
            <a:r>
              <a:rPr sz="2600" spc="110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  <a:p>
            <a:pPr marL="286385" marR="10160" indent="-274320" algn="just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130" dirty="0">
                <a:latin typeface="Times New Roman"/>
                <a:cs typeface="Times New Roman"/>
              </a:rPr>
              <a:t>The</a:t>
            </a:r>
            <a:r>
              <a:rPr sz="2600" spc="-125" dirty="0">
                <a:latin typeface="Times New Roman"/>
                <a:cs typeface="Times New Roman"/>
              </a:rPr>
              <a:t> </a:t>
            </a:r>
            <a:r>
              <a:rPr sz="2600" spc="-50" dirty="0">
                <a:latin typeface="Times New Roman"/>
                <a:cs typeface="Times New Roman"/>
              </a:rPr>
              <a:t>mortar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155" dirty="0">
                <a:latin typeface="Times New Roman"/>
                <a:cs typeface="Times New Roman"/>
              </a:rPr>
              <a:t>shall</a:t>
            </a:r>
            <a:r>
              <a:rPr sz="2600" spc="-150" dirty="0">
                <a:latin typeface="Times New Roman"/>
                <a:cs typeface="Times New Roman"/>
              </a:rPr>
              <a:t> </a:t>
            </a:r>
            <a:r>
              <a:rPr sz="2600" spc="-120" dirty="0">
                <a:latin typeface="Times New Roman"/>
                <a:cs typeface="Times New Roman"/>
              </a:rPr>
              <a:t>be</a:t>
            </a:r>
            <a:r>
              <a:rPr sz="2600" spc="-114" dirty="0">
                <a:latin typeface="Times New Roman"/>
                <a:cs typeface="Times New Roman"/>
              </a:rPr>
              <a:t> roughened</a:t>
            </a:r>
            <a:r>
              <a:rPr sz="2600" spc="-110" dirty="0">
                <a:latin typeface="Times New Roman"/>
                <a:cs typeface="Times New Roman"/>
              </a:rPr>
              <a:t> </a:t>
            </a:r>
            <a:r>
              <a:rPr sz="2600" spc="-100" dirty="0">
                <a:latin typeface="Times New Roman"/>
                <a:cs typeface="Times New Roman"/>
              </a:rPr>
              <a:t>with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-90" dirty="0">
                <a:latin typeface="Times New Roman"/>
                <a:cs typeface="Times New Roman"/>
              </a:rPr>
              <a:t>wire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114" dirty="0">
                <a:latin typeface="Times New Roman"/>
                <a:cs typeface="Times New Roman"/>
              </a:rPr>
              <a:t>brushes</a:t>
            </a:r>
            <a:r>
              <a:rPr sz="2600" spc="-110" dirty="0">
                <a:latin typeface="Times New Roman"/>
                <a:cs typeface="Times New Roman"/>
              </a:rPr>
              <a:t> </a:t>
            </a:r>
            <a:r>
              <a:rPr sz="2600" spc="-45" dirty="0">
                <a:latin typeface="Times New Roman"/>
                <a:cs typeface="Times New Roman"/>
              </a:rPr>
              <a:t>or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-225" dirty="0">
                <a:latin typeface="Times New Roman"/>
                <a:cs typeface="Times New Roman"/>
              </a:rPr>
              <a:t>by </a:t>
            </a:r>
            <a:r>
              <a:rPr sz="2600" spc="-220" dirty="0">
                <a:latin typeface="Times New Roman"/>
                <a:cs typeface="Times New Roman"/>
              </a:rPr>
              <a:t> </a:t>
            </a:r>
            <a:r>
              <a:rPr sz="2600" spc="-130" dirty="0">
                <a:latin typeface="Times New Roman"/>
                <a:cs typeface="Times New Roman"/>
              </a:rPr>
              <a:t>scr</a:t>
            </a:r>
            <a:r>
              <a:rPr sz="2600" spc="-175" dirty="0">
                <a:latin typeface="Times New Roman"/>
                <a:cs typeface="Times New Roman"/>
              </a:rPr>
              <a:t>a</a:t>
            </a:r>
            <a:r>
              <a:rPr sz="2600" spc="-45" dirty="0">
                <a:latin typeface="Times New Roman"/>
                <a:cs typeface="Times New Roman"/>
              </a:rPr>
              <a:t>tc</a:t>
            </a:r>
            <a:r>
              <a:rPr sz="2600" spc="-155" dirty="0">
                <a:latin typeface="Times New Roman"/>
                <a:cs typeface="Times New Roman"/>
              </a:rPr>
              <a:t>hing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155" dirty="0">
                <a:latin typeface="Times New Roman"/>
                <a:cs typeface="Times New Roman"/>
              </a:rPr>
              <a:t>dia</a:t>
            </a:r>
            <a:r>
              <a:rPr sz="2600" spc="-204" dirty="0">
                <a:latin typeface="Times New Roman"/>
                <a:cs typeface="Times New Roman"/>
              </a:rPr>
              <a:t>g</a:t>
            </a:r>
            <a:r>
              <a:rPr sz="2600" spc="-110" dirty="0">
                <a:latin typeface="Times New Roman"/>
                <a:cs typeface="Times New Roman"/>
              </a:rPr>
              <a:t>o</a:t>
            </a:r>
            <a:r>
              <a:rPr sz="2600" spc="-125" dirty="0">
                <a:latin typeface="Times New Roman"/>
                <a:cs typeface="Times New Roman"/>
              </a:rPr>
              <a:t>n</a:t>
            </a:r>
            <a:r>
              <a:rPr sz="2600" spc="-190" dirty="0">
                <a:latin typeface="Times New Roman"/>
                <a:cs typeface="Times New Roman"/>
              </a:rPr>
              <a:t>a</a:t>
            </a:r>
            <a:r>
              <a:rPr sz="2600" spc="-120" dirty="0">
                <a:latin typeface="Times New Roman"/>
                <a:cs typeface="Times New Roman"/>
              </a:rPr>
              <a:t>l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spc="-130" dirty="0">
                <a:latin typeface="Times New Roman"/>
                <a:cs typeface="Times New Roman"/>
              </a:rPr>
              <a:t>lines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114" dirty="0">
                <a:latin typeface="Times New Roman"/>
                <a:cs typeface="Times New Roman"/>
              </a:rPr>
              <a:t>1</a:t>
            </a:r>
            <a:r>
              <a:rPr sz="2600" spc="105" dirty="0">
                <a:latin typeface="Times New Roman"/>
                <a:cs typeface="Times New Roman"/>
              </a:rPr>
              <a:t>.</a:t>
            </a:r>
            <a:r>
              <a:rPr sz="2600" spc="-114" dirty="0">
                <a:latin typeface="Times New Roman"/>
                <a:cs typeface="Times New Roman"/>
              </a:rPr>
              <a:t>5</a:t>
            </a:r>
            <a:r>
              <a:rPr sz="2600" spc="-155" dirty="0">
                <a:latin typeface="Times New Roman"/>
                <a:cs typeface="Times New Roman"/>
              </a:rPr>
              <a:t>m</a:t>
            </a:r>
            <a:r>
              <a:rPr sz="2600" spc="-150" dirty="0">
                <a:latin typeface="Times New Roman"/>
                <a:cs typeface="Times New Roman"/>
              </a:rPr>
              <a:t>m</a:t>
            </a:r>
            <a:r>
              <a:rPr sz="2600" spc="110" dirty="0">
                <a:latin typeface="Times New Roman"/>
                <a:cs typeface="Times New Roman"/>
              </a:rPr>
              <a:t>.</a:t>
            </a:r>
            <a:r>
              <a:rPr sz="2600" spc="-155" dirty="0">
                <a:latin typeface="Times New Roman"/>
                <a:cs typeface="Times New Roman"/>
              </a:rPr>
              <a:t> </a:t>
            </a:r>
            <a:r>
              <a:rPr sz="2600" spc="-105" dirty="0">
                <a:latin typeface="Times New Roman"/>
                <a:cs typeface="Times New Roman"/>
              </a:rPr>
              <a:t>deep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-135" dirty="0">
                <a:latin typeface="Times New Roman"/>
                <a:cs typeface="Times New Roman"/>
              </a:rPr>
              <a:t>a</a:t>
            </a:r>
            <a:r>
              <a:rPr sz="2600" spc="-65" dirty="0">
                <a:latin typeface="Times New Roman"/>
                <a:cs typeface="Times New Roman"/>
              </a:rPr>
              <a:t>t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114" dirty="0">
                <a:latin typeface="Times New Roman"/>
                <a:cs typeface="Times New Roman"/>
              </a:rPr>
              <a:t>7</a:t>
            </a:r>
            <a:r>
              <a:rPr sz="2600" spc="105" dirty="0">
                <a:latin typeface="Times New Roman"/>
                <a:cs typeface="Times New Roman"/>
              </a:rPr>
              <a:t>.</a:t>
            </a:r>
            <a:r>
              <a:rPr sz="2600" spc="-114" dirty="0">
                <a:latin typeface="Times New Roman"/>
                <a:cs typeface="Times New Roman"/>
              </a:rPr>
              <a:t>5</a:t>
            </a:r>
            <a:r>
              <a:rPr sz="2600" spc="-155" dirty="0">
                <a:latin typeface="Times New Roman"/>
                <a:cs typeface="Times New Roman"/>
              </a:rPr>
              <a:t>mm</a:t>
            </a:r>
            <a:r>
              <a:rPr sz="2600" spc="110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  <a:p>
            <a:pPr marL="286385" indent="-274320" algn="just">
              <a:lnSpc>
                <a:spcPct val="100000"/>
              </a:lnSpc>
              <a:spcBef>
                <a:spcPts val="59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135" dirty="0">
                <a:latin typeface="Times New Roman"/>
                <a:cs typeface="Times New Roman"/>
              </a:rPr>
              <a:t>dado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55" dirty="0">
                <a:latin typeface="Times New Roman"/>
                <a:cs typeface="Times New Roman"/>
              </a:rPr>
              <a:t>shall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20" dirty="0">
                <a:latin typeface="Times New Roman"/>
                <a:cs typeface="Times New Roman"/>
              </a:rPr>
              <a:t>be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70" dirty="0">
                <a:latin typeface="Times New Roman"/>
                <a:cs typeface="Times New Roman"/>
              </a:rPr>
              <a:t>truly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105" dirty="0">
                <a:latin typeface="Times New Roman"/>
                <a:cs typeface="Times New Roman"/>
              </a:rPr>
              <a:t>horizontal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145" dirty="0">
                <a:latin typeface="Times New Roman"/>
                <a:cs typeface="Times New Roman"/>
              </a:rPr>
              <a:t>and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105" dirty="0">
                <a:latin typeface="Times New Roman"/>
                <a:cs typeface="Times New Roman"/>
              </a:rPr>
              <a:t>joints</a:t>
            </a:r>
            <a:r>
              <a:rPr sz="2600" spc="-70" dirty="0">
                <a:latin typeface="Times New Roman"/>
                <a:cs typeface="Times New Roman"/>
              </a:rPr>
              <a:t> truly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80" dirty="0">
                <a:latin typeface="Times New Roman"/>
                <a:cs typeface="Times New Roman"/>
              </a:rPr>
              <a:t>vertical.</a:t>
            </a:r>
            <a:endParaRPr sz="2600">
              <a:latin typeface="Times New Roman"/>
              <a:cs typeface="Times New Roman"/>
            </a:endParaRPr>
          </a:p>
          <a:p>
            <a:pPr marL="286385" marR="6350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114" dirty="0">
                <a:latin typeface="Times New Roman"/>
                <a:cs typeface="Times New Roman"/>
              </a:rPr>
              <a:t>After </a:t>
            </a:r>
            <a:r>
              <a:rPr sz="2600" spc="-75" dirty="0">
                <a:latin typeface="Times New Roman"/>
                <a:cs typeface="Times New Roman"/>
              </a:rPr>
              <a:t>the </a:t>
            </a:r>
            <a:r>
              <a:rPr sz="2600" spc="-95" dirty="0">
                <a:latin typeface="Times New Roman"/>
                <a:cs typeface="Times New Roman"/>
              </a:rPr>
              <a:t>tiles </a:t>
            </a:r>
            <a:r>
              <a:rPr sz="2600" spc="-204" dirty="0">
                <a:latin typeface="Times New Roman"/>
                <a:cs typeface="Times New Roman"/>
              </a:rPr>
              <a:t>have </a:t>
            </a:r>
            <a:r>
              <a:rPr sz="2600" spc="-114" dirty="0">
                <a:latin typeface="Times New Roman"/>
                <a:cs typeface="Times New Roman"/>
              </a:rPr>
              <a:t>been </a:t>
            </a:r>
            <a:r>
              <a:rPr sz="2600" spc="-90" dirty="0">
                <a:latin typeface="Times New Roman"/>
                <a:cs typeface="Times New Roman"/>
              </a:rPr>
              <a:t>laid, </a:t>
            </a:r>
            <a:r>
              <a:rPr sz="2600" spc="-105" dirty="0">
                <a:latin typeface="Times New Roman"/>
                <a:cs typeface="Times New Roman"/>
              </a:rPr>
              <a:t>surplus </a:t>
            </a:r>
            <a:r>
              <a:rPr sz="2600" spc="-100" dirty="0">
                <a:latin typeface="Times New Roman"/>
                <a:cs typeface="Times New Roman"/>
              </a:rPr>
              <a:t>cement </a:t>
            </a:r>
            <a:r>
              <a:rPr sz="2600" spc="-70" dirty="0">
                <a:latin typeface="Times New Roman"/>
                <a:cs typeface="Times New Roman"/>
              </a:rPr>
              <a:t>grout </a:t>
            </a:r>
            <a:r>
              <a:rPr sz="2600" spc="-150" dirty="0">
                <a:latin typeface="Times New Roman"/>
                <a:cs typeface="Times New Roman"/>
              </a:rPr>
              <a:t>shall </a:t>
            </a:r>
            <a:r>
              <a:rPr sz="2600" spc="-120" dirty="0">
                <a:latin typeface="Times New Roman"/>
                <a:cs typeface="Times New Roman"/>
              </a:rPr>
              <a:t>be </a:t>
            </a:r>
            <a:r>
              <a:rPr sz="2600" spc="-114" dirty="0">
                <a:latin typeface="Times New Roman"/>
                <a:cs typeface="Times New Roman"/>
              </a:rPr>
              <a:t> </a:t>
            </a:r>
            <a:r>
              <a:rPr sz="2600" spc="-110" dirty="0">
                <a:latin typeface="Times New Roman"/>
                <a:cs typeface="Times New Roman"/>
              </a:rPr>
              <a:t>cl</a:t>
            </a:r>
            <a:r>
              <a:rPr sz="2600" spc="-145" dirty="0">
                <a:latin typeface="Times New Roman"/>
                <a:cs typeface="Times New Roman"/>
              </a:rPr>
              <a:t>eane</a:t>
            </a:r>
            <a:r>
              <a:rPr sz="2600" spc="-110" dirty="0">
                <a:latin typeface="Times New Roman"/>
                <a:cs typeface="Times New Roman"/>
              </a:rPr>
              <a:t>d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-170" dirty="0">
                <a:latin typeface="Times New Roman"/>
                <a:cs typeface="Times New Roman"/>
              </a:rPr>
              <a:t>off</a:t>
            </a:r>
            <a:r>
              <a:rPr sz="2600" spc="110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44256" y="5929884"/>
            <a:ext cx="763128" cy="76312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08885" y="202819"/>
            <a:ext cx="45847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75" dirty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3600" b="1" spc="-525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3600" b="1" spc="-395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3600" b="1" spc="-675" dirty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3600" b="1" spc="-535" dirty="0">
                <a:solidFill>
                  <a:srgbClr val="C00000"/>
                </a:solidFill>
                <a:latin typeface="Arial"/>
                <a:cs typeface="Arial"/>
              </a:rPr>
              <a:t>AR</a:t>
            </a:r>
            <a:r>
              <a:rPr sz="3600" b="1" spc="-1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600" b="1" spc="-660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3600" b="1" spc="-225" dirty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3600" b="1" spc="-275" dirty="0">
                <a:solidFill>
                  <a:srgbClr val="C00000"/>
                </a:solidFill>
                <a:latin typeface="Arial"/>
                <a:cs typeface="Arial"/>
              </a:rPr>
              <a:t>D</a:t>
            </a:r>
            <a:r>
              <a:rPr sz="3600" b="1" spc="-1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600" b="1" spc="-420" dirty="0">
                <a:solidFill>
                  <a:srgbClr val="C00000"/>
                </a:solidFill>
                <a:latin typeface="Arial"/>
                <a:cs typeface="Arial"/>
              </a:rPr>
              <a:t>B</a:t>
            </a:r>
            <a:r>
              <a:rPr sz="3600" b="1" spc="-34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3600" b="1" spc="-350" dirty="0">
                <a:solidFill>
                  <a:srgbClr val="C00000"/>
                </a:solidFill>
                <a:latin typeface="Arial"/>
                <a:cs typeface="Arial"/>
              </a:rPr>
              <a:t>D</a:t>
            </a:r>
            <a:r>
              <a:rPr sz="3600" b="1" spc="-270" dirty="0">
                <a:solidFill>
                  <a:srgbClr val="C00000"/>
                </a:solidFill>
                <a:latin typeface="Arial"/>
                <a:cs typeface="Arial"/>
              </a:rPr>
              <a:t>DING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1868" y="1268984"/>
            <a:ext cx="7987665" cy="5375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Segoe UI Symbol"/>
              <a:buChar char="⚫"/>
              <a:tabLst>
                <a:tab pos="287020" algn="l"/>
              </a:tabLst>
            </a:pPr>
            <a:r>
              <a:rPr sz="2800" spc="-105" dirty="0">
                <a:latin typeface="Times New Roman"/>
                <a:cs typeface="Times New Roman"/>
              </a:rPr>
              <a:t>Cement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Times New Roman"/>
                <a:cs typeface="Times New Roman"/>
              </a:rPr>
              <a:t>mortar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Times New Roman"/>
                <a:cs typeface="Times New Roman"/>
              </a:rPr>
              <a:t>shall</a:t>
            </a:r>
            <a:r>
              <a:rPr sz="2800" spc="375" dirty="0">
                <a:latin typeface="Times New Roman"/>
                <a:cs typeface="Times New Roman"/>
              </a:rPr>
              <a:t> </a:t>
            </a:r>
            <a:r>
              <a:rPr sz="2800" spc="-114" dirty="0">
                <a:latin typeface="Times New Roman"/>
                <a:cs typeface="Times New Roman"/>
              </a:rPr>
              <a:t>conform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Times New Roman"/>
                <a:cs typeface="Times New Roman"/>
              </a:rPr>
              <a:t>to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90" dirty="0">
                <a:latin typeface="Times New Roman"/>
                <a:cs typeface="Times New Roman"/>
              </a:rPr>
              <a:t>the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45" dirty="0">
                <a:latin typeface="Times New Roman"/>
                <a:cs typeface="Times New Roman"/>
              </a:rPr>
              <a:t>specification</a:t>
            </a:r>
            <a:r>
              <a:rPr sz="2800" spc="-140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Times New Roman"/>
                <a:cs typeface="Times New Roman"/>
              </a:rPr>
              <a:t>for 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Times New Roman"/>
                <a:cs typeface="Times New Roman"/>
              </a:rPr>
              <a:t>materials,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preparations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Times New Roman"/>
                <a:cs typeface="Times New Roman"/>
              </a:rPr>
              <a:t>etc.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225" dirty="0">
                <a:latin typeface="Times New Roman"/>
                <a:cs typeface="Times New Roman"/>
              </a:rPr>
              <a:t>as</a:t>
            </a:r>
            <a:r>
              <a:rPr sz="2800" spc="-220" dirty="0">
                <a:latin typeface="Times New Roman"/>
                <a:cs typeface="Times New Roman"/>
              </a:rPr>
              <a:t> </a:t>
            </a:r>
            <a:r>
              <a:rPr sz="2800" spc="-150" dirty="0">
                <a:latin typeface="Times New Roman"/>
                <a:cs typeface="Times New Roman"/>
              </a:rPr>
              <a:t>specified</a:t>
            </a:r>
            <a:r>
              <a:rPr sz="2800" spc="-145" dirty="0">
                <a:latin typeface="Times New Roman"/>
                <a:cs typeface="Times New Roman"/>
              </a:rPr>
              <a:t> </a:t>
            </a:r>
            <a:r>
              <a:rPr sz="2800" spc="-90" dirty="0">
                <a:latin typeface="Times New Roman"/>
                <a:cs typeface="Times New Roman"/>
              </a:rPr>
              <a:t>under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05" dirty="0">
                <a:latin typeface="Times New Roman"/>
                <a:cs typeface="Times New Roman"/>
              </a:rPr>
              <a:t>cement 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Times New Roman"/>
                <a:cs typeface="Times New Roman"/>
              </a:rPr>
              <a:t>mortar.</a:t>
            </a:r>
            <a:endParaRPr sz="2800">
              <a:latin typeface="Times New Roman"/>
              <a:cs typeface="Times New Roman"/>
            </a:endParaRPr>
          </a:p>
          <a:p>
            <a:pPr marL="286385" marR="2413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Segoe UI Symbol"/>
              <a:buChar char="⚫"/>
              <a:tabLst>
                <a:tab pos="287020" algn="l"/>
              </a:tabLst>
            </a:pPr>
            <a:r>
              <a:rPr sz="2800" spc="-140" dirty="0">
                <a:latin typeface="Times New Roman"/>
                <a:cs typeface="Times New Roman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Times New Roman"/>
                <a:cs typeface="Times New Roman"/>
              </a:rPr>
              <a:t>amount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Times New Roman"/>
                <a:cs typeface="Times New Roman"/>
              </a:rPr>
              <a:t>of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Times New Roman"/>
                <a:cs typeface="Times New Roman"/>
              </a:rPr>
              <a:t>water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45" dirty="0">
                <a:latin typeface="Times New Roman"/>
                <a:cs typeface="Times New Roman"/>
              </a:rPr>
              <a:t>added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45" dirty="0">
                <a:latin typeface="Times New Roman"/>
                <a:cs typeface="Times New Roman"/>
              </a:rPr>
              <a:t>while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preparing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Times New Roman"/>
                <a:cs typeface="Times New Roman"/>
              </a:rPr>
              <a:t>mortar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Times New Roman"/>
                <a:cs typeface="Times New Roman"/>
              </a:rPr>
              <a:t>shall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30" dirty="0">
                <a:latin typeface="Times New Roman"/>
                <a:cs typeface="Times New Roman"/>
              </a:rPr>
              <a:t>be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85" dirty="0">
                <a:latin typeface="Times New Roman"/>
                <a:cs typeface="Times New Roman"/>
              </a:rPr>
              <a:t>the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5" dirty="0">
                <a:latin typeface="Times New Roman"/>
                <a:cs typeface="Times New Roman"/>
              </a:rPr>
              <a:t>minimum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50" dirty="0">
                <a:latin typeface="Times New Roman"/>
                <a:cs typeface="Times New Roman"/>
              </a:rPr>
              <a:t>necessary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Times New Roman"/>
                <a:cs typeface="Times New Roman"/>
              </a:rPr>
              <a:t>to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85" dirty="0">
                <a:latin typeface="Times New Roman"/>
                <a:cs typeface="Times New Roman"/>
              </a:rPr>
              <a:t>give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40" dirty="0">
                <a:latin typeface="Times New Roman"/>
                <a:cs typeface="Times New Roman"/>
              </a:rPr>
              <a:t>sufficient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30" dirty="0">
                <a:latin typeface="Times New Roman"/>
                <a:cs typeface="Times New Roman"/>
              </a:rPr>
              <a:t>plasticity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Times New Roman"/>
                <a:cs typeface="Times New Roman"/>
              </a:rPr>
              <a:t>for 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90" dirty="0">
                <a:latin typeface="Times New Roman"/>
                <a:cs typeface="Times New Roman"/>
              </a:rPr>
              <a:t>laying.</a:t>
            </a:r>
            <a:endParaRPr sz="2800">
              <a:latin typeface="Times New Roman"/>
              <a:cs typeface="Times New Roman"/>
            </a:endParaRPr>
          </a:p>
          <a:p>
            <a:pPr marL="286385" marR="107314" indent="-274320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3928"/>
              <a:buFont typeface="Segoe UI Symbol"/>
              <a:buChar char="⚫"/>
              <a:tabLst>
                <a:tab pos="287020" algn="l"/>
              </a:tabLst>
            </a:pPr>
            <a:r>
              <a:rPr sz="2800" spc="-140" dirty="0">
                <a:latin typeface="Times New Roman"/>
                <a:cs typeface="Times New Roman"/>
              </a:rPr>
              <a:t>Ca</a:t>
            </a:r>
            <a:r>
              <a:rPr sz="2800" spc="-114" dirty="0">
                <a:latin typeface="Times New Roman"/>
                <a:cs typeface="Times New Roman"/>
              </a:rPr>
              <a:t>r</a:t>
            </a:r>
            <a:r>
              <a:rPr sz="2800" spc="-110" dirty="0">
                <a:latin typeface="Times New Roman"/>
                <a:cs typeface="Times New Roman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Times New Roman"/>
                <a:cs typeface="Times New Roman"/>
              </a:rPr>
              <a:t>shall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30" dirty="0">
                <a:latin typeface="Times New Roman"/>
                <a:cs typeface="Times New Roman"/>
              </a:rPr>
              <a:t>be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ta</a:t>
            </a:r>
            <a:r>
              <a:rPr sz="2800" spc="-204" dirty="0">
                <a:latin typeface="Times New Roman"/>
                <a:cs typeface="Times New Roman"/>
              </a:rPr>
              <a:t>k</a:t>
            </a:r>
            <a:r>
              <a:rPr sz="2800" spc="-114" dirty="0">
                <a:latin typeface="Times New Roman"/>
                <a:cs typeface="Times New Roman"/>
              </a:rPr>
              <a:t>en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30" dirty="0">
                <a:latin typeface="Times New Roman"/>
                <a:cs typeface="Times New Roman"/>
              </a:rPr>
              <a:t>in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Times New Roman"/>
                <a:cs typeface="Times New Roman"/>
              </a:rPr>
              <a:t>p</a:t>
            </a:r>
            <a:r>
              <a:rPr sz="2800" spc="-70" dirty="0">
                <a:latin typeface="Times New Roman"/>
                <a:cs typeface="Times New Roman"/>
              </a:rPr>
              <a:t>r</a:t>
            </a:r>
            <a:r>
              <a:rPr sz="2800" spc="-130" dirty="0">
                <a:latin typeface="Times New Roman"/>
                <a:cs typeface="Times New Roman"/>
              </a:rPr>
              <a:t>epar</a:t>
            </a:r>
            <a:r>
              <a:rPr sz="2800" spc="-155" dirty="0">
                <a:latin typeface="Times New Roman"/>
                <a:cs typeface="Times New Roman"/>
              </a:rPr>
              <a:t>a</a:t>
            </a:r>
            <a:r>
              <a:rPr sz="2800" spc="-85" dirty="0">
                <a:latin typeface="Times New Roman"/>
                <a:cs typeface="Times New Roman"/>
              </a:rPr>
              <a:t>tion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Times New Roman"/>
                <a:cs typeface="Times New Roman"/>
              </a:rPr>
              <a:t>of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85" dirty="0">
                <a:latin typeface="Times New Roman"/>
                <a:cs typeface="Times New Roman"/>
              </a:rPr>
              <a:t>the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80" dirty="0">
                <a:latin typeface="Times New Roman"/>
                <a:cs typeface="Times New Roman"/>
              </a:rPr>
              <a:t>m</a:t>
            </a:r>
            <a:r>
              <a:rPr sz="2800" spc="-114" dirty="0">
                <a:latin typeface="Times New Roman"/>
                <a:cs typeface="Times New Roman"/>
              </a:rPr>
              <a:t>o</a:t>
            </a:r>
            <a:r>
              <a:rPr sz="2800" spc="120" dirty="0">
                <a:latin typeface="Times New Roman"/>
                <a:cs typeface="Times New Roman"/>
              </a:rPr>
              <a:t>r</a:t>
            </a:r>
            <a:r>
              <a:rPr sz="2800" spc="-55" dirty="0">
                <a:latin typeface="Times New Roman"/>
                <a:cs typeface="Times New Roman"/>
              </a:rPr>
              <a:t>tar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Times New Roman"/>
                <a:cs typeface="Times New Roman"/>
              </a:rPr>
              <a:t>to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e</a:t>
            </a:r>
            <a:r>
              <a:rPr sz="2800" spc="-120" dirty="0">
                <a:latin typeface="Times New Roman"/>
                <a:cs typeface="Times New Roman"/>
              </a:rPr>
              <a:t>n</a:t>
            </a:r>
            <a:r>
              <a:rPr sz="2800" spc="-114" dirty="0">
                <a:latin typeface="Times New Roman"/>
                <a:cs typeface="Times New Roman"/>
              </a:rPr>
              <a:t>su</a:t>
            </a:r>
            <a:r>
              <a:rPr sz="2800" spc="-110" dirty="0">
                <a:latin typeface="Times New Roman"/>
                <a:cs typeface="Times New Roman"/>
              </a:rPr>
              <a:t>r</a:t>
            </a:r>
            <a:r>
              <a:rPr sz="2800" spc="-80" dirty="0">
                <a:latin typeface="Times New Roman"/>
                <a:cs typeface="Times New Roman"/>
              </a:rPr>
              <a:t>e  </a:t>
            </a:r>
            <a:r>
              <a:rPr sz="2800" spc="-90" dirty="0">
                <a:latin typeface="Times New Roman"/>
                <a:cs typeface="Times New Roman"/>
              </a:rPr>
              <a:t>that</a:t>
            </a:r>
            <a:r>
              <a:rPr sz="2800" spc="-75" dirty="0">
                <a:latin typeface="Times New Roman"/>
                <a:cs typeface="Times New Roman"/>
              </a:rPr>
              <a:t> there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14" dirty="0">
                <a:latin typeface="Times New Roman"/>
                <a:cs typeface="Times New Roman"/>
              </a:rPr>
              <a:t>are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20" dirty="0">
                <a:latin typeface="Times New Roman"/>
                <a:cs typeface="Times New Roman"/>
              </a:rPr>
              <a:t>no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Times New Roman"/>
                <a:cs typeface="Times New Roman"/>
              </a:rPr>
              <a:t>hard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0" dirty="0">
                <a:latin typeface="Times New Roman"/>
                <a:cs typeface="Times New Roman"/>
              </a:rPr>
              <a:t>lumps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85" dirty="0">
                <a:latin typeface="Times New Roman"/>
                <a:cs typeface="Times New Roman"/>
              </a:rPr>
              <a:t>that </a:t>
            </a:r>
            <a:r>
              <a:rPr sz="2800" spc="-150" dirty="0">
                <a:latin typeface="Times New Roman"/>
                <a:cs typeface="Times New Roman"/>
              </a:rPr>
              <a:t>would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80" dirty="0">
                <a:latin typeface="Times New Roman"/>
                <a:cs typeface="Times New Roman"/>
              </a:rPr>
              <a:t>interfere </a:t>
            </a:r>
            <a:r>
              <a:rPr sz="2800" spc="-114" dirty="0">
                <a:latin typeface="Times New Roman"/>
                <a:cs typeface="Times New Roman"/>
              </a:rPr>
              <a:t>with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75" dirty="0">
                <a:latin typeface="Times New Roman"/>
                <a:cs typeface="Times New Roman"/>
              </a:rPr>
              <a:t>even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45" dirty="0">
                <a:latin typeface="Times New Roman"/>
                <a:cs typeface="Times New Roman"/>
              </a:rPr>
              <a:t>bedding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Times New Roman"/>
                <a:cs typeface="Times New Roman"/>
              </a:rPr>
              <a:t>of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85" dirty="0">
                <a:latin typeface="Times New Roman"/>
                <a:cs typeface="Times New Roman"/>
              </a:rPr>
              <a:t>the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05" dirty="0">
                <a:latin typeface="Times New Roman"/>
                <a:cs typeface="Times New Roman"/>
              </a:rPr>
              <a:t>tile</a:t>
            </a:r>
            <a:r>
              <a:rPr sz="2800" spc="-185" dirty="0">
                <a:latin typeface="Times New Roman"/>
                <a:cs typeface="Times New Roman"/>
              </a:rPr>
              <a:t>s</a:t>
            </a:r>
            <a:r>
              <a:rPr sz="2800" spc="114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286385" marR="95885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Segoe UI Symbol"/>
              <a:buChar char="⚫"/>
              <a:tabLst>
                <a:tab pos="287020" algn="l"/>
              </a:tabLst>
            </a:pPr>
            <a:r>
              <a:rPr sz="2800" spc="-140" dirty="0">
                <a:latin typeface="Times New Roman"/>
                <a:cs typeface="Times New Roman"/>
              </a:rPr>
              <a:t>The </a:t>
            </a:r>
            <a:r>
              <a:rPr sz="2800" spc="-55" dirty="0">
                <a:latin typeface="Times New Roman"/>
                <a:cs typeface="Times New Roman"/>
              </a:rPr>
              <a:t>mortar </a:t>
            </a:r>
            <a:r>
              <a:rPr sz="2800" spc="-165" dirty="0">
                <a:latin typeface="Times New Roman"/>
                <a:cs typeface="Times New Roman"/>
              </a:rPr>
              <a:t>of </a:t>
            </a:r>
            <a:r>
              <a:rPr sz="2800" spc="-150" dirty="0">
                <a:latin typeface="Times New Roman"/>
                <a:cs typeface="Times New Roman"/>
              </a:rPr>
              <a:t>specified </a:t>
            </a:r>
            <a:r>
              <a:rPr sz="2800" spc="-70" dirty="0">
                <a:latin typeface="Times New Roman"/>
                <a:cs typeface="Times New Roman"/>
              </a:rPr>
              <a:t>proportion </a:t>
            </a:r>
            <a:r>
              <a:rPr sz="2800" spc="-160" dirty="0">
                <a:latin typeface="Times New Roman"/>
                <a:cs typeface="Times New Roman"/>
              </a:rPr>
              <a:t>and </a:t>
            </a:r>
            <a:r>
              <a:rPr sz="2800" spc="-140" dirty="0">
                <a:latin typeface="Times New Roman"/>
                <a:cs typeface="Times New Roman"/>
              </a:rPr>
              <a:t>thickness </a:t>
            </a:r>
            <a:r>
              <a:rPr sz="2800" spc="-165" dirty="0">
                <a:latin typeface="Times New Roman"/>
                <a:cs typeface="Times New Roman"/>
              </a:rPr>
              <a:t>shall </a:t>
            </a:r>
            <a:r>
              <a:rPr sz="2800" spc="-95" dirty="0">
                <a:latin typeface="Times New Roman"/>
                <a:cs typeface="Times New Roman"/>
              </a:rPr>
              <a:t>then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30" dirty="0">
                <a:latin typeface="Times New Roman"/>
                <a:cs typeface="Times New Roman"/>
              </a:rPr>
              <a:t>be </a:t>
            </a:r>
            <a:r>
              <a:rPr sz="2800" spc="-175" dirty="0">
                <a:latin typeface="Times New Roman"/>
                <a:cs typeface="Times New Roman"/>
              </a:rPr>
              <a:t>even </a:t>
            </a:r>
            <a:r>
              <a:rPr sz="2800" spc="-160" dirty="0">
                <a:latin typeface="Times New Roman"/>
                <a:cs typeface="Times New Roman"/>
              </a:rPr>
              <a:t>and </a:t>
            </a:r>
            <a:r>
              <a:rPr sz="2800" spc="-145" dirty="0">
                <a:latin typeface="Times New Roman"/>
                <a:cs typeface="Times New Roman"/>
              </a:rPr>
              <a:t>smoothly </a:t>
            </a:r>
            <a:r>
              <a:rPr sz="2800" spc="-135" dirty="0">
                <a:latin typeface="Times New Roman"/>
                <a:cs typeface="Times New Roman"/>
              </a:rPr>
              <a:t>spread </a:t>
            </a:r>
            <a:r>
              <a:rPr sz="2800" spc="-150" dirty="0">
                <a:latin typeface="Times New Roman"/>
                <a:cs typeface="Times New Roman"/>
              </a:rPr>
              <a:t>over </a:t>
            </a:r>
            <a:r>
              <a:rPr sz="2800" spc="-85" dirty="0">
                <a:latin typeface="Times New Roman"/>
                <a:cs typeface="Times New Roman"/>
              </a:rPr>
              <a:t>the </a:t>
            </a:r>
            <a:r>
              <a:rPr sz="2800" spc="-175" dirty="0">
                <a:latin typeface="Times New Roman"/>
                <a:cs typeface="Times New Roman"/>
              </a:rPr>
              <a:t>base </a:t>
            </a:r>
            <a:r>
              <a:rPr sz="2800" spc="-225" dirty="0">
                <a:latin typeface="Times New Roman"/>
                <a:cs typeface="Times New Roman"/>
              </a:rPr>
              <a:t>by </a:t>
            </a:r>
            <a:r>
              <a:rPr sz="2800" spc="-150" dirty="0">
                <a:latin typeface="Times New Roman"/>
                <a:cs typeface="Times New Roman"/>
              </a:rPr>
              <a:t>use </a:t>
            </a:r>
            <a:r>
              <a:rPr sz="2800" spc="-165" dirty="0">
                <a:latin typeface="Times New Roman"/>
                <a:cs typeface="Times New Roman"/>
              </a:rPr>
              <a:t>of </a:t>
            </a:r>
            <a:r>
              <a:rPr sz="2800" spc="-120" dirty="0">
                <a:latin typeface="Times New Roman"/>
                <a:cs typeface="Times New Roman"/>
              </a:rPr>
              <a:t>screed 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-200" dirty="0">
                <a:latin typeface="Times New Roman"/>
                <a:cs typeface="Times New Roman"/>
              </a:rPr>
              <a:t>b</a:t>
            </a:r>
            <a:r>
              <a:rPr sz="2800" spc="-204" dirty="0">
                <a:latin typeface="Times New Roman"/>
                <a:cs typeface="Times New Roman"/>
              </a:rPr>
              <a:t>a</a:t>
            </a:r>
            <a:r>
              <a:rPr sz="2800" spc="-75" dirty="0">
                <a:latin typeface="Times New Roman"/>
                <a:cs typeface="Times New Roman"/>
              </a:rPr>
              <a:t>ttens </a:t>
            </a:r>
            <a:r>
              <a:rPr sz="2800" spc="-45" dirty="0">
                <a:latin typeface="Times New Roman"/>
                <a:cs typeface="Times New Roman"/>
              </a:rPr>
              <a:t>to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Times New Roman"/>
                <a:cs typeface="Times New Roman"/>
              </a:rPr>
              <a:t>p</a:t>
            </a:r>
            <a:r>
              <a:rPr sz="2800" spc="-65" dirty="0">
                <a:latin typeface="Times New Roman"/>
                <a:cs typeface="Times New Roman"/>
              </a:rPr>
              <a:t>r</a:t>
            </a:r>
            <a:r>
              <a:rPr sz="2800" spc="-125" dirty="0">
                <a:latin typeface="Times New Roman"/>
                <a:cs typeface="Times New Roman"/>
              </a:rPr>
              <a:t>op</a:t>
            </a:r>
            <a:r>
              <a:rPr sz="2800" spc="-105" dirty="0">
                <a:latin typeface="Times New Roman"/>
                <a:cs typeface="Times New Roman"/>
              </a:rPr>
              <a:t>e</a:t>
            </a:r>
            <a:r>
              <a:rPr sz="2800" spc="30" dirty="0">
                <a:latin typeface="Times New Roman"/>
                <a:cs typeface="Times New Roman"/>
              </a:rPr>
              <a:t>r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90" dirty="0">
                <a:latin typeface="Times New Roman"/>
                <a:cs typeface="Times New Roman"/>
              </a:rPr>
              <a:t>l</a:t>
            </a:r>
            <a:r>
              <a:rPr sz="2800" spc="-175" dirty="0">
                <a:latin typeface="Times New Roman"/>
                <a:cs typeface="Times New Roman"/>
              </a:rPr>
              <a:t>e</a:t>
            </a:r>
            <a:r>
              <a:rPr sz="2800" spc="-300" dirty="0">
                <a:latin typeface="Times New Roman"/>
                <a:cs typeface="Times New Roman"/>
              </a:rPr>
              <a:t>v</a:t>
            </a:r>
            <a:r>
              <a:rPr sz="2800" spc="-110" dirty="0">
                <a:latin typeface="Times New Roman"/>
                <a:cs typeface="Times New Roman"/>
              </a:rPr>
              <a:t>el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Times New Roman"/>
                <a:cs typeface="Times New Roman"/>
              </a:rPr>
              <a:t>or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35" dirty="0">
                <a:latin typeface="Times New Roman"/>
                <a:cs typeface="Times New Roman"/>
              </a:rPr>
              <a:t>slop</a:t>
            </a:r>
            <a:r>
              <a:rPr sz="2800" spc="-200" dirty="0">
                <a:latin typeface="Times New Roman"/>
                <a:cs typeface="Times New Roman"/>
              </a:rPr>
              <a:t>e</a:t>
            </a:r>
            <a:r>
              <a:rPr sz="2800" spc="114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15883" y="6286499"/>
            <a:ext cx="713231" cy="5714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373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Estimation And Quantity Surveying</vt:lpstr>
      <vt:lpstr>CONTENTS</vt:lpstr>
      <vt:lpstr>PowerPoint Presentation</vt:lpstr>
      <vt:lpstr>Detailed Specification</vt:lpstr>
      <vt:lpstr>MATERIALS</vt:lpstr>
      <vt:lpstr>PREPARATION OF SURFACE &amp; LAYING</vt:lpstr>
      <vt:lpstr>MORTAR AND BEDDING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Estimation And Quantity Surveying</dc:title>
  <cp:lastModifiedBy>Aashu</cp:lastModifiedBy>
  <cp:revision>3</cp:revision>
  <dcterms:created xsi:type="dcterms:W3CDTF">2022-02-14T14:00:53Z</dcterms:created>
  <dcterms:modified xsi:type="dcterms:W3CDTF">2022-09-06T07:43:10Z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2014-02-22T00:00:00Z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2022-02-14T00:00:00Z</vt:filetime>
  </property>
</Properties>
</file>