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7" r:id="rId2"/>
    <p:sldId id="256" r:id="rId3"/>
    <p:sldId id="265" r:id="rId4"/>
    <p:sldId id="266" r:id="rId5"/>
    <p:sldId id="267" r:id="rId6"/>
    <p:sldId id="272" r:id="rId7"/>
    <p:sldId id="273" r:id="rId8"/>
    <p:sldId id="274" r:id="rId9"/>
    <p:sldId id="27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6" y="-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A11226-AC57-49FE-AFE6-DD37FCE6E965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E8E87-DB9B-438D-9115-E34D1A9D0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388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EDD72C3-86D6-40E1-AD77-A33094F4D339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78533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E4B248-D1C1-4FE3-8579-42E9F7C0911A}" type="slidenum">
              <a:rPr lang="en-US" altLang="en-US" sz="1200">
                <a:latin typeface="Times New Roman" panose="02020603050405020304" pitchFamily="18" charset="0"/>
              </a:rPr>
              <a:pPr/>
              <a:t>2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33846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27B49B-3B8F-4BC4-AFF3-0B0D5328E041}" type="slidenum">
              <a:rPr lang="en-US" altLang="en-US" sz="1200">
                <a:latin typeface="Times New Roman" panose="02020603050405020304" pitchFamily="18" charset="0"/>
              </a:rPr>
              <a:pPr/>
              <a:t>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19662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C1B8F4-7177-4AFB-87C0-631EF650BCFC}" type="slidenum">
              <a:rPr lang="en-US" altLang="en-US" sz="1200">
                <a:latin typeface="Times New Roman" panose="02020603050405020304" pitchFamily="18" charset="0"/>
              </a:rPr>
              <a:pPr/>
              <a:t>4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026115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3DFC739-2E2F-4C97-A5C6-FB71730608E6}" type="slidenum">
              <a:rPr lang="en-US" altLang="en-US" sz="1200">
                <a:latin typeface="Times New Roman" panose="02020603050405020304" pitchFamily="18" charset="0"/>
              </a:rPr>
              <a:pPr/>
              <a:t>5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00599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AFA3F21-8B46-4CB8-A91C-9629583D4B68}" type="slidenum">
              <a:rPr lang="en-US" altLang="en-US" sz="1200">
                <a:latin typeface="Times New Roman" panose="02020603050405020304" pitchFamily="18" charset="0"/>
              </a:rPr>
              <a:pPr/>
              <a:t>6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67086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87B6291-E0A0-4AE9-8B1B-9912EE03CF1C}" type="slidenum">
              <a:rPr lang="en-US" altLang="en-US" sz="1200">
                <a:latin typeface="Times New Roman" panose="02020603050405020304" pitchFamily="18" charset="0"/>
              </a:rPr>
              <a:pPr/>
              <a:t>7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09288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D98A51-FC88-42E8-A3E3-68F504CBBF7D}" type="slidenum">
              <a:rPr lang="en-US" altLang="en-US" sz="1200">
                <a:latin typeface="Times New Roman" panose="02020603050405020304" pitchFamily="18" charset="0"/>
              </a:rPr>
              <a:pPr/>
              <a:t>8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262769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D484EB0-7E29-481F-BF44-05CD2A5B710E}" type="slidenum">
              <a:rPr lang="en-US" altLang="en-US" sz="1200">
                <a:latin typeface="Times New Roman" panose="02020603050405020304" pitchFamily="18" charset="0"/>
              </a:rPr>
              <a:pPr/>
              <a:t>9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2191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1282-DA2B-4482-A564-875BED85A34C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2DE4-C8BE-49B0-9AB9-45167FB08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092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1282-DA2B-4482-A564-875BED85A34C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2DE4-C8BE-49B0-9AB9-45167FB08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358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1282-DA2B-4482-A564-875BED85A34C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2DE4-C8BE-49B0-9AB9-45167FB08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22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5ED5E-B3CA-491F-BFF6-166F6244D73B}" type="datetime9">
              <a:rPr lang="en-US"/>
              <a:pPr>
                <a:defRPr/>
              </a:pPr>
              <a:t>9/6/2022 12:52:39 PM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0306DE-3A0F-4EA6-8778-3DEF602314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1303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1282-DA2B-4482-A564-875BED85A34C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2DE4-C8BE-49B0-9AB9-45167FB08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98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1282-DA2B-4482-A564-875BED85A34C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2DE4-C8BE-49B0-9AB9-45167FB08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12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1282-DA2B-4482-A564-875BED85A34C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2DE4-C8BE-49B0-9AB9-45167FB08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13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1282-DA2B-4482-A564-875BED85A34C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2DE4-C8BE-49B0-9AB9-45167FB08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23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1282-DA2B-4482-A564-875BED85A34C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2DE4-C8BE-49B0-9AB9-45167FB08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8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1282-DA2B-4482-A564-875BED85A34C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2DE4-C8BE-49B0-9AB9-45167FB08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37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1282-DA2B-4482-A564-875BED85A34C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2DE4-C8BE-49B0-9AB9-45167FB08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315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1282-DA2B-4482-A564-875BED85A34C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2DE4-C8BE-49B0-9AB9-45167FB08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073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A1282-DA2B-4482-A564-875BED85A34C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72DE4-C8BE-49B0-9AB9-45167FB08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35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u="sng"/>
              <a:t>ATUL SETYA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62637" y="336175"/>
            <a:ext cx="9144000" cy="981915"/>
          </a:xfrm>
        </p:spPr>
        <p:txBody>
          <a:bodyPr/>
          <a:lstStyle/>
          <a:p>
            <a:pPr eaLnBrk="1" hangingPunct="1"/>
            <a:r>
              <a:rPr lang="en-US" altLang="en-US" sz="4400" u="sng" dirty="0">
                <a:latin typeface="Book Antiqua" panose="02040602050305030304" pitchFamily="18" charset="0"/>
              </a:rPr>
              <a:t>Building structure</a:t>
            </a:r>
            <a:endParaRPr lang="en-US" altLang="en-US" sz="2400" u="sng" dirty="0">
              <a:latin typeface="Book Antiqua" panose="02040602050305030304" pitchFamily="18" charset="0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71482" y="2108294"/>
            <a:ext cx="6248400" cy="3046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u="sng" dirty="0" smtClean="0">
              <a:latin typeface="Book Antiqua" panose="0204060205030503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u="sng" dirty="0" smtClean="0">
              <a:latin typeface="Book Antiqua" panose="0204060205030503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4000" b="1" u="sng" dirty="0">
                <a:latin typeface="Book Antiqua" panose="02040602050305030304" pitchFamily="18" charset="0"/>
              </a:rPr>
              <a:t>Plain &amp; Reinforced Concrete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22FCCAB-8F45-4B9C-9DDA-3D92A674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2387" y="218466"/>
            <a:ext cx="1019343" cy="1217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035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8D5A632-C7BD-4460-A585-2628EA0F6A7F}" type="slidenum">
              <a:rPr lang="en-US" altLang="en-US" sz="1000"/>
              <a:pPr eaLnBrk="1" hangingPunct="1"/>
              <a:t>2</a:t>
            </a:fld>
            <a:endParaRPr lang="en-US" altLang="en-US" sz="100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81000"/>
            <a:ext cx="75438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>
                <a:latin typeface="Book Antiqua" panose="02040602050305030304" pitchFamily="18" charset="0"/>
              </a:rPr>
              <a:t>Plain &amp; Reinforced Concrete-1</a:t>
            </a:r>
            <a:endParaRPr lang="en-US" altLang="en-US" sz="2400">
              <a:latin typeface="Book Antiqua" panose="02040602050305030304" pitchFamily="18" charset="0"/>
            </a:endParaRP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371600"/>
            <a:ext cx="8229600" cy="5181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Book Antiqua" panose="02040602050305030304" pitchFamily="18" charset="0"/>
              </a:rPr>
              <a:t>Design Loads</a:t>
            </a:r>
          </a:p>
          <a:p>
            <a:pPr eaLnBrk="1" hangingPunct="1"/>
            <a:r>
              <a:rPr lang="en-US" altLang="en-US" sz="2400" b="1">
                <a:latin typeface="Book Antiqua" panose="02040602050305030304" pitchFamily="18" charset="0"/>
              </a:rPr>
              <a:t>Dead Load</a:t>
            </a:r>
            <a:r>
              <a:rPr lang="en-US" altLang="en-US" sz="2200" b="1">
                <a:latin typeface="Book Antiqua" panose="02040602050305030304" pitchFamily="18" charset="0"/>
              </a:rPr>
              <a:t/>
            </a:r>
            <a:br>
              <a:rPr lang="en-US" altLang="en-US" sz="2200" b="1">
                <a:latin typeface="Book Antiqua" panose="02040602050305030304" pitchFamily="18" charset="0"/>
              </a:rPr>
            </a:br>
            <a:r>
              <a:rPr lang="en-US" altLang="en-US" sz="2200" b="1">
                <a:solidFill>
                  <a:schemeClr val="tx2"/>
                </a:solidFill>
                <a:latin typeface="Book Antiqua" panose="02040602050305030304" pitchFamily="18" charset="0"/>
              </a:rPr>
              <a:t>“The loads which do not change their magnitude and position w.r.t. time within the life of structure”</a:t>
            </a:r>
            <a:br>
              <a:rPr lang="en-US" altLang="en-US" sz="2200" b="1">
                <a:solidFill>
                  <a:schemeClr val="tx2"/>
                </a:solidFill>
                <a:latin typeface="Book Antiqua" panose="02040602050305030304" pitchFamily="18" charset="0"/>
              </a:rPr>
            </a:br>
            <a:r>
              <a:rPr lang="en-US" altLang="en-US" sz="2000">
                <a:latin typeface="Book Antiqua" panose="02040602050305030304" pitchFamily="18" charset="0"/>
              </a:rPr>
              <a:t>Dead load mainly consist of superimposed loads and self load of structure.</a:t>
            </a:r>
            <a:br>
              <a:rPr lang="en-US" altLang="en-US" sz="2000">
                <a:latin typeface="Book Antiqua" panose="02040602050305030304" pitchFamily="18" charset="0"/>
              </a:rPr>
            </a:br>
            <a:endParaRPr lang="en-US" altLang="en-US" sz="2000">
              <a:latin typeface="Book Antiqua" panose="02040602050305030304" pitchFamily="18" charset="0"/>
            </a:endParaRPr>
          </a:p>
          <a:p>
            <a:pPr marL="739775" lvl="1"/>
            <a:r>
              <a:rPr lang="en-US" altLang="en-US" sz="2200" b="1">
                <a:latin typeface="Book Antiqua" panose="02040602050305030304" pitchFamily="18" charset="0"/>
              </a:rPr>
              <a:t>Self Load</a:t>
            </a:r>
            <a:br>
              <a:rPr lang="en-US" altLang="en-US" sz="2200" b="1">
                <a:latin typeface="Book Antiqua" panose="02040602050305030304" pitchFamily="18" charset="0"/>
              </a:rPr>
            </a:br>
            <a:r>
              <a:rPr lang="en-US" altLang="en-US" sz="2200">
                <a:latin typeface="Book Antiqua" panose="02040602050305030304" pitchFamily="18" charset="0"/>
              </a:rPr>
              <a:t>It is the load of structural member due to its own weight.</a:t>
            </a:r>
          </a:p>
          <a:p>
            <a:pPr marL="739775" lvl="1"/>
            <a:r>
              <a:rPr lang="en-US" altLang="en-US" sz="2200" b="1">
                <a:latin typeface="Book Antiqua" panose="02040602050305030304" pitchFamily="18" charset="0"/>
              </a:rPr>
              <a:t>Superimposed Load</a:t>
            </a:r>
            <a:br>
              <a:rPr lang="en-US" altLang="en-US" sz="2200" b="1">
                <a:latin typeface="Book Antiqua" panose="02040602050305030304" pitchFamily="18" charset="0"/>
              </a:rPr>
            </a:br>
            <a:r>
              <a:rPr lang="en-US" altLang="en-US" sz="2200">
                <a:latin typeface="Book Antiqua" panose="02040602050305030304" pitchFamily="18" charset="0"/>
              </a:rPr>
              <a:t>It is the load supported by a structural member. For instance self weight of column is self load and load of beam and slab over it is superimposed load.</a:t>
            </a:r>
          </a:p>
        </p:txBody>
      </p:sp>
    </p:spTree>
    <p:extLst>
      <p:ext uri="{BB962C8B-B14F-4D97-AF65-F5344CB8AC3E}">
        <p14:creationId xmlns:p14="http://schemas.microsoft.com/office/powerpoint/2010/main" val="200903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A63E2B1-020D-4906-8D73-C32C7926DEBA}" type="slidenum">
              <a:rPr lang="en-US" altLang="en-US" sz="1000"/>
              <a:pPr eaLnBrk="1" hangingPunct="1"/>
              <a:t>3</a:t>
            </a:fld>
            <a:endParaRPr lang="en-US" altLang="en-US" sz="100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81000"/>
            <a:ext cx="75438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>
                <a:latin typeface="Book Antiqua" panose="02040602050305030304" pitchFamily="18" charset="0"/>
              </a:rPr>
              <a:t>Plain &amp; Reinforced Concrete-1</a:t>
            </a:r>
            <a:endParaRPr lang="en-US" altLang="en-US" sz="2400">
              <a:latin typeface="Book Antiqua" panose="02040602050305030304" pitchFamily="18" charset="0"/>
            </a:endParaRP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371600"/>
            <a:ext cx="8229600" cy="5181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Book Antiqua" panose="02040602050305030304" pitchFamily="18" charset="0"/>
              </a:rPr>
              <a:t>Design Loads </a:t>
            </a:r>
            <a:r>
              <a:rPr lang="en-US" altLang="en-US" sz="1800">
                <a:latin typeface="Book Antiqua" panose="02040602050305030304" pitchFamily="18" charset="0"/>
              </a:rPr>
              <a:t>(contd…)</a:t>
            </a:r>
          </a:p>
          <a:p>
            <a:pPr eaLnBrk="1" hangingPunct="1"/>
            <a:r>
              <a:rPr lang="en-US" altLang="en-US" sz="2400" b="1">
                <a:latin typeface="Book Antiqua" panose="02040602050305030304" pitchFamily="18" charset="0"/>
              </a:rPr>
              <a:t>Live Load</a:t>
            </a:r>
            <a:r>
              <a:rPr lang="en-US" altLang="en-US" sz="2200" b="1">
                <a:latin typeface="Book Antiqua" panose="02040602050305030304" pitchFamily="18" charset="0"/>
              </a:rPr>
              <a:t/>
            </a:r>
            <a:br>
              <a:rPr lang="en-US" altLang="en-US" sz="2200" b="1">
                <a:latin typeface="Book Antiqua" panose="02040602050305030304" pitchFamily="18" charset="0"/>
              </a:rPr>
            </a:br>
            <a:r>
              <a:rPr lang="en-US" altLang="en-US" sz="2200" b="1">
                <a:solidFill>
                  <a:schemeClr val="tx2"/>
                </a:solidFill>
                <a:latin typeface="Book Antiqua" panose="02040602050305030304" pitchFamily="18" charset="0"/>
              </a:rPr>
              <a:t>“Live loads consist chiefly  of occupancy loads in buildings and traffic loads on bridges”</a:t>
            </a:r>
            <a:br>
              <a:rPr lang="en-US" altLang="en-US" sz="2200" b="1">
                <a:solidFill>
                  <a:schemeClr val="tx2"/>
                </a:solidFill>
                <a:latin typeface="Book Antiqua" panose="02040602050305030304" pitchFamily="18" charset="0"/>
              </a:rPr>
            </a:br>
            <a:endParaRPr lang="en-US" altLang="en-US" sz="1200" b="1">
              <a:solidFill>
                <a:schemeClr val="tx2"/>
              </a:solidFill>
              <a:latin typeface="Book Antiqua" panose="02040602050305030304" pitchFamily="18" charset="0"/>
            </a:endParaRPr>
          </a:p>
          <a:p>
            <a:pPr marL="739775" lvl="1"/>
            <a:r>
              <a:rPr lang="en-US" altLang="en-US" sz="2200">
                <a:latin typeface="Book Antiqua" panose="02040602050305030304" pitchFamily="18" charset="0"/>
              </a:rPr>
              <a:t>They may be either </a:t>
            </a:r>
            <a:r>
              <a:rPr lang="en-US" altLang="en-US" sz="2200" b="1">
                <a:latin typeface="Book Antiqua" panose="02040602050305030304" pitchFamily="18" charset="0"/>
              </a:rPr>
              <a:t>fully</a:t>
            </a:r>
            <a:r>
              <a:rPr lang="en-US" altLang="en-US" sz="2200">
                <a:latin typeface="Book Antiqua" panose="02040602050305030304" pitchFamily="18" charset="0"/>
              </a:rPr>
              <a:t> or </a:t>
            </a:r>
            <a:r>
              <a:rPr lang="en-US" altLang="en-US" sz="2200" b="1">
                <a:latin typeface="Book Antiqua" panose="02040602050305030304" pitchFamily="18" charset="0"/>
              </a:rPr>
              <a:t>partially</a:t>
            </a:r>
            <a:r>
              <a:rPr lang="en-US" altLang="en-US" sz="2200">
                <a:latin typeface="Book Antiqua" panose="02040602050305030304" pitchFamily="18" charset="0"/>
              </a:rPr>
              <a:t> in place or not present at all, and may also change in location.</a:t>
            </a:r>
          </a:p>
          <a:p>
            <a:pPr marL="739775" lvl="1"/>
            <a:r>
              <a:rPr lang="en-US" altLang="en-US" sz="2200">
                <a:latin typeface="Book Antiqua" panose="02040602050305030304" pitchFamily="18" charset="0"/>
              </a:rPr>
              <a:t>Their magnitude and distribution at any given time are uncertain, and even their maximum intensities throughout the life time of the structure are not known with precision. </a:t>
            </a:r>
          </a:p>
          <a:p>
            <a:pPr marL="739775" lvl="1"/>
            <a:r>
              <a:rPr lang="en-US" altLang="en-US" sz="2200">
                <a:latin typeface="Book Antiqua" panose="02040602050305030304" pitchFamily="18" charset="0"/>
              </a:rPr>
              <a:t>The minimum live loads for which the floor and roof of a building should be designed are usually specified in the building codes that governs at the site construction</a:t>
            </a:r>
            <a:r>
              <a:rPr lang="en-US" altLang="en-US" sz="2000">
                <a:latin typeface="Book Antiqua" panose="02040602050305030304" pitchFamily="18" charset="0"/>
              </a:rPr>
              <a:t>. </a:t>
            </a:r>
            <a:endParaRPr lang="en-US" altLang="en-US" sz="220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85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DAB2BE9-6136-438A-A3F5-87487AD0FC93}" type="slidenum">
              <a:rPr lang="en-US" altLang="en-US" sz="1000"/>
              <a:pPr eaLnBrk="1" hangingPunct="1"/>
              <a:t>4</a:t>
            </a:fld>
            <a:endParaRPr lang="en-US" altLang="en-US" sz="100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04800"/>
            <a:ext cx="7543800" cy="7318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>
                <a:latin typeface="Book Antiqua" panose="02040602050305030304" pitchFamily="18" charset="0"/>
              </a:rPr>
              <a:t>Plain &amp; Reinforced Concrete-1</a:t>
            </a:r>
            <a:endParaRPr lang="en-US" altLang="en-US" sz="2400">
              <a:latin typeface="Book Antiqua" panose="02040602050305030304" pitchFamily="18" charset="0"/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143000"/>
            <a:ext cx="7620000" cy="71913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Book Antiqua" panose="02040602050305030304" pitchFamily="18" charset="0"/>
              </a:rPr>
              <a:t>Densities of Important Materials</a:t>
            </a:r>
          </a:p>
        </p:txBody>
      </p:sp>
      <p:graphicFrame>
        <p:nvGraphicFramePr>
          <p:cNvPr id="75846" name="Group 70"/>
          <p:cNvGraphicFramePr>
            <a:graphicFrameLocks noGrp="1"/>
          </p:cNvGraphicFramePr>
          <p:nvPr>
            <p:ph sz="half" idx="2"/>
          </p:nvPr>
        </p:nvGraphicFramePr>
        <p:xfrm>
          <a:off x="2209800" y="1600200"/>
          <a:ext cx="7391400" cy="1978024"/>
        </p:xfrm>
        <a:graphic>
          <a:graphicData uri="http://schemas.openxmlformats.org/drawingml/2006/table">
            <a:tbl>
              <a:tblPr/>
              <a:tblGrid>
                <a:gridCol w="3695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95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145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18" charset="0"/>
                        </a:rPr>
                        <a:t>Material</a:t>
                      </a:r>
                    </a:p>
                  </a:txBody>
                  <a:tcPr marT="45735" marB="457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18" charset="0"/>
                        </a:rPr>
                        <a:t>Density (Kg/m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18" charset="0"/>
                        </a:rPr>
                        <a:t>3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18" charset="0"/>
                        </a:rPr>
                        <a:t>)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8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PCC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2300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8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RCC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2400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8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Brick masonry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1900-1930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58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Earth/Sand/Brick ballast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1600-1800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9482" name="Rectangle 40"/>
          <p:cNvSpPr>
            <a:spLocks noChangeArrowheads="1"/>
          </p:cNvSpPr>
          <p:nvPr/>
        </p:nvSpPr>
        <p:spPr bwMode="auto">
          <a:xfrm>
            <a:off x="1828800" y="3581400"/>
            <a:ext cx="7620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>
                <a:latin typeface="Book Antiqua" panose="02040602050305030304" pitchFamily="18" charset="0"/>
              </a:rPr>
              <a:t>Intensities of Live Loads </a:t>
            </a:r>
            <a:r>
              <a:rPr lang="en-US" altLang="en-US" sz="1200">
                <a:latin typeface="Book Antiqua" panose="02040602050305030304" pitchFamily="18" charset="0"/>
              </a:rPr>
              <a:t>(Table 1.1, Design of concrete structures by Nilson)</a:t>
            </a:r>
          </a:p>
        </p:txBody>
      </p:sp>
      <p:graphicFrame>
        <p:nvGraphicFramePr>
          <p:cNvPr id="75847" name="Group 71"/>
          <p:cNvGraphicFramePr>
            <a:graphicFrameLocks noGrp="1"/>
          </p:cNvGraphicFramePr>
          <p:nvPr/>
        </p:nvGraphicFramePr>
        <p:xfrm>
          <a:off x="2286000" y="4191000"/>
          <a:ext cx="7391400" cy="2343150"/>
        </p:xfrm>
        <a:graphic>
          <a:graphicData uri="http://schemas.openxmlformats.org/drawingml/2006/table">
            <a:tbl>
              <a:tblPr/>
              <a:tblGrid>
                <a:gridCol w="3886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18" charset="0"/>
                        </a:rPr>
                        <a:t>Occupancy / Use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18" charset="0"/>
                        </a:rPr>
                        <a:t>Live Load(Kg/m2)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Residential/House/Class Room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Offices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250-425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Library Reading Room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Library Stack Room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730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Warehouse/Heavy storage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61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251C53E-BCAF-43FD-8A78-D11E211DE547}" type="slidenum">
              <a:rPr lang="en-US" altLang="en-US" sz="1000"/>
              <a:pPr eaLnBrk="1" hangingPunct="1"/>
              <a:t>5</a:t>
            </a:fld>
            <a:endParaRPr lang="en-US" altLang="en-US" sz="100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81000"/>
            <a:ext cx="75438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>
                <a:latin typeface="Book Antiqua" panose="02040602050305030304" pitchFamily="18" charset="0"/>
              </a:rPr>
              <a:t>Plain &amp; Reinforced Concrete-1</a:t>
            </a:r>
            <a:endParaRPr lang="en-US" altLang="en-US" sz="2400">
              <a:latin typeface="Book Antiqua" panose="02040602050305030304" pitchFamily="18" charset="0"/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371600"/>
            <a:ext cx="8229600" cy="5181600"/>
          </a:xfrm>
        </p:spPr>
        <p:txBody>
          <a:bodyPr>
            <a:normAutofit lnSpcReduction="10000"/>
          </a:bodyPr>
          <a:lstStyle/>
          <a:p>
            <a:pPr marL="571500" indent="-571500">
              <a:lnSpc>
                <a:spcPct val="80000"/>
              </a:lnSpc>
              <a:buNone/>
            </a:pPr>
            <a:r>
              <a:rPr lang="en-US" altLang="en-US">
                <a:latin typeface="Book Antiqua" panose="02040602050305030304" pitchFamily="18" charset="0"/>
              </a:rPr>
              <a:t>Basic Design Equation</a:t>
            </a:r>
          </a:p>
          <a:p>
            <a:pPr marL="571500" indent="-571500">
              <a:lnSpc>
                <a:spcPct val="80000"/>
              </a:lnSpc>
              <a:buNone/>
            </a:pPr>
            <a:r>
              <a:rPr lang="en-US" altLang="en-US" sz="2700">
                <a:latin typeface="Book Antiqua" panose="02040602050305030304" pitchFamily="18" charset="0"/>
              </a:rPr>
              <a:t>	</a:t>
            </a:r>
            <a:r>
              <a:rPr lang="en-US" altLang="en-US" sz="2000">
                <a:latin typeface="Book Antiqua" panose="02040602050305030304" pitchFamily="18" charset="0"/>
              </a:rPr>
              <a:t>Applied Action x F.O.S = Max. Internal Resistance</a:t>
            </a:r>
          </a:p>
          <a:p>
            <a:pPr marL="571500" indent="-571500">
              <a:lnSpc>
                <a:spcPct val="80000"/>
              </a:lnSpc>
              <a:buNone/>
            </a:pPr>
            <a:r>
              <a:rPr lang="en-US" altLang="en-US">
                <a:latin typeface="Book Antiqua" panose="02040602050305030304" pitchFamily="18" charset="0"/>
              </a:rPr>
              <a:t>Factor of Safety</a:t>
            </a:r>
          </a:p>
          <a:p>
            <a:pPr marL="571500" indent="-571500">
              <a:lnSpc>
                <a:spcPct val="80000"/>
              </a:lnSpc>
              <a:buNone/>
            </a:pPr>
            <a:r>
              <a:rPr lang="en-US" altLang="en-US" sz="2700">
                <a:latin typeface="Book Antiqua" panose="02040602050305030304" pitchFamily="18" charset="0"/>
              </a:rPr>
              <a:t>		</a:t>
            </a:r>
            <a:r>
              <a:rPr lang="en-US" altLang="en-US" sz="2000">
                <a:latin typeface="Book Antiqua" panose="02040602050305030304" pitchFamily="18" charset="0"/>
              </a:rPr>
              <a:t>F.O.S. = Max. Failure load/Max. Service Load</a:t>
            </a:r>
            <a:r>
              <a:rPr lang="en-US" altLang="en-US" sz="2700">
                <a:latin typeface="Book Antiqua" panose="02040602050305030304" pitchFamily="18" charset="0"/>
              </a:rPr>
              <a:t> </a:t>
            </a:r>
          </a:p>
          <a:p>
            <a:pPr marL="571500" indent="-571500">
              <a:lnSpc>
                <a:spcPct val="80000"/>
              </a:lnSpc>
              <a:buNone/>
            </a:pPr>
            <a:r>
              <a:rPr lang="en-US" altLang="en-US" sz="2000">
                <a:latin typeface="Book Antiqua" panose="02040602050305030304" pitchFamily="18" charset="0"/>
              </a:rPr>
              <a:t>Following points are relevant to F.O.S</a:t>
            </a:r>
          </a:p>
          <a:p>
            <a:pPr marL="571500" indent="-5715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000">
                <a:latin typeface="Book Antiqua" panose="02040602050305030304" pitchFamily="18" charset="0"/>
              </a:rPr>
              <a:t>It is used to cover uncertainties due to</a:t>
            </a:r>
          </a:p>
          <a:p>
            <a:pPr marL="1292225" lvl="2" indent="-43815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1700">
                <a:solidFill>
                  <a:schemeClr val="tx2"/>
                </a:solidFill>
                <a:latin typeface="Book Antiqua" panose="02040602050305030304" pitchFamily="18" charset="0"/>
              </a:rPr>
              <a:t>Applied loads</a:t>
            </a:r>
            <a:endParaRPr lang="en-US" altLang="en-US" sz="1600">
              <a:solidFill>
                <a:schemeClr val="tx2"/>
              </a:solidFill>
              <a:latin typeface="Book Antiqua" panose="02040602050305030304" pitchFamily="18" charset="0"/>
            </a:endParaRPr>
          </a:p>
          <a:p>
            <a:pPr marL="1292225" lvl="2" indent="-43815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1600">
                <a:solidFill>
                  <a:schemeClr val="tx2"/>
                </a:solidFill>
                <a:latin typeface="Book Antiqua" panose="02040602050305030304" pitchFamily="18" charset="0"/>
              </a:rPr>
              <a:t>Material strength</a:t>
            </a:r>
          </a:p>
          <a:p>
            <a:pPr marL="1292225" lvl="2" indent="-43815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1600">
                <a:solidFill>
                  <a:schemeClr val="tx2"/>
                </a:solidFill>
                <a:latin typeface="Book Antiqua" panose="02040602050305030304" pitchFamily="18" charset="0"/>
              </a:rPr>
              <a:t>Poor workmanship</a:t>
            </a:r>
          </a:p>
          <a:p>
            <a:pPr marL="1292225" lvl="2" indent="-43815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1600">
                <a:solidFill>
                  <a:schemeClr val="tx2"/>
                </a:solidFill>
                <a:latin typeface="Book Antiqua" panose="02040602050305030304" pitchFamily="18" charset="0"/>
              </a:rPr>
              <a:t>Unexpected behavior of structure</a:t>
            </a:r>
          </a:p>
          <a:p>
            <a:pPr marL="1292225" lvl="2" indent="-43815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1600">
                <a:solidFill>
                  <a:schemeClr val="tx2"/>
                </a:solidFill>
                <a:latin typeface="Book Antiqua" panose="02040602050305030304" pitchFamily="18" charset="0"/>
              </a:rPr>
              <a:t>Thermal stresses</a:t>
            </a:r>
          </a:p>
          <a:p>
            <a:pPr marL="1292225" lvl="2" indent="-43815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1600">
                <a:solidFill>
                  <a:schemeClr val="tx2"/>
                </a:solidFill>
                <a:latin typeface="Book Antiqua" panose="02040602050305030304" pitchFamily="18" charset="0"/>
              </a:rPr>
              <a:t>Fabrication</a:t>
            </a:r>
          </a:p>
          <a:p>
            <a:pPr marL="1292225" lvl="2" indent="-43815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1600">
                <a:solidFill>
                  <a:schemeClr val="tx2"/>
                </a:solidFill>
                <a:latin typeface="Book Antiqua" panose="02040602050305030304" pitchFamily="18" charset="0"/>
              </a:rPr>
              <a:t>Residual stresses</a:t>
            </a:r>
          </a:p>
          <a:p>
            <a:pPr marL="571500" indent="-5715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000">
                <a:latin typeface="Book Antiqua" panose="02040602050305030304" pitchFamily="18" charset="0"/>
              </a:rPr>
              <a:t>If F.O.S is provided then at service loads deflection and cracks are within limits.</a:t>
            </a:r>
          </a:p>
          <a:p>
            <a:pPr marL="571500" indent="-5715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000">
                <a:latin typeface="Book Antiqua" panose="02040602050305030304" pitchFamily="18" charset="0"/>
              </a:rPr>
              <a:t>It covers the natural disasters.</a:t>
            </a:r>
          </a:p>
          <a:p>
            <a:pPr marL="571500" indent="-5715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endParaRPr lang="en-US" altLang="en-US" sz="200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08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A1FF8CC-539B-4F47-97AF-C3CC18A1C8E9}" type="slidenum">
              <a:rPr lang="en-US" altLang="en-US" sz="1000"/>
              <a:pPr eaLnBrk="1" hangingPunct="1"/>
              <a:t>6</a:t>
            </a:fld>
            <a:endParaRPr lang="en-US" altLang="en-US" sz="100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Book Antiqua" panose="02040602050305030304" pitchFamily="18" charset="0"/>
              </a:rPr>
              <a:t>Plain &amp; Reinforced Concrete-1</a:t>
            </a:r>
            <a:endParaRPr lang="en-US" altLang="en-US" sz="2400">
              <a:latin typeface="Book Antiqua" panose="02040602050305030304" pitchFamily="18" charset="0"/>
            </a:endParaRPr>
          </a:p>
        </p:txBody>
      </p:sp>
      <p:pic>
        <p:nvPicPr>
          <p:cNvPr id="34821" name="Picture 3" descr="concrete_cyclinder_test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90801" y="1905001"/>
            <a:ext cx="2741613" cy="3656013"/>
          </a:xfrm>
          <a:noFill/>
        </p:spPr>
      </p:pic>
      <p:pic>
        <p:nvPicPr>
          <p:cNvPr id="34822" name="Picture 4" descr="lb011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0" r="17250"/>
          <a:stretch>
            <a:fillRect/>
          </a:stretch>
        </p:blipFill>
        <p:spPr>
          <a:xfrm>
            <a:off x="6324601" y="1905001"/>
            <a:ext cx="3592513" cy="3660775"/>
          </a:xfrm>
          <a:noFill/>
        </p:spPr>
      </p:pic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2743200" y="5715001"/>
            <a:ext cx="228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Book Antiqua" panose="02040602050305030304" pitchFamily="18" charset="0"/>
              </a:rPr>
              <a:t>Concrete Cylinder </a:t>
            </a:r>
          </a:p>
        </p:txBody>
      </p:sp>
      <p:sp>
        <p:nvSpPr>
          <p:cNvPr id="34824" name="Text Box 6"/>
          <p:cNvSpPr txBox="1">
            <a:spLocks noChangeArrowheads="1"/>
          </p:cNvSpPr>
          <p:nvPr/>
        </p:nvSpPr>
        <p:spPr bwMode="auto">
          <a:xfrm>
            <a:off x="7086600" y="5715001"/>
            <a:ext cx="205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Book Antiqua" panose="02040602050305030304" pitchFamily="18" charset="0"/>
              </a:rPr>
              <a:t>Concrete Cube</a:t>
            </a:r>
          </a:p>
        </p:txBody>
      </p:sp>
    </p:spTree>
    <p:extLst>
      <p:ext uri="{BB962C8B-B14F-4D97-AF65-F5344CB8AC3E}">
        <p14:creationId xmlns:p14="http://schemas.microsoft.com/office/powerpoint/2010/main" val="86705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877E03F-262F-4DBD-B5D6-3DF26A2EC6EB}" type="slidenum">
              <a:rPr lang="en-US" altLang="en-US" sz="1000"/>
              <a:pPr eaLnBrk="1" hangingPunct="1"/>
              <a:t>7</a:t>
            </a:fld>
            <a:endParaRPr lang="en-US" altLang="en-US" sz="100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81000"/>
            <a:ext cx="75438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>
                <a:latin typeface="Book Antiqua" panose="02040602050305030304" pitchFamily="18" charset="0"/>
              </a:rPr>
              <a:t>Plain &amp; Reinforced Concrete-1</a:t>
            </a:r>
            <a:endParaRPr lang="en-US" altLang="en-US" sz="2400">
              <a:latin typeface="Book Antiqua" panose="02040602050305030304" pitchFamily="18" charset="0"/>
            </a:endParaRP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371600"/>
            <a:ext cx="8229600" cy="51816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3200" b="1">
                <a:latin typeface="Book Antiqua" panose="02040602050305030304" pitchFamily="18" charset="0"/>
              </a:rPr>
              <a:t>Relevant ASTM Standards</a:t>
            </a:r>
            <a:br>
              <a:rPr lang="en-US" altLang="en-US" sz="3200" b="1">
                <a:latin typeface="Book Antiqua" panose="02040602050305030304" pitchFamily="18" charset="0"/>
              </a:rPr>
            </a:br>
            <a:endParaRPr lang="en-US" altLang="en-US" sz="2000" b="1">
              <a:latin typeface="Book Antiqua" panose="02040602050305030304" pitchFamily="18" charset="0"/>
            </a:endParaRPr>
          </a:p>
          <a:p>
            <a:pPr marL="739775" lvl="1"/>
            <a:r>
              <a:rPr lang="en-US" altLang="en-US" sz="2800" b="1">
                <a:solidFill>
                  <a:schemeClr val="tx2"/>
                </a:solidFill>
                <a:latin typeface="Book Antiqua" panose="02040602050305030304" pitchFamily="18" charset="0"/>
              </a:rPr>
              <a:t>“Methods of Sampling Freshly Mixed Concrete” (ASTM C 172)</a:t>
            </a:r>
            <a:br>
              <a:rPr lang="en-US" altLang="en-US" sz="2800" b="1">
                <a:solidFill>
                  <a:schemeClr val="tx2"/>
                </a:solidFill>
                <a:latin typeface="Book Antiqua" panose="02040602050305030304" pitchFamily="18" charset="0"/>
              </a:rPr>
            </a:br>
            <a:endParaRPr lang="en-US" altLang="en-US" sz="2000" b="1">
              <a:solidFill>
                <a:schemeClr val="tx2"/>
              </a:solidFill>
              <a:latin typeface="Book Antiqua" panose="02040602050305030304" pitchFamily="18" charset="0"/>
            </a:endParaRPr>
          </a:p>
          <a:p>
            <a:pPr marL="739775" lvl="1"/>
            <a:r>
              <a:rPr lang="en-US" altLang="en-US" sz="2800" b="1">
                <a:solidFill>
                  <a:schemeClr val="tx2"/>
                </a:solidFill>
                <a:latin typeface="Book Antiqua" panose="02040602050305030304" pitchFamily="18" charset="0"/>
              </a:rPr>
              <a:t>Practice for Making and Curing Concrete Test Specimens in Field” (ASTM C 31)</a:t>
            </a:r>
            <a:br>
              <a:rPr lang="en-US" altLang="en-US" sz="2800" b="1">
                <a:solidFill>
                  <a:schemeClr val="tx2"/>
                </a:solidFill>
                <a:latin typeface="Book Antiqua" panose="02040602050305030304" pitchFamily="18" charset="0"/>
              </a:rPr>
            </a:br>
            <a:endParaRPr lang="en-US" altLang="en-US" sz="2000" b="1">
              <a:solidFill>
                <a:schemeClr val="tx2"/>
              </a:solidFill>
              <a:latin typeface="Book Antiqua" panose="02040602050305030304" pitchFamily="18" charset="0"/>
            </a:endParaRPr>
          </a:p>
          <a:p>
            <a:pPr marL="739775" lvl="1"/>
            <a:r>
              <a:rPr lang="en-US" altLang="en-US" sz="2800" b="1">
                <a:solidFill>
                  <a:schemeClr val="tx2"/>
                </a:solidFill>
                <a:latin typeface="Book Antiqua" panose="02040602050305030304" pitchFamily="18" charset="0"/>
              </a:rPr>
              <a:t>“Test Methods for Compressive Strength of Cylindrical Concrete Specimen” (ASTM C 39)</a:t>
            </a:r>
          </a:p>
        </p:txBody>
      </p:sp>
    </p:spTree>
    <p:extLst>
      <p:ext uri="{BB962C8B-B14F-4D97-AF65-F5344CB8AC3E}">
        <p14:creationId xmlns:p14="http://schemas.microsoft.com/office/powerpoint/2010/main" val="332695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DAA7035-BAD3-446C-8CC1-4E1F41C46DDE}" type="slidenum">
              <a:rPr lang="en-US" altLang="en-US" sz="1000"/>
              <a:pPr eaLnBrk="1" hangingPunct="1"/>
              <a:t>8</a:t>
            </a:fld>
            <a:endParaRPr lang="en-US" altLang="en-US" sz="100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81000"/>
            <a:ext cx="75438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>
                <a:latin typeface="Book Antiqua" panose="02040602050305030304" pitchFamily="18" charset="0"/>
              </a:rPr>
              <a:t>Plain &amp; Reinforced Concrete-1</a:t>
            </a:r>
            <a:endParaRPr lang="en-US" altLang="en-US" sz="2400">
              <a:latin typeface="Book Antiqua" panose="02040602050305030304" pitchFamily="18" charset="0"/>
            </a:endParaRP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371600"/>
            <a:ext cx="8229600" cy="51816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b="1">
                <a:latin typeface="Book Antiqua" panose="02040602050305030304" pitchFamily="18" charset="0"/>
              </a:rPr>
              <a:t>Testing of Samples for Compressive Strength</a:t>
            </a:r>
          </a:p>
          <a:p>
            <a:pPr marL="0" indent="0">
              <a:buNone/>
            </a:pPr>
            <a:r>
              <a:rPr lang="en-US" altLang="en-US" sz="2400" b="1">
                <a:solidFill>
                  <a:schemeClr val="tx2"/>
                </a:solidFill>
                <a:latin typeface="Book Antiqua" panose="02040602050305030304" pitchFamily="18" charset="0"/>
              </a:rPr>
              <a:t>Cylinders should be tested in moist condition because in dry state it gives more strength.</a:t>
            </a:r>
          </a:p>
          <a:p>
            <a:pPr marL="0" indent="0">
              <a:buNone/>
            </a:pPr>
            <a:r>
              <a:rPr lang="en-US" altLang="en-US" sz="2000">
                <a:solidFill>
                  <a:schemeClr val="tx2"/>
                </a:solidFill>
                <a:latin typeface="Book Antiqua" panose="02040602050305030304" pitchFamily="18" charset="0"/>
              </a:rPr>
              <a:t>ACI 5.6.2.1:</a:t>
            </a:r>
            <a:r>
              <a:rPr lang="en-US" altLang="en-US" sz="2000">
                <a:latin typeface="Book Antiqua" panose="02040602050305030304" pitchFamily="18" charset="0"/>
              </a:rPr>
              <a:t> Samples for strength tests of each class of concrete placed each day shall be taken :</a:t>
            </a:r>
          </a:p>
          <a:p>
            <a:pPr marL="739775" lvl="1"/>
            <a:r>
              <a:rPr lang="en-US" altLang="en-US" sz="2000">
                <a:latin typeface="Book Antiqua" panose="02040602050305030304" pitchFamily="18" charset="0"/>
              </a:rPr>
              <a:t>Not less than once a day</a:t>
            </a:r>
            <a:br>
              <a:rPr lang="en-US" altLang="en-US" sz="2000">
                <a:latin typeface="Book Antiqua" panose="02040602050305030304" pitchFamily="18" charset="0"/>
              </a:rPr>
            </a:br>
            <a:endParaRPr lang="en-US" altLang="en-US" sz="2000">
              <a:latin typeface="Book Antiqua" panose="02040602050305030304" pitchFamily="18" charset="0"/>
            </a:endParaRPr>
          </a:p>
          <a:p>
            <a:pPr marL="739775" lvl="1"/>
            <a:r>
              <a:rPr lang="en-US" altLang="en-US" sz="2000">
                <a:latin typeface="Book Antiqua" panose="02040602050305030304" pitchFamily="18" charset="0"/>
              </a:rPr>
              <a:t>Not less than once for each 110m</a:t>
            </a:r>
            <a:r>
              <a:rPr lang="en-US" altLang="en-US" sz="2000" baseline="30000">
                <a:latin typeface="Book Antiqua" panose="02040602050305030304" pitchFamily="18" charset="0"/>
              </a:rPr>
              <a:t>3 </a:t>
            </a:r>
            <a:r>
              <a:rPr lang="en-US" altLang="en-US" sz="2000">
                <a:latin typeface="Book Antiqua" panose="02040602050305030304" pitchFamily="18" charset="0"/>
              </a:rPr>
              <a:t>of concrete.</a:t>
            </a:r>
            <a:br>
              <a:rPr lang="en-US" altLang="en-US" sz="2000">
                <a:latin typeface="Book Antiqua" panose="02040602050305030304" pitchFamily="18" charset="0"/>
              </a:rPr>
            </a:br>
            <a:endParaRPr lang="en-US" altLang="en-US" sz="2000">
              <a:latin typeface="Book Antiqua" panose="02040602050305030304" pitchFamily="18" charset="0"/>
            </a:endParaRPr>
          </a:p>
          <a:p>
            <a:pPr marL="739775" lvl="1"/>
            <a:r>
              <a:rPr lang="en-US" altLang="en-US" sz="2000">
                <a:latin typeface="Book Antiqua" panose="02040602050305030304" pitchFamily="18" charset="0"/>
              </a:rPr>
              <a:t>Not less than once for each 460m</a:t>
            </a:r>
            <a:r>
              <a:rPr lang="en-US" altLang="en-US" sz="2000" baseline="30000">
                <a:latin typeface="Book Antiqua" panose="02040602050305030304" pitchFamily="18" charset="0"/>
              </a:rPr>
              <a:t>2 </a:t>
            </a:r>
            <a:r>
              <a:rPr lang="en-US" altLang="en-US" sz="2000">
                <a:latin typeface="Book Antiqua" panose="02040602050305030304" pitchFamily="18" charset="0"/>
              </a:rPr>
              <a:t>of concrete.</a:t>
            </a:r>
            <a:br>
              <a:rPr lang="en-US" altLang="en-US" sz="2000">
                <a:latin typeface="Book Antiqua" panose="02040602050305030304" pitchFamily="18" charset="0"/>
              </a:rPr>
            </a:br>
            <a:endParaRPr lang="en-US" altLang="en-US" sz="200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US" altLang="en-US" sz="2000">
                <a:solidFill>
                  <a:schemeClr val="tx2"/>
                </a:solidFill>
                <a:latin typeface="Book Antiqua" panose="02040602050305030304" pitchFamily="18" charset="0"/>
              </a:rPr>
              <a:t>Code allows the site engineer to ask for casting the test sample if he regards it necessary.    </a:t>
            </a:r>
          </a:p>
        </p:txBody>
      </p:sp>
    </p:spTree>
    <p:extLst>
      <p:ext uri="{BB962C8B-B14F-4D97-AF65-F5344CB8AC3E}">
        <p14:creationId xmlns:p14="http://schemas.microsoft.com/office/powerpoint/2010/main" val="303662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712B585-1831-4064-970E-8C17A8F366F4}" type="slidenum">
              <a:rPr lang="en-US" altLang="en-US" sz="1000"/>
              <a:pPr eaLnBrk="1" hangingPunct="1"/>
              <a:t>9</a:t>
            </a:fld>
            <a:endParaRPr lang="en-US" altLang="en-US" sz="100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81000"/>
            <a:ext cx="75438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>
                <a:latin typeface="Book Antiqua" panose="02040602050305030304" pitchFamily="18" charset="0"/>
              </a:rPr>
              <a:t>Plain &amp; Reinforced Concrete-1</a:t>
            </a:r>
            <a:endParaRPr lang="en-US" altLang="en-US" sz="2400">
              <a:latin typeface="Book Antiqua" panose="02040602050305030304" pitchFamily="18" charset="0"/>
            </a:endParaRP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371600"/>
            <a:ext cx="8229600" cy="51816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3200" b="1">
                <a:latin typeface="Book Antiqua" panose="02040602050305030304" pitchFamily="18" charset="0"/>
              </a:rPr>
              <a:t>Acceptance Criteria for Concrete Quality</a:t>
            </a:r>
          </a:p>
          <a:p>
            <a:pPr marL="0" indent="0">
              <a:buNone/>
            </a:pPr>
            <a:r>
              <a:rPr lang="en-US" altLang="en-US" b="1">
                <a:solidFill>
                  <a:schemeClr val="tx2"/>
                </a:solidFill>
                <a:latin typeface="Book Antiqua" panose="02040602050305030304" pitchFamily="18" charset="0"/>
              </a:rPr>
              <a:t>ACI 5.6.3.3: Strength level of an individual class of concrete shall be considered satisfactory if both of the following requirements are met:</a:t>
            </a:r>
          </a:p>
          <a:p>
            <a:pPr marL="739775" lvl="1"/>
            <a:r>
              <a:rPr lang="en-US" altLang="en-US" b="1">
                <a:latin typeface="Book Antiqua" panose="02040602050305030304" pitchFamily="18" charset="0"/>
              </a:rPr>
              <a:t>Every arithmetic average of any three consecutive strength tests equals or exceeds fc’.</a:t>
            </a:r>
          </a:p>
          <a:p>
            <a:pPr marL="739775" lvl="1"/>
            <a:r>
              <a:rPr lang="en-US" altLang="en-US" b="1">
                <a:latin typeface="Book Antiqua" panose="02040602050305030304" pitchFamily="18" charset="0"/>
              </a:rPr>
              <a:t>No individual strength test </a:t>
            </a:r>
            <a:r>
              <a:rPr lang="en-US" altLang="en-US" b="1">
                <a:solidFill>
                  <a:schemeClr val="tx2"/>
                </a:solidFill>
                <a:latin typeface="Book Antiqua" panose="02040602050305030304" pitchFamily="18" charset="0"/>
              </a:rPr>
              <a:t>(average of two cylinders)</a:t>
            </a:r>
            <a:r>
              <a:rPr lang="en-US" altLang="en-US" b="1">
                <a:latin typeface="Book Antiqua" panose="02040602050305030304" pitchFamily="18" charset="0"/>
              </a:rPr>
              <a:t> falls below fc’ </a:t>
            </a:r>
          </a:p>
          <a:p>
            <a:pPr marL="1147763" lvl="2"/>
            <a:r>
              <a:rPr lang="en-US" altLang="en-US" sz="2100" b="1">
                <a:latin typeface="Book Antiqua" panose="02040602050305030304" pitchFamily="18" charset="0"/>
              </a:rPr>
              <a:t>by more than 3.5 MPa (500 psi) when fc’ is 35 MPa (5000 psi) or less; or </a:t>
            </a:r>
          </a:p>
          <a:p>
            <a:pPr marL="1147763" lvl="2"/>
            <a:r>
              <a:rPr lang="en-US" altLang="en-US" sz="2100" b="1">
                <a:latin typeface="Book Antiqua" panose="02040602050305030304" pitchFamily="18" charset="0"/>
              </a:rPr>
              <a:t>by more than 0.10fc’ when fc’ is more than 35 MPa</a:t>
            </a:r>
          </a:p>
        </p:txBody>
      </p:sp>
    </p:spTree>
    <p:extLst>
      <p:ext uri="{BB962C8B-B14F-4D97-AF65-F5344CB8AC3E}">
        <p14:creationId xmlns:p14="http://schemas.microsoft.com/office/powerpoint/2010/main" val="394219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274</Words>
  <Application>Microsoft Office PowerPoint</Application>
  <PresentationFormat>Custom</PresentationFormat>
  <Paragraphs>97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Building structure</vt:lpstr>
      <vt:lpstr>Plain &amp; Reinforced Concrete-1</vt:lpstr>
      <vt:lpstr>Plain &amp; Reinforced Concrete-1</vt:lpstr>
      <vt:lpstr>Plain &amp; Reinforced Concrete-1</vt:lpstr>
      <vt:lpstr>Plain &amp; Reinforced Concrete-1</vt:lpstr>
      <vt:lpstr>Plain &amp; Reinforced Concrete-1</vt:lpstr>
      <vt:lpstr>Plain &amp; Reinforced Concrete-1</vt:lpstr>
      <vt:lpstr>Plain &amp; Reinforced Concrete-1</vt:lpstr>
      <vt:lpstr>Plain &amp; Reinforced Concrete-1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Plain &amp; Reinforced Concrete-1</dc:title>
  <dc:creator>Admin</dc:creator>
  <cp:lastModifiedBy>Aashu</cp:lastModifiedBy>
  <cp:revision>5</cp:revision>
  <dcterms:created xsi:type="dcterms:W3CDTF">2022-02-10T16:17:47Z</dcterms:created>
  <dcterms:modified xsi:type="dcterms:W3CDTF">2022-09-06T07:25:57Z</dcterms:modified>
</cp:coreProperties>
</file>