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8" r:id="rId6"/>
    <p:sldId id="259" r:id="rId7"/>
    <p:sldId id="263" r:id="rId8"/>
    <p:sldId id="265" r:id="rId9"/>
    <p:sldId id="271" r:id="rId10"/>
    <p:sldId id="272" r:id="rId11"/>
    <p:sldId id="273" r:id="rId12"/>
    <p:sldId id="274" r:id="rId13"/>
    <p:sldId id="266" r:id="rId14"/>
    <p:sldId id="267" r:id="rId1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67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321560" y="1535430"/>
            <a:ext cx="7559040" cy="3853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3148329"/>
            <a:ext cx="2459990" cy="612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735819" y="3148329"/>
            <a:ext cx="2456179" cy="6121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692400" y="3522979"/>
            <a:ext cx="6814820" cy="0"/>
          </a:xfrm>
          <a:custGeom>
            <a:avLst/>
            <a:gdLst/>
            <a:ahLst/>
            <a:cxnLst/>
            <a:rect l="l" t="t" r="r" b="b"/>
            <a:pathLst>
              <a:path w="6814820">
                <a:moveTo>
                  <a:pt x="0" y="0"/>
                </a:moveTo>
                <a:lnTo>
                  <a:pt x="6814820" y="0"/>
                </a:lnTo>
              </a:path>
            </a:pathLst>
          </a:custGeom>
          <a:ln w="15813">
            <a:solidFill>
              <a:srgbClr val="829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43985" y="2504440"/>
            <a:ext cx="4304029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252525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52525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52525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52525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03250" y="601980"/>
            <a:ext cx="10990580" cy="5657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3154679"/>
            <a:ext cx="762000" cy="6057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436350" y="3154679"/>
            <a:ext cx="755650" cy="6057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395730" y="2420620"/>
            <a:ext cx="9406890" cy="0"/>
          </a:xfrm>
          <a:custGeom>
            <a:avLst/>
            <a:gdLst/>
            <a:ahLst/>
            <a:cxnLst/>
            <a:rect l="l" t="t" r="r" b="b"/>
            <a:pathLst>
              <a:path w="9406890">
                <a:moveTo>
                  <a:pt x="0" y="0"/>
                </a:moveTo>
                <a:lnTo>
                  <a:pt x="9406890" y="0"/>
                </a:lnTo>
              </a:path>
            </a:pathLst>
          </a:custGeom>
          <a:ln w="15813">
            <a:solidFill>
              <a:srgbClr val="829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384300" y="557530"/>
            <a:ext cx="9253220" cy="5765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03250" y="601980"/>
            <a:ext cx="10990580" cy="56578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3154679"/>
            <a:ext cx="762000" cy="6057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436350" y="3154679"/>
            <a:ext cx="755650" cy="6057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395730" y="2420620"/>
            <a:ext cx="9406890" cy="0"/>
          </a:xfrm>
          <a:custGeom>
            <a:avLst/>
            <a:gdLst/>
            <a:ahLst/>
            <a:cxnLst/>
            <a:rect l="l" t="t" r="r" b="b"/>
            <a:pathLst>
              <a:path w="9406890">
                <a:moveTo>
                  <a:pt x="0" y="0"/>
                </a:moveTo>
                <a:lnTo>
                  <a:pt x="9406890" y="0"/>
                </a:lnTo>
              </a:path>
            </a:pathLst>
          </a:custGeom>
          <a:ln w="15813">
            <a:solidFill>
              <a:srgbClr val="829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46929" y="1286509"/>
            <a:ext cx="289814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252525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4139" y="2590800"/>
            <a:ext cx="9443720" cy="2836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  <a:tabLst>
                <a:tab pos="2900045" algn="l"/>
              </a:tabLst>
            </a:pPr>
            <a:r>
              <a:rPr spc="-5" dirty="0"/>
              <a:t>Co</a:t>
            </a:r>
            <a:r>
              <a:rPr dirty="0"/>
              <a:t>m</a:t>
            </a:r>
            <a:r>
              <a:rPr spc="-5" dirty="0"/>
              <a:t>put</a:t>
            </a:r>
            <a:r>
              <a:rPr spc="-10" dirty="0"/>
              <a:t>e</a:t>
            </a:r>
            <a:r>
              <a:rPr dirty="0"/>
              <a:t>r	</a:t>
            </a:r>
            <a:r>
              <a:rPr spc="-5" dirty="0"/>
              <a:t>Bas</a:t>
            </a:r>
            <a:r>
              <a:rPr spc="-10" dirty="0"/>
              <a:t>i</a:t>
            </a:r>
            <a:r>
              <a:rPr dirty="0"/>
              <a:t>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07179" y="3690620"/>
            <a:ext cx="3983354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Garamond"/>
                <a:cs typeface="Garamond"/>
              </a:rPr>
              <a:t>Hardware and </a:t>
            </a:r>
            <a:r>
              <a:rPr sz="2100" spc="-10" dirty="0">
                <a:latin typeface="Garamond"/>
                <a:cs typeface="Garamond"/>
              </a:rPr>
              <a:t>Software</a:t>
            </a:r>
            <a:r>
              <a:rPr sz="2100" spc="-35" dirty="0">
                <a:latin typeface="Garamond"/>
                <a:cs typeface="Garamond"/>
              </a:rPr>
              <a:t> </a:t>
            </a:r>
            <a:r>
              <a:rPr sz="2100" spc="-5" dirty="0">
                <a:latin typeface="Garamond"/>
                <a:cs typeface="Garamond"/>
              </a:rPr>
              <a:t>Fundamentals</a:t>
            </a:r>
            <a:endParaRPr sz="2100" dirty="0"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58400" y="6096000"/>
            <a:ext cx="2953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 :</a:t>
            </a:r>
          </a:p>
          <a:p>
            <a:r>
              <a:rPr lang="en-US" dirty="0" smtClean="0"/>
              <a:t>Ar. Manish </a:t>
            </a:r>
            <a:r>
              <a:rPr lang="en-US" dirty="0" err="1" smtClean="0"/>
              <a:t>kumar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FCCAB-8F45-4B9C-9DDA-3D92A6746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21" y="152400"/>
            <a:ext cx="1019343" cy="121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531" y="1371600"/>
            <a:ext cx="4497069" cy="1354217"/>
          </a:xfrm>
        </p:spPr>
        <p:txBody>
          <a:bodyPr/>
          <a:lstStyle/>
          <a:p>
            <a:r>
              <a:rPr lang="en-IN" dirty="0" smtClean="0"/>
              <a:t>Computer hardware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4139" y="2590800"/>
            <a:ext cx="9443720" cy="584775"/>
          </a:xfrm>
        </p:spPr>
        <p:txBody>
          <a:bodyPr/>
          <a:lstStyle/>
          <a:p>
            <a:r>
              <a:rPr lang="en-IN" sz="1900" b="1" u="sng" dirty="0" smtClean="0">
                <a:latin typeface="Garamond" panose="02020404030301010803" pitchFamily="18" charset="0"/>
              </a:rPr>
              <a:t>C P U    </a:t>
            </a:r>
            <a:r>
              <a:rPr lang="en-IN" sz="1900" dirty="0" smtClean="0">
                <a:latin typeface="Garamond" panose="02020404030301010803" pitchFamily="18" charset="0"/>
              </a:rPr>
              <a:t>Central </a:t>
            </a:r>
            <a:r>
              <a:rPr lang="en-IN" sz="1900" dirty="0">
                <a:latin typeface="Garamond" panose="02020404030301010803" pitchFamily="18" charset="0"/>
              </a:rPr>
              <a:t>processing unit. Unit that bring the instruction from memory to be executed and decode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3330476"/>
            <a:ext cx="822960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00" b="1" u="sng" dirty="0" smtClean="0">
                <a:latin typeface="Garamond" panose="02020404030301010803" pitchFamily="18" charset="0"/>
              </a:rPr>
              <a:t>Storing  Device   </a:t>
            </a:r>
            <a:r>
              <a:rPr lang="en-IN" sz="1900" dirty="0" smtClean="0">
                <a:latin typeface="Garamond" panose="02020404030301010803" pitchFamily="18" charset="0"/>
              </a:rPr>
              <a:t>Any </a:t>
            </a:r>
            <a:r>
              <a:rPr lang="en-IN" sz="1900" dirty="0">
                <a:latin typeface="Garamond" panose="02020404030301010803" pitchFamily="18" charset="0"/>
              </a:rPr>
              <a:t>hardware that can hold information, temporarily or permanently. We distinguish two types of storage: a primary storage device (RAM), and a secondary storage device (hard drive). Secondary storage can be removable, internal, or external storage</a:t>
            </a:r>
            <a:r>
              <a:rPr lang="en-IN" sz="1900" dirty="0" smtClean="0">
                <a:latin typeface="Garamond" panose="02020404030301010803" pitchFamily="18" charset="0"/>
              </a:rPr>
              <a:t>.</a:t>
            </a:r>
            <a:r>
              <a:rPr lang="en-IN" sz="1900" dirty="0">
                <a:latin typeface="Garamond" panose="02020404030301010803" pitchFamily="18" charset="0"/>
              </a:rPr>
              <a:t> Examples of permanent computer storage:</a:t>
            </a:r>
          </a:p>
          <a:p>
            <a:r>
              <a:rPr lang="en-IN" sz="1900" dirty="0">
                <a:latin typeface="Garamond" panose="02020404030301010803" pitchFamily="18" charset="0"/>
              </a:rPr>
              <a:t>1. Magnetic storage devices: hard drive, floppy diskette etc.</a:t>
            </a:r>
          </a:p>
          <a:p>
            <a:r>
              <a:rPr lang="en-IN" sz="1900" dirty="0">
                <a:latin typeface="Garamond" panose="02020404030301010803" pitchFamily="18" charset="0"/>
              </a:rPr>
              <a:t>2. Optical: </a:t>
            </a:r>
            <a:r>
              <a:rPr lang="en-IN" sz="1900" dirty="0" err="1">
                <a:latin typeface="Garamond" panose="02020404030301010803" pitchFamily="18" charset="0"/>
              </a:rPr>
              <a:t>blu-ray</a:t>
            </a:r>
            <a:r>
              <a:rPr lang="en-IN" sz="1900" dirty="0">
                <a:latin typeface="Garamond" panose="02020404030301010803" pitchFamily="18" charset="0"/>
              </a:rPr>
              <a:t> disc, </a:t>
            </a:r>
            <a:r>
              <a:rPr lang="en-IN" sz="1900" dirty="0" err="1">
                <a:latin typeface="Garamond" panose="02020404030301010803" pitchFamily="18" charset="0"/>
              </a:rPr>
              <a:t>CD-rom</a:t>
            </a:r>
            <a:r>
              <a:rPr lang="en-IN" sz="1900" dirty="0">
                <a:latin typeface="Garamond" panose="02020404030301010803" pitchFamily="18" charset="0"/>
              </a:rPr>
              <a:t> disc etc.</a:t>
            </a:r>
          </a:p>
          <a:p>
            <a:r>
              <a:rPr lang="en-IN" sz="1900" dirty="0">
                <a:latin typeface="Garamond" panose="02020404030301010803" pitchFamily="18" charset="0"/>
              </a:rPr>
              <a:t>3. Flash memory devices: memory card, memory stick, SSD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54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2931" y="1286509"/>
            <a:ext cx="4954269" cy="1354217"/>
          </a:xfrm>
        </p:spPr>
        <p:txBody>
          <a:bodyPr/>
          <a:lstStyle/>
          <a:p>
            <a:r>
              <a:rPr lang="en-IN" dirty="0"/>
              <a:t>Computer hardware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4139" y="2590800"/>
            <a:ext cx="9443720" cy="2970044"/>
          </a:xfrm>
        </p:spPr>
        <p:txBody>
          <a:bodyPr/>
          <a:lstStyle/>
          <a:p>
            <a:r>
              <a:rPr lang="en-IN" sz="1900" b="1" u="sng" dirty="0" smtClean="0">
                <a:latin typeface="Garamond" panose="02020404030301010803" pitchFamily="18" charset="0"/>
              </a:rPr>
              <a:t>R A M     </a:t>
            </a:r>
            <a:r>
              <a:rPr lang="en-IN" sz="1900" dirty="0" smtClean="0">
                <a:latin typeface="Garamond" panose="02020404030301010803" pitchFamily="18" charset="0"/>
              </a:rPr>
              <a:t>It </a:t>
            </a:r>
            <a:r>
              <a:rPr lang="en-IN" sz="1900" dirty="0">
                <a:latin typeface="Garamond" panose="02020404030301010803" pitchFamily="18" charset="0"/>
              </a:rPr>
              <a:t>stands for random </a:t>
            </a:r>
            <a:r>
              <a:rPr lang="en-IN" sz="1900" dirty="0" err="1">
                <a:latin typeface="Garamond" panose="02020404030301010803" pitchFamily="18" charset="0"/>
              </a:rPr>
              <a:t>acsses</a:t>
            </a:r>
            <a:r>
              <a:rPr lang="en-IN" sz="1900" dirty="0">
                <a:latin typeface="Garamond" panose="02020404030301010803" pitchFamily="18" charset="0"/>
              </a:rPr>
              <a:t> memory, it keeps the data and general purpose program that the </a:t>
            </a:r>
            <a:r>
              <a:rPr lang="en-IN" sz="1900" dirty="0" err="1">
                <a:latin typeface="Garamond" panose="02020404030301010803" pitchFamily="18" charset="0"/>
              </a:rPr>
              <a:t>compter</a:t>
            </a:r>
            <a:r>
              <a:rPr lang="en-IN" sz="1900" dirty="0">
                <a:latin typeface="Garamond" panose="02020404030301010803" pitchFamily="18" charset="0"/>
              </a:rPr>
              <a:t> is executing at the moment. RAM is not permanent, its contain can be changed and it is erased when the computer is off</a:t>
            </a:r>
            <a:r>
              <a:rPr lang="en-IN" sz="1900" dirty="0" smtClean="0">
                <a:latin typeface="Garamond" panose="02020404030301010803" pitchFamily="18" charset="0"/>
              </a:rPr>
              <a:t>.</a:t>
            </a:r>
          </a:p>
          <a:p>
            <a:r>
              <a:rPr lang="en-IN" sz="1900" b="1" u="sng" dirty="0" smtClean="0">
                <a:latin typeface="Garamond" panose="02020404030301010803" pitchFamily="18" charset="0"/>
              </a:rPr>
              <a:t>Motherboard</a:t>
            </a:r>
            <a:r>
              <a:rPr lang="en-IN" sz="1900" dirty="0" smtClean="0">
                <a:latin typeface="Garamond" panose="02020404030301010803" pitchFamily="18" charset="0"/>
              </a:rPr>
              <a:t>    It </a:t>
            </a:r>
            <a:r>
              <a:rPr lang="en-IN" sz="1900" dirty="0">
                <a:latin typeface="Garamond" panose="02020404030301010803" pitchFamily="18" charset="0"/>
              </a:rPr>
              <a:t>is the physical arrangement in a computer that contains the computer's basic circuitry and components. It has a socket for the CPU, RAM and expansion part (sound cards, graphic cards ETC) and also connects together the CPU, memory, hard drives, optical drives, video card and more</a:t>
            </a:r>
            <a:r>
              <a:rPr lang="en-IN" sz="1900" dirty="0" smtClean="0">
                <a:latin typeface="Garamond" panose="02020404030301010803" pitchFamily="18" charset="0"/>
              </a:rPr>
              <a:t>.</a:t>
            </a:r>
          </a:p>
          <a:p>
            <a:r>
              <a:rPr lang="en-IN" sz="1900" b="1" u="sng" dirty="0" smtClean="0">
                <a:latin typeface="Garamond" panose="02020404030301010803" pitchFamily="18" charset="0"/>
              </a:rPr>
              <a:t>Mouse </a:t>
            </a:r>
            <a:r>
              <a:rPr lang="en-IN" sz="1900" b="1" dirty="0" smtClean="0">
                <a:latin typeface="Garamond" panose="02020404030301010803" pitchFamily="18" charset="0"/>
              </a:rPr>
              <a:t>  </a:t>
            </a:r>
            <a:r>
              <a:rPr lang="en-IN" sz="2000" dirty="0">
                <a:latin typeface="Garamond" panose="02020404030301010803" pitchFamily="18" charset="0"/>
              </a:rPr>
              <a:t> A computer mouse is a handheld hardware input device that controls a cursor in a GUI (graphical user interface) and can move and select text, icons, files, and folders on your </a:t>
            </a:r>
            <a:r>
              <a:rPr lang="en-IN" sz="2000" b="1" dirty="0" err="1" smtClean="0">
                <a:latin typeface="Garamond" panose="02020404030301010803" pitchFamily="18" charset="0"/>
              </a:rPr>
              <a:t>computer</a:t>
            </a:r>
            <a:r>
              <a:rPr lang="en-IN" sz="2000" dirty="0" err="1" smtClean="0">
                <a:latin typeface="Garamond" panose="02020404030301010803" pitchFamily="18" charset="0"/>
              </a:rPr>
              <a:t>.Its</a:t>
            </a:r>
            <a:r>
              <a:rPr lang="en-IN" sz="2000" dirty="0" smtClean="0">
                <a:latin typeface="Garamond" panose="02020404030301010803" pitchFamily="18" charset="0"/>
              </a:rPr>
              <a:t> full form is </a:t>
            </a:r>
            <a:r>
              <a:rPr lang="en-IN" sz="1900" dirty="0">
                <a:latin typeface="Garamond" panose="02020404030301010803" pitchFamily="18" charset="0"/>
              </a:rPr>
              <a:t>m</a:t>
            </a:r>
            <a:r>
              <a:rPr lang="en-IN" sz="1900" dirty="0" smtClean="0">
                <a:latin typeface="Garamond" panose="02020404030301010803" pitchFamily="18" charset="0"/>
              </a:rPr>
              <a:t>anually operated user selection equipment</a:t>
            </a:r>
            <a:endParaRPr lang="en-IN" sz="19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6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4139" y="2446615"/>
            <a:ext cx="9443720" cy="3877985"/>
          </a:xfrm>
        </p:spPr>
        <p:txBody>
          <a:bodyPr/>
          <a:lstStyle/>
          <a:p>
            <a:r>
              <a:rPr lang="en-IN" b="1" u="sng" dirty="0" smtClean="0">
                <a:latin typeface="Garamond" panose="02020404030301010803" pitchFamily="18" charset="0"/>
              </a:rPr>
              <a:t>Bits and Bytes</a:t>
            </a:r>
          </a:p>
          <a:p>
            <a:r>
              <a:rPr lang="en-IN" dirty="0" smtClean="0">
                <a:latin typeface="Garamond" panose="02020404030301010803" pitchFamily="18" charset="0"/>
              </a:rPr>
              <a:t>Bit is the smallest storage unit in the computer. A bit can store just 0 or 1, which is called binary, and therefore can be stored by physical devices or systems that has two separate states. For example 2 positions, or states of an electrical switch, the two states being ‘on‘ and ‘off‘. A bit can also be described as true/ false, no/ yes etc. Notice that a bit has only two coding options, or 2 values. One bit is too small to be used, and thus computers use a larger storage unit called bytes.</a:t>
            </a:r>
          </a:p>
          <a:p>
            <a:r>
              <a:rPr lang="en-IN" dirty="0" smtClean="0">
                <a:latin typeface="Garamond" panose="02020404030301010803" pitchFamily="18" charset="0"/>
              </a:rPr>
              <a:t>Bytes- </a:t>
            </a:r>
            <a:r>
              <a:rPr lang="en-IN" dirty="0">
                <a:latin typeface="Garamond" panose="02020404030301010803" pitchFamily="18" charset="0"/>
              </a:rPr>
              <a:t>are made of bits. 8 bits are used to create 1 byte. Notice that a Byte has 28 coding options, 256 values. RAM, hard drives and flash drives, are all types of storages measured by Bytes.</a:t>
            </a:r>
          </a:p>
          <a:p>
            <a:r>
              <a:rPr lang="en-IN" dirty="0" smtClean="0">
                <a:latin typeface="Garamond" panose="02020404030301010803" pitchFamily="18" charset="0"/>
              </a:rPr>
              <a:t>Other </a:t>
            </a:r>
            <a:r>
              <a:rPr lang="en-IN" dirty="0">
                <a:latin typeface="Garamond" panose="02020404030301010803" pitchFamily="18" charset="0"/>
              </a:rPr>
              <a:t>storage units:</a:t>
            </a:r>
          </a:p>
          <a:p>
            <a:r>
              <a:rPr lang="en-IN" dirty="0" smtClean="0">
                <a:latin typeface="Garamond" panose="02020404030301010803" pitchFamily="18" charset="0"/>
              </a:rPr>
              <a:t>1 </a:t>
            </a:r>
            <a:r>
              <a:rPr lang="en-IN" dirty="0">
                <a:latin typeface="Garamond" panose="02020404030301010803" pitchFamily="18" charset="0"/>
              </a:rPr>
              <a:t>KB (kilobytes)= 1024 Bytes</a:t>
            </a:r>
          </a:p>
          <a:p>
            <a:r>
              <a:rPr lang="en-IN" dirty="0">
                <a:latin typeface="Garamond" panose="02020404030301010803" pitchFamily="18" charset="0"/>
              </a:rPr>
              <a:t>1 MB (megabytes)= 1024 KB</a:t>
            </a:r>
          </a:p>
          <a:p>
            <a:r>
              <a:rPr lang="en-IN" dirty="0">
                <a:latin typeface="Garamond" panose="02020404030301010803" pitchFamily="18" charset="0"/>
              </a:rPr>
              <a:t>1 GB (gigabyte)= 1024 MB</a:t>
            </a:r>
          </a:p>
          <a:p>
            <a:r>
              <a:rPr lang="en-IN" dirty="0">
                <a:latin typeface="Garamond" panose="02020404030301010803" pitchFamily="18" charset="0"/>
              </a:rPr>
              <a:t>1 TB (terabyte)= 1024 GB</a:t>
            </a:r>
          </a:p>
          <a:p>
            <a:r>
              <a:rPr lang="en-IN" dirty="0">
                <a:latin typeface="Garamond" panose="02020404030301010803" pitchFamily="18" charset="0"/>
              </a:rPr>
              <a:t>1 PB (petabyte)= 1024 TB</a:t>
            </a:r>
          </a:p>
        </p:txBody>
      </p:sp>
    </p:spTree>
    <p:extLst>
      <p:ext uri="{BB962C8B-B14F-4D97-AF65-F5344CB8AC3E}">
        <p14:creationId xmlns:p14="http://schemas.microsoft.com/office/powerpoint/2010/main" val="147638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28540" y="1286509"/>
            <a:ext cx="25330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A</a:t>
            </a:r>
            <a:r>
              <a:rPr dirty="0"/>
              <a:t>d</a:t>
            </a:r>
            <a:r>
              <a:rPr spc="-80" dirty="0"/>
              <a:t>v</a:t>
            </a:r>
            <a:r>
              <a:rPr spc="-5" dirty="0"/>
              <a:t>anta</a:t>
            </a:r>
            <a:r>
              <a:rPr spc="65" dirty="0"/>
              <a:t>g</a:t>
            </a:r>
            <a:r>
              <a:rPr spc="-5" dirty="0"/>
              <a:t>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139" y="2532379"/>
            <a:ext cx="9434830" cy="317373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97815" marR="5080" indent="-285750" algn="just">
              <a:lnSpc>
                <a:spcPct val="80000"/>
              </a:lnSpc>
              <a:spcBef>
                <a:spcPts val="555"/>
              </a:spcBef>
              <a:buClr>
                <a:srgbClr val="829929"/>
              </a:buClr>
              <a:buSzPct val="113157"/>
              <a:buFont typeface="Arial"/>
              <a:buChar char="•"/>
              <a:tabLst>
                <a:tab pos="298450" algn="l"/>
              </a:tabLst>
            </a:pPr>
            <a:r>
              <a:rPr sz="1900" b="1" spc="-5" dirty="0">
                <a:solidFill>
                  <a:srgbClr val="252525"/>
                </a:solidFill>
                <a:latin typeface="Garamond"/>
                <a:cs typeface="Garamond"/>
              </a:rPr>
              <a:t>Speed </a:t>
            </a:r>
            <a:r>
              <a:rPr sz="1900" spc="-5" dirty="0">
                <a:solidFill>
                  <a:srgbClr val="252525"/>
                </a:solidFill>
                <a:latin typeface="Garamond"/>
                <a:cs typeface="Garamond"/>
              </a:rPr>
              <a:t>-Data, instructions, and </a:t>
            </a:r>
            <a:r>
              <a:rPr sz="1900" dirty="0">
                <a:solidFill>
                  <a:srgbClr val="252525"/>
                </a:solidFill>
                <a:latin typeface="Garamond"/>
                <a:cs typeface="Garamond"/>
              </a:rPr>
              <a:t>information </a:t>
            </a:r>
            <a:r>
              <a:rPr sz="1900" spc="-5" dirty="0">
                <a:solidFill>
                  <a:srgbClr val="252525"/>
                </a:solidFill>
                <a:latin typeface="Garamond"/>
                <a:cs typeface="Garamond"/>
              </a:rPr>
              <a:t>flow along electronic circuits </a:t>
            </a:r>
            <a:r>
              <a:rPr sz="1900" dirty="0">
                <a:solidFill>
                  <a:srgbClr val="252525"/>
                </a:solidFill>
                <a:latin typeface="Garamond"/>
                <a:cs typeface="Garamond"/>
              </a:rPr>
              <a:t>in a </a:t>
            </a:r>
            <a:r>
              <a:rPr sz="1900" spc="-10" dirty="0">
                <a:solidFill>
                  <a:srgbClr val="252525"/>
                </a:solidFill>
                <a:latin typeface="Garamond"/>
                <a:cs typeface="Garamond"/>
              </a:rPr>
              <a:t>computer, </a:t>
            </a:r>
            <a:r>
              <a:rPr sz="1900" dirty="0">
                <a:solidFill>
                  <a:srgbClr val="252525"/>
                </a:solidFill>
                <a:latin typeface="Garamond"/>
                <a:cs typeface="Garamond"/>
              </a:rPr>
              <a:t>and  </a:t>
            </a:r>
            <a:r>
              <a:rPr sz="1900" spc="-15" dirty="0">
                <a:solidFill>
                  <a:srgbClr val="252525"/>
                </a:solidFill>
                <a:latin typeface="Garamond"/>
                <a:cs typeface="Garamond"/>
              </a:rPr>
              <a:t>travel </a:t>
            </a:r>
            <a:r>
              <a:rPr sz="1900" spc="-5" dirty="0">
                <a:solidFill>
                  <a:srgbClr val="252525"/>
                </a:solidFill>
                <a:latin typeface="Garamond"/>
                <a:cs typeface="Garamond"/>
              </a:rPr>
              <a:t>at extraordinarily fast </a:t>
            </a:r>
            <a:r>
              <a:rPr sz="1900" spc="-15" dirty="0">
                <a:solidFill>
                  <a:srgbClr val="252525"/>
                </a:solidFill>
                <a:latin typeface="Garamond"/>
                <a:cs typeface="Garamond"/>
              </a:rPr>
              <a:t>speeds. </a:t>
            </a:r>
            <a:r>
              <a:rPr sz="1900" spc="-5" dirty="0">
                <a:solidFill>
                  <a:srgbClr val="252525"/>
                </a:solidFill>
                <a:latin typeface="Garamond"/>
                <a:cs typeface="Garamond"/>
              </a:rPr>
              <a:t>computers process billions or trillions of operations per  second.</a:t>
            </a:r>
            <a:endParaRPr sz="1900" dirty="0">
              <a:latin typeface="Garamond"/>
              <a:cs typeface="Garamond"/>
            </a:endParaRPr>
          </a:p>
          <a:p>
            <a:pPr marL="298450" indent="-285750" algn="just">
              <a:lnSpc>
                <a:spcPct val="100000"/>
              </a:lnSpc>
              <a:spcBef>
                <a:spcPts val="610"/>
              </a:spcBef>
              <a:buClr>
                <a:srgbClr val="829929"/>
              </a:buClr>
              <a:buSzPct val="113157"/>
              <a:buFont typeface="Arial"/>
              <a:buChar char="•"/>
              <a:tabLst>
                <a:tab pos="298450" algn="l"/>
              </a:tabLst>
            </a:pPr>
            <a:r>
              <a:rPr sz="1900" b="1" spc="-10" dirty="0">
                <a:solidFill>
                  <a:srgbClr val="252525"/>
                </a:solidFill>
                <a:latin typeface="Garamond"/>
                <a:cs typeface="Garamond"/>
              </a:rPr>
              <a:t>Consistency </a:t>
            </a:r>
            <a:r>
              <a:rPr sz="1900" spc="-15" dirty="0">
                <a:solidFill>
                  <a:srgbClr val="252525"/>
                </a:solidFill>
                <a:latin typeface="Garamond"/>
                <a:cs typeface="Garamond"/>
              </a:rPr>
              <a:t>-Given </a:t>
            </a:r>
            <a:r>
              <a:rPr sz="1900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1900" spc="-5" dirty="0">
                <a:solidFill>
                  <a:srgbClr val="252525"/>
                </a:solidFill>
                <a:latin typeface="Garamond"/>
                <a:cs typeface="Garamond"/>
              </a:rPr>
              <a:t>same input and </a:t>
            </a:r>
            <a:r>
              <a:rPr sz="1900" spc="-10" dirty="0">
                <a:solidFill>
                  <a:srgbClr val="252525"/>
                </a:solidFill>
                <a:latin typeface="Garamond"/>
                <a:cs typeface="Garamond"/>
              </a:rPr>
              <a:t>processes, </a:t>
            </a:r>
            <a:r>
              <a:rPr sz="1900" dirty="0">
                <a:solidFill>
                  <a:srgbClr val="252525"/>
                </a:solidFill>
                <a:latin typeface="Garamond"/>
                <a:cs typeface="Garamond"/>
              </a:rPr>
              <a:t>a </a:t>
            </a:r>
            <a:r>
              <a:rPr sz="1900" spc="-5" dirty="0">
                <a:solidFill>
                  <a:srgbClr val="252525"/>
                </a:solidFill>
                <a:latin typeface="Garamond"/>
                <a:cs typeface="Garamond"/>
              </a:rPr>
              <a:t>computer will produce the</a:t>
            </a:r>
            <a:r>
              <a:rPr sz="1900" spc="6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Garamond"/>
                <a:cs typeface="Garamond"/>
              </a:rPr>
              <a:t>same.</a:t>
            </a:r>
            <a:endParaRPr sz="1900" dirty="0">
              <a:latin typeface="Garamond"/>
              <a:cs typeface="Garamond"/>
            </a:endParaRPr>
          </a:p>
          <a:p>
            <a:pPr marL="297815" marR="170815" indent="-285750">
              <a:lnSpc>
                <a:spcPct val="80000"/>
              </a:lnSpc>
              <a:spcBef>
                <a:spcPts val="1065"/>
              </a:spcBef>
              <a:buClr>
                <a:srgbClr val="829929"/>
              </a:buClr>
              <a:buSzPct val="113157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900" b="1" spc="-5" dirty="0">
                <a:solidFill>
                  <a:srgbClr val="252525"/>
                </a:solidFill>
                <a:latin typeface="Garamond"/>
                <a:cs typeface="Garamond"/>
              </a:rPr>
              <a:t>Accuracy </a:t>
            </a:r>
            <a:r>
              <a:rPr sz="1900" spc="5" dirty="0">
                <a:solidFill>
                  <a:srgbClr val="252525"/>
                </a:solidFill>
                <a:latin typeface="Garamond"/>
                <a:cs typeface="Garamond"/>
              </a:rPr>
              <a:t>-Errors </a:t>
            </a:r>
            <a:r>
              <a:rPr sz="1900" spc="-5" dirty="0">
                <a:solidFill>
                  <a:srgbClr val="252525"/>
                </a:solidFill>
                <a:latin typeface="Garamond"/>
                <a:cs typeface="Garamond"/>
              </a:rPr>
              <a:t>only occur </a:t>
            </a:r>
            <a:r>
              <a:rPr sz="1900" dirty="0">
                <a:solidFill>
                  <a:srgbClr val="252525"/>
                </a:solidFill>
                <a:latin typeface="Garamond"/>
                <a:cs typeface="Garamond"/>
              </a:rPr>
              <a:t>if </a:t>
            </a:r>
            <a:r>
              <a:rPr sz="1900" spc="-5" dirty="0">
                <a:solidFill>
                  <a:srgbClr val="252525"/>
                </a:solidFill>
                <a:latin typeface="Garamond"/>
                <a:cs typeface="Garamond"/>
              </a:rPr>
              <a:t>there is an </a:t>
            </a:r>
            <a:r>
              <a:rPr sz="1900" spc="5" dirty="0">
                <a:solidFill>
                  <a:srgbClr val="252525"/>
                </a:solidFill>
                <a:latin typeface="Garamond"/>
                <a:cs typeface="Garamond"/>
              </a:rPr>
              <a:t>error </a:t>
            </a:r>
            <a:r>
              <a:rPr sz="1900" spc="-5" dirty="0">
                <a:solidFill>
                  <a:srgbClr val="252525"/>
                </a:solidFill>
                <a:latin typeface="Garamond"/>
                <a:cs typeface="Garamond"/>
              </a:rPr>
              <a:t>in the </a:t>
            </a:r>
            <a:r>
              <a:rPr sz="1900" spc="-10" dirty="0">
                <a:solidFill>
                  <a:srgbClr val="252525"/>
                </a:solidFill>
                <a:latin typeface="Garamond"/>
                <a:cs typeface="Garamond"/>
              </a:rPr>
              <a:t>hardware </a:t>
            </a:r>
            <a:r>
              <a:rPr sz="1900" spc="-5" dirty="0">
                <a:solidFill>
                  <a:srgbClr val="252525"/>
                </a:solidFill>
                <a:latin typeface="Garamond"/>
                <a:cs typeface="Garamond"/>
              </a:rPr>
              <a:t>and the </a:t>
            </a:r>
            <a:r>
              <a:rPr sz="1900" spc="-10" dirty="0">
                <a:solidFill>
                  <a:srgbClr val="252525"/>
                </a:solidFill>
                <a:latin typeface="Garamond"/>
                <a:cs typeface="Garamond"/>
              </a:rPr>
              <a:t>software </a:t>
            </a:r>
            <a:r>
              <a:rPr sz="1900" spc="-20" dirty="0">
                <a:solidFill>
                  <a:srgbClr val="252525"/>
                </a:solidFill>
                <a:latin typeface="Garamond"/>
                <a:cs typeface="Garamond"/>
              </a:rPr>
              <a:t>have </a:t>
            </a:r>
            <a:r>
              <a:rPr sz="1900" spc="-5" dirty="0">
                <a:solidFill>
                  <a:srgbClr val="252525"/>
                </a:solidFill>
                <a:latin typeface="Garamond"/>
                <a:cs typeface="Garamond"/>
              </a:rPr>
              <a:t>been set  </a:t>
            </a:r>
            <a:r>
              <a:rPr sz="1900" spc="-35" dirty="0">
                <a:solidFill>
                  <a:srgbClr val="252525"/>
                </a:solidFill>
                <a:latin typeface="Garamond"/>
                <a:cs typeface="Garamond"/>
              </a:rPr>
              <a:t>up. </a:t>
            </a:r>
            <a:r>
              <a:rPr sz="1900" spc="-5" dirty="0">
                <a:solidFill>
                  <a:srgbClr val="252525"/>
                </a:solidFill>
                <a:latin typeface="Garamond"/>
                <a:cs typeface="Garamond"/>
              </a:rPr>
              <a:t>GIGO </a:t>
            </a:r>
            <a:r>
              <a:rPr sz="1900" dirty="0">
                <a:solidFill>
                  <a:srgbClr val="252525"/>
                </a:solidFill>
                <a:latin typeface="Garamond"/>
                <a:cs typeface="Garamond"/>
              </a:rPr>
              <a:t>(garbage </a:t>
            </a:r>
            <a:r>
              <a:rPr sz="1900" spc="-5" dirty="0">
                <a:solidFill>
                  <a:srgbClr val="252525"/>
                </a:solidFill>
                <a:latin typeface="Garamond"/>
                <a:cs typeface="Garamond"/>
              </a:rPr>
              <a:t>in, </a:t>
            </a:r>
            <a:r>
              <a:rPr sz="1900" spc="5" dirty="0">
                <a:solidFill>
                  <a:srgbClr val="252525"/>
                </a:solidFill>
                <a:latin typeface="Garamond"/>
                <a:cs typeface="Garamond"/>
              </a:rPr>
              <a:t>garbage </a:t>
            </a:r>
            <a:r>
              <a:rPr sz="1900" spc="-5" dirty="0">
                <a:solidFill>
                  <a:srgbClr val="252525"/>
                </a:solidFill>
                <a:latin typeface="Garamond"/>
                <a:cs typeface="Garamond"/>
              </a:rPr>
              <a:t>out), points to the accuracy of </a:t>
            </a:r>
            <a:r>
              <a:rPr sz="1900" dirty="0">
                <a:solidFill>
                  <a:srgbClr val="252525"/>
                </a:solidFill>
                <a:latin typeface="Garamond"/>
                <a:cs typeface="Garamond"/>
              </a:rPr>
              <a:t>a </a:t>
            </a:r>
            <a:r>
              <a:rPr sz="1900" spc="-20" dirty="0">
                <a:solidFill>
                  <a:srgbClr val="252525"/>
                </a:solidFill>
                <a:latin typeface="Garamond"/>
                <a:cs typeface="Garamond"/>
              </a:rPr>
              <a:t>computer’s </a:t>
            </a:r>
            <a:r>
              <a:rPr sz="1900" spc="-5" dirty="0">
                <a:solidFill>
                  <a:srgbClr val="252525"/>
                </a:solidFill>
                <a:latin typeface="Garamond"/>
                <a:cs typeface="Garamond"/>
              </a:rPr>
              <a:t>output dependent  on </a:t>
            </a:r>
            <a:r>
              <a:rPr sz="1900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1900" spc="-5" dirty="0">
                <a:solidFill>
                  <a:srgbClr val="252525"/>
                </a:solidFill>
                <a:latin typeface="Garamond"/>
                <a:cs typeface="Garamond"/>
              </a:rPr>
              <a:t>accuracy of the</a:t>
            </a:r>
            <a:r>
              <a:rPr sz="1900" spc="-204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Garamond"/>
                <a:cs typeface="Garamond"/>
              </a:rPr>
              <a:t>input.</a:t>
            </a:r>
            <a:endParaRPr sz="1900" dirty="0">
              <a:latin typeface="Garamond"/>
              <a:cs typeface="Garamond"/>
            </a:endParaRPr>
          </a:p>
          <a:p>
            <a:pPr marL="297815" marR="644525" indent="-285750">
              <a:lnSpc>
                <a:spcPts val="1830"/>
              </a:lnSpc>
              <a:spcBef>
                <a:spcPts val="1045"/>
              </a:spcBef>
              <a:buClr>
                <a:srgbClr val="829929"/>
              </a:buClr>
              <a:buSzPct val="113157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900" b="1" spc="-15" dirty="0">
                <a:solidFill>
                  <a:srgbClr val="252525"/>
                </a:solidFill>
                <a:latin typeface="Garamond"/>
                <a:cs typeface="Garamond"/>
              </a:rPr>
              <a:t>Reliability </a:t>
            </a:r>
            <a:r>
              <a:rPr sz="1900" dirty="0">
                <a:solidFill>
                  <a:srgbClr val="252525"/>
                </a:solidFill>
                <a:latin typeface="Garamond"/>
                <a:cs typeface="Garamond"/>
              </a:rPr>
              <a:t>- The </a:t>
            </a:r>
            <a:r>
              <a:rPr sz="1900" spc="-5" dirty="0">
                <a:solidFill>
                  <a:srgbClr val="252525"/>
                </a:solidFill>
                <a:latin typeface="Garamond"/>
                <a:cs typeface="Garamond"/>
              </a:rPr>
              <a:t>electronic components </a:t>
            </a:r>
            <a:r>
              <a:rPr sz="1900" dirty="0">
                <a:solidFill>
                  <a:srgbClr val="252525"/>
                </a:solidFill>
                <a:latin typeface="Garamond"/>
                <a:cs typeface="Garamond"/>
              </a:rPr>
              <a:t>in modern </a:t>
            </a:r>
            <a:r>
              <a:rPr sz="1900" spc="-5" dirty="0">
                <a:solidFill>
                  <a:srgbClr val="252525"/>
                </a:solidFill>
                <a:latin typeface="Garamond"/>
                <a:cs typeface="Garamond"/>
              </a:rPr>
              <a:t>computers are dependable and reliable  because they rarely break </a:t>
            </a:r>
            <a:r>
              <a:rPr sz="1900" dirty="0">
                <a:solidFill>
                  <a:srgbClr val="252525"/>
                </a:solidFill>
                <a:latin typeface="Garamond"/>
                <a:cs typeface="Garamond"/>
              </a:rPr>
              <a:t>or</a:t>
            </a:r>
            <a:r>
              <a:rPr sz="1900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Garamond"/>
                <a:cs typeface="Garamond"/>
              </a:rPr>
              <a:t>fail.</a:t>
            </a:r>
            <a:endParaRPr sz="1900" dirty="0">
              <a:latin typeface="Garamond"/>
              <a:cs typeface="Garamond"/>
            </a:endParaRPr>
          </a:p>
          <a:p>
            <a:pPr marL="297815" marR="294005" indent="-285750">
              <a:lnSpc>
                <a:spcPct val="79800"/>
              </a:lnSpc>
              <a:spcBef>
                <a:spcPts val="1085"/>
              </a:spcBef>
              <a:buClr>
                <a:srgbClr val="829929"/>
              </a:buClr>
              <a:buSzPct val="113157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900" b="1" dirty="0">
                <a:solidFill>
                  <a:srgbClr val="252525"/>
                </a:solidFill>
                <a:latin typeface="Garamond"/>
                <a:cs typeface="Garamond"/>
              </a:rPr>
              <a:t>Storage </a:t>
            </a:r>
            <a:r>
              <a:rPr sz="1900" dirty="0">
                <a:solidFill>
                  <a:srgbClr val="252525"/>
                </a:solidFill>
                <a:latin typeface="Garamond"/>
                <a:cs typeface="Garamond"/>
              </a:rPr>
              <a:t>- </a:t>
            </a:r>
            <a:r>
              <a:rPr sz="1900" spc="-5" dirty="0">
                <a:solidFill>
                  <a:srgbClr val="252525"/>
                </a:solidFill>
                <a:latin typeface="Garamond"/>
                <a:cs typeface="Garamond"/>
              </a:rPr>
              <a:t>Can store </a:t>
            </a:r>
            <a:r>
              <a:rPr sz="1900" dirty="0">
                <a:solidFill>
                  <a:srgbClr val="252525"/>
                </a:solidFill>
                <a:latin typeface="Garamond"/>
                <a:cs typeface="Garamond"/>
              </a:rPr>
              <a:t>large </a:t>
            </a:r>
            <a:r>
              <a:rPr sz="1900" spc="-5" dirty="0">
                <a:solidFill>
                  <a:srgbClr val="252525"/>
                </a:solidFill>
                <a:latin typeface="Garamond"/>
                <a:cs typeface="Garamond"/>
              </a:rPr>
              <a:t>amounts </a:t>
            </a:r>
            <a:r>
              <a:rPr sz="1900" dirty="0">
                <a:solidFill>
                  <a:srgbClr val="252525"/>
                </a:solidFill>
                <a:latin typeface="Garamond"/>
                <a:cs typeface="Garamond"/>
              </a:rPr>
              <a:t>of </a:t>
            </a:r>
            <a:r>
              <a:rPr sz="1900" spc="-5" dirty="0">
                <a:solidFill>
                  <a:srgbClr val="252525"/>
                </a:solidFill>
                <a:latin typeface="Garamond"/>
                <a:cs typeface="Garamond"/>
              </a:rPr>
              <a:t>data in small </a:t>
            </a:r>
            <a:r>
              <a:rPr sz="1900" dirty="0">
                <a:solidFill>
                  <a:srgbClr val="252525"/>
                </a:solidFill>
                <a:latin typeface="Garamond"/>
                <a:cs typeface="Garamond"/>
              </a:rPr>
              <a:t>storage </a:t>
            </a:r>
            <a:r>
              <a:rPr sz="1900" spc="-15" dirty="0">
                <a:solidFill>
                  <a:srgbClr val="252525"/>
                </a:solidFill>
                <a:latin typeface="Garamond"/>
                <a:cs typeface="Garamond"/>
              </a:rPr>
              <a:t>locations. </a:t>
            </a:r>
            <a:r>
              <a:rPr sz="1900" dirty="0">
                <a:solidFill>
                  <a:srgbClr val="252525"/>
                </a:solidFill>
                <a:latin typeface="Garamond"/>
                <a:cs typeface="Garamond"/>
              </a:rPr>
              <a:t>A </a:t>
            </a:r>
            <a:r>
              <a:rPr sz="1900" spc="-5" dirty="0">
                <a:solidFill>
                  <a:srgbClr val="252525"/>
                </a:solidFill>
                <a:latin typeface="Garamond"/>
                <a:cs typeface="Garamond"/>
              </a:rPr>
              <a:t>computer can transfer  data </a:t>
            </a:r>
            <a:r>
              <a:rPr sz="1900" spc="-10" dirty="0">
                <a:solidFill>
                  <a:srgbClr val="252525"/>
                </a:solidFill>
                <a:latin typeface="Garamond"/>
                <a:cs typeface="Garamond"/>
              </a:rPr>
              <a:t>quickly </a:t>
            </a:r>
            <a:r>
              <a:rPr sz="1900" spc="-5" dirty="0">
                <a:solidFill>
                  <a:srgbClr val="252525"/>
                </a:solidFill>
                <a:latin typeface="Garamond"/>
                <a:cs typeface="Garamond"/>
              </a:rPr>
              <a:t>from </a:t>
            </a:r>
            <a:r>
              <a:rPr sz="1900" dirty="0">
                <a:solidFill>
                  <a:srgbClr val="252525"/>
                </a:solidFill>
                <a:latin typeface="Garamond"/>
                <a:cs typeface="Garamond"/>
              </a:rPr>
              <a:t>storage </a:t>
            </a:r>
            <a:r>
              <a:rPr sz="1900" spc="-5" dirty="0">
                <a:solidFill>
                  <a:srgbClr val="252525"/>
                </a:solidFill>
                <a:latin typeface="Garamond"/>
                <a:cs typeface="Garamond"/>
              </a:rPr>
              <a:t>to </a:t>
            </a:r>
            <a:r>
              <a:rPr sz="1900" spc="-20" dirty="0">
                <a:solidFill>
                  <a:srgbClr val="252525"/>
                </a:solidFill>
                <a:latin typeface="Garamond"/>
                <a:cs typeface="Garamond"/>
              </a:rPr>
              <a:t>memory, </a:t>
            </a:r>
            <a:r>
              <a:rPr sz="1900" spc="-5" dirty="0">
                <a:solidFill>
                  <a:srgbClr val="252525"/>
                </a:solidFill>
                <a:latin typeface="Garamond"/>
                <a:cs typeface="Garamond"/>
              </a:rPr>
              <a:t>process it, and then store it </a:t>
            </a:r>
            <a:r>
              <a:rPr sz="1900" dirty="0">
                <a:solidFill>
                  <a:srgbClr val="252525"/>
                </a:solidFill>
                <a:latin typeface="Garamond"/>
                <a:cs typeface="Garamond"/>
              </a:rPr>
              <a:t>again for </a:t>
            </a:r>
            <a:r>
              <a:rPr sz="1900" spc="-10" dirty="0">
                <a:solidFill>
                  <a:srgbClr val="252525"/>
                </a:solidFill>
                <a:latin typeface="Garamond"/>
                <a:cs typeface="Garamond"/>
              </a:rPr>
              <a:t>future</a:t>
            </a:r>
            <a:r>
              <a:rPr sz="1900" spc="1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1900" spc="-15" dirty="0">
                <a:solidFill>
                  <a:srgbClr val="252525"/>
                </a:solidFill>
                <a:latin typeface="Garamond"/>
                <a:cs typeface="Garamond"/>
              </a:rPr>
              <a:t>use.</a:t>
            </a:r>
            <a:endParaRPr sz="1900" dirty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22470" y="1286509"/>
            <a:ext cx="31438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Disadvantages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139" y="2415839"/>
            <a:ext cx="3545840" cy="3908761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819"/>
              </a:spcBef>
              <a:buClr>
                <a:srgbClr val="829929"/>
              </a:buClr>
              <a:buSzPct val="114583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900" spc="-5" dirty="0">
                <a:solidFill>
                  <a:srgbClr val="252525"/>
                </a:solidFill>
                <a:latin typeface="Garamond"/>
                <a:cs typeface="Garamond"/>
              </a:rPr>
              <a:t>Loss </a:t>
            </a:r>
            <a:r>
              <a:rPr sz="1900" dirty="0">
                <a:solidFill>
                  <a:srgbClr val="252525"/>
                </a:solidFill>
                <a:latin typeface="Garamond"/>
                <a:cs typeface="Garamond"/>
              </a:rPr>
              <a:t>of</a:t>
            </a:r>
            <a:r>
              <a:rPr sz="1900" spc="229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1900" spc="-25" dirty="0">
                <a:solidFill>
                  <a:srgbClr val="252525"/>
                </a:solidFill>
                <a:latin typeface="Garamond"/>
                <a:cs typeface="Garamond"/>
              </a:rPr>
              <a:t>Jobs</a:t>
            </a:r>
            <a:endParaRPr sz="1900" dirty="0">
              <a:latin typeface="Garamond"/>
              <a:cs typeface="Garamond"/>
            </a:endParaRPr>
          </a:p>
          <a:p>
            <a:pPr marL="298450" indent="-285750">
              <a:lnSpc>
                <a:spcPct val="100000"/>
              </a:lnSpc>
              <a:spcBef>
                <a:spcPts val="1190"/>
              </a:spcBef>
              <a:buClr>
                <a:srgbClr val="829929"/>
              </a:buClr>
              <a:buSzPct val="114583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900" spc="-5" dirty="0">
                <a:solidFill>
                  <a:srgbClr val="252525"/>
                </a:solidFill>
                <a:latin typeface="Garamond"/>
                <a:cs typeface="Garamond"/>
              </a:rPr>
              <a:t>Health</a:t>
            </a:r>
            <a:r>
              <a:rPr sz="1900" spc="-1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1900" dirty="0">
                <a:solidFill>
                  <a:srgbClr val="252525"/>
                </a:solidFill>
                <a:latin typeface="Garamond"/>
                <a:cs typeface="Garamond"/>
              </a:rPr>
              <a:t>Risks</a:t>
            </a:r>
            <a:endParaRPr sz="1900" dirty="0">
              <a:latin typeface="Garamond"/>
              <a:cs typeface="Garamond"/>
            </a:endParaRPr>
          </a:p>
          <a:p>
            <a:pPr marL="755650" lvl="1" indent="-286385">
              <a:lnSpc>
                <a:spcPct val="100000"/>
              </a:lnSpc>
              <a:spcBef>
                <a:spcPts val="1100"/>
              </a:spcBef>
              <a:buClr>
                <a:srgbClr val="829929"/>
              </a:buClr>
              <a:buSzPct val="115000"/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1900" spc="-10" dirty="0">
                <a:solidFill>
                  <a:srgbClr val="252525"/>
                </a:solidFill>
                <a:latin typeface="Garamond"/>
                <a:cs typeface="Garamond"/>
              </a:rPr>
              <a:t>Repetitive </a:t>
            </a:r>
            <a:r>
              <a:rPr sz="1900" dirty="0">
                <a:solidFill>
                  <a:srgbClr val="252525"/>
                </a:solidFill>
                <a:latin typeface="Garamond"/>
                <a:cs typeface="Garamond"/>
              </a:rPr>
              <a:t>Strain </a:t>
            </a:r>
            <a:r>
              <a:rPr sz="1900" spc="5" dirty="0">
                <a:solidFill>
                  <a:srgbClr val="252525"/>
                </a:solidFill>
                <a:latin typeface="Garamond"/>
                <a:cs typeface="Garamond"/>
              </a:rPr>
              <a:t>injury</a:t>
            </a:r>
            <a:endParaRPr sz="1900" dirty="0">
              <a:latin typeface="Garamond"/>
              <a:cs typeface="Garamond"/>
            </a:endParaRPr>
          </a:p>
          <a:p>
            <a:pPr marL="755650" lvl="1" indent="-286385">
              <a:lnSpc>
                <a:spcPct val="100000"/>
              </a:lnSpc>
              <a:spcBef>
                <a:spcPts val="1100"/>
              </a:spcBef>
              <a:buClr>
                <a:srgbClr val="829929"/>
              </a:buClr>
              <a:buSzPct val="115000"/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1900" spc="-5" dirty="0">
                <a:solidFill>
                  <a:srgbClr val="252525"/>
                </a:solidFill>
                <a:latin typeface="Garamond"/>
                <a:cs typeface="Garamond"/>
              </a:rPr>
              <a:t>Computer Vision</a:t>
            </a:r>
            <a:r>
              <a:rPr sz="1900" spc="-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1900" dirty="0">
                <a:solidFill>
                  <a:srgbClr val="252525"/>
                </a:solidFill>
                <a:latin typeface="Garamond"/>
                <a:cs typeface="Garamond"/>
              </a:rPr>
              <a:t>Syndrome</a:t>
            </a:r>
            <a:endParaRPr sz="1900" dirty="0">
              <a:latin typeface="Garamond"/>
              <a:cs typeface="Garamond"/>
            </a:endParaRPr>
          </a:p>
          <a:p>
            <a:pPr marL="755650" lvl="1" indent="-286385">
              <a:lnSpc>
                <a:spcPct val="100000"/>
              </a:lnSpc>
              <a:spcBef>
                <a:spcPts val="1100"/>
              </a:spcBef>
              <a:buClr>
                <a:srgbClr val="829929"/>
              </a:buClr>
              <a:buSzPct val="115000"/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1900" spc="-15" dirty="0" smtClean="0">
                <a:solidFill>
                  <a:srgbClr val="252525"/>
                </a:solidFill>
                <a:latin typeface="Garamond"/>
                <a:cs typeface="Garamond"/>
              </a:rPr>
              <a:t>Lower </a:t>
            </a:r>
            <a:r>
              <a:rPr sz="1900" spc="-10" dirty="0">
                <a:solidFill>
                  <a:srgbClr val="252525"/>
                </a:solidFill>
                <a:latin typeface="Garamond"/>
                <a:cs typeface="Garamond"/>
              </a:rPr>
              <a:t>back</a:t>
            </a:r>
            <a:r>
              <a:rPr sz="1900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Garamond"/>
                <a:cs typeface="Garamond"/>
              </a:rPr>
              <a:t>pain</a:t>
            </a:r>
            <a:endParaRPr sz="1900" dirty="0">
              <a:latin typeface="Garamond"/>
              <a:cs typeface="Garamond"/>
            </a:endParaRPr>
          </a:p>
          <a:p>
            <a:pPr marL="298450" indent="-285750">
              <a:lnSpc>
                <a:spcPct val="100000"/>
              </a:lnSpc>
              <a:spcBef>
                <a:spcPts val="1190"/>
              </a:spcBef>
              <a:buClr>
                <a:srgbClr val="829929"/>
              </a:buClr>
              <a:buSzPct val="114583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900" spc="-10" dirty="0">
                <a:solidFill>
                  <a:srgbClr val="252525"/>
                </a:solidFill>
                <a:latin typeface="Garamond"/>
                <a:cs typeface="Garamond"/>
              </a:rPr>
              <a:t>Data</a:t>
            </a:r>
            <a:r>
              <a:rPr sz="19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1900" spc="-5" dirty="0" smtClean="0">
                <a:solidFill>
                  <a:srgbClr val="252525"/>
                </a:solidFill>
                <a:latin typeface="Garamond"/>
                <a:cs typeface="Garamond"/>
              </a:rPr>
              <a:t>Security</a:t>
            </a:r>
            <a:endParaRPr lang="en-IN" sz="1900" spc="-5" dirty="0" smtClean="0">
              <a:solidFill>
                <a:srgbClr val="252525"/>
              </a:solidFill>
              <a:latin typeface="Garamond"/>
              <a:cs typeface="Garamond"/>
            </a:endParaRPr>
          </a:p>
          <a:p>
            <a:pPr marL="298450" indent="-285750">
              <a:lnSpc>
                <a:spcPct val="100000"/>
              </a:lnSpc>
              <a:spcBef>
                <a:spcPts val="819"/>
              </a:spcBef>
              <a:buClr>
                <a:srgbClr val="829929"/>
              </a:buClr>
              <a:buSzPct val="114583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en-IN" sz="2000" spc="-5" dirty="0">
                <a:solidFill>
                  <a:srgbClr val="252525"/>
                </a:solidFill>
                <a:latin typeface="Garamond"/>
                <a:cs typeface="Garamond"/>
              </a:rPr>
              <a:t>Violation </a:t>
            </a:r>
            <a:r>
              <a:rPr lang="en-IN" sz="2000" dirty="0">
                <a:solidFill>
                  <a:srgbClr val="252525"/>
                </a:solidFill>
                <a:latin typeface="Garamond"/>
                <a:cs typeface="Garamond"/>
              </a:rPr>
              <a:t>of</a:t>
            </a:r>
            <a:r>
              <a:rPr lang="en-IN" sz="2000" spc="29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IN" sz="2000" spc="-15" dirty="0">
                <a:solidFill>
                  <a:srgbClr val="252525"/>
                </a:solidFill>
                <a:latin typeface="Garamond"/>
                <a:cs typeface="Garamond"/>
              </a:rPr>
              <a:t>Privacy</a:t>
            </a:r>
            <a:endParaRPr lang="en-IN" sz="2000" dirty="0">
              <a:latin typeface="Garamond"/>
              <a:cs typeface="Garamond"/>
            </a:endParaRPr>
          </a:p>
          <a:p>
            <a:pPr marL="298450" indent="-285750">
              <a:lnSpc>
                <a:spcPct val="100000"/>
              </a:lnSpc>
              <a:spcBef>
                <a:spcPts val="1190"/>
              </a:spcBef>
              <a:buClr>
                <a:srgbClr val="829929"/>
              </a:buClr>
              <a:buSzPct val="114583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en-IN" sz="2000" spc="-5" dirty="0">
                <a:solidFill>
                  <a:srgbClr val="252525"/>
                </a:solidFill>
                <a:latin typeface="Garamond"/>
                <a:cs typeface="Garamond"/>
              </a:rPr>
              <a:t>Impact on the</a:t>
            </a:r>
            <a:r>
              <a:rPr lang="en-IN" sz="2000" spc="-6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IN" sz="2000" spc="-10" dirty="0">
                <a:solidFill>
                  <a:srgbClr val="252525"/>
                </a:solidFill>
                <a:latin typeface="Garamond"/>
                <a:cs typeface="Garamond"/>
              </a:rPr>
              <a:t>Environment</a:t>
            </a:r>
            <a:endParaRPr lang="en-IN" sz="2000" dirty="0">
              <a:latin typeface="Garamond"/>
              <a:cs typeface="Garamond"/>
            </a:endParaRPr>
          </a:p>
          <a:p>
            <a:pPr marL="298450" indent="-285750">
              <a:lnSpc>
                <a:spcPct val="100000"/>
              </a:lnSpc>
              <a:spcBef>
                <a:spcPts val="1190"/>
              </a:spcBef>
              <a:buClr>
                <a:srgbClr val="829929"/>
              </a:buClr>
              <a:buSzPct val="114583"/>
              <a:buFont typeface="Arial"/>
              <a:buChar char="•"/>
              <a:tabLst>
                <a:tab pos="297815" algn="l"/>
                <a:tab pos="298450" algn="l"/>
              </a:tabLst>
            </a:pPr>
            <a:endParaRPr sz="1900" dirty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6990" y="1286509"/>
            <a:ext cx="44723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What </a:t>
            </a:r>
            <a:r>
              <a:rPr dirty="0"/>
              <a:t>is a</a:t>
            </a:r>
            <a:r>
              <a:rPr spc="-85" dirty="0"/>
              <a:t> </a:t>
            </a:r>
            <a:r>
              <a:rPr spc="-5" dirty="0" smtClean="0"/>
              <a:t>computer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374139" y="2590800"/>
            <a:ext cx="89674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5080" indent="-285750" algn="just">
              <a:lnSpc>
                <a:spcPct val="100000"/>
              </a:lnSpc>
              <a:spcBef>
                <a:spcPts val="100"/>
              </a:spcBef>
              <a:buClr>
                <a:srgbClr val="829929"/>
              </a:buClr>
              <a:buSzPct val="114583"/>
              <a:buFont typeface="Arial"/>
              <a:buChar char="•"/>
              <a:tabLst>
                <a:tab pos="298450" algn="l"/>
              </a:tabLst>
            </a:pP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It is a programmable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electronic device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that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consist of </a:t>
            </a:r>
            <a:r>
              <a:rPr sz="2400" spc="-25" dirty="0">
                <a:solidFill>
                  <a:srgbClr val="252525"/>
                </a:solidFill>
                <a:latin typeface="Garamond"/>
                <a:cs typeface="Garamond"/>
              </a:rPr>
              <a:t>two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main resources 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hardware and software which allows 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you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to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input data, process data, store 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and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output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information.</a:t>
            </a:r>
            <a:endParaRPr sz="2400" dirty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5429" y="1286509"/>
            <a:ext cx="65716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80815" algn="l"/>
              </a:tabLst>
            </a:pPr>
            <a:r>
              <a:rPr spc="-5" dirty="0"/>
              <a:t>Characteristics</a:t>
            </a:r>
            <a:r>
              <a:rPr dirty="0"/>
              <a:t> </a:t>
            </a:r>
            <a:r>
              <a:rPr spc="-5" dirty="0"/>
              <a:t>of	</a:t>
            </a:r>
            <a:r>
              <a:rPr dirty="0"/>
              <a:t>a</a:t>
            </a:r>
            <a:r>
              <a:rPr spc="-85" dirty="0"/>
              <a:t> </a:t>
            </a:r>
            <a:r>
              <a:rPr spc="-5" dirty="0"/>
              <a:t>Computer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139" y="2499138"/>
            <a:ext cx="8499475" cy="3316291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819"/>
              </a:spcBef>
              <a:buClr>
                <a:srgbClr val="829929"/>
              </a:buClr>
              <a:buSzPct val="114583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Its principal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characteristics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 smtClean="0">
                <a:solidFill>
                  <a:srgbClr val="252525"/>
                </a:solidFill>
                <a:latin typeface="Garamond"/>
                <a:cs typeface="Garamond"/>
              </a:rPr>
              <a:t>are:</a:t>
            </a:r>
            <a:r>
              <a:rPr lang="en-IN" sz="2400" dirty="0">
                <a:latin typeface="Garamond"/>
                <a:cs typeface="Garamond"/>
              </a:rPr>
              <a:t> </a:t>
            </a:r>
            <a:r>
              <a:rPr lang="en-IN" sz="2400" dirty="0" smtClean="0">
                <a:latin typeface="Garamond"/>
                <a:cs typeface="Garamond"/>
              </a:rPr>
              <a:t>                                                         </a:t>
            </a:r>
            <a:r>
              <a:rPr sz="2400" dirty="0" smtClean="0">
                <a:solidFill>
                  <a:srgbClr val="252525"/>
                </a:solidFill>
                <a:latin typeface="Garamond"/>
                <a:cs typeface="Garamond"/>
              </a:rPr>
              <a:t>It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responds to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a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specific set of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instructions in a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well-defined</a:t>
            </a:r>
            <a:r>
              <a:rPr sz="2400" spc="-3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5" dirty="0" smtClean="0">
                <a:solidFill>
                  <a:srgbClr val="252525"/>
                </a:solidFill>
                <a:latin typeface="Garamond"/>
                <a:cs typeface="Garamond"/>
              </a:rPr>
              <a:t>manner,</a:t>
            </a:r>
            <a:r>
              <a:rPr lang="en-IN" sz="2400" dirty="0">
                <a:latin typeface="Garamond"/>
                <a:cs typeface="Garamond"/>
              </a:rPr>
              <a:t> </a:t>
            </a:r>
            <a:r>
              <a:rPr sz="2400" dirty="0" smtClean="0">
                <a:solidFill>
                  <a:srgbClr val="252525"/>
                </a:solidFill>
                <a:latin typeface="Garamond"/>
                <a:cs typeface="Garamond"/>
              </a:rPr>
              <a:t>It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can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execute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a </a:t>
            </a:r>
            <a:r>
              <a:rPr sz="2400" spc="-5" dirty="0" smtClean="0">
                <a:solidFill>
                  <a:srgbClr val="252525"/>
                </a:solidFill>
                <a:latin typeface="Garamond"/>
                <a:cs typeface="Garamond"/>
              </a:rPr>
              <a:t>pre</a:t>
            </a:r>
            <a:r>
              <a:rPr lang="en-IN" sz="2400" spc="-5" dirty="0">
                <a:solidFill>
                  <a:srgbClr val="252525"/>
                </a:solidFill>
                <a:latin typeface="Garamond"/>
                <a:cs typeface="Garamond"/>
              </a:rPr>
              <a:t>-</a:t>
            </a:r>
            <a:r>
              <a:rPr sz="2400" spc="-5" dirty="0" smtClean="0">
                <a:solidFill>
                  <a:srgbClr val="252525"/>
                </a:solidFill>
                <a:latin typeface="Garamond"/>
                <a:cs typeface="Garamond"/>
              </a:rPr>
              <a:t>recorded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list of instructions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(a</a:t>
            </a:r>
            <a:r>
              <a:rPr sz="2400" spc="-3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program</a:t>
            </a:r>
            <a:r>
              <a:rPr sz="2400" dirty="0" smtClean="0">
                <a:solidFill>
                  <a:srgbClr val="252525"/>
                </a:solidFill>
                <a:latin typeface="Garamond"/>
                <a:cs typeface="Garamond"/>
              </a:rPr>
              <a:t>),</a:t>
            </a:r>
            <a:r>
              <a:rPr lang="en-IN" sz="2400" dirty="0">
                <a:latin typeface="Garamond"/>
                <a:cs typeface="Garamond"/>
              </a:rPr>
              <a:t> </a:t>
            </a:r>
            <a:r>
              <a:rPr lang="en-IN" sz="2400" dirty="0" smtClean="0">
                <a:latin typeface="Garamond"/>
                <a:cs typeface="Garamond"/>
              </a:rPr>
              <a:t>           </a:t>
            </a:r>
            <a:r>
              <a:rPr sz="2400" dirty="0" smtClean="0">
                <a:solidFill>
                  <a:srgbClr val="252525"/>
                </a:solidFill>
                <a:latin typeface="Garamond"/>
                <a:cs typeface="Garamond"/>
              </a:rPr>
              <a:t>It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can quickly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store and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retrieve </a:t>
            </a:r>
            <a:r>
              <a:rPr sz="2400" spc="5" dirty="0">
                <a:solidFill>
                  <a:srgbClr val="252525"/>
                </a:solidFill>
                <a:latin typeface="Garamond"/>
                <a:cs typeface="Garamond"/>
              </a:rPr>
              <a:t>large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amounts of</a:t>
            </a:r>
            <a:r>
              <a:rPr sz="2400" spc="3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data</a:t>
            </a:r>
            <a:r>
              <a:rPr sz="2400" spc="-5" dirty="0" smtClean="0">
                <a:solidFill>
                  <a:srgbClr val="252525"/>
                </a:solidFill>
                <a:latin typeface="Garamond"/>
                <a:cs typeface="Garamond"/>
              </a:rPr>
              <a:t>.</a:t>
            </a:r>
            <a:endParaRPr lang="en-IN" sz="2400" spc="-5" dirty="0" smtClean="0">
              <a:solidFill>
                <a:srgbClr val="252525"/>
              </a:solidFill>
              <a:latin typeface="Garamond"/>
              <a:cs typeface="Garamond"/>
            </a:endParaRPr>
          </a:p>
          <a:p>
            <a:pPr marL="374650" indent="-361950">
              <a:lnSpc>
                <a:spcPct val="100000"/>
              </a:lnSpc>
              <a:spcBef>
                <a:spcPts val="1200"/>
              </a:spcBef>
              <a:buClr>
                <a:srgbClr val="829929"/>
              </a:buClr>
              <a:buSzPct val="114583"/>
              <a:buFont typeface="Arial"/>
              <a:buChar char="•"/>
              <a:tabLst>
                <a:tab pos="374015" algn="l"/>
                <a:tab pos="374650" algn="l"/>
              </a:tabLst>
            </a:pPr>
            <a:r>
              <a:rPr lang="en-IN" sz="2400" dirty="0">
                <a:latin typeface="Garamond" panose="02020404030301010803" pitchFamily="18" charset="0"/>
              </a:rPr>
              <a:t>Some people say that </a:t>
            </a:r>
            <a:r>
              <a:rPr lang="en-IN" sz="2400" b="1" dirty="0">
                <a:latin typeface="Garamond" panose="02020404030301010803" pitchFamily="18" charset="0"/>
              </a:rPr>
              <a:t>COMPUTER</a:t>
            </a:r>
            <a:r>
              <a:rPr lang="en-IN" sz="2400" dirty="0">
                <a:latin typeface="Garamond" panose="02020404030301010803" pitchFamily="18" charset="0"/>
              </a:rPr>
              <a:t> stands for Common Operating Machine Purposely Used for Technological and Educational Research. ... "A </a:t>
            </a:r>
            <a:r>
              <a:rPr lang="en-IN" sz="2400" b="1" dirty="0">
                <a:latin typeface="Garamond" panose="02020404030301010803" pitchFamily="18" charset="0"/>
              </a:rPr>
              <a:t>computer</a:t>
            </a:r>
            <a:r>
              <a:rPr lang="en-IN" sz="2400" dirty="0">
                <a:latin typeface="Garamond" panose="02020404030301010803" pitchFamily="18" charset="0"/>
              </a:rPr>
              <a:t> is a general purpose electronic device that is used to perform arithmetic and logical operations automatically</a:t>
            </a:r>
            <a:endParaRPr sz="2400" dirty="0">
              <a:latin typeface="Garamond" panose="02020404030301010803" pitchFamily="18" charset="0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1376159"/>
            <a:ext cx="76200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IN" dirty="0">
                <a:latin typeface="Garamond" panose="02020404030301010803" pitchFamily="18" charset="0"/>
              </a:rPr>
              <a:t>Computer hardware and software</a:t>
            </a:r>
            <a:r>
              <a:rPr lang="en-IN" dirty="0"/>
              <a:t/>
            </a:r>
            <a:br>
              <a:rPr lang="en-IN" dirty="0"/>
            </a:b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374139" y="2495770"/>
            <a:ext cx="9131935" cy="2705228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r>
              <a:rPr lang="en-IN" sz="2400" b="1" dirty="0">
                <a:latin typeface="Garamond" panose="02020404030301010803" pitchFamily="18" charset="0"/>
              </a:rPr>
              <a:t>H</a:t>
            </a:r>
            <a:r>
              <a:rPr lang="en-IN" sz="2400" b="1" dirty="0" smtClean="0">
                <a:latin typeface="Garamond" panose="02020404030301010803" pitchFamily="18" charset="0"/>
              </a:rPr>
              <a:t>ardware</a:t>
            </a:r>
            <a:r>
              <a:rPr lang="en-IN" sz="2400" dirty="0">
                <a:latin typeface="Garamond" panose="02020404030301010803" pitchFamily="18" charset="0"/>
              </a:rPr>
              <a:t> includes the Physical features, which are every part that you can either see or touch, for example: monitor, case, keyboard, mouse, and printer</a:t>
            </a:r>
            <a:r>
              <a:rPr lang="en-IN" sz="2400" dirty="0" smtClean="0">
                <a:latin typeface="Garamond" panose="02020404030301010803" pitchFamily="18" charset="0"/>
              </a:rPr>
              <a:t>.</a:t>
            </a:r>
          </a:p>
          <a:p>
            <a:endParaRPr lang="en-IN" sz="2400" dirty="0">
              <a:latin typeface="Garamond" panose="02020404030301010803" pitchFamily="18" charset="0"/>
            </a:endParaRPr>
          </a:p>
          <a:p>
            <a:r>
              <a:rPr lang="en-IN" sz="2400" dirty="0">
                <a:latin typeface="Garamond" panose="02020404030301010803" pitchFamily="18" charset="0"/>
              </a:rPr>
              <a:t>The part which activates the physical components </a:t>
            </a:r>
            <a:r>
              <a:rPr lang="en-IN" sz="2400" dirty="0" smtClean="0">
                <a:latin typeface="Garamond" panose="02020404030301010803" pitchFamily="18" charset="0"/>
              </a:rPr>
              <a:t>is called</a:t>
            </a:r>
            <a:r>
              <a:rPr lang="en-IN" sz="2400" dirty="0">
                <a:latin typeface="Garamond" panose="02020404030301010803" pitchFamily="18" charset="0"/>
              </a:rPr>
              <a:t> </a:t>
            </a:r>
            <a:r>
              <a:rPr lang="en-IN" sz="2400" dirty="0" smtClean="0">
                <a:latin typeface="Garamond" panose="02020404030301010803" pitchFamily="18" charset="0"/>
              </a:rPr>
              <a:t>as </a:t>
            </a:r>
            <a:r>
              <a:rPr lang="en-IN" sz="2400" b="1" dirty="0" smtClean="0">
                <a:latin typeface="Garamond" panose="02020404030301010803" pitchFamily="18" charset="0"/>
              </a:rPr>
              <a:t>software</a:t>
            </a:r>
            <a:r>
              <a:rPr lang="en-IN" sz="2400" dirty="0">
                <a:latin typeface="Garamond" panose="02020404030301010803" pitchFamily="18" charset="0"/>
              </a:rPr>
              <a:t>. It includes the features that responsible for directing the work to the hardware. Software can be divided </a:t>
            </a:r>
            <a:r>
              <a:rPr lang="en-IN" sz="2400" dirty="0" smtClean="0">
                <a:latin typeface="Garamond" panose="02020404030301010803" pitchFamily="18" charset="0"/>
              </a:rPr>
              <a:t>into the </a:t>
            </a:r>
            <a:r>
              <a:rPr lang="en-IN" sz="2400" dirty="0">
                <a:latin typeface="Garamond" panose="02020404030301010803" pitchFamily="18" charset="0"/>
              </a:rPr>
              <a:t>programs and data</a:t>
            </a:r>
          </a:p>
          <a:p>
            <a:pPr marL="298450" indent="-285750">
              <a:lnSpc>
                <a:spcPct val="100000"/>
              </a:lnSpc>
              <a:spcBef>
                <a:spcPts val="575"/>
              </a:spcBef>
              <a:buClr>
                <a:srgbClr val="829929"/>
              </a:buClr>
              <a:buSzPct val="113636"/>
              <a:buFont typeface="Arial"/>
              <a:buChar char="•"/>
              <a:tabLst>
                <a:tab pos="297815" algn="l"/>
                <a:tab pos="298450" algn="l"/>
              </a:tabLst>
            </a:pPr>
            <a:endParaRPr sz="2200" dirty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9771" y="1295400"/>
            <a:ext cx="567562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IN" dirty="0"/>
              <a:t>Application Software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139" y="2495770"/>
            <a:ext cx="9382760" cy="1920398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575"/>
              </a:spcBef>
              <a:buClr>
                <a:srgbClr val="829929"/>
              </a:buClr>
              <a:buSzPct val="113636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en-IN" sz="2400" dirty="0">
                <a:latin typeface="Garamond" panose="02020404030301010803" pitchFamily="18" charset="0"/>
              </a:rPr>
              <a:t>An </a:t>
            </a:r>
            <a:r>
              <a:rPr lang="en-IN" sz="2400" b="1" dirty="0">
                <a:latin typeface="Garamond" panose="02020404030301010803" pitchFamily="18" charset="0"/>
              </a:rPr>
              <a:t>application software </a:t>
            </a:r>
            <a:r>
              <a:rPr lang="en-IN" sz="2400" dirty="0">
                <a:latin typeface="Garamond" panose="02020404030301010803" pitchFamily="18" charset="0"/>
              </a:rPr>
              <a:t>is a computer program designed to perform a group of coordinated functions, tasks, or activities. Examples of an application include a word </a:t>
            </a:r>
            <a:r>
              <a:rPr lang="en-IN" sz="2400" dirty="0" smtClean="0">
                <a:latin typeface="Garamond" panose="02020404030301010803" pitchFamily="18" charset="0"/>
              </a:rPr>
              <a:t>processor,</a:t>
            </a:r>
            <a:r>
              <a:rPr lang="en-IN" sz="2400" dirty="0">
                <a:latin typeface="Garamond" panose="02020404030301010803" pitchFamily="18" charset="0"/>
              </a:rPr>
              <a:t> an accounting application, a web browser, a media player or a console </a:t>
            </a:r>
            <a:r>
              <a:rPr lang="en-IN" sz="2400" dirty="0" smtClean="0">
                <a:latin typeface="Garamond" panose="02020404030301010803" pitchFamily="18" charset="0"/>
              </a:rPr>
              <a:t>game. </a:t>
            </a:r>
            <a:r>
              <a:rPr lang="en-IN" sz="2400" dirty="0">
                <a:latin typeface="Garamond" panose="02020404030301010803" pitchFamily="18" charset="0"/>
              </a:rPr>
              <a:t>Applications may be connected with the computer and its system software or may be published </a:t>
            </a:r>
            <a:r>
              <a:rPr lang="en-IN" sz="2400" dirty="0" smtClean="0">
                <a:latin typeface="Garamond" panose="02020404030301010803" pitchFamily="18" charset="0"/>
              </a:rPr>
              <a:t>separately.</a:t>
            </a:r>
            <a:endParaRPr sz="2200" dirty="0">
              <a:latin typeface="Garamond" panose="02020404030301010803" pitchFamily="18" charset="0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3220" y="1286509"/>
            <a:ext cx="63773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5365" algn="l"/>
              </a:tabLst>
            </a:pPr>
            <a:r>
              <a:rPr spc="-5" dirty="0"/>
              <a:t>Basic</a:t>
            </a:r>
            <a:r>
              <a:rPr spc="20" dirty="0"/>
              <a:t> </a:t>
            </a:r>
            <a:r>
              <a:rPr spc="-15" dirty="0"/>
              <a:t>Hardware	</a:t>
            </a:r>
            <a:r>
              <a:rPr spc="-10" dirty="0"/>
              <a:t>Components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139" y="2484782"/>
            <a:ext cx="7808595" cy="309562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35"/>
              </a:spcBef>
              <a:buClr>
                <a:srgbClr val="829929"/>
              </a:buClr>
              <a:buSzPct val="114583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A general –purpose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computer usually has the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following</a:t>
            </a:r>
            <a:r>
              <a:rPr sz="2400" spc="-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devices:</a:t>
            </a:r>
            <a:endParaRPr sz="2400">
              <a:latin typeface="Garamond"/>
              <a:cs typeface="Garamond"/>
            </a:endParaRPr>
          </a:p>
          <a:p>
            <a:pPr marL="755650" lvl="1" indent="-286385">
              <a:lnSpc>
                <a:spcPct val="100000"/>
              </a:lnSpc>
              <a:spcBef>
                <a:spcPts val="1100"/>
              </a:spcBef>
              <a:buClr>
                <a:srgbClr val="829929"/>
              </a:buClr>
              <a:buSzPct val="115000"/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Central processing unit</a:t>
            </a:r>
            <a:r>
              <a:rPr sz="2000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(CPU)</a:t>
            </a:r>
            <a:endParaRPr sz="2000">
              <a:latin typeface="Garamond"/>
              <a:cs typeface="Garamond"/>
            </a:endParaRPr>
          </a:p>
          <a:p>
            <a:pPr marL="755650" lvl="1" indent="-286385">
              <a:lnSpc>
                <a:spcPct val="100000"/>
              </a:lnSpc>
              <a:spcBef>
                <a:spcPts val="1090"/>
              </a:spcBef>
              <a:buClr>
                <a:srgbClr val="829929"/>
              </a:buClr>
              <a:buSzPct val="115000"/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Storage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 Devices</a:t>
            </a:r>
            <a:endParaRPr sz="2000">
              <a:latin typeface="Garamond"/>
              <a:cs typeface="Garamond"/>
            </a:endParaRPr>
          </a:p>
          <a:p>
            <a:pPr marL="1212850" lvl="2" indent="-286385">
              <a:lnSpc>
                <a:spcPct val="100000"/>
              </a:lnSpc>
              <a:spcBef>
                <a:spcPts val="1050"/>
              </a:spcBef>
              <a:buClr>
                <a:srgbClr val="829929"/>
              </a:buClr>
              <a:buSzPct val="113888"/>
              <a:buFont typeface="Arial"/>
              <a:buChar char="•"/>
              <a:tabLst>
                <a:tab pos="1212215" algn="l"/>
                <a:tab pos="1212850" algn="l"/>
              </a:tabLst>
            </a:pPr>
            <a:r>
              <a:rPr sz="1800" spc="5" dirty="0">
                <a:solidFill>
                  <a:srgbClr val="252525"/>
                </a:solidFill>
                <a:latin typeface="Garamond"/>
                <a:cs typeface="Garamond"/>
              </a:rPr>
              <a:t>Memory </a:t>
            </a:r>
            <a:r>
              <a:rPr sz="1800" spc="-5" dirty="0">
                <a:solidFill>
                  <a:srgbClr val="252525"/>
                </a:solidFill>
                <a:latin typeface="Garamond"/>
                <a:cs typeface="Garamond"/>
              </a:rPr>
              <a:t>(fast, </a:t>
            </a:r>
            <a:r>
              <a:rPr sz="1800" spc="-15" dirty="0">
                <a:solidFill>
                  <a:srgbClr val="252525"/>
                </a:solidFill>
                <a:latin typeface="Garamond"/>
                <a:cs typeface="Garamond"/>
              </a:rPr>
              <a:t>expensive, </a:t>
            </a:r>
            <a:r>
              <a:rPr sz="1800" spc="10" dirty="0">
                <a:solidFill>
                  <a:srgbClr val="252525"/>
                </a:solidFill>
                <a:latin typeface="Garamond"/>
                <a:cs typeface="Garamond"/>
              </a:rPr>
              <a:t>short-term</a:t>
            </a:r>
            <a:r>
              <a:rPr sz="1800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1800" dirty="0">
                <a:solidFill>
                  <a:srgbClr val="252525"/>
                </a:solidFill>
                <a:latin typeface="Garamond"/>
                <a:cs typeface="Garamond"/>
              </a:rPr>
              <a:t>memory)</a:t>
            </a:r>
            <a:endParaRPr sz="1800">
              <a:latin typeface="Garamond"/>
              <a:cs typeface="Garamond"/>
            </a:endParaRPr>
          </a:p>
          <a:p>
            <a:pPr marL="1212850" lvl="2" indent="-286385">
              <a:lnSpc>
                <a:spcPct val="100000"/>
              </a:lnSpc>
              <a:spcBef>
                <a:spcPts val="1050"/>
              </a:spcBef>
              <a:buClr>
                <a:srgbClr val="829929"/>
              </a:buClr>
              <a:buSzPct val="113888"/>
              <a:buFont typeface="Arial"/>
              <a:buChar char="•"/>
              <a:tabLst>
                <a:tab pos="1212215" algn="l"/>
                <a:tab pos="1212850" algn="l"/>
              </a:tabLst>
            </a:pPr>
            <a:r>
              <a:rPr sz="1800" spc="-5" dirty="0">
                <a:solidFill>
                  <a:srgbClr val="252525"/>
                </a:solidFill>
                <a:latin typeface="Garamond"/>
                <a:cs typeface="Garamond"/>
              </a:rPr>
              <a:t>Mass </a:t>
            </a:r>
            <a:r>
              <a:rPr sz="1800" dirty="0">
                <a:solidFill>
                  <a:srgbClr val="252525"/>
                </a:solidFill>
                <a:latin typeface="Garamond"/>
                <a:cs typeface="Garamond"/>
              </a:rPr>
              <a:t>storage </a:t>
            </a:r>
            <a:r>
              <a:rPr sz="1800" spc="-5" dirty="0">
                <a:solidFill>
                  <a:srgbClr val="252525"/>
                </a:solidFill>
                <a:latin typeface="Garamond"/>
                <a:cs typeface="Garamond"/>
              </a:rPr>
              <a:t>device </a:t>
            </a:r>
            <a:r>
              <a:rPr sz="1800" spc="-15" dirty="0">
                <a:solidFill>
                  <a:srgbClr val="252525"/>
                </a:solidFill>
                <a:latin typeface="Garamond"/>
                <a:cs typeface="Garamond"/>
              </a:rPr>
              <a:t>(slower, cheaper, </a:t>
            </a:r>
            <a:r>
              <a:rPr sz="1800" dirty="0">
                <a:solidFill>
                  <a:srgbClr val="252525"/>
                </a:solidFill>
                <a:latin typeface="Garamond"/>
                <a:cs typeface="Garamond"/>
              </a:rPr>
              <a:t>long-term</a:t>
            </a:r>
            <a:r>
              <a:rPr sz="1800" spc="6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1800" spc="-20" dirty="0">
                <a:solidFill>
                  <a:srgbClr val="252525"/>
                </a:solidFill>
                <a:latin typeface="Garamond"/>
                <a:cs typeface="Garamond"/>
              </a:rPr>
              <a:t>memory.</a:t>
            </a:r>
            <a:endParaRPr sz="1800">
              <a:latin typeface="Garamond"/>
              <a:cs typeface="Garamond"/>
            </a:endParaRPr>
          </a:p>
          <a:p>
            <a:pPr marL="755650" lvl="1" indent="-286385">
              <a:lnSpc>
                <a:spcPct val="100000"/>
              </a:lnSpc>
              <a:spcBef>
                <a:spcPts val="1090"/>
              </a:spcBef>
              <a:buClr>
                <a:srgbClr val="829929"/>
              </a:buClr>
              <a:buSzPct val="115000"/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Input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 device</a:t>
            </a:r>
            <a:endParaRPr sz="2000">
              <a:latin typeface="Garamond"/>
              <a:cs typeface="Garamond"/>
            </a:endParaRPr>
          </a:p>
          <a:p>
            <a:pPr marL="755650" lvl="1" indent="-286385">
              <a:lnSpc>
                <a:spcPct val="100000"/>
              </a:lnSpc>
              <a:spcBef>
                <a:spcPts val="1100"/>
              </a:spcBef>
              <a:buClr>
                <a:srgbClr val="829929"/>
              </a:buClr>
              <a:buSzPct val="115000"/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Output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 device</a:t>
            </a:r>
            <a:endParaRPr sz="200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0670" y="1286509"/>
            <a:ext cx="65449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11320" algn="l"/>
              </a:tabLst>
            </a:pPr>
            <a:r>
              <a:rPr spc="5" dirty="0"/>
              <a:t>A</a:t>
            </a:r>
            <a:r>
              <a:rPr dirty="0"/>
              <a:t>d</a:t>
            </a:r>
            <a:r>
              <a:rPr spc="-75" dirty="0"/>
              <a:t>v</a:t>
            </a:r>
            <a:r>
              <a:rPr spc="-10" dirty="0"/>
              <a:t>a</a:t>
            </a:r>
            <a:r>
              <a:rPr spc="-5" dirty="0"/>
              <a:t>nc</a:t>
            </a:r>
            <a:r>
              <a:rPr dirty="0"/>
              <a:t>e </a:t>
            </a:r>
            <a:r>
              <a:rPr spc="5" dirty="0"/>
              <a:t>S</a:t>
            </a:r>
            <a:r>
              <a:rPr spc="-5" dirty="0"/>
              <a:t>ta</a:t>
            </a:r>
            <a:r>
              <a:rPr spc="65" dirty="0"/>
              <a:t>g</a:t>
            </a:r>
            <a:r>
              <a:rPr spc="-5" dirty="0"/>
              <a:t>e</a:t>
            </a:r>
            <a:r>
              <a:rPr dirty="0"/>
              <a:t>s</a:t>
            </a:r>
            <a:r>
              <a:rPr spc="5" dirty="0"/>
              <a:t> </a:t>
            </a:r>
            <a:r>
              <a:rPr spc="-10" dirty="0"/>
              <a:t>o</a:t>
            </a:r>
            <a:r>
              <a:rPr dirty="0"/>
              <a:t>f	</a:t>
            </a:r>
            <a:r>
              <a:rPr spc="-10" dirty="0"/>
              <a:t>Pr</a:t>
            </a:r>
            <a:r>
              <a:rPr spc="-5" dirty="0"/>
              <a:t>oc</a:t>
            </a:r>
            <a:r>
              <a:rPr dirty="0"/>
              <a:t>e</a:t>
            </a:r>
            <a:r>
              <a:rPr spc="-5" dirty="0"/>
              <a:t>s</a:t>
            </a:r>
            <a:r>
              <a:rPr dirty="0"/>
              <a:t>sing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41979" y="3735070"/>
            <a:ext cx="1186180" cy="642620"/>
          </a:xfrm>
          <a:prstGeom prst="rect">
            <a:avLst/>
          </a:prstGeom>
          <a:solidFill>
            <a:srgbClr val="FFFFFF"/>
          </a:solidFill>
          <a:ln w="15813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108585" marR="102870" indent="139700">
              <a:lnSpc>
                <a:spcPct val="100000"/>
              </a:lnSpc>
              <a:spcBef>
                <a:spcPts val="370"/>
              </a:spcBef>
            </a:pPr>
            <a:r>
              <a:rPr sz="1800" spc="-5" dirty="0">
                <a:latin typeface="Garamond"/>
                <a:cs typeface="Garamond"/>
              </a:rPr>
              <a:t>INPUT  </a:t>
            </a:r>
            <a:r>
              <a:rPr sz="1800" dirty="0">
                <a:latin typeface="Garamond"/>
                <a:cs typeface="Garamond"/>
              </a:rPr>
              <a:t>D</a:t>
            </a:r>
            <a:r>
              <a:rPr sz="1800" spc="-5" dirty="0">
                <a:latin typeface="Garamond"/>
                <a:cs typeface="Garamond"/>
              </a:rPr>
              <a:t>E</a:t>
            </a:r>
            <a:r>
              <a:rPr sz="1800" spc="5" dirty="0">
                <a:latin typeface="Garamond"/>
                <a:cs typeface="Garamond"/>
              </a:rPr>
              <a:t>V</a:t>
            </a:r>
            <a:r>
              <a:rPr sz="1800" spc="-10" dirty="0">
                <a:latin typeface="Garamond"/>
                <a:cs typeface="Garamond"/>
              </a:rPr>
              <a:t>I</a:t>
            </a:r>
            <a:r>
              <a:rPr sz="1800" spc="-5" dirty="0">
                <a:latin typeface="Garamond"/>
                <a:cs typeface="Garamond"/>
              </a:rPr>
              <a:t>CES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5580" y="3735070"/>
            <a:ext cx="1184910" cy="642620"/>
          </a:xfrm>
          <a:prstGeom prst="rect">
            <a:avLst/>
          </a:prstGeom>
          <a:solidFill>
            <a:srgbClr val="FFFFFF"/>
          </a:solidFill>
          <a:ln w="15813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 marR="121920">
              <a:lnSpc>
                <a:spcPct val="100000"/>
              </a:lnSpc>
              <a:spcBef>
                <a:spcPts val="370"/>
              </a:spcBef>
            </a:pPr>
            <a:r>
              <a:rPr sz="1800" spc="-5" dirty="0">
                <a:latin typeface="Garamond"/>
                <a:cs typeface="Garamond"/>
              </a:rPr>
              <a:t>OUTPUT  </a:t>
            </a:r>
            <a:r>
              <a:rPr sz="1800" dirty="0">
                <a:latin typeface="Garamond"/>
                <a:cs typeface="Garamond"/>
              </a:rPr>
              <a:t>D</a:t>
            </a:r>
            <a:r>
              <a:rPr sz="1800" spc="-15" dirty="0">
                <a:latin typeface="Garamond"/>
                <a:cs typeface="Garamond"/>
              </a:rPr>
              <a:t>E</a:t>
            </a:r>
            <a:r>
              <a:rPr sz="1800" spc="5" dirty="0">
                <a:latin typeface="Garamond"/>
                <a:cs typeface="Garamond"/>
              </a:rPr>
              <a:t>V</a:t>
            </a:r>
            <a:r>
              <a:rPr sz="1800" spc="-10" dirty="0">
                <a:latin typeface="Garamond"/>
                <a:cs typeface="Garamond"/>
              </a:rPr>
              <a:t>I</a:t>
            </a:r>
            <a:r>
              <a:rPr sz="1800" spc="-5" dirty="0">
                <a:latin typeface="Garamond"/>
                <a:cs typeface="Garamond"/>
              </a:rPr>
              <a:t>CES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30140" y="2416810"/>
            <a:ext cx="2385060" cy="2838450"/>
          </a:xfrm>
          <a:custGeom>
            <a:avLst/>
            <a:gdLst/>
            <a:ahLst/>
            <a:cxnLst/>
            <a:rect l="l" t="t" r="r" b="b"/>
            <a:pathLst>
              <a:path w="2385059" h="2838450">
                <a:moveTo>
                  <a:pt x="0" y="0"/>
                </a:moveTo>
                <a:lnTo>
                  <a:pt x="2385060" y="0"/>
                </a:lnTo>
                <a:lnTo>
                  <a:pt x="2385060" y="2838450"/>
                </a:lnTo>
                <a:lnTo>
                  <a:pt x="0" y="28384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30140" y="2416810"/>
            <a:ext cx="2385060" cy="2838450"/>
          </a:xfrm>
          <a:custGeom>
            <a:avLst/>
            <a:gdLst/>
            <a:ahLst/>
            <a:cxnLst/>
            <a:rect l="l" t="t" r="r" b="b"/>
            <a:pathLst>
              <a:path w="2385059" h="2838450">
                <a:moveTo>
                  <a:pt x="0" y="0"/>
                </a:moveTo>
                <a:lnTo>
                  <a:pt x="2385060" y="0"/>
                </a:lnTo>
                <a:lnTo>
                  <a:pt x="2385060" y="2838450"/>
                </a:lnTo>
                <a:lnTo>
                  <a:pt x="0" y="2838450"/>
                </a:lnTo>
                <a:lnTo>
                  <a:pt x="0" y="0"/>
                </a:lnTo>
                <a:close/>
              </a:path>
            </a:pathLst>
          </a:custGeom>
          <a:ln w="15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63820" y="2517139"/>
            <a:ext cx="1907539" cy="918210"/>
          </a:xfrm>
          <a:prstGeom prst="rect">
            <a:avLst/>
          </a:prstGeom>
          <a:solidFill>
            <a:srgbClr val="FFFFFF"/>
          </a:solidFill>
          <a:ln w="15813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 marR="410209">
              <a:lnSpc>
                <a:spcPct val="100000"/>
              </a:lnSpc>
              <a:spcBef>
                <a:spcPts val="370"/>
              </a:spcBef>
            </a:pPr>
            <a:r>
              <a:rPr sz="1800" spc="5" dirty="0">
                <a:latin typeface="Garamond"/>
                <a:cs typeface="Garamond"/>
              </a:rPr>
              <a:t>A</a:t>
            </a:r>
            <a:r>
              <a:rPr sz="1800" spc="-10" dirty="0">
                <a:latin typeface="Garamond"/>
                <a:cs typeface="Garamond"/>
              </a:rPr>
              <a:t>R</a:t>
            </a:r>
            <a:r>
              <a:rPr sz="1800" dirty="0">
                <a:latin typeface="Garamond"/>
                <a:cs typeface="Garamond"/>
              </a:rPr>
              <a:t>I</a:t>
            </a:r>
            <a:r>
              <a:rPr sz="1800" spc="-10" dirty="0">
                <a:latin typeface="Garamond"/>
                <a:cs typeface="Garamond"/>
              </a:rPr>
              <a:t>T</a:t>
            </a:r>
            <a:r>
              <a:rPr sz="1800" spc="-5" dirty="0">
                <a:latin typeface="Garamond"/>
                <a:cs typeface="Garamond"/>
              </a:rPr>
              <a:t>HME</a:t>
            </a:r>
            <a:r>
              <a:rPr sz="1800" spc="-10" dirty="0">
                <a:latin typeface="Garamond"/>
                <a:cs typeface="Garamond"/>
              </a:rPr>
              <a:t>T</a:t>
            </a:r>
            <a:r>
              <a:rPr sz="1800" dirty="0">
                <a:latin typeface="Garamond"/>
                <a:cs typeface="Garamond"/>
              </a:rPr>
              <a:t>IC  AND </a:t>
            </a:r>
            <a:r>
              <a:rPr sz="1800" spc="-5" dirty="0">
                <a:latin typeface="Garamond"/>
                <a:cs typeface="Garamond"/>
              </a:rPr>
              <a:t>LOGIC  UNIT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63820" y="3790950"/>
            <a:ext cx="1907539" cy="368300"/>
          </a:xfrm>
          <a:prstGeom prst="rect">
            <a:avLst/>
          </a:prstGeom>
          <a:ln w="15813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60"/>
              </a:spcBef>
            </a:pPr>
            <a:r>
              <a:rPr sz="1800" spc="-5" dirty="0">
                <a:latin typeface="Garamond"/>
                <a:cs typeface="Garamond"/>
              </a:rPr>
              <a:t>CONTROL</a:t>
            </a:r>
            <a:r>
              <a:rPr sz="1800" spc="-25" dirty="0">
                <a:latin typeface="Garamond"/>
                <a:cs typeface="Garamond"/>
              </a:rPr>
              <a:t> </a:t>
            </a:r>
            <a:r>
              <a:rPr sz="1800" spc="-5" dirty="0">
                <a:latin typeface="Garamond"/>
                <a:cs typeface="Garamond"/>
              </a:rPr>
              <a:t>UNIT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04179" y="4599940"/>
            <a:ext cx="1186180" cy="368300"/>
          </a:xfrm>
          <a:prstGeom prst="rect">
            <a:avLst/>
          </a:prstGeom>
          <a:solidFill>
            <a:srgbClr val="FFFFFF"/>
          </a:solidFill>
          <a:ln w="15813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298450">
              <a:lnSpc>
                <a:spcPct val="100000"/>
              </a:lnSpc>
              <a:spcBef>
                <a:spcPts val="370"/>
              </a:spcBef>
            </a:pPr>
            <a:r>
              <a:rPr sz="1800" spc="-5" dirty="0">
                <a:latin typeface="Garamond"/>
                <a:cs typeface="Garamond"/>
              </a:rPr>
              <a:t>R.A.M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30140" y="5334000"/>
            <a:ext cx="2385060" cy="642620"/>
          </a:xfrm>
          <a:prstGeom prst="rect">
            <a:avLst/>
          </a:prstGeom>
          <a:solidFill>
            <a:srgbClr val="FFFFFF"/>
          </a:solidFill>
          <a:ln w="15813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665480" marR="494030" indent="-165100">
              <a:lnSpc>
                <a:spcPct val="100000"/>
              </a:lnSpc>
              <a:spcBef>
                <a:spcPts val="370"/>
              </a:spcBef>
            </a:pPr>
            <a:r>
              <a:rPr sz="1800" spc="5" dirty="0">
                <a:latin typeface="Garamond"/>
                <a:cs typeface="Garamond"/>
              </a:rPr>
              <a:t>S</a:t>
            </a:r>
            <a:r>
              <a:rPr sz="1800" spc="-15" dirty="0">
                <a:latin typeface="Garamond"/>
                <a:cs typeface="Garamond"/>
              </a:rPr>
              <a:t>E</a:t>
            </a:r>
            <a:r>
              <a:rPr sz="1800" spc="-5" dirty="0">
                <a:latin typeface="Garamond"/>
                <a:cs typeface="Garamond"/>
              </a:rPr>
              <a:t>C</a:t>
            </a:r>
            <a:r>
              <a:rPr sz="1800" dirty="0">
                <a:latin typeface="Garamond"/>
                <a:cs typeface="Garamond"/>
              </a:rPr>
              <a:t>OND</a:t>
            </a:r>
            <a:r>
              <a:rPr sz="1800" spc="5" dirty="0">
                <a:latin typeface="Garamond"/>
                <a:cs typeface="Garamond"/>
              </a:rPr>
              <a:t>A</a:t>
            </a:r>
            <a:r>
              <a:rPr sz="1800" spc="-10" dirty="0">
                <a:latin typeface="Garamond"/>
                <a:cs typeface="Garamond"/>
              </a:rPr>
              <a:t>R</a:t>
            </a:r>
            <a:r>
              <a:rPr sz="1800" dirty="0">
                <a:latin typeface="Garamond"/>
                <a:cs typeface="Garamond"/>
              </a:rPr>
              <a:t>Y  </a:t>
            </a:r>
            <a:r>
              <a:rPr sz="1800" spc="-5" dirty="0">
                <a:latin typeface="Garamond"/>
                <a:cs typeface="Garamond"/>
              </a:rPr>
              <a:t>STORAGE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35070" y="4377690"/>
            <a:ext cx="1715770" cy="356870"/>
          </a:xfrm>
          <a:custGeom>
            <a:avLst/>
            <a:gdLst/>
            <a:ahLst/>
            <a:cxnLst/>
            <a:rect l="l" t="t" r="r" b="b"/>
            <a:pathLst>
              <a:path w="1715770" h="356870">
                <a:moveTo>
                  <a:pt x="0" y="0"/>
                </a:moveTo>
                <a:lnTo>
                  <a:pt x="0" y="356870"/>
                </a:lnTo>
                <a:lnTo>
                  <a:pt x="1715769" y="356870"/>
                </a:lnTo>
              </a:path>
            </a:pathLst>
          </a:custGeom>
          <a:ln w="57150">
            <a:solidFill>
              <a:srgbClr val="829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45429" y="4663440"/>
            <a:ext cx="157480" cy="191770"/>
          </a:xfrm>
          <a:custGeom>
            <a:avLst/>
            <a:gdLst/>
            <a:ahLst/>
            <a:cxnLst/>
            <a:rect l="l" t="t" r="r" b="b"/>
            <a:pathLst>
              <a:path w="157479" h="191770">
                <a:moveTo>
                  <a:pt x="157480" y="0"/>
                </a:moveTo>
                <a:lnTo>
                  <a:pt x="0" y="66040"/>
                </a:lnTo>
                <a:lnTo>
                  <a:pt x="144780" y="191770"/>
                </a:lnTo>
                <a:lnTo>
                  <a:pt x="157480" y="0"/>
                </a:lnTo>
                <a:close/>
              </a:path>
            </a:pathLst>
          </a:custGeom>
          <a:solidFill>
            <a:srgbClr val="829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87819" y="4056379"/>
            <a:ext cx="967740" cy="708660"/>
          </a:xfrm>
          <a:custGeom>
            <a:avLst/>
            <a:gdLst/>
            <a:ahLst/>
            <a:cxnLst/>
            <a:rect l="l" t="t" r="r" b="b"/>
            <a:pathLst>
              <a:path w="967740" h="708660">
                <a:moveTo>
                  <a:pt x="0" y="708660"/>
                </a:moveTo>
                <a:lnTo>
                  <a:pt x="445770" y="708660"/>
                </a:lnTo>
                <a:lnTo>
                  <a:pt x="445770" y="0"/>
                </a:lnTo>
                <a:lnTo>
                  <a:pt x="967739" y="0"/>
                </a:lnTo>
              </a:path>
            </a:pathLst>
          </a:custGeom>
          <a:ln w="57150">
            <a:solidFill>
              <a:srgbClr val="829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44130" y="397129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0" y="0"/>
                </a:moveTo>
                <a:lnTo>
                  <a:pt x="0" y="171450"/>
                </a:lnTo>
                <a:lnTo>
                  <a:pt x="171450" y="85090"/>
                </a:lnTo>
                <a:lnTo>
                  <a:pt x="0" y="0"/>
                </a:lnTo>
                <a:close/>
              </a:path>
            </a:pathLst>
          </a:custGeom>
          <a:solidFill>
            <a:srgbClr val="829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31229" y="3435350"/>
            <a:ext cx="172720" cy="35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02020" y="4159250"/>
            <a:ext cx="171450" cy="441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23609" y="4968240"/>
            <a:ext cx="172719" cy="365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131" y="1286509"/>
            <a:ext cx="5182869" cy="1354217"/>
          </a:xfrm>
        </p:spPr>
        <p:txBody>
          <a:bodyPr/>
          <a:lstStyle/>
          <a:p>
            <a:r>
              <a:rPr lang="en-IN" dirty="0"/>
              <a:t>Operating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4139" y="2590800"/>
            <a:ext cx="9443720" cy="1846659"/>
          </a:xfrm>
        </p:spPr>
        <p:txBody>
          <a:bodyPr/>
          <a:lstStyle/>
          <a:p>
            <a:r>
              <a:rPr lang="en-IN" sz="2400" b="1" dirty="0">
                <a:latin typeface="Garamond" panose="02020404030301010803" pitchFamily="18" charset="0"/>
              </a:rPr>
              <a:t>Operating system</a:t>
            </a:r>
            <a:r>
              <a:rPr lang="en-IN" sz="2400" dirty="0">
                <a:latin typeface="Garamond" panose="02020404030301010803" pitchFamily="18" charset="0"/>
              </a:rPr>
              <a:t> is defined as a system software that manages computer hardware and software resources and provides common services for computer programs. All </a:t>
            </a:r>
            <a:r>
              <a:rPr lang="en-IN" sz="2400" dirty="0" err="1">
                <a:latin typeface="Garamond" panose="02020404030301010803" pitchFamily="18" charset="0"/>
              </a:rPr>
              <a:t>cpplication</a:t>
            </a:r>
            <a:r>
              <a:rPr lang="en-IN" sz="2400" dirty="0">
                <a:latin typeface="Garamond" panose="02020404030301010803" pitchFamily="18" charset="0"/>
              </a:rPr>
              <a:t> </a:t>
            </a:r>
            <a:r>
              <a:rPr lang="en-IN" sz="2400" dirty="0" err="1">
                <a:latin typeface="Garamond" panose="02020404030301010803" pitchFamily="18" charset="0"/>
              </a:rPr>
              <a:t>softwareomputer</a:t>
            </a:r>
            <a:r>
              <a:rPr lang="en-IN" sz="2400" dirty="0">
                <a:latin typeface="Garamond" panose="02020404030301010803" pitchFamily="18" charset="0"/>
              </a:rPr>
              <a:t> programs require an operating system to function. Operating system controls computer's hardware, run the computer's programs and organizes files.</a:t>
            </a:r>
          </a:p>
        </p:txBody>
      </p:sp>
    </p:spTree>
    <p:extLst>
      <p:ext uri="{BB962C8B-B14F-4D97-AF65-F5344CB8AC3E}">
        <p14:creationId xmlns:p14="http://schemas.microsoft.com/office/powerpoint/2010/main" val="309799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761</Words>
  <Application>Microsoft Office PowerPoint</Application>
  <PresentationFormat>Widescreen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Garamond</vt:lpstr>
      <vt:lpstr>Office Theme</vt:lpstr>
      <vt:lpstr>Computer Basic</vt:lpstr>
      <vt:lpstr>What is a computer</vt:lpstr>
      <vt:lpstr>PowerPoint Presentation</vt:lpstr>
      <vt:lpstr>Characteristics of a Computer</vt:lpstr>
      <vt:lpstr>Computer hardware and software </vt:lpstr>
      <vt:lpstr>Application Software</vt:lpstr>
      <vt:lpstr>Basic Hardware Components</vt:lpstr>
      <vt:lpstr>Advance Stages of Processing</vt:lpstr>
      <vt:lpstr>Operating System</vt:lpstr>
      <vt:lpstr>Computer hardware</vt:lpstr>
      <vt:lpstr>Computer hardware</vt:lpstr>
      <vt:lpstr>PowerPoint Presentation</vt:lpstr>
      <vt:lpstr>Advantages</vt:lpstr>
      <vt:lpstr>Disadvantages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Basic</dc:title>
  <cp:lastModifiedBy>Admin</cp:lastModifiedBy>
  <cp:revision>12</cp:revision>
  <dcterms:created xsi:type="dcterms:W3CDTF">2019-10-08T10:18:43Z</dcterms:created>
  <dcterms:modified xsi:type="dcterms:W3CDTF">2022-02-14T17:56:24Z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2016-11-01T00:00:00Z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2019-10-08T00:00:00Z</vt:filetime>
  </property>
</Properties>
</file>