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65" r:id="rId3"/>
    <p:sldId id="266" r:id="rId4"/>
    <p:sldId id="267" r:id="rId5"/>
    <p:sldId id="268" r:id="rId6"/>
    <p:sldId id="269" r:id="rId7"/>
    <p:sldId id="270" r:id="rId8"/>
    <p:sldId id="27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67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3618150-E875-45C1-A82B-51A51FB5675E}"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6D81AB-B077-4930-8177-16B99FAB0687}" type="slidenum">
              <a:rPr lang="en-US" smtClean="0"/>
              <a:t>‹#›</a:t>
            </a:fld>
            <a:endParaRPr lang="en-US"/>
          </a:p>
        </p:txBody>
      </p:sp>
    </p:spTree>
    <p:extLst>
      <p:ext uri="{BB962C8B-B14F-4D97-AF65-F5344CB8AC3E}">
        <p14:creationId xmlns:p14="http://schemas.microsoft.com/office/powerpoint/2010/main" val="545645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618150-E875-45C1-A82B-51A51FB5675E}"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6D81AB-B077-4930-8177-16B99FAB0687}" type="slidenum">
              <a:rPr lang="en-US" smtClean="0"/>
              <a:t>‹#›</a:t>
            </a:fld>
            <a:endParaRPr lang="en-US"/>
          </a:p>
        </p:txBody>
      </p:sp>
    </p:spTree>
    <p:extLst>
      <p:ext uri="{BB962C8B-B14F-4D97-AF65-F5344CB8AC3E}">
        <p14:creationId xmlns:p14="http://schemas.microsoft.com/office/powerpoint/2010/main" val="3241738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618150-E875-45C1-A82B-51A51FB5675E}"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6D81AB-B077-4930-8177-16B99FAB0687}" type="slidenum">
              <a:rPr lang="en-US" smtClean="0"/>
              <a:t>‹#›</a:t>
            </a:fld>
            <a:endParaRPr lang="en-US"/>
          </a:p>
        </p:txBody>
      </p:sp>
    </p:spTree>
    <p:extLst>
      <p:ext uri="{BB962C8B-B14F-4D97-AF65-F5344CB8AC3E}">
        <p14:creationId xmlns:p14="http://schemas.microsoft.com/office/powerpoint/2010/main" val="3541150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618150-E875-45C1-A82B-51A51FB5675E}"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6D81AB-B077-4930-8177-16B99FAB0687}" type="slidenum">
              <a:rPr lang="en-US" smtClean="0"/>
              <a:t>‹#›</a:t>
            </a:fld>
            <a:endParaRPr lang="en-US"/>
          </a:p>
        </p:txBody>
      </p:sp>
    </p:spTree>
    <p:extLst>
      <p:ext uri="{BB962C8B-B14F-4D97-AF65-F5344CB8AC3E}">
        <p14:creationId xmlns:p14="http://schemas.microsoft.com/office/powerpoint/2010/main" val="2916458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618150-E875-45C1-A82B-51A51FB5675E}"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6D81AB-B077-4930-8177-16B99FAB0687}" type="slidenum">
              <a:rPr lang="en-US" smtClean="0"/>
              <a:t>‹#›</a:t>
            </a:fld>
            <a:endParaRPr lang="en-US"/>
          </a:p>
        </p:txBody>
      </p:sp>
    </p:spTree>
    <p:extLst>
      <p:ext uri="{BB962C8B-B14F-4D97-AF65-F5344CB8AC3E}">
        <p14:creationId xmlns:p14="http://schemas.microsoft.com/office/powerpoint/2010/main" val="2933819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3618150-E875-45C1-A82B-51A51FB5675E}" type="datetimeFigureOut">
              <a:rPr lang="en-US" smtClean="0"/>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6D81AB-B077-4930-8177-16B99FAB0687}" type="slidenum">
              <a:rPr lang="en-US" smtClean="0"/>
              <a:t>‹#›</a:t>
            </a:fld>
            <a:endParaRPr lang="en-US"/>
          </a:p>
        </p:txBody>
      </p:sp>
    </p:spTree>
    <p:extLst>
      <p:ext uri="{BB962C8B-B14F-4D97-AF65-F5344CB8AC3E}">
        <p14:creationId xmlns:p14="http://schemas.microsoft.com/office/powerpoint/2010/main" val="2009258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3618150-E875-45C1-A82B-51A51FB5675E}" type="datetimeFigureOut">
              <a:rPr lang="en-US" smtClean="0"/>
              <a:t>2/14/2022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6D81AB-B077-4930-8177-16B99FAB0687}" type="slidenum">
              <a:rPr lang="en-US" smtClean="0"/>
              <a:t>‹#›</a:t>
            </a:fld>
            <a:endParaRPr lang="en-US"/>
          </a:p>
        </p:txBody>
      </p:sp>
    </p:spTree>
    <p:extLst>
      <p:ext uri="{BB962C8B-B14F-4D97-AF65-F5344CB8AC3E}">
        <p14:creationId xmlns:p14="http://schemas.microsoft.com/office/powerpoint/2010/main" val="350702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3618150-E875-45C1-A82B-51A51FB5675E}" type="datetimeFigureOut">
              <a:rPr lang="en-US" smtClean="0"/>
              <a:t>2/14/2022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6D81AB-B077-4930-8177-16B99FAB0687}" type="slidenum">
              <a:rPr lang="en-US" smtClean="0"/>
              <a:t>‹#›</a:t>
            </a:fld>
            <a:endParaRPr lang="en-US"/>
          </a:p>
        </p:txBody>
      </p:sp>
    </p:spTree>
    <p:extLst>
      <p:ext uri="{BB962C8B-B14F-4D97-AF65-F5344CB8AC3E}">
        <p14:creationId xmlns:p14="http://schemas.microsoft.com/office/powerpoint/2010/main" val="3013585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618150-E875-45C1-A82B-51A51FB5675E}" type="datetimeFigureOut">
              <a:rPr lang="en-US" smtClean="0"/>
              <a:t>2/14/2022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6D81AB-B077-4930-8177-16B99FAB0687}" type="slidenum">
              <a:rPr lang="en-US" smtClean="0"/>
              <a:t>‹#›</a:t>
            </a:fld>
            <a:endParaRPr lang="en-US"/>
          </a:p>
        </p:txBody>
      </p:sp>
    </p:spTree>
    <p:extLst>
      <p:ext uri="{BB962C8B-B14F-4D97-AF65-F5344CB8AC3E}">
        <p14:creationId xmlns:p14="http://schemas.microsoft.com/office/powerpoint/2010/main" val="708372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3618150-E875-45C1-A82B-51A51FB5675E}" type="datetimeFigureOut">
              <a:rPr lang="en-US" smtClean="0"/>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6D81AB-B077-4930-8177-16B99FAB0687}" type="slidenum">
              <a:rPr lang="en-US" smtClean="0"/>
              <a:t>‹#›</a:t>
            </a:fld>
            <a:endParaRPr lang="en-US"/>
          </a:p>
        </p:txBody>
      </p:sp>
    </p:spTree>
    <p:extLst>
      <p:ext uri="{BB962C8B-B14F-4D97-AF65-F5344CB8AC3E}">
        <p14:creationId xmlns:p14="http://schemas.microsoft.com/office/powerpoint/2010/main" val="2467282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3618150-E875-45C1-A82B-51A51FB5675E}" type="datetimeFigureOut">
              <a:rPr lang="en-US" smtClean="0"/>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6D81AB-B077-4930-8177-16B99FAB0687}" type="slidenum">
              <a:rPr lang="en-US" smtClean="0"/>
              <a:t>‹#›</a:t>
            </a:fld>
            <a:endParaRPr lang="en-US"/>
          </a:p>
        </p:txBody>
      </p:sp>
    </p:spTree>
    <p:extLst>
      <p:ext uri="{BB962C8B-B14F-4D97-AF65-F5344CB8AC3E}">
        <p14:creationId xmlns:p14="http://schemas.microsoft.com/office/powerpoint/2010/main" val="3536061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618150-E875-45C1-A82B-51A51FB5675E}" type="datetimeFigureOut">
              <a:rPr lang="en-US" smtClean="0"/>
              <a:t>2/14/2022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6D81AB-B077-4930-8177-16B99FAB0687}" type="slidenum">
              <a:rPr lang="en-US" smtClean="0"/>
              <a:t>‹#›</a:t>
            </a:fld>
            <a:endParaRPr lang="en-US"/>
          </a:p>
        </p:txBody>
      </p:sp>
    </p:spTree>
    <p:extLst>
      <p:ext uri="{BB962C8B-B14F-4D97-AF65-F5344CB8AC3E}">
        <p14:creationId xmlns:p14="http://schemas.microsoft.com/office/powerpoint/2010/main" val="10917561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hyperlink" Target="http://stommel.tamu.edu/~baum/climate_data.html" TargetMode="Externa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Climate" TargetMode="External"/><Relationship Id="rId2" Type="http://schemas.openxmlformats.org/officeDocument/2006/relationships/hyperlink" Target="http://en.wikipedia.org/wiki/Vegetation" TargetMode="External"/><Relationship Id="rId1" Type="http://schemas.openxmlformats.org/officeDocument/2006/relationships/slideLayout" Target="../slideLayouts/slideLayout2.xml"/><Relationship Id="rId6" Type="http://schemas.openxmlformats.org/officeDocument/2006/relationships/hyperlink" Target="http://en.wikipedia.org/wiki/K%C3%B6ppen_climate_classification" TargetMode="External"/><Relationship Id="rId5" Type="http://schemas.openxmlformats.org/officeDocument/2006/relationships/hyperlink" Target="http://en.wikipedia.org/wiki/Precipitation_(meteorology)" TargetMode="External"/><Relationship Id="rId4" Type="http://schemas.openxmlformats.org/officeDocument/2006/relationships/hyperlink" Target="http://en.wikipedia.org/wiki/Temperature"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en.wikipedia.org/wiki/Central_America" TargetMode="External"/><Relationship Id="rId13" Type="http://schemas.openxmlformats.org/officeDocument/2006/relationships/hyperlink" Target="http://en.wikipedia.org/wiki/Palembang" TargetMode="External"/><Relationship Id="rId18" Type="http://schemas.openxmlformats.org/officeDocument/2006/relationships/hyperlink" Target="http://en.wikipedia.org/wiki/Brazil" TargetMode="External"/><Relationship Id="rId26" Type="http://schemas.openxmlformats.org/officeDocument/2006/relationships/hyperlink" Target="http://en.wikipedia.org/wiki/Darwin,_Northern_Territory" TargetMode="External"/><Relationship Id="rId3" Type="http://schemas.openxmlformats.org/officeDocument/2006/relationships/hyperlink" Target="http://en.wikipedia.org/wiki/Tropical_rainforest_climate" TargetMode="External"/><Relationship Id="rId21" Type="http://schemas.openxmlformats.org/officeDocument/2006/relationships/hyperlink" Target="http://en.wikipedia.org/wiki/Queensland" TargetMode="External"/><Relationship Id="rId34" Type="http://schemas.openxmlformats.org/officeDocument/2006/relationships/hyperlink" Target="http://en.wikipedia.org/wiki/Lima" TargetMode="External"/><Relationship Id="rId7" Type="http://schemas.openxmlformats.org/officeDocument/2006/relationships/hyperlink" Target="http://en.wikipedia.org/wiki/South_America" TargetMode="External"/><Relationship Id="rId12" Type="http://schemas.openxmlformats.org/officeDocument/2006/relationships/hyperlink" Target="http://en.wikipedia.org/wiki/Colombia" TargetMode="External"/><Relationship Id="rId17" Type="http://schemas.openxmlformats.org/officeDocument/2006/relationships/hyperlink" Target="http://en.wikipedia.org/wiki/Santos_(S%C3%A3o_Paulo)" TargetMode="External"/><Relationship Id="rId25" Type="http://schemas.openxmlformats.org/officeDocument/2006/relationships/hyperlink" Target="http://en.wikipedia.org/wiki/Tropical_savanna_climate" TargetMode="External"/><Relationship Id="rId33" Type="http://schemas.openxmlformats.org/officeDocument/2006/relationships/hyperlink" Target="http://en.wikipedia.org/wiki/Semi-arid_climate" TargetMode="External"/><Relationship Id="rId2" Type="http://schemas.openxmlformats.org/officeDocument/2006/relationships/hyperlink" Target="http://en.wikipedia.org/wiki/Tropical_climates" TargetMode="External"/><Relationship Id="rId16" Type="http://schemas.openxmlformats.org/officeDocument/2006/relationships/hyperlink" Target="http://en.wikipedia.org/wiki/Malaysia" TargetMode="External"/><Relationship Id="rId20" Type="http://schemas.openxmlformats.org/officeDocument/2006/relationships/hyperlink" Target="http://en.wikipedia.org/wiki/Cairns" TargetMode="External"/><Relationship Id="rId29" Type="http://schemas.openxmlformats.org/officeDocument/2006/relationships/hyperlink" Target="http://en.wikipedia.org/wiki/Mumbai" TargetMode="External"/><Relationship Id="rId1" Type="http://schemas.openxmlformats.org/officeDocument/2006/relationships/slideLayout" Target="../slideLayouts/slideLayout2.xml"/><Relationship Id="rId6" Type="http://schemas.openxmlformats.org/officeDocument/2006/relationships/hyperlink" Target="http://en.wikipedia.org/wiki/Pacific_Ocean" TargetMode="External"/><Relationship Id="rId11" Type="http://schemas.openxmlformats.org/officeDocument/2006/relationships/hyperlink" Target="http://en.wikipedia.org/wiki/Andagoya" TargetMode="External"/><Relationship Id="rId24" Type="http://schemas.openxmlformats.org/officeDocument/2006/relationships/hyperlink" Target="http://en.wikipedia.org/wiki/Nassau,_Bahamas" TargetMode="External"/><Relationship Id="rId32" Type="http://schemas.openxmlformats.org/officeDocument/2006/relationships/hyperlink" Target="http://en.wikipedia.org/wiki/Desert_climate" TargetMode="External"/><Relationship Id="rId37" Type="http://schemas.openxmlformats.org/officeDocument/2006/relationships/hyperlink" Target="http://en.wikipedia.org/wiki/Namibia" TargetMode="External"/><Relationship Id="rId5" Type="http://schemas.openxmlformats.org/officeDocument/2006/relationships/hyperlink" Target="http://en.wikipedia.org/wiki/Doldrums" TargetMode="External"/><Relationship Id="rId15" Type="http://schemas.openxmlformats.org/officeDocument/2006/relationships/hyperlink" Target="http://en.wikipedia.org/wiki/Sitiawan" TargetMode="External"/><Relationship Id="rId23" Type="http://schemas.openxmlformats.org/officeDocument/2006/relationships/hyperlink" Target="http://en.wikipedia.org/wiki/Littoral" TargetMode="External"/><Relationship Id="rId28" Type="http://schemas.openxmlformats.org/officeDocument/2006/relationships/hyperlink" Target="http://en.wikipedia.org/wiki/Caracas" TargetMode="External"/><Relationship Id="rId36" Type="http://schemas.openxmlformats.org/officeDocument/2006/relationships/hyperlink" Target="http://en.wikipedia.org/wiki/Walvis_Bay" TargetMode="External"/><Relationship Id="rId10" Type="http://schemas.openxmlformats.org/officeDocument/2006/relationships/hyperlink" Target="http://en.wikipedia.org/wiki/Costa_Rica" TargetMode="External"/><Relationship Id="rId19" Type="http://schemas.openxmlformats.org/officeDocument/2006/relationships/hyperlink" Target="http://en.wikipedia.org/wiki/Monsoon" TargetMode="External"/><Relationship Id="rId31" Type="http://schemas.openxmlformats.org/officeDocument/2006/relationships/hyperlink" Target="http://en.wikipedia.org/wiki/Potential_evapotranspiration" TargetMode="External"/><Relationship Id="rId4" Type="http://schemas.openxmlformats.org/officeDocument/2006/relationships/hyperlink" Target="http://en.wikipedia.org/wiki/Equator" TargetMode="External"/><Relationship Id="rId9" Type="http://schemas.openxmlformats.org/officeDocument/2006/relationships/hyperlink" Target="http://en.wikipedia.org/wiki/Ecuador" TargetMode="External"/><Relationship Id="rId14" Type="http://schemas.openxmlformats.org/officeDocument/2006/relationships/hyperlink" Target="http://en.wikipedia.org/wiki/Indonesia" TargetMode="External"/><Relationship Id="rId22" Type="http://schemas.openxmlformats.org/officeDocument/2006/relationships/hyperlink" Target="http://en.wikipedia.org/wiki/Miami,_Florida" TargetMode="External"/><Relationship Id="rId27" Type="http://schemas.openxmlformats.org/officeDocument/2006/relationships/hyperlink" Target="http://en.wikipedia.org/wiki/Northern_Territory" TargetMode="External"/><Relationship Id="rId30" Type="http://schemas.openxmlformats.org/officeDocument/2006/relationships/hyperlink" Target="http://en.wikipedia.org/wiki/Bangkok" TargetMode="External"/><Relationship Id="rId35" Type="http://schemas.openxmlformats.org/officeDocument/2006/relationships/hyperlink" Target="http://en.wikipedia.org/wiki/Per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en.wikipedia.org/wiki/Heating" TargetMode="External"/><Relationship Id="rId13" Type="http://schemas.openxmlformats.org/officeDocument/2006/relationships/hyperlink" Target="https://en.wikipedia.org/wiki/Dry-bulb_temperature" TargetMode="External"/><Relationship Id="rId3" Type="http://schemas.openxmlformats.org/officeDocument/2006/relationships/hyperlink" Target="https://en.wikipedia.org/wiki/Convection" TargetMode="External"/><Relationship Id="rId7" Type="http://schemas.openxmlformats.org/officeDocument/2006/relationships/hyperlink" Target="https://en.wikipedia.org/wiki/HVAC" TargetMode="External"/><Relationship Id="rId12" Type="http://schemas.openxmlformats.org/officeDocument/2006/relationships/hyperlink" Target="https://en.wikipedia.org/wiki/Indoor_air_quality" TargetMode="External"/><Relationship Id="rId2" Type="http://schemas.openxmlformats.org/officeDocument/2006/relationships/hyperlink" Target="https://en.wikipedia.org/wiki/Heat_conduction" TargetMode="External"/><Relationship Id="rId1" Type="http://schemas.openxmlformats.org/officeDocument/2006/relationships/slideLayout" Target="../slideLayouts/slideLayout2.xml"/><Relationship Id="rId6" Type="http://schemas.openxmlformats.org/officeDocument/2006/relationships/hyperlink" Target="https://en.wikipedia.org/wiki/Metabolism" TargetMode="External"/><Relationship Id="rId11" Type="http://schemas.openxmlformats.org/officeDocument/2006/relationships/hyperlink" Target="https://en.wikipedia.org/wiki/Sick_building_syndrome" TargetMode="External"/><Relationship Id="rId5" Type="http://schemas.openxmlformats.org/officeDocument/2006/relationships/hyperlink" Target="https://en.wikipedia.org/wiki/Perspiration" TargetMode="External"/><Relationship Id="rId10" Type="http://schemas.openxmlformats.org/officeDocument/2006/relationships/hyperlink" Target="https://en.wikipedia.org/wiki/Air_conditioning" TargetMode="External"/><Relationship Id="rId4" Type="http://schemas.openxmlformats.org/officeDocument/2006/relationships/hyperlink" Target="https://en.wikipedia.org/wiki/Thermal_radiation" TargetMode="External"/><Relationship Id="rId9" Type="http://schemas.openxmlformats.org/officeDocument/2006/relationships/hyperlink" Target="https://en.wikipedia.org/wiki/Ventilation_(architecture)"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en.wikipedia.org/wiki/Mean_radiant_temperatur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AADB6ED9-875D-4C2E-A25C-127E802289E4}"/>
              </a:ext>
            </a:extLst>
          </p:cNvPr>
          <p:cNvSpPr txBox="1">
            <a:spLocks/>
          </p:cNvSpPr>
          <p:nvPr/>
        </p:nvSpPr>
        <p:spPr bwMode="auto">
          <a:xfrm>
            <a:off x="2447365" y="2286000"/>
            <a:ext cx="7230035" cy="1600200"/>
          </a:xfrm>
          <a:prstGeom prst="rect">
            <a:avLst/>
          </a:prstGeom>
          <a:noFill/>
          <a:ln>
            <a:noFill/>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IN" sz="4400" u="sng" dirty="0">
                <a:latin typeface="Algerian" panose="04020705040A02060702" pitchFamily="82" charset="0"/>
                <a:cs typeface="GothicE" panose="00000400000000000000" pitchFamily="2" charset="0"/>
              </a:rPr>
              <a:t>Subject:</a:t>
            </a:r>
            <a:r>
              <a:rPr lang="en-IN" sz="4400" dirty="0">
                <a:latin typeface="Algerian" panose="04020705040A02060702" pitchFamily="82" charset="0"/>
                <a:cs typeface="GothicE" panose="00000400000000000000" pitchFamily="2" charset="0"/>
              </a:rPr>
              <a:t> </a:t>
            </a:r>
            <a:r>
              <a:rPr lang="en-US" sz="4400" spc="-99" dirty="0">
                <a:latin typeface="Algerian" panose="04020705040A02060702" pitchFamily="82" charset="0"/>
                <a:cs typeface="GothicE" panose="00000400000000000000" pitchFamily="2" charset="0"/>
              </a:rPr>
              <a:t>Climatology</a:t>
            </a:r>
          </a:p>
          <a:p>
            <a:pPr>
              <a:defRPr/>
            </a:pPr>
            <a:r>
              <a:rPr lang="en-IN" sz="4400" u="sng" dirty="0">
                <a:latin typeface="Algerian" panose="04020705040A02060702" pitchFamily="82" charset="0"/>
                <a:cs typeface="GothicE" panose="00000400000000000000" pitchFamily="2" charset="0"/>
              </a:rPr>
              <a:t>Topic:</a:t>
            </a:r>
            <a:r>
              <a:rPr lang="en-IN" sz="4400" dirty="0">
                <a:latin typeface="Algerian" panose="04020705040A02060702" pitchFamily="82" charset="0"/>
                <a:cs typeface="GothicE" panose="00000400000000000000" pitchFamily="2" charset="0"/>
              </a:rPr>
              <a:t> </a:t>
            </a:r>
            <a:r>
              <a:rPr lang="en-US" sz="4400" spc="-99" dirty="0" smtClean="0">
                <a:latin typeface="Algerian" panose="04020705040A02060702" pitchFamily="82" charset="0"/>
                <a:cs typeface="GothicE" panose="00000400000000000000" pitchFamily="2" charset="0"/>
              </a:rPr>
              <a:t>Classification of Climate</a:t>
            </a:r>
            <a:endParaRPr lang="en-US" sz="4400" spc="-99" dirty="0">
              <a:latin typeface="Algerian" panose="04020705040A02060702" pitchFamily="82" charset="0"/>
              <a:cs typeface="GothicE" panose="00000400000000000000" pitchFamily="2" charset="0"/>
            </a:endParaRPr>
          </a:p>
          <a:p>
            <a:pPr>
              <a:defRPr/>
            </a:pPr>
            <a:r>
              <a:rPr lang="en-IN" sz="4400" u="sng" dirty="0">
                <a:latin typeface="Algerian" panose="04020705040A02060702" pitchFamily="82" charset="0"/>
                <a:cs typeface="GothicE" panose="00000400000000000000" pitchFamily="2" charset="0"/>
              </a:rPr>
              <a:t>Presented by</a:t>
            </a:r>
            <a:r>
              <a:rPr lang="en-IN" sz="4400" dirty="0">
                <a:latin typeface="Algerian" panose="04020705040A02060702" pitchFamily="82" charset="0"/>
                <a:cs typeface="GothicE" panose="00000400000000000000" pitchFamily="2" charset="0"/>
              </a:rPr>
              <a:t>: Hiba Gul</a:t>
            </a:r>
          </a:p>
        </p:txBody>
      </p:sp>
      <p:pic>
        <p:nvPicPr>
          <p:cNvPr id="4" name="Picture 3">
            <a:extLst>
              <a:ext uri="{FF2B5EF4-FFF2-40B4-BE49-F238E27FC236}">
                <a16:creationId xmlns:a16="http://schemas.microsoft.com/office/drawing/2014/main" id="{422FCCAB-8F45-4B9C-9DDA-3D92A674620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005494" y="117476"/>
            <a:ext cx="1019343" cy="1217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0471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5334000" cy="715962"/>
          </a:xfrm>
        </p:spPr>
        <p:txBody>
          <a:bodyPr>
            <a:normAutofit/>
          </a:bodyPr>
          <a:lstStyle/>
          <a:p>
            <a:r>
              <a:rPr lang="en-US" dirty="0"/>
              <a:t>Climatic changes</a:t>
            </a:r>
          </a:p>
        </p:txBody>
      </p:sp>
      <p:pic>
        <p:nvPicPr>
          <p:cNvPr id="4" name="irc_mi" descr="http://www.rain.org/%7Emkummel/stumpers/28mar03b.gif"/>
          <p:cNvPicPr>
            <a:picLocks noGrp="1"/>
          </p:cNvPicPr>
          <p:nvPr>
            <p:ph idx="1"/>
          </p:nvPr>
        </p:nvPicPr>
        <p:blipFill>
          <a:blip r:embed="rId2" cstate="print"/>
          <a:srcRect/>
          <a:stretch>
            <a:fillRect/>
          </a:stretch>
        </p:blipFill>
        <p:spPr bwMode="auto">
          <a:xfrm>
            <a:off x="1828800" y="685800"/>
            <a:ext cx="5715000" cy="3505200"/>
          </a:xfrm>
          <a:prstGeom prst="rect">
            <a:avLst/>
          </a:prstGeom>
          <a:noFill/>
          <a:ln w="9525">
            <a:noFill/>
            <a:miter lim="800000"/>
            <a:headEnd/>
            <a:tailEnd/>
          </a:ln>
        </p:spPr>
      </p:pic>
      <p:pic>
        <p:nvPicPr>
          <p:cNvPr id="6" name="Picture 5" descr="http://t1.gstatic.com/images?q=tbn:ANd9GcSjssTfcRSwmIyxeV1QEPyxREKSkaOW8pKCgPkREUf2T9ZvDNJgdg"/>
          <p:cNvPicPr/>
          <p:nvPr/>
        </p:nvPicPr>
        <p:blipFill>
          <a:blip r:embed="rId3" cstate="print"/>
          <a:srcRect/>
          <a:stretch>
            <a:fillRect/>
          </a:stretch>
        </p:blipFill>
        <p:spPr bwMode="auto">
          <a:xfrm>
            <a:off x="7924800" y="304801"/>
            <a:ext cx="2514600" cy="1066799"/>
          </a:xfrm>
          <a:prstGeom prst="rect">
            <a:avLst/>
          </a:prstGeom>
          <a:noFill/>
          <a:ln w="9525">
            <a:noFill/>
            <a:miter lim="800000"/>
            <a:headEnd/>
            <a:tailEnd/>
          </a:ln>
        </p:spPr>
      </p:pic>
      <p:pic>
        <p:nvPicPr>
          <p:cNvPr id="7" name="Picture 6" descr="http://t0.gstatic.com/images?q=tbn:ANd9GcTqDy1n2-NjgE0OJO5WeNDKJqUQzvggIDuqDv3Xay0K99BbVOP1"/>
          <p:cNvPicPr/>
          <p:nvPr/>
        </p:nvPicPr>
        <p:blipFill>
          <a:blip r:embed="rId4" cstate="print"/>
          <a:srcRect/>
          <a:stretch>
            <a:fillRect/>
          </a:stretch>
        </p:blipFill>
        <p:spPr bwMode="auto">
          <a:xfrm>
            <a:off x="7924800" y="1600200"/>
            <a:ext cx="2438400" cy="1676400"/>
          </a:xfrm>
          <a:prstGeom prst="rect">
            <a:avLst/>
          </a:prstGeom>
          <a:noFill/>
          <a:ln w="9525">
            <a:noFill/>
            <a:miter lim="800000"/>
            <a:headEnd/>
            <a:tailEnd/>
          </a:ln>
        </p:spPr>
      </p:pic>
      <p:sp>
        <p:nvSpPr>
          <p:cNvPr id="2053" name="Rectangle 5"/>
          <p:cNvSpPr>
            <a:spLocks noChangeArrowheads="1"/>
          </p:cNvSpPr>
          <p:nvPr/>
        </p:nvSpPr>
        <p:spPr bwMode="auto">
          <a:xfrm>
            <a:off x="1676400" y="4542010"/>
            <a:ext cx="8839200" cy="2246672"/>
          </a:xfrm>
          <a:prstGeom prst="rect">
            <a:avLst/>
          </a:prstGeom>
          <a:solidFill>
            <a:schemeClr val="accent3"/>
          </a:solidFill>
          <a:ln w="9525">
            <a:noFill/>
            <a:miter lim="800000"/>
            <a:headEnd/>
            <a:tailEnd/>
          </a:ln>
          <a:effectLst/>
        </p:spPr>
        <p:txBody>
          <a:bodyPr vert="horz" wrap="square" lIns="0" tIns="304704" rIns="0" bIns="0" numCol="1" anchor="ctr" anchorCtr="0" compatLnSpc="1">
            <a:prstTxWarp prst="textNoShape">
              <a:avLst/>
            </a:prstTxWarp>
            <a:spAutoFit/>
          </a:bodyPr>
          <a:lstStyle/>
          <a:p>
            <a:pPr fontAlgn="base">
              <a:spcBef>
                <a:spcPct val="0"/>
              </a:spcBef>
              <a:spcAft>
                <a:spcPct val="0"/>
              </a:spcAft>
            </a:pPr>
            <a:r>
              <a:rPr lang="en-US" sz="1400" b="1" dirty="0">
                <a:latin typeface="Cambria" pitchFamily="18" charset="0"/>
                <a:ea typeface="Times New Roman" pitchFamily="18" charset="0"/>
                <a:cs typeface="Times New Roman" pitchFamily="18" charset="0"/>
              </a:rPr>
              <a:t>L</a:t>
            </a:r>
            <a:r>
              <a:rPr lang="en-US" sz="1400" b="1" dirty="0" bmk="">
                <a:latin typeface="Cambria" pitchFamily="18" charset="0"/>
                <a:ea typeface="Times New Roman" pitchFamily="18" charset="0"/>
                <a:cs typeface="Times New Roman" pitchFamily="18" charset="0"/>
              </a:rPr>
              <a:t>inks to Climate Data</a:t>
            </a:r>
            <a:r>
              <a:rPr lang="en-US" sz="1400" b="1" dirty="0">
                <a:latin typeface="Cambria" pitchFamily="18" charset="0"/>
                <a:ea typeface="Times New Roman" pitchFamily="18" charset="0"/>
                <a:cs typeface="Times New Roman" pitchFamily="18" charset="0"/>
              </a:rPr>
              <a:t> Sources</a:t>
            </a:r>
          </a:p>
          <a:p>
            <a:r>
              <a:rPr lang="en-US" sz="1400" dirty="0">
                <a:latin typeface="Calibri" pitchFamily="34" charset="0"/>
                <a:ea typeface="Calibri" pitchFamily="34" charset="0"/>
                <a:cs typeface="Times New Roman" pitchFamily="18" charset="0"/>
              </a:rPr>
              <a:t>GIS-based map interface provides access to US and global climate/</a:t>
            </a:r>
            <a:r>
              <a:rPr lang="en-US" sz="1400" i="1" dirty="0">
                <a:latin typeface="Calibri" pitchFamily="34" charset="0"/>
                <a:ea typeface="Calibri" pitchFamily="34" charset="0"/>
                <a:cs typeface="Times New Roman" pitchFamily="18" charset="0"/>
              </a:rPr>
              <a:t>weather data</a:t>
            </a:r>
            <a:r>
              <a:rPr lang="en-US" sz="1400" dirty="0">
                <a:latin typeface="Calibri" pitchFamily="34" charset="0"/>
                <a:ea typeface="Calibri" pitchFamily="34" charset="0"/>
                <a:cs typeface="Times New Roman" pitchFamily="18" charset="0"/>
              </a:rPr>
              <a:t>. This is a listing of variable types of data sets available that are pertinent to </a:t>
            </a:r>
            <a:r>
              <a:rPr lang="en-US" sz="1400" dirty="0" err="1">
                <a:latin typeface="Calibri" pitchFamily="34" charset="0"/>
                <a:ea typeface="Calibri" pitchFamily="34" charset="0"/>
                <a:cs typeface="Times New Roman" pitchFamily="18" charset="0"/>
              </a:rPr>
              <a:t>paleo</a:t>
            </a:r>
            <a:r>
              <a:rPr lang="en-US" sz="1400" dirty="0">
                <a:latin typeface="Calibri" pitchFamily="34" charset="0"/>
                <a:ea typeface="Calibri" pitchFamily="34" charset="0"/>
                <a:cs typeface="Times New Roman" pitchFamily="18" charset="0"/>
              </a:rPr>
              <a:t> </a:t>
            </a:r>
            <a:r>
              <a:rPr lang="en-US" sz="1400" dirty="0" err="1">
                <a:latin typeface="Calibri" pitchFamily="34" charset="0"/>
                <a:ea typeface="Calibri" pitchFamily="34" charset="0"/>
                <a:cs typeface="Times New Roman" pitchFamily="18" charset="0"/>
              </a:rPr>
              <a:t>climatological</a:t>
            </a:r>
            <a:r>
              <a:rPr lang="en-US" sz="1400" dirty="0">
                <a:latin typeface="Calibri" pitchFamily="34" charset="0"/>
                <a:ea typeface="Calibri" pitchFamily="34" charset="0"/>
                <a:cs typeface="Times New Roman" pitchFamily="18" charset="0"/>
              </a:rPr>
              <a:t> modeling or data analysis. They are broken up into categories that are hopefully not too arbitrary to facilitate find what you need. </a:t>
            </a:r>
            <a:r>
              <a:rPr lang="en-US" sz="1400" i="1" dirty="0">
                <a:latin typeface="Calibri" pitchFamily="34" charset="0"/>
                <a:ea typeface="Calibri" pitchFamily="34" charset="0"/>
                <a:cs typeface="Times New Roman" pitchFamily="18" charset="0"/>
              </a:rPr>
              <a:t>Weather</a:t>
            </a:r>
            <a:r>
              <a:rPr lang="en-US" sz="1400" dirty="0">
                <a:latin typeface="Calibri" pitchFamily="34" charset="0"/>
                <a:ea typeface="Calibri" pitchFamily="34" charset="0"/>
                <a:cs typeface="Times New Roman" pitchFamily="18" charset="0"/>
              </a:rPr>
              <a:t> rainfall and temperature </a:t>
            </a:r>
            <a:r>
              <a:rPr lang="en-US" sz="1400" i="1" dirty="0">
                <a:latin typeface="Calibri" pitchFamily="34" charset="0"/>
                <a:ea typeface="Calibri" pitchFamily="34" charset="0"/>
                <a:cs typeface="Times New Roman" pitchFamily="18" charset="0"/>
              </a:rPr>
              <a:t>data</a:t>
            </a:r>
            <a:r>
              <a:rPr lang="en-US" sz="1400" dirty="0">
                <a:latin typeface="Calibri" pitchFamily="34" charset="0"/>
                <a:ea typeface="Calibri" pitchFamily="34" charset="0"/>
                <a:cs typeface="Times New Roman" pitchFamily="18" charset="0"/>
              </a:rPr>
              <a:t> with long-term monthly averages for over 20000 </a:t>
            </a:r>
            <a:r>
              <a:rPr lang="en-US" sz="1400" i="1" dirty="0">
                <a:latin typeface="Calibri" pitchFamily="34" charset="0"/>
                <a:ea typeface="Calibri" pitchFamily="34" charset="0"/>
                <a:cs typeface="Times New Roman" pitchFamily="18" charset="0"/>
              </a:rPr>
              <a:t>weather</a:t>
            </a:r>
            <a:r>
              <a:rPr lang="en-US" sz="1400" dirty="0">
                <a:latin typeface="Calibri" pitchFamily="34" charset="0"/>
                <a:ea typeface="Calibri" pitchFamily="34" charset="0"/>
                <a:cs typeface="Times New Roman" pitchFamily="18" charset="0"/>
              </a:rPr>
              <a:t> stations </a:t>
            </a:r>
          </a:p>
          <a:p>
            <a:r>
              <a:rPr lang="en-US" sz="1400" b="1" u="sng" dirty="0">
                <a:hlinkClick r:id="rId5"/>
              </a:rPr>
              <a:t>Time series data</a:t>
            </a:r>
            <a:endParaRPr lang="en-US" sz="1400" b="1" dirty="0"/>
          </a:p>
          <a:p>
            <a:r>
              <a:rPr lang="en-US" sz="1400" dirty="0"/>
              <a:t>This category includes such things as data from ocean cores, sea level history data, and various other data varying over time rather than space</a:t>
            </a:r>
          </a:p>
          <a:p>
            <a:pPr eaLnBrk="0" fontAlgn="base" hangingPunct="0">
              <a:spcBef>
                <a:spcPct val="0"/>
              </a:spcBef>
              <a:spcAft>
                <a:spcPct val="0"/>
              </a:spcAft>
            </a:pPr>
            <a:endParaRPr lang="en-US" sz="1400" dirty="0">
              <a:latin typeface="Arial" pitchFamily="34" charset="0"/>
            </a:endParaRPr>
          </a:p>
        </p:txBody>
      </p:sp>
      <p:pic>
        <p:nvPicPr>
          <p:cNvPr id="2052" name="Picture 6" descr="http://stommel.tamu.edu/%7Ebaum/pictures/earth-topo_small.gif"/>
          <p:cNvPicPr>
            <a:picLocks noChangeAspect="1" noChangeArrowheads="1"/>
          </p:cNvPicPr>
          <p:nvPr/>
        </p:nvPicPr>
        <p:blipFill>
          <a:blip r:embed="rId6" cstate="print"/>
          <a:srcRect/>
          <a:stretch>
            <a:fillRect/>
          </a:stretch>
        </p:blipFill>
        <p:spPr bwMode="auto">
          <a:xfrm>
            <a:off x="7848600" y="3429000"/>
            <a:ext cx="2590800" cy="990600"/>
          </a:xfrm>
          <a:prstGeom prst="rect">
            <a:avLst/>
          </a:prstGeom>
          <a:noFill/>
        </p:spPr>
      </p:pic>
    </p:spTree>
    <p:extLst>
      <p:ext uri="{BB962C8B-B14F-4D97-AF65-F5344CB8AC3E}">
        <p14:creationId xmlns:p14="http://schemas.microsoft.com/office/powerpoint/2010/main" val="2770786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6553200" cy="639762"/>
          </a:xfrm>
        </p:spPr>
        <p:txBody>
          <a:bodyPr>
            <a:normAutofit fontScale="90000"/>
          </a:bodyPr>
          <a:lstStyle/>
          <a:p>
            <a:r>
              <a:rPr lang="en-US" dirty="0"/>
              <a:t>Classification of climates</a:t>
            </a:r>
          </a:p>
        </p:txBody>
      </p:sp>
      <p:sp>
        <p:nvSpPr>
          <p:cNvPr id="3" name="Content Placeholder 2"/>
          <p:cNvSpPr>
            <a:spLocks noGrp="1"/>
          </p:cNvSpPr>
          <p:nvPr>
            <p:ph idx="1"/>
          </p:nvPr>
        </p:nvSpPr>
        <p:spPr>
          <a:xfrm>
            <a:off x="1828800" y="914400"/>
            <a:ext cx="8534400" cy="5638800"/>
          </a:xfrm>
          <a:solidFill>
            <a:schemeClr val="tx2"/>
          </a:solidFill>
        </p:spPr>
        <p:txBody>
          <a:bodyPr>
            <a:normAutofit/>
          </a:bodyPr>
          <a:lstStyle/>
          <a:p>
            <a:pPr lvl="0"/>
            <a:r>
              <a:rPr lang="en-US" b="1" dirty="0">
                <a:solidFill>
                  <a:schemeClr val="bg1"/>
                </a:solidFill>
              </a:rPr>
              <a:t>climate classification system</a:t>
            </a:r>
            <a:r>
              <a:rPr lang="en-US" dirty="0">
                <a:solidFill>
                  <a:schemeClr val="bg1"/>
                </a:solidFill>
              </a:rPr>
              <a:t>. The system is based on the concept that native </a:t>
            </a:r>
            <a:r>
              <a:rPr lang="en-US" u="sng" dirty="0">
                <a:solidFill>
                  <a:schemeClr val="bg1"/>
                </a:solidFill>
                <a:hlinkClick r:id="rId2" tooltip="Vegetation"/>
              </a:rPr>
              <a:t>vegetation</a:t>
            </a:r>
            <a:r>
              <a:rPr lang="en-US" dirty="0">
                <a:solidFill>
                  <a:schemeClr val="bg1"/>
                </a:solidFill>
              </a:rPr>
              <a:t> is the best expression of </a:t>
            </a:r>
            <a:r>
              <a:rPr lang="en-US" u="sng" dirty="0">
                <a:solidFill>
                  <a:schemeClr val="bg1"/>
                </a:solidFill>
                <a:hlinkClick r:id="rId3" tooltip="Climate"/>
              </a:rPr>
              <a:t>climate</a:t>
            </a:r>
            <a:r>
              <a:rPr lang="en-US" dirty="0">
                <a:solidFill>
                  <a:schemeClr val="bg1"/>
                </a:solidFill>
              </a:rPr>
              <a:t>. Thus, climate zone boundaries have been selected with vegetation distribution in mind. It combines average annual and monthly </a:t>
            </a:r>
            <a:r>
              <a:rPr lang="en-US" u="sng" dirty="0">
                <a:solidFill>
                  <a:schemeClr val="bg1"/>
                </a:solidFill>
                <a:hlinkClick r:id="rId4" tooltip="Temperature"/>
              </a:rPr>
              <a:t>temperatures</a:t>
            </a:r>
            <a:r>
              <a:rPr lang="en-US" dirty="0">
                <a:solidFill>
                  <a:schemeClr val="bg1"/>
                </a:solidFill>
              </a:rPr>
              <a:t> and </a:t>
            </a:r>
            <a:r>
              <a:rPr lang="en-US" u="sng" dirty="0">
                <a:solidFill>
                  <a:schemeClr val="bg1"/>
                </a:solidFill>
                <a:hlinkClick r:id="rId5" tooltip="Precipitation (meteorology)"/>
              </a:rPr>
              <a:t>precipitation</a:t>
            </a:r>
            <a:r>
              <a:rPr lang="en-US" dirty="0">
                <a:solidFill>
                  <a:schemeClr val="bg1"/>
                </a:solidFill>
              </a:rPr>
              <a:t>, and the seasonality of precipitation. </a:t>
            </a:r>
          </a:p>
          <a:p>
            <a:pPr lvl="0"/>
            <a:r>
              <a:rPr lang="en-US" sz="2400" u="sng" dirty="0">
                <a:solidFill>
                  <a:schemeClr val="bg1"/>
                </a:solidFill>
                <a:hlinkClick r:id="rId6"/>
              </a:rPr>
              <a:t>1 .1 GROUP A: Tropical/</a:t>
            </a:r>
            <a:r>
              <a:rPr lang="en-US" sz="2400" u="sng" dirty="0" err="1">
                <a:solidFill>
                  <a:schemeClr val="bg1"/>
                </a:solidFill>
                <a:hlinkClick r:id="rId6"/>
              </a:rPr>
              <a:t>megathermal</a:t>
            </a:r>
            <a:r>
              <a:rPr lang="en-US" sz="2400" u="sng" dirty="0">
                <a:solidFill>
                  <a:schemeClr val="bg1"/>
                </a:solidFill>
                <a:hlinkClick r:id="rId6"/>
              </a:rPr>
              <a:t> climates</a:t>
            </a:r>
            <a:r>
              <a:rPr lang="en-US" sz="2400" dirty="0">
                <a:solidFill>
                  <a:schemeClr val="bg1"/>
                </a:solidFill>
              </a:rPr>
              <a:t> </a:t>
            </a:r>
          </a:p>
          <a:p>
            <a:pPr lvl="0"/>
            <a:r>
              <a:rPr lang="en-US" sz="2400" dirty="0">
                <a:solidFill>
                  <a:schemeClr val="bg1"/>
                </a:solidFill>
              </a:rPr>
              <a:t> </a:t>
            </a:r>
            <a:r>
              <a:rPr lang="en-US" sz="2400" u="sng" dirty="0">
                <a:solidFill>
                  <a:schemeClr val="bg1"/>
                </a:solidFill>
                <a:hlinkClick r:id="rId6"/>
              </a:rPr>
              <a:t>1.2 GROUP B: Dry (arid and semiarid) climates</a:t>
            </a:r>
            <a:r>
              <a:rPr lang="en-US" sz="2400" dirty="0">
                <a:solidFill>
                  <a:schemeClr val="bg1"/>
                </a:solidFill>
              </a:rPr>
              <a:t> ·</a:t>
            </a:r>
          </a:p>
          <a:p>
            <a:pPr lvl="0"/>
            <a:r>
              <a:rPr lang="en-US" sz="2400" dirty="0">
                <a:solidFill>
                  <a:schemeClr val="bg1"/>
                </a:solidFill>
              </a:rPr>
              <a:t> </a:t>
            </a:r>
            <a:r>
              <a:rPr lang="en-US" sz="2400" u="sng" dirty="0">
                <a:solidFill>
                  <a:schemeClr val="bg1"/>
                </a:solidFill>
                <a:hlinkClick r:id="rId6"/>
              </a:rPr>
              <a:t>1.3 GROUP C: Mild Temperate/</a:t>
            </a:r>
            <a:r>
              <a:rPr lang="en-US" sz="2400" u="sng" dirty="0" err="1">
                <a:solidFill>
                  <a:schemeClr val="bg1"/>
                </a:solidFill>
                <a:hlinkClick r:id="rId6"/>
              </a:rPr>
              <a:t>mesothermal</a:t>
            </a:r>
            <a:r>
              <a:rPr lang="en-US" sz="2400" u="sng" dirty="0">
                <a:solidFill>
                  <a:schemeClr val="bg1"/>
                </a:solidFill>
                <a:hlinkClick r:id="rId6"/>
              </a:rPr>
              <a:t> climates</a:t>
            </a:r>
            <a:r>
              <a:rPr lang="en-US" sz="2400" dirty="0">
                <a:solidFill>
                  <a:schemeClr val="bg1"/>
                </a:solidFill>
              </a:rPr>
              <a:t>  </a:t>
            </a:r>
          </a:p>
          <a:p>
            <a:pPr lvl="0"/>
            <a:r>
              <a:rPr lang="en-US" sz="2400" u="sng" dirty="0">
                <a:solidFill>
                  <a:schemeClr val="bg1"/>
                </a:solidFill>
                <a:hlinkClick r:id="rId6"/>
              </a:rPr>
              <a:t>1.4 GROUP D: Continental/</a:t>
            </a:r>
            <a:r>
              <a:rPr lang="en-US" sz="2400" u="sng" dirty="0" err="1">
                <a:solidFill>
                  <a:schemeClr val="bg1"/>
                </a:solidFill>
                <a:hlinkClick r:id="rId6"/>
              </a:rPr>
              <a:t>microthermal</a:t>
            </a:r>
            <a:r>
              <a:rPr lang="en-US" sz="2400" u="sng" dirty="0">
                <a:solidFill>
                  <a:schemeClr val="bg1"/>
                </a:solidFill>
                <a:hlinkClick r:id="rId6"/>
              </a:rPr>
              <a:t> climate</a:t>
            </a:r>
            <a:r>
              <a:rPr lang="en-US" sz="2400" dirty="0">
                <a:solidFill>
                  <a:schemeClr val="bg1"/>
                </a:solidFill>
              </a:rPr>
              <a:t> ·</a:t>
            </a:r>
          </a:p>
          <a:p>
            <a:pPr lvl="0"/>
            <a:r>
              <a:rPr lang="en-US" sz="2400" u="sng" dirty="0">
                <a:solidFill>
                  <a:schemeClr val="bg1"/>
                </a:solidFill>
                <a:hlinkClick r:id="rId6"/>
              </a:rPr>
              <a:t>1.5 GROUP E: Polar climates</a:t>
            </a:r>
            <a:endParaRPr lang="en-US" sz="2400" dirty="0">
              <a:solidFill>
                <a:schemeClr val="bg1"/>
              </a:solidFill>
            </a:endParaRPr>
          </a:p>
          <a:p>
            <a:endParaRPr lang="en-US" dirty="0"/>
          </a:p>
        </p:txBody>
      </p:sp>
    </p:spTree>
    <p:extLst>
      <p:ext uri="{BB962C8B-B14F-4D97-AF65-F5344CB8AC3E}">
        <p14:creationId xmlns:p14="http://schemas.microsoft.com/office/powerpoint/2010/main" val="4134013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228600"/>
            <a:ext cx="8763000" cy="6400800"/>
          </a:xfrm>
          <a:solidFill>
            <a:schemeClr val="tx2"/>
          </a:solidFill>
        </p:spPr>
        <p:txBody>
          <a:bodyPr>
            <a:normAutofit fontScale="25000" lnSpcReduction="20000"/>
          </a:bodyPr>
          <a:lstStyle/>
          <a:p>
            <a:pPr lvl="0"/>
            <a:endParaRPr lang="en-US" sz="4300" u="sng" dirty="0">
              <a:hlinkClick r:id="rId2" tooltip="Tropical climates"/>
            </a:endParaRPr>
          </a:p>
          <a:p>
            <a:pPr lvl="0"/>
            <a:r>
              <a:rPr lang="en-US" sz="4800" u="sng" dirty="0">
                <a:solidFill>
                  <a:schemeClr val="bg1"/>
                </a:solidFill>
                <a:hlinkClick r:id="rId2" tooltip="Tropical climates"/>
              </a:rPr>
              <a:t>Tropical climates</a:t>
            </a:r>
            <a:r>
              <a:rPr lang="en-US" sz="4800" dirty="0">
                <a:solidFill>
                  <a:schemeClr val="bg1"/>
                </a:solidFill>
              </a:rPr>
              <a:t> are characterized by constant high temperature (at sea level and low elevations) — all twelve months of the year have average temperatures of 18 °C (64 °F) or higher. They are subdivided as </a:t>
            </a:r>
            <a:r>
              <a:rPr lang="en-US" sz="4800" dirty="0" err="1">
                <a:solidFill>
                  <a:schemeClr val="bg1"/>
                </a:solidFill>
              </a:rPr>
              <a:t>follows:</a:t>
            </a:r>
            <a:r>
              <a:rPr lang="en-US" sz="4800" b="1" u="sng" dirty="0" err="1">
                <a:solidFill>
                  <a:schemeClr val="bg1"/>
                </a:solidFill>
                <a:hlinkClick r:id="rId3" tooltip="Tropical rainforest climate"/>
              </a:rPr>
              <a:t>Tropical</a:t>
            </a:r>
            <a:r>
              <a:rPr lang="en-US" sz="4800" b="1" u="sng" dirty="0">
                <a:solidFill>
                  <a:schemeClr val="bg1"/>
                </a:solidFill>
                <a:hlinkClick r:id="rId3" tooltip="Tropical rainforest climate"/>
              </a:rPr>
              <a:t> rainforest climate</a:t>
            </a:r>
            <a:r>
              <a:rPr lang="en-US" sz="4800" dirty="0">
                <a:solidFill>
                  <a:schemeClr val="bg1"/>
                </a:solidFill>
              </a:rPr>
              <a:t> All twelve months have average precipitation of at least 60 mm (2.4 in). These climates usually occur within 5–10° latitude of the </a:t>
            </a:r>
            <a:r>
              <a:rPr lang="en-US" sz="4800" u="sng" dirty="0">
                <a:solidFill>
                  <a:schemeClr val="bg1"/>
                </a:solidFill>
                <a:hlinkClick r:id="rId4" tooltip="Equator"/>
              </a:rPr>
              <a:t>equator</a:t>
            </a:r>
            <a:r>
              <a:rPr lang="en-US" sz="4800" dirty="0">
                <a:solidFill>
                  <a:schemeClr val="bg1"/>
                </a:solidFill>
              </a:rPr>
              <a:t>. In some eastern-coast areas, they may extend to as much as 25° away from the equator. This climate is dominated by the </a:t>
            </a:r>
            <a:r>
              <a:rPr lang="en-US" sz="4800" u="sng" dirty="0">
                <a:solidFill>
                  <a:schemeClr val="bg1"/>
                </a:solidFill>
                <a:hlinkClick r:id="rId5" tooltip="Doldrums"/>
              </a:rPr>
              <a:t>Doldrums</a:t>
            </a:r>
            <a:r>
              <a:rPr lang="en-US" sz="4800" dirty="0">
                <a:solidFill>
                  <a:schemeClr val="bg1"/>
                </a:solidFill>
              </a:rPr>
              <a:t> Low Pressure System all year round, and therefore has no natural seasons. </a:t>
            </a:r>
          </a:p>
          <a:p>
            <a:pPr lvl="1"/>
            <a:r>
              <a:rPr lang="en-US" sz="4800" dirty="0">
                <a:solidFill>
                  <a:schemeClr val="bg1"/>
                </a:solidFill>
              </a:rPr>
              <a:t>Some of the places that have this climate are indeed uniformly and monotonously wet throughout the year (e.g., the northwest </a:t>
            </a:r>
            <a:r>
              <a:rPr lang="en-US" sz="4800" u="sng" dirty="0">
                <a:solidFill>
                  <a:schemeClr val="bg1"/>
                </a:solidFill>
                <a:hlinkClick r:id="rId6" tooltip="Pacific Ocean"/>
              </a:rPr>
              <a:t>Pacific</a:t>
            </a:r>
            <a:r>
              <a:rPr lang="en-US" sz="4800" dirty="0">
                <a:solidFill>
                  <a:schemeClr val="bg1"/>
                </a:solidFill>
              </a:rPr>
              <a:t> coast of </a:t>
            </a:r>
            <a:r>
              <a:rPr lang="en-US" sz="4800" u="sng" dirty="0">
                <a:solidFill>
                  <a:schemeClr val="bg1"/>
                </a:solidFill>
                <a:hlinkClick r:id="rId7" tooltip="South America"/>
              </a:rPr>
              <a:t>South</a:t>
            </a:r>
            <a:r>
              <a:rPr lang="en-US" sz="4800" dirty="0">
                <a:solidFill>
                  <a:schemeClr val="bg1"/>
                </a:solidFill>
              </a:rPr>
              <a:t> and </a:t>
            </a:r>
            <a:r>
              <a:rPr lang="en-US" sz="4800" u="sng" dirty="0">
                <a:solidFill>
                  <a:schemeClr val="bg1"/>
                </a:solidFill>
                <a:hlinkClick r:id="rId8" tooltip="Central America"/>
              </a:rPr>
              <a:t>Central America</a:t>
            </a:r>
            <a:r>
              <a:rPr lang="en-US" sz="4800" dirty="0">
                <a:solidFill>
                  <a:schemeClr val="bg1"/>
                </a:solidFill>
              </a:rPr>
              <a:t>, from </a:t>
            </a:r>
            <a:r>
              <a:rPr lang="en-US" sz="4800" u="sng" dirty="0">
                <a:solidFill>
                  <a:schemeClr val="bg1"/>
                </a:solidFill>
                <a:hlinkClick r:id="rId9" tooltip="Ecuador"/>
              </a:rPr>
              <a:t>Ecuador</a:t>
            </a:r>
            <a:r>
              <a:rPr lang="en-US" sz="4800" dirty="0">
                <a:solidFill>
                  <a:schemeClr val="bg1"/>
                </a:solidFill>
              </a:rPr>
              <a:t> to </a:t>
            </a:r>
            <a:r>
              <a:rPr lang="en-US" sz="4800" u="sng" dirty="0">
                <a:solidFill>
                  <a:schemeClr val="bg1"/>
                </a:solidFill>
                <a:hlinkClick r:id="rId10" tooltip="Costa Rica"/>
              </a:rPr>
              <a:t>Costa Rica</a:t>
            </a:r>
            <a:r>
              <a:rPr lang="en-US" sz="4800" dirty="0">
                <a:solidFill>
                  <a:schemeClr val="bg1"/>
                </a:solidFill>
              </a:rPr>
              <a:t>, see for instance, </a:t>
            </a:r>
            <a:r>
              <a:rPr lang="en-US" sz="4800" u="sng" dirty="0" err="1">
                <a:solidFill>
                  <a:schemeClr val="bg1"/>
                </a:solidFill>
                <a:hlinkClick r:id="rId11" tooltip="Andagoya"/>
              </a:rPr>
              <a:t>Andagoya</a:t>
            </a:r>
            <a:r>
              <a:rPr lang="en-US" sz="4800" dirty="0">
                <a:solidFill>
                  <a:schemeClr val="bg1"/>
                </a:solidFill>
              </a:rPr>
              <a:t>, </a:t>
            </a:r>
            <a:r>
              <a:rPr lang="en-US" sz="4800" u="sng" dirty="0">
                <a:solidFill>
                  <a:schemeClr val="bg1"/>
                </a:solidFill>
                <a:hlinkClick r:id="rId12" tooltip="Colombia"/>
              </a:rPr>
              <a:t>Colombia</a:t>
            </a:r>
            <a:r>
              <a:rPr lang="en-US" sz="4800" dirty="0">
                <a:solidFill>
                  <a:schemeClr val="bg1"/>
                </a:solidFill>
              </a:rPr>
              <a:t>), but in many cases the period of higher sun and longer days is distinctly wettest (as at </a:t>
            </a:r>
            <a:r>
              <a:rPr lang="en-US" sz="4800" u="sng" dirty="0">
                <a:solidFill>
                  <a:schemeClr val="bg1"/>
                </a:solidFill>
                <a:hlinkClick r:id="rId13" tooltip="Palembang"/>
              </a:rPr>
              <a:t>Palembang</a:t>
            </a:r>
            <a:r>
              <a:rPr lang="en-US" sz="4800" dirty="0">
                <a:solidFill>
                  <a:schemeClr val="bg1"/>
                </a:solidFill>
              </a:rPr>
              <a:t>, </a:t>
            </a:r>
            <a:r>
              <a:rPr lang="en-US" sz="4800" u="sng" dirty="0">
                <a:solidFill>
                  <a:schemeClr val="bg1"/>
                </a:solidFill>
                <a:hlinkClick r:id="rId14" tooltip="Indonesia"/>
              </a:rPr>
              <a:t>Indonesia</a:t>
            </a:r>
            <a:r>
              <a:rPr lang="en-US" sz="4800" dirty="0">
                <a:solidFill>
                  <a:schemeClr val="bg1"/>
                </a:solidFill>
              </a:rPr>
              <a:t>) or the time of lower sun and shorter days may have more rain (as at </a:t>
            </a:r>
            <a:r>
              <a:rPr lang="en-US" sz="4800" u="sng" dirty="0" err="1">
                <a:solidFill>
                  <a:schemeClr val="bg1"/>
                </a:solidFill>
                <a:hlinkClick r:id="rId15" tooltip="Sitiawan"/>
              </a:rPr>
              <a:t>Sitiawan</a:t>
            </a:r>
            <a:r>
              <a:rPr lang="en-US" sz="4800" dirty="0">
                <a:solidFill>
                  <a:schemeClr val="bg1"/>
                </a:solidFill>
              </a:rPr>
              <a:t>, </a:t>
            </a:r>
            <a:r>
              <a:rPr lang="en-US" sz="4800" u="sng" dirty="0">
                <a:solidFill>
                  <a:schemeClr val="bg1"/>
                </a:solidFill>
                <a:hlinkClick r:id="rId16" tooltip="Malaysia"/>
              </a:rPr>
              <a:t>Malaysia</a:t>
            </a:r>
            <a:r>
              <a:rPr lang="en-US" sz="4800" dirty="0">
                <a:solidFill>
                  <a:schemeClr val="bg1"/>
                </a:solidFill>
              </a:rPr>
              <a:t>).</a:t>
            </a:r>
          </a:p>
          <a:p>
            <a:pPr lvl="1"/>
            <a:r>
              <a:rPr lang="en-US" sz="4800" dirty="0">
                <a:solidFill>
                  <a:schemeClr val="bg1"/>
                </a:solidFill>
              </a:rPr>
              <a:t>A few places with this climate are found at the outer edge of the tropics, almost exclusively in the Southern Hemisphere; one example is </a:t>
            </a:r>
            <a:r>
              <a:rPr lang="en-US" sz="4800" u="sng" dirty="0">
                <a:solidFill>
                  <a:schemeClr val="bg1"/>
                </a:solidFill>
                <a:hlinkClick r:id="rId17" tooltip="Santos (São Paulo)"/>
              </a:rPr>
              <a:t>Santos</a:t>
            </a:r>
            <a:r>
              <a:rPr lang="en-US" sz="4800" dirty="0">
                <a:solidFill>
                  <a:schemeClr val="bg1"/>
                </a:solidFill>
              </a:rPr>
              <a:t>, </a:t>
            </a:r>
            <a:r>
              <a:rPr lang="en-US" sz="4800" u="sng" dirty="0">
                <a:solidFill>
                  <a:schemeClr val="bg1"/>
                </a:solidFill>
                <a:hlinkClick r:id="rId18" tooltip="Brazil"/>
              </a:rPr>
              <a:t>Brazil</a:t>
            </a:r>
            <a:r>
              <a:rPr lang="en-US" sz="4800" dirty="0">
                <a:solidFill>
                  <a:schemeClr val="bg1"/>
                </a:solidFill>
              </a:rPr>
              <a:t>.</a:t>
            </a:r>
            <a:r>
              <a:rPr lang="en-US" sz="4800" u="sng" dirty="0">
                <a:solidFill>
                  <a:schemeClr val="bg1"/>
                </a:solidFill>
                <a:hlinkClick r:id=""/>
              </a:rPr>
              <a:t> </a:t>
            </a:r>
          </a:p>
          <a:p>
            <a:pPr lvl="1"/>
            <a:endParaRPr lang="en-US" sz="4800" u="sng" dirty="0">
              <a:solidFill>
                <a:schemeClr val="bg1"/>
              </a:solidFill>
              <a:hlinkClick r:id=""/>
            </a:endParaRPr>
          </a:p>
          <a:p>
            <a:pPr lvl="1"/>
            <a:r>
              <a:rPr lang="en-US" sz="4800" u="sng" dirty="0">
                <a:solidFill>
                  <a:schemeClr val="bg1"/>
                </a:solidFill>
                <a:hlinkClick r:id=""/>
              </a:rPr>
              <a:t>Tropical monsoon climate</a:t>
            </a:r>
            <a:r>
              <a:rPr lang="en-US" sz="4800" dirty="0">
                <a:solidFill>
                  <a:schemeClr val="bg1"/>
                </a:solidFill>
              </a:rPr>
              <a:t> (</a:t>
            </a:r>
            <a:r>
              <a:rPr lang="en-US" sz="4800" i="1" dirty="0">
                <a:solidFill>
                  <a:schemeClr val="bg1"/>
                </a:solidFill>
              </a:rPr>
              <a:t>Am</a:t>
            </a:r>
            <a:r>
              <a:rPr lang="en-US" sz="4800" dirty="0">
                <a:solidFill>
                  <a:schemeClr val="bg1"/>
                </a:solidFill>
              </a:rPr>
              <a:t>):This type of climate, most common in </a:t>
            </a:r>
            <a:r>
              <a:rPr lang="en-US" sz="4800" u="sng" dirty="0">
                <a:solidFill>
                  <a:schemeClr val="bg1"/>
                </a:solidFill>
                <a:hlinkClick r:id="rId7" tooltip="South America"/>
              </a:rPr>
              <a:t>South America</a:t>
            </a:r>
            <a:r>
              <a:rPr lang="en-US" sz="4800" dirty="0">
                <a:solidFill>
                  <a:schemeClr val="bg1"/>
                </a:solidFill>
              </a:rPr>
              <a:t>, results from the </a:t>
            </a:r>
            <a:r>
              <a:rPr lang="en-US" sz="4800" u="sng" dirty="0">
                <a:solidFill>
                  <a:schemeClr val="bg1"/>
                </a:solidFill>
                <a:hlinkClick r:id="rId19" tooltip="Monsoon"/>
              </a:rPr>
              <a:t>monsoon</a:t>
            </a:r>
            <a:r>
              <a:rPr lang="en-US" sz="4800" dirty="0">
                <a:solidFill>
                  <a:schemeClr val="bg1"/>
                </a:solidFill>
              </a:rPr>
              <a:t> winds which change direction according to the seasons. This climate has a driest month (which nearly always occurs at or soon after the "winter" solstice for that side of the equator) with rainfall less than 60 mm, but more than (100 − [total annual precipitation {mm}/25]). </a:t>
            </a:r>
            <a:br>
              <a:rPr lang="en-US" sz="4800" dirty="0">
                <a:solidFill>
                  <a:schemeClr val="bg1"/>
                </a:solidFill>
              </a:rPr>
            </a:br>
            <a:r>
              <a:rPr lang="en-US" sz="4800" dirty="0">
                <a:solidFill>
                  <a:schemeClr val="bg1"/>
                </a:solidFill>
              </a:rPr>
              <a:t>Examples: </a:t>
            </a:r>
            <a:br>
              <a:rPr lang="en-US" sz="4800" dirty="0">
                <a:solidFill>
                  <a:schemeClr val="bg1"/>
                </a:solidFill>
              </a:rPr>
            </a:br>
            <a:r>
              <a:rPr lang="en-US" sz="4800" u="sng" dirty="0">
                <a:solidFill>
                  <a:schemeClr val="bg1"/>
                </a:solidFill>
                <a:hlinkClick r:id="rId20" tooltip="Cairns"/>
              </a:rPr>
              <a:t>Cairns</a:t>
            </a:r>
            <a:r>
              <a:rPr lang="en-US" sz="4800" dirty="0">
                <a:solidFill>
                  <a:schemeClr val="bg1"/>
                </a:solidFill>
              </a:rPr>
              <a:t>, </a:t>
            </a:r>
            <a:r>
              <a:rPr lang="en-US" sz="4800" u="sng" dirty="0">
                <a:solidFill>
                  <a:schemeClr val="bg1"/>
                </a:solidFill>
                <a:hlinkClick r:id="rId21" tooltip="Queensland"/>
              </a:rPr>
              <a:t>Queensland</a:t>
            </a:r>
            <a:r>
              <a:rPr lang="en-US" sz="4800" dirty="0">
                <a:solidFill>
                  <a:schemeClr val="bg1"/>
                </a:solidFill>
              </a:rPr>
              <a:t>, Australia  </a:t>
            </a:r>
            <a:r>
              <a:rPr lang="en-US" sz="4800" u="sng" dirty="0">
                <a:solidFill>
                  <a:schemeClr val="bg1"/>
                </a:solidFill>
                <a:hlinkClick r:id="rId22" tooltip="Miami, Florida"/>
              </a:rPr>
              <a:t>Miami, Florida</a:t>
            </a:r>
            <a:r>
              <a:rPr lang="en-US" sz="4800" dirty="0">
                <a:solidFill>
                  <a:schemeClr val="bg1"/>
                </a:solidFill>
              </a:rPr>
              <a:t>, United States</a:t>
            </a:r>
            <a:br>
              <a:rPr lang="en-US" sz="4800" dirty="0">
                <a:solidFill>
                  <a:schemeClr val="bg1"/>
                </a:solidFill>
              </a:rPr>
            </a:br>
            <a:r>
              <a:rPr lang="en-US" sz="4800" dirty="0">
                <a:solidFill>
                  <a:schemeClr val="bg1"/>
                </a:solidFill>
              </a:rPr>
              <a:t>There is also another scenario under which some places fit into this category; this is referred to as the </a:t>
            </a:r>
            <a:r>
              <a:rPr lang="en-US" sz="4800" i="1" dirty="0">
                <a:solidFill>
                  <a:schemeClr val="bg1"/>
                </a:solidFill>
              </a:rPr>
              <a:t>trade-wind </a:t>
            </a:r>
            <a:r>
              <a:rPr lang="en-US" sz="4800" i="1" u="sng" dirty="0">
                <a:solidFill>
                  <a:schemeClr val="bg1"/>
                </a:solidFill>
                <a:hlinkClick r:id="rId23" tooltip="Littoral"/>
              </a:rPr>
              <a:t>littoral</a:t>
            </a:r>
            <a:r>
              <a:rPr lang="en-US" sz="4800" dirty="0">
                <a:solidFill>
                  <a:schemeClr val="bg1"/>
                </a:solidFill>
              </a:rPr>
              <a:t> climate because easterly winds bring enough precipitation during the "winter" months to prevent the climate from becoming a tropical wet-and-dry climate. </a:t>
            </a:r>
            <a:r>
              <a:rPr lang="en-US" sz="4800" u="sng" dirty="0">
                <a:solidFill>
                  <a:schemeClr val="bg1"/>
                </a:solidFill>
                <a:hlinkClick r:id="rId24" tooltip="Nassau, Bahamas"/>
              </a:rPr>
              <a:t>Nassau, Bahamas</a:t>
            </a:r>
            <a:r>
              <a:rPr lang="en-US" sz="4800" dirty="0">
                <a:solidFill>
                  <a:schemeClr val="bg1"/>
                </a:solidFill>
              </a:rPr>
              <a:t> is included among these locations.</a:t>
            </a:r>
          </a:p>
          <a:p>
            <a:r>
              <a:rPr lang="en-US" sz="4800" dirty="0">
                <a:solidFill>
                  <a:schemeClr val="bg1"/>
                </a:solidFill>
              </a:rPr>
              <a:t/>
            </a:r>
            <a:br>
              <a:rPr lang="en-US" sz="4800" dirty="0">
                <a:solidFill>
                  <a:schemeClr val="bg1"/>
                </a:solidFill>
              </a:rPr>
            </a:br>
            <a:r>
              <a:rPr lang="en-US" sz="4800" u="sng" dirty="0">
                <a:solidFill>
                  <a:schemeClr val="bg1"/>
                </a:solidFill>
              </a:rPr>
              <a:t>Tropical wet and dry or </a:t>
            </a:r>
            <a:r>
              <a:rPr lang="en-US" sz="4800" u="sng" dirty="0">
                <a:solidFill>
                  <a:schemeClr val="bg1"/>
                </a:solidFill>
                <a:hlinkClick r:id="rId25" tooltip="Tropical savanna climate"/>
              </a:rPr>
              <a:t>savanna</a:t>
            </a:r>
            <a:r>
              <a:rPr lang="en-US" sz="4800" u="sng" dirty="0">
                <a:solidFill>
                  <a:schemeClr val="bg1"/>
                </a:solidFill>
              </a:rPr>
              <a:t> climate</a:t>
            </a:r>
            <a:r>
              <a:rPr lang="en-US" sz="4800" dirty="0">
                <a:solidFill>
                  <a:schemeClr val="bg1"/>
                </a:solidFill>
              </a:rPr>
              <a:t> :These climates have a pronounced dry season, with the driest month having precipitation less than 60 mm and also less than (100 − [total annual precipitation {mm}/25]). </a:t>
            </a:r>
            <a:br>
              <a:rPr lang="en-US" sz="4800" dirty="0">
                <a:solidFill>
                  <a:schemeClr val="bg1"/>
                </a:solidFill>
              </a:rPr>
            </a:br>
            <a:r>
              <a:rPr lang="en-US" sz="4800" dirty="0">
                <a:solidFill>
                  <a:schemeClr val="bg1"/>
                </a:solidFill>
              </a:rPr>
              <a:t> </a:t>
            </a:r>
            <a:br>
              <a:rPr lang="en-US" sz="4800" dirty="0">
                <a:solidFill>
                  <a:schemeClr val="bg1"/>
                </a:solidFill>
              </a:rPr>
            </a:br>
            <a:r>
              <a:rPr lang="en-US" sz="4800" dirty="0">
                <a:solidFill>
                  <a:schemeClr val="bg1"/>
                </a:solidFill>
              </a:rPr>
              <a:t>Examples:    </a:t>
            </a:r>
            <a:r>
              <a:rPr lang="en-US" sz="4800" u="sng" dirty="0">
                <a:solidFill>
                  <a:schemeClr val="bg1"/>
                </a:solidFill>
                <a:hlinkClick r:id="rId26" tooltip="Darwin, Northern Territory"/>
              </a:rPr>
              <a:t>Darwin</a:t>
            </a:r>
            <a:r>
              <a:rPr lang="en-US" sz="4800" dirty="0">
                <a:solidFill>
                  <a:schemeClr val="bg1"/>
                </a:solidFill>
              </a:rPr>
              <a:t>, </a:t>
            </a:r>
            <a:r>
              <a:rPr lang="en-US" sz="4800" u="sng" dirty="0">
                <a:solidFill>
                  <a:schemeClr val="bg1"/>
                </a:solidFill>
                <a:hlinkClick r:id="rId27" tooltip="Northern Territory"/>
              </a:rPr>
              <a:t>Northern Territory</a:t>
            </a:r>
            <a:r>
              <a:rPr lang="en-US" sz="4800" dirty="0">
                <a:solidFill>
                  <a:schemeClr val="bg1"/>
                </a:solidFill>
              </a:rPr>
              <a:t>, Australia </a:t>
            </a:r>
            <a:r>
              <a:rPr lang="en-US" sz="4800" u="sng" dirty="0">
                <a:solidFill>
                  <a:schemeClr val="bg1"/>
                </a:solidFill>
                <a:hlinkClick r:id="rId28" tooltip="Caracas"/>
              </a:rPr>
              <a:t>Caracas</a:t>
            </a:r>
            <a:r>
              <a:rPr lang="en-US" sz="4800" dirty="0">
                <a:solidFill>
                  <a:schemeClr val="bg1"/>
                </a:solidFill>
              </a:rPr>
              <a:t>, Venezuela</a:t>
            </a:r>
          </a:p>
          <a:p>
            <a:pPr>
              <a:buNone/>
            </a:pPr>
            <a:r>
              <a:rPr lang="en-US" sz="4800" dirty="0">
                <a:solidFill>
                  <a:schemeClr val="bg1"/>
                </a:solidFill>
              </a:rPr>
              <a:t>                                </a:t>
            </a:r>
            <a:r>
              <a:rPr lang="en-US" sz="4800" u="sng" dirty="0">
                <a:solidFill>
                  <a:schemeClr val="bg1"/>
                </a:solidFill>
                <a:hlinkClick r:id="rId29" tooltip="Mumbai"/>
              </a:rPr>
              <a:t>Mumbai</a:t>
            </a:r>
            <a:r>
              <a:rPr lang="en-US" sz="4800" dirty="0">
                <a:solidFill>
                  <a:schemeClr val="bg1"/>
                </a:solidFill>
              </a:rPr>
              <a:t>,  India  </a:t>
            </a:r>
            <a:r>
              <a:rPr lang="en-US" sz="4800" u="sng" dirty="0">
                <a:solidFill>
                  <a:schemeClr val="bg1"/>
                </a:solidFill>
                <a:hlinkClick r:id="rId30" tooltip="Bangkok"/>
              </a:rPr>
              <a:t>Bangkok</a:t>
            </a:r>
            <a:r>
              <a:rPr lang="en-US" sz="4800" dirty="0">
                <a:solidFill>
                  <a:schemeClr val="bg1"/>
                </a:solidFill>
              </a:rPr>
              <a:t>, Thailand</a:t>
            </a:r>
          </a:p>
          <a:p>
            <a:pPr>
              <a:buNone/>
            </a:pPr>
            <a:endParaRPr lang="en-US" sz="4800" dirty="0">
              <a:solidFill>
                <a:schemeClr val="bg1"/>
              </a:solidFill>
            </a:endParaRPr>
          </a:p>
          <a:p>
            <a:r>
              <a:rPr lang="en-US" sz="4800" b="1" dirty="0">
                <a:solidFill>
                  <a:schemeClr val="bg1"/>
                </a:solidFill>
              </a:rPr>
              <a:t>GROUP B: Dry (arid and semiarid) climates</a:t>
            </a:r>
          </a:p>
          <a:p>
            <a:r>
              <a:rPr lang="en-US" sz="4800" dirty="0">
                <a:solidFill>
                  <a:schemeClr val="bg1"/>
                </a:solidFill>
              </a:rPr>
              <a:t>These climates are characterized by the fact that actual precipitation is less than a threshold value set equal to the </a:t>
            </a:r>
            <a:r>
              <a:rPr lang="en-US" sz="4800" u="sng" dirty="0">
                <a:solidFill>
                  <a:schemeClr val="bg1"/>
                </a:solidFill>
                <a:hlinkClick r:id="rId31" tooltip="Potential evapotranspiration"/>
              </a:rPr>
              <a:t>potential </a:t>
            </a:r>
            <a:r>
              <a:rPr lang="en-US" sz="4800" u="sng" dirty="0" err="1">
                <a:solidFill>
                  <a:schemeClr val="bg1"/>
                </a:solidFill>
                <a:hlinkClick r:id="rId31" tooltip="Potential evapotranspiration"/>
              </a:rPr>
              <a:t>evapo</a:t>
            </a:r>
            <a:r>
              <a:rPr lang="en-US" sz="4800" u="sng" dirty="0">
                <a:solidFill>
                  <a:schemeClr val="bg1"/>
                </a:solidFill>
                <a:hlinkClick r:id="rId31" tooltip="Potential evapotranspiration"/>
              </a:rPr>
              <a:t> transpiration</a:t>
            </a:r>
            <a:r>
              <a:rPr lang="en-US" sz="4800" dirty="0">
                <a:solidFill>
                  <a:schemeClr val="bg1"/>
                </a:solidFill>
              </a:rPr>
              <a:t>. The threshold value (in millimeters) is determined as follows:</a:t>
            </a:r>
          </a:p>
          <a:p>
            <a:pPr lvl="0"/>
            <a:r>
              <a:rPr lang="en-US" sz="4800" dirty="0">
                <a:solidFill>
                  <a:schemeClr val="bg1"/>
                </a:solidFill>
              </a:rPr>
              <a:t>If the annual precipitation is less than 50% of this threshold, the classification is </a:t>
            </a:r>
            <a:r>
              <a:rPr lang="en-US" sz="4800" i="1" dirty="0">
                <a:solidFill>
                  <a:schemeClr val="bg1"/>
                </a:solidFill>
              </a:rPr>
              <a:t>BW</a:t>
            </a:r>
            <a:r>
              <a:rPr lang="en-US" sz="4800" dirty="0">
                <a:solidFill>
                  <a:schemeClr val="bg1"/>
                </a:solidFill>
              </a:rPr>
              <a:t> (</a:t>
            </a:r>
            <a:r>
              <a:rPr lang="en-US" sz="4800" u="sng" dirty="0">
                <a:solidFill>
                  <a:schemeClr val="bg1"/>
                </a:solidFill>
                <a:hlinkClick r:id="rId32" tooltip="Desert climate"/>
              </a:rPr>
              <a:t>desert climate</a:t>
            </a:r>
            <a:r>
              <a:rPr lang="en-US" sz="4800" dirty="0">
                <a:solidFill>
                  <a:schemeClr val="bg1"/>
                </a:solidFill>
              </a:rPr>
              <a:t>); if it is in the range of 50%-100% of the threshold, the classification is </a:t>
            </a:r>
            <a:r>
              <a:rPr lang="en-US" sz="4800" i="1" dirty="0">
                <a:solidFill>
                  <a:schemeClr val="bg1"/>
                </a:solidFill>
              </a:rPr>
              <a:t>BS</a:t>
            </a:r>
            <a:r>
              <a:rPr lang="en-US" sz="4800" dirty="0">
                <a:solidFill>
                  <a:schemeClr val="bg1"/>
                </a:solidFill>
              </a:rPr>
              <a:t> (</a:t>
            </a:r>
            <a:r>
              <a:rPr lang="en-US" sz="4800" u="sng" dirty="0">
                <a:solidFill>
                  <a:schemeClr val="bg1"/>
                </a:solidFill>
                <a:hlinkClick r:id="rId33" tooltip="Semi-arid climate"/>
              </a:rPr>
              <a:t>steppe climate</a:t>
            </a:r>
            <a:r>
              <a:rPr lang="en-US" sz="4800" dirty="0">
                <a:solidFill>
                  <a:schemeClr val="bg1"/>
                </a:solidFill>
              </a:rPr>
              <a:t>).</a:t>
            </a:r>
          </a:p>
          <a:p>
            <a:pPr lvl="0"/>
            <a:r>
              <a:rPr lang="en-US" sz="4800" dirty="0">
                <a:solidFill>
                  <a:schemeClr val="bg1"/>
                </a:solidFill>
              </a:rPr>
              <a:t>Desert areas situated along the west coasts of continents at tropical or near-tropical locations are characterized by cooler temperatures than encountered elsewhere at comparable latitudes (due to the nearby presence of cold ocean currents) and frequent fog and low clouds, despite the fact that these places rank among the driest on earth in terms of actual precipitation received. This climate examples can be found at </a:t>
            </a:r>
            <a:r>
              <a:rPr lang="en-US" sz="4800" u="sng" dirty="0">
                <a:solidFill>
                  <a:schemeClr val="bg1"/>
                </a:solidFill>
                <a:hlinkClick r:id="rId34" tooltip="Lima"/>
              </a:rPr>
              <a:t>Lima</a:t>
            </a:r>
            <a:r>
              <a:rPr lang="en-US" sz="4800" dirty="0">
                <a:solidFill>
                  <a:schemeClr val="bg1"/>
                </a:solidFill>
              </a:rPr>
              <a:t>, </a:t>
            </a:r>
            <a:r>
              <a:rPr lang="en-US" sz="4800" u="sng" dirty="0">
                <a:solidFill>
                  <a:schemeClr val="bg1"/>
                </a:solidFill>
                <a:hlinkClick r:id="rId35" tooltip="Peru"/>
              </a:rPr>
              <a:t>Peru</a:t>
            </a:r>
            <a:r>
              <a:rPr lang="en-US" sz="4800" dirty="0">
                <a:solidFill>
                  <a:schemeClr val="bg1"/>
                </a:solidFill>
              </a:rPr>
              <a:t>, and </a:t>
            </a:r>
            <a:r>
              <a:rPr lang="en-US" sz="4800" u="sng" dirty="0">
                <a:solidFill>
                  <a:schemeClr val="bg1"/>
                </a:solidFill>
                <a:hlinkClick r:id="rId36" tooltip="Walvis Bay"/>
              </a:rPr>
              <a:t>Walvis Bay</a:t>
            </a:r>
            <a:r>
              <a:rPr lang="en-US" sz="4800" dirty="0">
                <a:solidFill>
                  <a:schemeClr val="bg1"/>
                </a:solidFill>
              </a:rPr>
              <a:t>, </a:t>
            </a:r>
            <a:r>
              <a:rPr lang="en-US" sz="4800" u="sng" dirty="0">
                <a:solidFill>
                  <a:schemeClr val="bg1"/>
                </a:solidFill>
                <a:hlinkClick r:id="rId37" tooltip="Namibia"/>
              </a:rPr>
              <a:t>Namibia</a:t>
            </a:r>
            <a:r>
              <a:rPr lang="en-US" sz="4800" dirty="0">
                <a:solidFill>
                  <a:schemeClr val="bg1"/>
                </a:solidFill>
              </a:rPr>
              <a:t>. </a:t>
            </a:r>
            <a:endParaRPr lang="en-US" sz="5600" dirty="0">
              <a:solidFill>
                <a:schemeClr val="bg1"/>
              </a:solidFill>
            </a:endParaRPr>
          </a:p>
          <a:p>
            <a:pPr>
              <a:buNone/>
            </a:pPr>
            <a:endParaRPr lang="en-US" sz="5600" dirty="0"/>
          </a:p>
          <a:p>
            <a:pPr lvl="1">
              <a:buNone/>
            </a:pPr>
            <a:r>
              <a:rPr lang="en-US" sz="2900" dirty="0"/>
              <a:t/>
            </a:r>
            <a:br>
              <a:rPr lang="en-US" sz="2900" dirty="0"/>
            </a:br>
            <a:endParaRPr lang="en-US" sz="2900" dirty="0"/>
          </a:p>
          <a:p>
            <a:endParaRPr lang="en-US" dirty="0"/>
          </a:p>
          <a:p>
            <a:endParaRPr lang="en-US" dirty="0"/>
          </a:p>
        </p:txBody>
      </p:sp>
    </p:spTree>
    <p:extLst>
      <p:ext uri="{BB962C8B-B14F-4D97-AF65-F5344CB8AC3E}">
        <p14:creationId xmlns:p14="http://schemas.microsoft.com/office/powerpoint/2010/main" val="2056182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4038600" cy="762000"/>
          </a:xfrm>
        </p:spPr>
        <p:txBody>
          <a:bodyPr>
            <a:normAutofit fontScale="90000"/>
          </a:bodyPr>
          <a:lstStyle/>
          <a:p>
            <a:r>
              <a:rPr lang="en-US" dirty="0"/>
              <a:t/>
            </a:r>
            <a:br>
              <a:rPr lang="en-US" dirty="0"/>
            </a:br>
            <a:endParaRPr lang="en-US" dirty="0"/>
          </a:p>
        </p:txBody>
      </p:sp>
      <p:sp>
        <p:nvSpPr>
          <p:cNvPr id="3" name="Content Placeholder 2"/>
          <p:cNvSpPr>
            <a:spLocks noGrp="1"/>
          </p:cNvSpPr>
          <p:nvPr>
            <p:ph idx="1"/>
          </p:nvPr>
        </p:nvSpPr>
        <p:spPr>
          <a:xfrm>
            <a:off x="1905000" y="762000"/>
            <a:ext cx="8534400" cy="5867400"/>
          </a:xfrm>
          <a:solidFill>
            <a:schemeClr val="tx2"/>
          </a:solidFill>
        </p:spPr>
        <p:txBody>
          <a:bodyPr>
            <a:normAutofit fontScale="47500" lnSpcReduction="20000"/>
          </a:bodyPr>
          <a:lstStyle/>
          <a:p>
            <a:r>
              <a:rPr lang="en-US" b="1" dirty="0">
                <a:solidFill>
                  <a:schemeClr val="bg1"/>
                </a:solidFill>
              </a:rPr>
              <a:t> Introduction </a:t>
            </a:r>
          </a:p>
          <a:p>
            <a:r>
              <a:rPr lang="en-US" dirty="0">
                <a:solidFill>
                  <a:schemeClr val="bg1"/>
                </a:solidFill>
              </a:rPr>
              <a:t>Regions having similar characteristic features of climate are grouped under one climatic zone. According to a recent code of Bureau of Indian Standards, the country may be divided into five major climatic zones: </a:t>
            </a:r>
          </a:p>
          <a:p>
            <a:pPr>
              <a:buNone/>
            </a:pPr>
            <a:r>
              <a:rPr lang="en-US" u="sng" dirty="0">
                <a:solidFill>
                  <a:schemeClr val="bg1"/>
                </a:solidFill>
              </a:rPr>
              <a:t>1 </a:t>
            </a:r>
            <a:r>
              <a:rPr lang="en-US" dirty="0">
                <a:solidFill>
                  <a:schemeClr val="bg1"/>
                </a:solidFill>
              </a:rPr>
              <a:t>        </a:t>
            </a:r>
            <a:r>
              <a:rPr lang="en-US" u="sng" dirty="0">
                <a:solidFill>
                  <a:schemeClr val="bg1"/>
                </a:solidFill>
              </a:rPr>
              <a:t>Hot &amp; Dry </a:t>
            </a:r>
            <a:r>
              <a:rPr lang="en-US" dirty="0">
                <a:solidFill>
                  <a:schemeClr val="bg1"/>
                </a:solidFill>
              </a:rPr>
              <a:t>(mean monthly temperature &gt;30 and relative humidity &lt;55%); </a:t>
            </a:r>
          </a:p>
          <a:p>
            <a:pPr marL="651510" indent="-514350">
              <a:buNone/>
            </a:pPr>
            <a:r>
              <a:rPr lang="en-US" u="sng" dirty="0">
                <a:solidFill>
                  <a:schemeClr val="bg1"/>
                </a:solidFill>
              </a:rPr>
              <a:t>2</a:t>
            </a:r>
            <a:r>
              <a:rPr lang="en-US" dirty="0">
                <a:solidFill>
                  <a:schemeClr val="bg1"/>
                </a:solidFill>
              </a:rPr>
              <a:t>        </a:t>
            </a:r>
            <a:r>
              <a:rPr lang="en-US" u="sng" dirty="0">
                <a:solidFill>
                  <a:schemeClr val="bg1"/>
                </a:solidFill>
              </a:rPr>
              <a:t> Warm &amp; Humid </a:t>
            </a:r>
            <a:r>
              <a:rPr lang="en-US" dirty="0">
                <a:solidFill>
                  <a:schemeClr val="bg1"/>
                </a:solidFill>
              </a:rPr>
              <a:t>(mean monthly temperature &gt;25-30 and relative humidity &gt;55-75%); </a:t>
            </a:r>
          </a:p>
          <a:p>
            <a:pPr marL="651510" indent="-514350">
              <a:buNone/>
            </a:pPr>
            <a:r>
              <a:rPr lang="en-US" u="sng" dirty="0">
                <a:solidFill>
                  <a:schemeClr val="bg1"/>
                </a:solidFill>
              </a:rPr>
              <a:t>3</a:t>
            </a:r>
            <a:r>
              <a:rPr lang="en-US" dirty="0">
                <a:solidFill>
                  <a:schemeClr val="bg1"/>
                </a:solidFill>
              </a:rPr>
              <a:t>         </a:t>
            </a:r>
            <a:r>
              <a:rPr lang="en-US" u="sng" dirty="0">
                <a:solidFill>
                  <a:schemeClr val="bg1"/>
                </a:solidFill>
              </a:rPr>
              <a:t>Temperate</a:t>
            </a:r>
            <a:r>
              <a:rPr lang="en-US" dirty="0">
                <a:solidFill>
                  <a:schemeClr val="bg1"/>
                </a:solidFill>
              </a:rPr>
              <a:t> (mean monthly temperature 25-30 and relative humidity &lt;75%);</a:t>
            </a:r>
          </a:p>
          <a:p>
            <a:pPr>
              <a:buNone/>
            </a:pPr>
            <a:r>
              <a:rPr lang="en-US" dirty="0">
                <a:solidFill>
                  <a:schemeClr val="bg1"/>
                </a:solidFill>
              </a:rPr>
              <a:t>4         </a:t>
            </a:r>
            <a:r>
              <a:rPr lang="en-US" u="sng" dirty="0">
                <a:solidFill>
                  <a:schemeClr val="bg1"/>
                </a:solidFill>
              </a:rPr>
              <a:t>Cold </a:t>
            </a:r>
            <a:r>
              <a:rPr lang="en-US" dirty="0">
                <a:solidFill>
                  <a:schemeClr val="bg1"/>
                </a:solidFill>
              </a:rPr>
              <a:t>(mean monthly temperature &lt;25 and relative humidity – all values);</a:t>
            </a:r>
          </a:p>
          <a:p>
            <a:pPr>
              <a:buNone/>
            </a:pPr>
            <a:r>
              <a:rPr lang="en-US" u="sng" dirty="0">
                <a:solidFill>
                  <a:schemeClr val="bg1"/>
                </a:solidFill>
              </a:rPr>
              <a:t>5</a:t>
            </a:r>
            <a:r>
              <a:rPr lang="en-US" dirty="0">
                <a:solidFill>
                  <a:schemeClr val="bg1"/>
                </a:solidFill>
              </a:rPr>
              <a:t>         </a:t>
            </a:r>
            <a:r>
              <a:rPr lang="en-US" u="sng" dirty="0">
                <a:solidFill>
                  <a:schemeClr val="bg1"/>
                </a:solidFill>
              </a:rPr>
              <a:t>Composite </a:t>
            </a:r>
            <a:r>
              <a:rPr lang="en-US" dirty="0">
                <a:solidFill>
                  <a:schemeClr val="bg1"/>
                </a:solidFill>
              </a:rPr>
              <a:t>(This applies, when six months or more do not fall within any of the other categories)</a:t>
            </a:r>
          </a:p>
          <a:p>
            <a:endParaRPr lang="en-US" dirty="0">
              <a:solidFill>
                <a:schemeClr val="bg1"/>
              </a:solidFill>
            </a:endParaRPr>
          </a:p>
          <a:p>
            <a:r>
              <a:rPr lang="en-US" i="1" dirty="0">
                <a:solidFill>
                  <a:schemeClr val="bg1"/>
                </a:solidFill>
              </a:rPr>
              <a:t> India Climate</a:t>
            </a:r>
            <a:r>
              <a:rPr lang="en-US" dirty="0">
                <a:solidFill>
                  <a:schemeClr val="bg1"/>
                </a:solidFill>
              </a:rPr>
              <a:t> can be divided into mainly four </a:t>
            </a:r>
            <a:r>
              <a:rPr lang="en-US" i="1" dirty="0">
                <a:solidFill>
                  <a:schemeClr val="bg1"/>
                </a:solidFill>
              </a:rPr>
              <a:t>zones</a:t>
            </a:r>
            <a:r>
              <a:rPr lang="en-US" dirty="0">
                <a:solidFill>
                  <a:schemeClr val="bg1"/>
                </a:solidFill>
              </a:rPr>
              <a:t> namely, Alpine, Sub tropical, Tropical and Arid. Situated roughly between 8º N and 37º </a:t>
            </a:r>
            <a:r>
              <a:rPr lang="en-US" dirty="0" err="1">
                <a:solidFill>
                  <a:schemeClr val="bg1"/>
                </a:solidFill>
              </a:rPr>
              <a:t>N</a:t>
            </a:r>
            <a:r>
              <a:rPr lang="en-US" b="1" dirty="0" err="1">
                <a:solidFill>
                  <a:schemeClr val="bg1"/>
                </a:solidFill>
              </a:rPr>
              <a:t>Brief</a:t>
            </a:r>
            <a:r>
              <a:rPr lang="en-US" b="1" dirty="0">
                <a:solidFill>
                  <a:schemeClr val="bg1"/>
                </a:solidFill>
              </a:rPr>
              <a:t> Description </a:t>
            </a:r>
            <a:r>
              <a:rPr lang="en-US" dirty="0">
                <a:solidFill>
                  <a:schemeClr val="bg1"/>
                </a:solidFill>
              </a:rPr>
              <a:t>Buildings in different climatic zones require different passive features to make structures energy-efficient. Some features that can be adopted in particular zones are listed below. </a:t>
            </a:r>
          </a:p>
          <a:p>
            <a:endParaRPr lang="en-US" dirty="0">
              <a:solidFill>
                <a:schemeClr val="bg1"/>
              </a:solidFill>
            </a:endParaRPr>
          </a:p>
          <a:p>
            <a:pPr>
              <a:buNone/>
            </a:pPr>
            <a:r>
              <a:rPr lang="en-US" b="1" u="sng" dirty="0">
                <a:solidFill>
                  <a:schemeClr val="bg1"/>
                </a:solidFill>
              </a:rPr>
              <a:t>Hot and dry</a:t>
            </a:r>
            <a:r>
              <a:rPr lang="en-US" u="sng" dirty="0">
                <a:solidFill>
                  <a:schemeClr val="bg1"/>
                </a:solidFill>
              </a:rPr>
              <a:t> </a:t>
            </a:r>
          </a:p>
          <a:p>
            <a:r>
              <a:rPr lang="en-US" dirty="0">
                <a:solidFill>
                  <a:schemeClr val="bg1"/>
                </a:solidFill>
              </a:rPr>
              <a:t>The hot and dry zone lies in the western and the central part of India; </a:t>
            </a:r>
            <a:r>
              <a:rPr lang="en-US" dirty="0" err="1">
                <a:solidFill>
                  <a:schemeClr val="bg1"/>
                </a:solidFill>
              </a:rPr>
              <a:t>Jaisalmer</a:t>
            </a:r>
            <a:r>
              <a:rPr lang="en-US" dirty="0">
                <a:solidFill>
                  <a:schemeClr val="bg1"/>
                </a:solidFill>
              </a:rPr>
              <a:t>, Jodhpur and Sholapur are some of the towns that experience this type of climate. </a:t>
            </a:r>
          </a:p>
          <a:p>
            <a:r>
              <a:rPr lang="en-US" dirty="0">
                <a:solidFill>
                  <a:schemeClr val="bg1"/>
                </a:solidFill>
              </a:rPr>
              <a:t>In such a climate, it is imperative to control solar radiation and movement of hot winds. The design criteria should therefore aim at resisting heat gain by providing shading, reducing exposed area, controlling and scheduling ventilation, and increasing thermal capacity. The presence of “water bodies” is desirable as they can help increase the humidity, thereby leading to lower air temperatures. The ground and surrounding objects emit a lot of heat in the afternoons and evenings. As far as possible, this heat should be avoided by appropriate design features. </a:t>
            </a:r>
          </a:p>
          <a:p>
            <a:r>
              <a:rPr lang="en-US" b="1" i="1" dirty="0">
                <a:solidFill>
                  <a:schemeClr val="bg1"/>
                </a:solidFill>
              </a:rPr>
              <a:t>Some of the design features for buildings in this climate are:</a:t>
            </a:r>
            <a:r>
              <a:rPr lang="en-US" dirty="0">
                <a:solidFill>
                  <a:schemeClr val="bg1"/>
                </a:solidFill>
              </a:rPr>
              <a:t>  </a:t>
            </a:r>
            <a:r>
              <a:rPr lang="en-US" dirty="0">
                <a:solidFill>
                  <a:schemeClr val="bg1"/>
                </a:solidFill>
                <a:sym typeface="Symbol"/>
              </a:rPr>
              <a:t></a:t>
            </a:r>
            <a:r>
              <a:rPr lang="en-US" dirty="0">
                <a:solidFill>
                  <a:schemeClr val="bg1"/>
                </a:solidFill>
              </a:rPr>
              <a:t> Appropriate orientation and shape of building </a:t>
            </a:r>
            <a:r>
              <a:rPr lang="en-US" dirty="0">
                <a:solidFill>
                  <a:schemeClr val="bg1"/>
                </a:solidFill>
                <a:sym typeface="Symbol"/>
              </a:rPr>
              <a:t></a:t>
            </a:r>
            <a:r>
              <a:rPr lang="en-US" dirty="0">
                <a:solidFill>
                  <a:schemeClr val="bg1"/>
                </a:solidFill>
              </a:rPr>
              <a:t> Insulation of building envelope </a:t>
            </a:r>
            <a:r>
              <a:rPr lang="en-US" dirty="0">
                <a:solidFill>
                  <a:schemeClr val="bg1"/>
                </a:solidFill>
                <a:sym typeface="Symbol"/>
              </a:rPr>
              <a:t></a:t>
            </a:r>
            <a:r>
              <a:rPr lang="en-US" dirty="0">
                <a:solidFill>
                  <a:schemeClr val="bg1"/>
                </a:solidFill>
              </a:rPr>
              <a:t> Massive structure </a:t>
            </a:r>
            <a:r>
              <a:rPr lang="en-US" dirty="0">
                <a:solidFill>
                  <a:schemeClr val="bg1"/>
                </a:solidFill>
                <a:sym typeface="Symbol"/>
              </a:rPr>
              <a:t></a:t>
            </a:r>
            <a:r>
              <a:rPr lang="en-US" dirty="0">
                <a:solidFill>
                  <a:schemeClr val="bg1"/>
                </a:solidFill>
              </a:rPr>
              <a:t> Air locks, lobbies, balconies, and verandahs </a:t>
            </a:r>
            <a:r>
              <a:rPr lang="en-US" dirty="0">
                <a:solidFill>
                  <a:schemeClr val="bg1"/>
                </a:solidFill>
                <a:sym typeface="Symbol"/>
              </a:rPr>
              <a:t></a:t>
            </a:r>
            <a:r>
              <a:rPr lang="en-US" dirty="0">
                <a:solidFill>
                  <a:schemeClr val="bg1"/>
                </a:solidFill>
              </a:rPr>
              <a:t> Weather stripping and scheduling air changes </a:t>
            </a:r>
            <a:r>
              <a:rPr lang="en-US" dirty="0">
                <a:solidFill>
                  <a:schemeClr val="bg1"/>
                </a:solidFill>
                <a:sym typeface="Symbol"/>
              </a:rPr>
              <a:t></a:t>
            </a:r>
            <a:r>
              <a:rPr lang="en-US" dirty="0">
                <a:solidFill>
                  <a:schemeClr val="bg1"/>
                </a:solidFill>
              </a:rPr>
              <a:t> External surfaces protected by overhangs, fins, and trees </a:t>
            </a:r>
            <a:r>
              <a:rPr lang="en-US" dirty="0">
                <a:solidFill>
                  <a:schemeClr val="bg1"/>
                </a:solidFill>
                <a:sym typeface="Symbol"/>
              </a:rPr>
              <a:t></a:t>
            </a:r>
            <a:r>
              <a:rPr lang="en-US" dirty="0">
                <a:solidFill>
                  <a:schemeClr val="bg1"/>
                </a:solidFill>
              </a:rPr>
              <a:t> Pale </a:t>
            </a:r>
            <a:r>
              <a:rPr lang="en-US" dirty="0" err="1">
                <a:solidFill>
                  <a:schemeClr val="bg1"/>
                </a:solidFill>
              </a:rPr>
              <a:t>colours</a:t>
            </a:r>
            <a:r>
              <a:rPr lang="en-US" dirty="0">
                <a:solidFill>
                  <a:schemeClr val="bg1"/>
                </a:solidFill>
              </a:rPr>
              <a:t> and glazed china mosaic tiles </a:t>
            </a:r>
            <a:r>
              <a:rPr lang="en-US" dirty="0">
                <a:solidFill>
                  <a:schemeClr val="bg1"/>
                </a:solidFill>
                <a:sym typeface="Symbol"/>
              </a:rPr>
              <a:t></a:t>
            </a:r>
            <a:r>
              <a:rPr lang="en-US" dirty="0">
                <a:solidFill>
                  <a:schemeClr val="bg1"/>
                </a:solidFill>
              </a:rPr>
              <a:t> Windows and exhausts </a:t>
            </a:r>
            <a:r>
              <a:rPr lang="en-US" dirty="0">
                <a:solidFill>
                  <a:schemeClr val="bg1"/>
                </a:solidFill>
                <a:sym typeface="Symbol"/>
              </a:rPr>
              <a:t></a:t>
            </a:r>
            <a:r>
              <a:rPr lang="en-US" dirty="0">
                <a:solidFill>
                  <a:schemeClr val="bg1"/>
                </a:solidFill>
              </a:rPr>
              <a:t> Courtyards, wind towers, and arrangement of openings </a:t>
            </a:r>
            <a:r>
              <a:rPr lang="en-US" dirty="0">
                <a:solidFill>
                  <a:schemeClr val="bg1"/>
                </a:solidFill>
                <a:sym typeface="Symbol"/>
              </a:rPr>
              <a:t></a:t>
            </a:r>
            <a:r>
              <a:rPr lang="en-US" dirty="0">
                <a:solidFill>
                  <a:schemeClr val="bg1"/>
                </a:solidFill>
              </a:rPr>
              <a:t> Trees, ponds, and evaporative cooling </a:t>
            </a:r>
          </a:p>
          <a:p>
            <a:pPr>
              <a:buNone/>
            </a:pPr>
            <a:endParaRPr lang="en-US" b="1" dirty="0"/>
          </a:p>
        </p:txBody>
      </p:sp>
      <p:sp>
        <p:nvSpPr>
          <p:cNvPr id="4" name="Rectangle 3"/>
          <p:cNvSpPr/>
          <p:nvPr/>
        </p:nvSpPr>
        <p:spPr>
          <a:xfrm>
            <a:off x="2362201" y="304800"/>
            <a:ext cx="2303259" cy="369332"/>
          </a:xfrm>
          <a:prstGeom prst="rect">
            <a:avLst/>
          </a:prstGeom>
        </p:spPr>
        <p:txBody>
          <a:bodyPr wrap="none">
            <a:spAutoFit/>
          </a:bodyPr>
          <a:lstStyle/>
          <a:p>
            <a:r>
              <a:rPr lang="en-US" dirty="0"/>
              <a:t>Climatic Zones of India</a:t>
            </a:r>
          </a:p>
        </p:txBody>
      </p:sp>
    </p:spTree>
    <p:extLst>
      <p:ext uri="{BB962C8B-B14F-4D97-AF65-F5344CB8AC3E}">
        <p14:creationId xmlns:p14="http://schemas.microsoft.com/office/powerpoint/2010/main" val="1597766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228600"/>
            <a:ext cx="8534400" cy="6080760"/>
          </a:xfrm>
          <a:solidFill>
            <a:schemeClr val="tx2"/>
          </a:solidFill>
        </p:spPr>
        <p:txBody>
          <a:bodyPr>
            <a:normAutofit fontScale="47500" lnSpcReduction="20000"/>
          </a:bodyPr>
          <a:lstStyle/>
          <a:p>
            <a:r>
              <a:rPr lang="en-US" dirty="0">
                <a:solidFill>
                  <a:schemeClr val="bg1"/>
                </a:solidFill>
              </a:rPr>
              <a:t>Warm and humid </a:t>
            </a:r>
            <a:br>
              <a:rPr lang="en-US" dirty="0">
                <a:solidFill>
                  <a:schemeClr val="bg1"/>
                </a:solidFill>
              </a:rPr>
            </a:br>
            <a:r>
              <a:rPr lang="en-US" dirty="0">
                <a:solidFill>
                  <a:schemeClr val="bg1"/>
                </a:solidFill>
              </a:rPr>
              <a:t>The warm and humid zone covers the coastal parts of the country, such as Mumbai, Chennai and Kolkata. The main design criteria in the warm and humid region are to reduce heat gain by providing shading, and promote heat loss by maximizing cross ventilation. Dissipation of humidity is also essential to reduce discomfort. </a:t>
            </a:r>
          </a:p>
          <a:p>
            <a:r>
              <a:rPr lang="en-US" b="1" dirty="0">
                <a:solidFill>
                  <a:schemeClr val="bg1"/>
                </a:solidFill>
              </a:rPr>
              <a:t>Moderate</a:t>
            </a:r>
            <a:r>
              <a:rPr lang="en-US" dirty="0">
                <a:solidFill>
                  <a:schemeClr val="bg1"/>
                </a:solidFill>
              </a:rPr>
              <a:t> ;  </a:t>
            </a:r>
            <a:r>
              <a:rPr lang="en-US" dirty="0" err="1">
                <a:solidFill>
                  <a:schemeClr val="bg1"/>
                </a:solidFill>
              </a:rPr>
              <a:t>Pune</a:t>
            </a:r>
            <a:r>
              <a:rPr lang="en-US" dirty="0">
                <a:solidFill>
                  <a:schemeClr val="bg1"/>
                </a:solidFill>
              </a:rPr>
              <a:t> and Bangalore are examples of cities that fall under this climatic zone. The design criteria in the moderate zone are to reduce heat gain by providing shading, and to promote heat loss by ventilation. </a:t>
            </a:r>
          </a:p>
          <a:p>
            <a:r>
              <a:rPr lang="en-US" b="1" i="1" dirty="0">
                <a:solidFill>
                  <a:schemeClr val="bg1"/>
                </a:solidFill>
              </a:rPr>
              <a:t>Some of the design features for buildings in this climate are:</a:t>
            </a:r>
            <a:r>
              <a:rPr lang="en-US" dirty="0">
                <a:solidFill>
                  <a:schemeClr val="bg1"/>
                </a:solidFill>
              </a:rPr>
              <a:t> </a:t>
            </a:r>
          </a:p>
          <a:p>
            <a:r>
              <a:rPr lang="en-US" dirty="0">
                <a:solidFill>
                  <a:schemeClr val="bg1"/>
                </a:solidFill>
                <a:sym typeface="Symbol"/>
              </a:rPr>
              <a:t></a:t>
            </a:r>
            <a:r>
              <a:rPr lang="en-US" dirty="0">
                <a:solidFill>
                  <a:schemeClr val="bg1"/>
                </a:solidFill>
              </a:rPr>
              <a:t> Appropriate orientation and shape of building  </a:t>
            </a:r>
            <a:r>
              <a:rPr lang="en-US" dirty="0">
                <a:solidFill>
                  <a:schemeClr val="bg1"/>
                </a:solidFill>
                <a:sym typeface="Symbol"/>
              </a:rPr>
              <a:t></a:t>
            </a:r>
            <a:r>
              <a:rPr lang="en-US" dirty="0">
                <a:solidFill>
                  <a:schemeClr val="bg1"/>
                </a:solidFill>
              </a:rPr>
              <a:t> Roof insulation and east and west wall insulation  </a:t>
            </a:r>
            <a:r>
              <a:rPr lang="en-US" dirty="0">
                <a:solidFill>
                  <a:schemeClr val="bg1"/>
                </a:solidFill>
                <a:sym typeface="Symbol"/>
              </a:rPr>
              <a:t></a:t>
            </a:r>
            <a:r>
              <a:rPr lang="en-US" dirty="0">
                <a:solidFill>
                  <a:schemeClr val="bg1"/>
                </a:solidFill>
              </a:rPr>
              <a:t> Walls facing east and west, glass surface protected by overhangs, fins, and trees  </a:t>
            </a:r>
            <a:r>
              <a:rPr lang="en-US" dirty="0">
                <a:solidFill>
                  <a:schemeClr val="bg1"/>
                </a:solidFill>
                <a:sym typeface="Symbol"/>
              </a:rPr>
              <a:t></a:t>
            </a:r>
            <a:r>
              <a:rPr lang="en-US" dirty="0">
                <a:solidFill>
                  <a:schemeClr val="bg1"/>
                </a:solidFill>
              </a:rPr>
              <a:t> Pale </a:t>
            </a:r>
            <a:r>
              <a:rPr lang="en-US" dirty="0" err="1">
                <a:solidFill>
                  <a:schemeClr val="bg1"/>
                </a:solidFill>
              </a:rPr>
              <a:t>colours</a:t>
            </a:r>
            <a:r>
              <a:rPr lang="en-US" dirty="0">
                <a:solidFill>
                  <a:schemeClr val="bg1"/>
                </a:solidFill>
              </a:rPr>
              <a:t> and glazed china mosaic tiles  </a:t>
            </a:r>
            <a:r>
              <a:rPr lang="en-US" dirty="0">
                <a:solidFill>
                  <a:schemeClr val="bg1"/>
                </a:solidFill>
                <a:sym typeface="Symbol"/>
              </a:rPr>
              <a:t></a:t>
            </a:r>
            <a:r>
              <a:rPr lang="en-US" dirty="0">
                <a:solidFill>
                  <a:schemeClr val="bg1"/>
                </a:solidFill>
              </a:rPr>
              <a:t> Windows and exhausts </a:t>
            </a:r>
            <a:r>
              <a:rPr lang="en-US" dirty="0">
                <a:solidFill>
                  <a:schemeClr val="bg1"/>
                </a:solidFill>
                <a:sym typeface="Symbol"/>
              </a:rPr>
              <a:t></a:t>
            </a:r>
            <a:r>
              <a:rPr lang="en-US" dirty="0">
                <a:solidFill>
                  <a:schemeClr val="bg1"/>
                </a:solidFill>
              </a:rPr>
              <a:t> Courtyards and arrangement of openings </a:t>
            </a:r>
          </a:p>
          <a:p>
            <a:r>
              <a:rPr lang="en-US" dirty="0">
                <a:solidFill>
                  <a:schemeClr val="bg1"/>
                </a:solidFill>
              </a:rPr>
              <a:t/>
            </a:r>
            <a:br>
              <a:rPr lang="en-US" dirty="0">
                <a:solidFill>
                  <a:schemeClr val="bg1"/>
                </a:solidFill>
              </a:rPr>
            </a:br>
            <a:r>
              <a:rPr lang="en-US" b="1" dirty="0">
                <a:solidFill>
                  <a:schemeClr val="bg1"/>
                </a:solidFill>
              </a:rPr>
              <a:t>Cold</a:t>
            </a:r>
            <a:r>
              <a:rPr lang="en-US" dirty="0">
                <a:solidFill>
                  <a:schemeClr val="bg1"/>
                </a:solidFill>
              </a:rPr>
              <a:t> ;  Generally, the northern part of India experiences this type of climate. the design criteria are to resist heat loss by insulation and controlling infiltration. Simultaneously, heat gain needs to be promoted by admitting and trapping solar radiation within the living space. </a:t>
            </a:r>
          </a:p>
          <a:p>
            <a:r>
              <a:rPr lang="en-US" b="1" i="1" dirty="0">
                <a:solidFill>
                  <a:schemeClr val="bg1"/>
                </a:solidFill>
              </a:rPr>
              <a:t>Some of the design features for buildings in this climate are:</a:t>
            </a:r>
            <a:r>
              <a:rPr lang="en-US" dirty="0">
                <a:solidFill>
                  <a:schemeClr val="bg1"/>
                </a:solidFill>
              </a:rPr>
              <a:t> </a:t>
            </a:r>
          </a:p>
          <a:p>
            <a:r>
              <a:rPr lang="en-US" dirty="0">
                <a:solidFill>
                  <a:schemeClr val="bg1"/>
                </a:solidFill>
                <a:sym typeface="Symbol"/>
              </a:rPr>
              <a:t></a:t>
            </a:r>
            <a:r>
              <a:rPr lang="en-US" dirty="0">
                <a:solidFill>
                  <a:schemeClr val="bg1"/>
                </a:solidFill>
              </a:rPr>
              <a:t> Appropriate orientation and shape of building  </a:t>
            </a:r>
            <a:r>
              <a:rPr lang="en-US" dirty="0">
                <a:solidFill>
                  <a:schemeClr val="bg1"/>
                </a:solidFill>
                <a:sym typeface="Symbol"/>
              </a:rPr>
              <a:t></a:t>
            </a:r>
            <a:r>
              <a:rPr lang="en-US" dirty="0">
                <a:solidFill>
                  <a:schemeClr val="bg1"/>
                </a:solidFill>
              </a:rPr>
              <a:t> Use of trees as wind barriers  </a:t>
            </a:r>
            <a:r>
              <a:rPr lang="en-US" dirty="0">
                <a:solidFill>
                  <a:schemeClr val="bg1"/>
                </a:solidFill>
                <a:sym typeface="Symbol"/>
              </a:rPr>
              <a:t></a:t>
            </a:r>
            <a:r>
              <a:rPr lang="en-US" dirty="0">
                <a:solidFill>
                  <a:schemeClr val="bg1"/>
                </a:solidFill>
              </a:rPr>
              <a:t> Roof insulation, wall insulation, and double glazing    </a:t>
            </a:r>
            <a:r>
              <a:rPr lang="en-US" dirty="0">
                <a:solidFill>
                  <a:schemeClr val="bg1"/>
                </a:solidFill>
                <a:sym typeface="Symbol"/>
              </a:rPr>
              <a:t></a:t>
            </a:r>
            <a:r>
              <a:rPr lang="en-US" dirty="0">
                <a:solidFill>
                  <a:schemeClr val="bg1"/>
                </a:solidFill>
              </a:rPr>
              <a:t> Thicker walls </a:t>
            </a:r>
            <a:r>
              <a:rPr lang="en-US" dirty="0">
                <a:solidFill>
                  <a:schemeClr val="bg1"/>
                </a:solidFill>
                <a:sym typeface="Symbol"/>
              </a:rPr>
              <a:t></a:t>
            </a:r>
            <a:r>
              <a:rPr lang="en-US" dirty="0">
                <a:solidFill>
                  <a:schemeClr val="bg1"/>
                </a:solidFill>
              </a:rPr>
              <a:t> Air locks and lobbies </a:t>
            </a:r>
            <a:r>
              <a:rPr lang="en-US" dirty="0">
                <a:solidFill>
                  <a:schemeClr val="bg1"/>
                </a:solidFill>
                <a:sym typeface="Symbol"/>
              </a:rPr>
              <a:t></a:t>
            </a:r>
            <a:r>
              <a:rPr lang="en-US" dirty="0">
                <a:solidFill>
                  <a:schemeClr val="bg1"/>
                </a:solidFill>
              </a:rPr>
              <a:t> Weather stripping </a:t>
            </a:r>
            <a:r>
              <a:rPr lang="en-US" dirty="0">
                <a:solidFill>
                  <a:schemeClr val="bg1"/>
                </a:solidFill>
                <a:sym typeface="Symbol"/>
              </a:rPr>
              <a:t></a:t>
            </a:r>
            <a:r>
              <a:rPr lang="en-US" dirty="0">
                <a:solidFill>
                  <a:schemeClr val="bg1"/>
                </a:solidFill>
              </a:rPr>
              <a:t> Darker </a:t>
            </a:r>
            <a:r>
              <a:rPr lang="en-US" dirty="0" err="1">
                <a:solidFill>
                  <a:schemeClr val="bg1"/>
                </a:solidFill>
              </a:rPr>
              <a:t>colours</a:t>
            </a:r>
            <a:r>
              <a:rPr lang="en-US" dirty="0">
                <a:solidFill>
                  <a:schemeClr val="bg1"/>
                </a:solidFill>
              </a:rPr>
              <a:t> </a:t>
            </a:r>
            <a:r>
              <a:rPr lang="en-US" dirty="0">
                <a:solidFill>
                  <a:schemeClr val="bg1"/>
                </a:solidFill>
                <a:sym typeface="Symbol"/>
              </a:rPr>
              <a:t></a:t>
            </a:r>
            <a:r>
              <a:rPr lang="en-US" dirty="0">
                <a:solidFill>
                  <a:schemeClr val="bg1"/>
                </a:solidFill>
              </a:rPr>
              <a:t> Sun spaces, greenhouses and </a:t>
            </a:r>
            <a:r>
              <a:rPr lang="en-US" dirty="0" err="1">
                <a:solidFill>
                  <a:schemeClr val="bg1"/>
                </a:solidFill>
              </a:rPr>
              <a:t>trombe</a:t>
            </a:r>
            <a:r>
              <a:rPr lang="en-US" dirty="0">
                <a:solidFill>
                  <a:schemeClr val="bg1"/>
                </a:solidFill>
              </a:rPr>
              <a:t> walls </a:t>
            </a:r>
            <a:r>
              <a:rPr lang="en-US" sz="1900" dirty="0">
                <a:solidFill>
                  <a:schemeClr val="bg1"/>
                </a:solidFill>
              </a:rPr>
              <a:t>(One of the simplest and most elegant solutions to retain solar heat is the </a:t>
            </a:r>
            <a:r>
              <a:rPr lang="en-US" sz="1900" dirty="0" err="1">
                <a:solidFill>
                  <a:schemeClr val="bg1"/>
                </a:solidFill>
              </a:rPr>
              <a:t>Trombe</a:t>
            </a:r>
            <a:r>
              <a:rPr lang="en-US" sz="1900" dirty="0">
                <a:solidFill>
                  <a:schemeClr val="bg1"/>
                </a:solidFill>
              </a:rPr>
              <a:t> wall, where solar heat is collected and stored in a wall of high thermal mass, tempering the heat gain during the day and releasing it at night. </a:t>
            </a:r>
            <a:r>
              <a:rPr lang="en-US" sz="1900" dirty="0"/>
              <a:t>)</a:t>
            </a:r>
            <a:endParaRPr lang="en-US" sz="1900" dirty="0">
              <a:solidFill>
                <a:schemeClr val="bg1"/>
              </a:solidFill>
            </a:endParaRPr>
          </a:p>
          <a:p>
            <a:r>
              <a:rPr lang="en-US" sz="2500" dirty="0">
                <a:solidFill>
                  <a:schemeClr val="bg1"/>
                </a:solidFill>
              </a:rPr>
              <a:t>The </a:t>
            </a:r>
            <a:r>
              <a:rPr lang="en-US" sz="2500" dirty="0" err="1">
                <a:solidFill>
                  <a:schemeClr val="bg1"/>
                </a:solidFill>
              </a:rPr>
              <a:t>Trombe</a:t>
            </a:r>
            <a:r>
              <a:rPr lang="en-US" sz="2500" dirty="0">
                <a:solidFill>
                  <a:schemeClr val="bg1"/>
                </a:solidFill>
              </a:rPr>
              <a:t> wall is named after a French engineer </a:t>
            </a:r>
            <a:r>
              <a:rPr lang="en-US" sz="2500" dirty="0" err="1">
                <a:solidFill>
                  <a:schemeClr val="bg1"/>
                </a:solidFill>
              </a:rPr>
              <a:t>Félix</a:t>
            </a:r>
            <a:r>
              <a:rPr lang="en-US" sz="2500" dirty="0">
                <a:solidFill>
                  <a:schemeClr val="bg1"/>
                </a:solidFill>
              </a:rPr>
              <a:t> </a:t>
            </a:r>
            <a:r>
              <a:rPr lang="en-US" sz="2500" dirty="0" err="1">
                <a:solidFill>
                  <a:schemeClr val="bg1"/>
                </a:solidFill>
              </a:rPr>
              <a:t>Trombe</a:t>
            </a:r>
            <a:r>
              <a:rPr lang="en-US" sz="2500" dirty="0">
                <a:solidFill>
                  <a:schemeClr val="bg1"/>
                </a:solidFill>
              </a:rPr>
              <a:t> in the 1970s particularly well-suited to sunny climates that have high diurnal (day-night) temperature swings.</a:t>
            </a:r>
            <a:br>
              <a:rPr lang="en-US" sz="2500" dirty="0">
                <a:solidFill>
                  <a:schemeClr val="bg1"/>
                </a:solidFill>
              </a:rPr>
            </a:br>
            <a:endParaRPr lang="en-US" sz="2500" dirty="0">
              <a:solidFill>
                <a:schemeClr val="bg1"/>
              </a:solidFill>
            </a:endParaRPr>
          </a:p>
          <a:p>
            <a:r>
              <a:rPr lang="en-US" b="1" dirty="0">
                <a:solidFill>
                  <a:schemeClr val="bg1"/>
                </a:solidFill>
              </a:rPr>
              <a:t>Composite</a:t>
            </a:r>
            <a:r>
              <a:rPr lang="en-US" dirty="0">
                <a:solidFill>
                  <a:schemeClr val="bg1"/>
                </a:solidFill>
              </a:rPr>
              <a:t> </a:t>
            </a:r>
          </a:p>
          <a:p>
            <a:r>
              <a:rPr lang="en-US" dirty="0">
                <a:solidFill>
                  <a:schemeClr val="bg1"/>
                </a:solidFill>
              </a:rPr>
              <a:t>The composite zone covers the central part of India, such as New Delhi, Kanpur and Allahabad. The design criteria are more or less the same as for hot and dry climate except that maximizing cross ventilation is desirable in the monsoon period. </a:t>
            </a:r>
          </a:p>
          <a:p>
            <a:r>
              <a:rPr lang="en-US" b="1" i="1" dirty="0">
                <a:solidFill>
                  <a:schemeClr val="bg1"/>
                </a:solidFill>
              </a:rPr>
              <a:t>Some of the design features for buildings in this climate are:</a:t>
            </a:r>
            <a:r>
              <a:rPr lang="en-US" dirty="0">
                <a:solidFill>
                  <a:schemeClr val="bg1"/>
                </a:solidFill>
              </a:rPr>
              <a:t> </a:t>
            </a:r>
          </a:p>
          <a:p>
            <a:r>
              <a:rPr lang="en-US" dirty="0">
                <a:solidFill>
                  <a:schemeClr val="bg1"/>
                </a:solidFill>
                <a:sym typeface="Symbol"/>
              </a:rPr>
              <a:t></a:t>
            </a:r>
            <a:r>
              <a:rPr lang="en-US" dirty="0">
                <a:solidFill>
                  <a:schemeClr val="bg1"/>
                </a:solidFill>
              </a:rPr>
              <a:t> Appropriate orientation and shape of building  </a:t>
            </a:r>
            <a:r>
              <a:rPr lang="en-US" dirty="0">
                <a:solidFill>
                  <a:schemeClr val="bg1"/>
                </a:solidFill>
                <a:sym typeface="Symbol"/>
              </a:rPr>
              <a:t></a:t>
            </a:r>
            <a:r>
              <a:rPr lang="en-US" dirty="0">
                <a:solidFill>
                  <a:schemeClr val="bg1"/>
                </a:solidFill>
              </a:rPr>
              <a:t> Use of trees as wind barriers  </a:t>
            </a:r>
            <a:r>
              <a:rPr lang="en-US" dirty="0">
                <a:solidFill>
                  <a:schemeClr val="bg1"/>
                </a:solidFill>
                <a:sym typeface="Symbol"/>
              </a:rPr>
              <a:t></a:t>
            </a:r>
            <a:r>
              <a:rPr lang="en-US" dirty="0">
                <a:solidFill>
                  <a:schemeClr val="bg1"/>
                </a:solidFill>
              </a:rPr>
              <a:t> Roof insulation and wall insulation </a:t>
            </a:r>
            <a:r>
              <a:rPr lang="en-US" dirty="0">
                <a:solidFill>
                  <a:schemeClr val="bg1"/>
                </a:solidFill>
                <a:sym typeface="Symbol"/>
              </a:rPr>
              <a:t></a:t>
            </a:r>
            <a:r>
              <a:rPr lang="en-US" dirty="0">
                <a:solidFill>
                  <a:schemeClr val="bg1"/>
                </a:solidFill>
              </a:rPr>
              <a:t> Thicker walls </a:t>
            </a:r>
            <a:r>
              <a:rPr lang="en-US" dirty="0">
                <a:solidFill>
                  <a:schemeClr val="bg1"/>
                </a:solidFill>
                <a:sym typeface="Symbol"/>
              </a:rPr>
              <a:t></a:t>
            </a:r>
            <a:r>
              <a:rPr lang="en-US" dirty="0">
                <a:solidFill>
                  <a:schemeClr val="bg1"/>
                </a:solidFill>
              </a:rPr>
              <a:t> Air locks and balconies </a:t>
            </a:r>
            <a:r>
              <a:rPr lang="en-US" dirty="0">
                <a:solidFill>
                  <a:schemeClr val="bg1"/>
                </a:solidFill>
                <a:sym typeface="Symbol"/>
              </a:rPr>
              <a:t></a:t>
            </a:r>
            <a:r>
              <a:rPr lang="en-US" dirty="0">
                <a:solidFill>
                  <a:schemeClr val="bg1"/>
                </a:solidFill>
              </a:rPr>
              <a:t> Weather stripping </a:t>
            </a:r>
            <a:r>
              <a:rPr lang="en-US" dirty="0">
                <a:solidFill>
                  <a:schemeClr val="bg1"/>
                </a:solidFill>
                <a:sym typeface="Symbol"/>
              </a:rPr>
              <a:t></a:t>
            </a:r>
            <a:r>
              <a:rPr lang="en-US" dirty="0">
                <a:solidFill>
                  <a:schemeClr val="bg1"/>
                </a:solidFill>
              </a:rPr>
              <a:t> Walls, glass surfaces protected by overhangs, fins, and trees  </a:t>
            </a:r>
            <a:r>
              <a:rPr lang="en-US" dirty="0">
                <a:solidFill>
                  <a:schemeClr val="bg1"/>
                </a:solidFill>
                <a:sym typeface="Symbol"/>
              </a:rPr>
              <a:t></a:t>
            </a:r>
            <a:r>
              <a:rPr lang="en-US" dirty="0">
                <a:solidFill>
                  <a:schemeClr val="bg1"/>
                </a:solidFill>
              </a:rPr>
              <a:t> Pale </a:t>
            </a:r>
            <a:r>
              <a:rPr lang="en-US" dirty="0" err="1">
                <a:solidFill>
                  <a:schemeClr val="bg1"/>
                </a:solidFill>
              </a:rPr>
              <a:t>colours</a:t>
            </a:r>
            <a:r>
              <a:rPr lang="en-US" dirty="0">
                <a:solidFill>
                  <a:schemeClr val="bg1"/>
                </a:solidFill>
              </a:rPr>
              <a:t> and glazed china mosaic tiles </a:t>
            </a:r>
            <a:r>
              <a:rPr lang="en-US" dirty="0">
                <a:solidFill>
                  <a:schemeClr val="bg1"/>
                </a:solidFill>
                <a:sym typeface="Symbol"/>
              </a:rPr>
              <a:t></a:t>
            </a:r>
            <a:r>
              <a:rPr lang="en-US" dirty="0">
                <a:solidFill>
                  <a:schemeClr val="bg1"/>
                </a:solidFill>
              </a:rPr>
              <a:t> Exhausts </a:t>
            </a:r>
            <a:r>
              <a:rPr lang="en-US" dirty="0">
                <a:solidFill>
                  <a:schemeClr val="bg1"/>
                </a:solidFill>
                <a:sym typeface="Symbol"/>
              </a:rPr>
              <a:t></a:t>
            </a:r>
            <a:r>
              <a:rPr lang="en-US" dirty="0">
                <a:solidFill>
                  <a:schemeClr val="bg1"/>
                </a:solidFill>
              </a:rPr>
              <a:t> Courtyards, wind towers, and arrangement of openings </a:t>
            </a:r>
            <a:r>
              <a:rPr lang="en-US" dirty="0">
                <a:solidFill>
                  <a:schemeClr val="bg1"/>
                </a:solidFill>
                <a:sym typeface="Symbol"/>
              </a:rPr>
              <a:t></a:t>
            </a:r>
            <a:r>
              <a:rPr lang="en-US" dirty="0">
                <a:solidFill>
                  <a:schemeClr val="bg1"/>
                </a:solidFill>
              </a:rPr>
              <a:t> Trees and ponds for evaporative cooling </a:t>
            </a:r>
            <a:r>
              <a:rPr lang="en-US" dirty="0">
                <a:solidFill>
                  <a:schemeClr val="bg1"/>
                </a:solidFill>
                <a:sym typeface="Symbol"/>
              </a:rPr>
              <a:t></a:t>
            </a:r>
            <a:r>
              <a:rPr lang="en-US" dirty="0">
                <a:solidFill>
                  <a:schemeClr val="bg1"/>
                </a:solidFill>
              </a:rPr>
              <a:t> Dehumidifiers and desiccant cooling </a:t>
            </a:r>
          </a:p>
          <a:p>
            <a:endParaRPr lang="en-US" dirty="0"/>
          </a:p>
        </p:txBody>
      </p:sp>
      <p:pic>
        <p:nvPicPr>
          <p:cNvPr id="5" name="Picture 1" descr="C:\Documents and Settings\Administrator\Desktop\Trombe_wall.jpg"/>
          <p:cNvPicPr>
            <a:picLocks noChangeAspect="1" noChangeArrowheads="1"/>
          </p:cNvPicPr>
          <p:nvPr/>
        </p:nvPicPr>
        <p:blipFill>
          <a:blip r:embed="rId2" cstate="print"/>
          <a:srcRect/>
          <a:stretch>
            <a:fillRect/>
          </a:stretch>
        </p:blipFill>
        <p:spPr bwMode="auto">
          <a:xfrm>
            <a:off x="8686800" y="3962400"/>
            <a:ext cx="685800" cy="514350"/>
          </a:xfrm>
          <a:prstGeom prst="rect">
            <a:avLst/>
          </a:prstGeom>
          <a:noFill/>
        </p:spPr>
      </p:pic>
    </p:spTree>
    <p:extLst>
      <p:ext uri="{BB962C8B-B14F-4D97-AF65-F5344CB8AC3E}">
        <p14:creationId xmlns:p14="http://schemas.microsoft.com/office/powerpoint/2010/main" val="2461880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304800"/>
            <a:ext cx="8610600" cy="6172200"/>
          </a:xfrm>
          <a:solidFill>
            <a:schemeClr val="tx2"/>
          </a:solidFill>
        </p:spPr>
        <p:txBody>
          <a:bodyPr>
            <a:normAutofit lnSpcReduction="10000"/>
          </a:bodyPr>
          <a:lstStyle/>
          <a:p>
            <a:r>
              <a:rPr lang="en-US" sz="1200" dirty="0">
                <a:solidFill>
                  <a:schemeClr val="bg1"/>
                </a:solidFill>
                <a:latin typeface="Times New Roman" pitchFamily="18" charset="0"/>
                <a:cs typeface="Times New Roman" pitchFamily="18" charset="0"/>
              </a:rPr>
              <a:t>Thermal comforts &amp; Effects of climate</a:t>
            </a:r>
            <a:br>
              <a:rPr lang="en-US" sz="1200" dirty="0">
                <a:solidFill>
                  <a:schemeClr val="bg1"/>
                </a:solidFill>
                <a:latin typeface="Times New Roman" pitchFamily="18" charset="0"/>
                <a:cs typeface="Times New Roman" pitchFamily="18" charset="0"/>
              </a:rPr>
            </a:br>
            <a:r>
              <a:rPr lang="en-US" sz="1200" dirty="0">
                <a:solidFill>
                  <a:schemeClr val="bg1"/>
                </a:solidFill>
                <a:latin typeface="Times New Roman" pitchFamily="18" charset="0"/>
                <a:cs typeface="Times New Roman" pitchFamily="18" charset="0"/>
              </a:rPr>
              <a:t>Thermal comfort is affected by heat </a:t>
            </a:r>
            <a:r>
              <a:rPr lang="en-US" sz="1200" u="sng" dirty="0">
                <a:solidFill>
                  <a:schemeClr val="bg1"/>
                </a:solidFill>
                <a:latin typeface="Times New Roman" pitchFamily="18" charset="0"/>
                <a:cs typeface="Times New Roman" pitchFamily="18" charset="0"/>
                <a:hlinkClick r:id="rId2" tooltip="Heat conduction"/>
              </a:rPr>
              <a:t>conduction</a:t>
            </a:r>
            <a:r>
              <a:rPr lang="en-US" sz="1200" dirty="0">
                <a:solidFill>
                  <a:schemeClr val="bg1"/>
                </a:solidFill>
                <a:latin typeface="Times New Roman" pitchFamily="18" charset="0"/>
                <a:cs typeface="Times New Roman" pitchFamily="18" charset="0"/>
              </a:rPr>
              <a:t>, </a:t>
            </a:r>
            <a:r>
              <a:rPr lang="en-US" sz="1200" u="sng" dirty="0">
                <a:solidFill>
                  <a:schemeClr val="bg1"/>
                </a:solidFill>
                <a:latin typeface="Times New Roman" pitchFamily="18" charset="0"/>
                <a:cs typeface="Times New Roman" pitchFamily="18" charset="0"/>
                <a:hlinkClick r:id="rId3" tooltip="Convection"/>
              </a:rPr>
              <a:t>convection</a:t>
            </a:r>
            <a:r>
              <a:rPr lang="en-US" sz="1200" dirty="0">
                <a:solidFill>
                  <a:schemeClr val="bg1"/>
                </a:solidFill>
                <a:latin typeface="Times New Roman" pitchFamily="18" charset="0"/>
                <a:cs typeface="Times New Roman" pitchFamily="18" charset="0"/>
              </a:rPr>
              <a:t>, </a:t>
            </a:r>
            <a:r>
              <a:rPr lang="en-US" sz="1200" u="sng" dirty="0">
                <a:solidFill>
                  <a:schemeClr val="bg1"/>
                </a:solidFill>
                <a:latin typeface="Times New Roman" pitchFamily="18" charset="0"/>
                <a:cs typeface="Times New Roman" pitchFamily="18" charset="0"/>
                <a:hlinkClick r:id="rId4" tooltip="Thermal radiation"/>
              </a:rPr>
              <a:t>radiation</a:t>
            </a:r>
            <a:r>
              <a:rPr lang="en-US" sz="1200" dirty="0">
                <a:solidFill>
                  <a:schemeClr val="bg1"/>
                </a:solidFill>
                <a:latin typeface="Times New Roman" pitchFamily="18" charset="0"/>
                <a:cs typeface="Times New Roman" pitchFamily="18" charset="0"/>
              </a:rPr>
              <a:t>, and </a:t>
            </a:r>
            <a:r>
              <a:rPr lang="en-US" sz="1200" u="sng" dirty="0">
                <a:solidFill>
                  <a:schemeClr val="bg1"/>
                </a:solidFill>
                <a:latin typeface="Times New Roman" pitchFamily="18" charset="0"/>
                <a:cs typeface="Times New Roman" pitchFamily="18" charset="0"/>
                <a:hlinkClick r:id="rId5" tooltip="Perspiration"/>
              </a:rPr>
              <a:t>evaporative heat loss</a:t>
            </a:r>
            <a:r>
              <a:rPr lang="en-US" sz="1200" dirty="0">
                <a:solidFill>
                  <a:schemeClr val="bg1"/>
                </a:solidFill>
                <a:latin typeface="Times New Roman" pitchFamily="18" charset="0"/>
                <a:cs typeface="Times New Roman" pitchFamily="18" charset="0"/>
              </a:rPr>
              <a:t>. Thermal comfort is maintained when the heat generated by human </a:t>
            </a:r>
            <a:r>
              <a:rPr lang="en-US" sz="1200" u="sng" dirty="0">
                <a:solidFill>
                  <a:schemeClr val="bg1"/>
                </a:solidFill>
                <a:latin typeface="Times New Roman" pitchFamily="18" charset="0"/>
                <a:cs typeface="Times New Roman" pitchFamily="18" charset="0"/>
                <a:hlinkClick r:id="rId6" tooltip="Metabolism"/>
              </a:rPr>
              <a:t>metabolism</a:t>
            </a:r>
            <a:r>
              <a:rPr lang="en-US" sz="1200" dirty="0">
                <a:solidFill>
                  <a:schemeClr val="bg1"/>
                </a:solidFill>
                <a:latin typeface="Times New Roman" pitchFamily="18" charset="0"/>
                <a:cs typeface="Times New Roman" pitchFamily="18" charset="0"/>
              </a:rPr>
              <a:t> is allowed to dissipate, thus maintaining thermal equilibrium with the surroundings. It has been long recognized that the sensation of feeling hot or cold is not just dependent on air temperature alone.</a:t>
            </a:r>
            <a:br>
              <a:rPr lang="en-US" sz="1200" dirty="0">
                <a:solidFill>
                  <a:schemeClr val="bg1"/>
                </a:solidFill>
                <a:latin typeface="Times New Roman" pitchFamily="18" charset="0"/>
                <a:cs typeface="Times New Roman" pitchFamily="18" charset="0"/>
              </a:rPr>
            </a:br>
            <a:r>
              <a:rPr lang="en-US" sz="1200" dirty="0">
                <a:solidFill>
                  <a:schemeClr val="bg1"/>
                </a:solidFill>
                <a:latin typeface="Times New Roman" pitchFamily="18" charset="0"/>
                <a:cs typeface="Times New Roman" pitchFamily="18" charset="0"/>
              </a:rPr>
              <a:t>Thermal comfort is the condition of mind that expresses satisfaction with the thermal environment and is assessed by subjective evaluation Maintaining this standard of thermal comfort for occupants of buildings or other enclosures is one of the important goals of </a:t>
            </a:r>
            <a:r>
              <a:rPr lang="en-US" sz="1200" u="sng" dirty="0">
                <a:solidFill>
                  <a:schemeClr val="bg1"/>
                </a:solidFill>
                <a:latin typeface="Times New Roman" pitchFamily="18" charset="0"/>
                <a:cs typeface="Times New Roman" pitchFamily="18" charset="0"/>
                <a:hlinkClick r:id="rId7" tooltip="HVAC"/>
              </a:rPr>
              <a:t>HVAC</a:t>
            </a:r>
            <a:r>
              <a:rPr lang="en-US" sz="1200" dirty="0">
                <a:solidFill>
                  <a:schemeClr val="bg1"/>
                </a:solidFill>
                <a:latin typeface="Times New Roman" pitchFamily="18" charset="0"/>
                <a:cs typeface="Times New Roman" pitchFamily="18" charset="0"/>
              </a:rPr>
              <a:t> (</a:t>
            </a:r>
            <a:r>
              <a:rPr lang="en-US" sz="1200" u="sng" dirty="0">
                <a:solidFill>
                  <a:schemeClr val="bg1"/>
                </a:solidFill>
                <a:latin typeface="Times New Roman" pitchFamily="18" charset="0"/>
                <a:cs typeface="Times New Roman" pitchFamily="18" charset="0"/>
                <a:hlinkClick r:id="rId8" tooltip="Heating"/>
              </a:rPr>
              <a:t>heating</a:t>
            </a:r>
            <a:r>
              <a:rPr lang="en-US" sz="1200" dirty="0">
                <a:solidFill>
                  <a:schemeClr val="bg1"/>
                </a:solidFill>
                <a:latin typeface="Times New Roman" pitchFamily="18" charset="0"/>
                <a:cs typeface="Times New Roman" pitchFamily="18" charset="0"/>
              </a:rPr>
              <a:t>, </a:t>
            </a:r>
            <a:r>
              <a:rPr lang="en-US" sz="1200" u="sng" dirty="0">
                <a:solidFill>
                  <a:schemeClr val="bg1"/>
                </a:solidFill>
                <a:latin typeface="Times New Roman" pitchFamily="18" charset="0"/>
                <a:cs typeface="Times New Roman" pitchFamily="18" charset="0"/>
                <a:hlinkClick r:id="rId9" tooltip="Ventilation (architecture)"/>
              </a:rPr>
              <a:t>ventilation</a:t>
            </a:r>
            <a:r>
              <a:rPr lang="en-US" sz="1200" dirty="0">
                <a:solidFill>
                  <a:schemeClr val="bg1"/>
                </a:solidFill>
                <a:latin typeface="Times New Roman" pitchFamily="18" charset="0"/>
                <a:cs typeface="Times New Roman" pitchFamily="18" charset="0"/>
              </a:rPr>
              <a:t>, and </a:t>
            </a:r>
            <a:r>
              <a:rPr lang="en-US" sz="1200" u="sng" dirty="0">
                <a:solidFill>
                  <a:schemeClr val="bg1"/>
                </a:solidFill>
                <a:latin typeface="Times New Roman" pitchFamily="18" charset="0"/>
                <a:cs typeface="Times New Roman" pitchFamily="18" charset="0"/>
                <a:hlinkClick r:id="rId10" tooltip="Air conditioning"/>
              </a:rPr>
              <a:t>air conditioning</a:t>
            </a:r>
            <a:r>
              <a:rPr lang="en-US" sz="1200" dirty="0">
                <a:solidFill>
                  <a:schemeClr val="bg1"/>
                </a:solidFill>
                <a:latin typeface="Times New Roman" pitchFamily="18" charset="0"/>
                <a:cs typeface="Times New Roman" pitchFamily="18" charset="0"/>
              </a:rPr>
              <a:t>) design engineers</a:t>
            </a:r>
            <a:br>
              <a:rPr lang="en-US" sz="1200" dirty="0">
                <a:solidFill>
                  <a:schemeClr val="bg1"/>
                </a:solidFill>
                <a:latin typeface="Times New Roman" pitchFamily="18" charset="0"/>
                <a:cs typeface="Times New Roman" pitchFamily="18" charset="0"/>
              </a:rPr>
            </a:br>
            <a:r>
              <a:rPr lang="en-US" sz="1200" dirty="0">
                <a:solidFill>
                  <a:schemeClr val="bg1"/>
                </a:solidFill>
                <a:latin typeface="Times New Roman" pitchFamily="18" charset="0"/>
                <a:cs typeface="Times New Roman" pitchFamily="18" charset="0"/>
              </a:rPr>
              <a:t>Sex differences </a:t>
            </a:r>
            <a:br>
              <a:rPr lang="en-US" sz="1200" dirty="0">
                <a:solidFill>
                  <a:schemeClr val="bg1"/>
                </a:solidFill>
                <a:latin typeface="Times New Roman" pitchFamily="18" charset="0"/>
                <a:cs typeface="Times New Roman" pitchFamily="18" charset="0"/>
              </a:rPr>
            </a:br>
            <a:r>
              <a:rPr lang="en-US" sz="1200" dirty="0">
                <a:solidFill>
                  <a:schemeClr val="bg1"/>
                </a:solidFill>
                <a:latin typeface="Times New Roman" pitchFamily="18" charset="0"/>
                <a:cs typeface="Times New Roman" pitchFamily="18" charset="0"/>
              </a:rPr>
              <a:t>While thermal comfort preferences between genders seems to be small, there are some differences. Studies have found men report discomfort due to rises in temperature much earlier than women. Men also estimate higher levels of their sensation of discomfort than women</a:t>
            </a:r>
          </a:p>
          <a:p>
            <a:endParaRPr lang="en-US" sz="1200" dirty="0">
              <a:solidFill>
                <a:schemeClr val="bg1"/>
              </a:solidFill>
              <a:latin typeface="Times New Roman" pitchFamily="18" charset="0"/>
              <a:cs typeface="Times New Roman" pitchFamily="18" charset="0"/>
            </a:endParaRPr>
          </a:p>
          <a:p>
            <a:r>
              <a:rPr lang="en-US" sz="1200" b="1" dirty="0">
                <a:solidFill>
                  <a:schemeClr val="bg1"/>
                </a:solidFill>
              </a:rPr>
              <a:t>Effects of thermal discomfort </a:t>
            </a:r>
          </a:p>
          <a:p>
            <a:r>
              <a:rPr lang="en-US" sz="1200" dirty="0">
                <a:solidFill>
                  <a:schemeClr val="bg1"/>
                </a:solidFill>
              </a:rPr>
              <a:t>Thermal discomfort has been known to lead to </a:t>
            </a:r>
            <a:r>
              <a:rPr lang="en-US" sz="1200" u="sng" dirty="0">
                <a:solidFill>
                  <a:schemeClr val="bg1"/>
                </a:solidFill>
                <a:hlinkClick r:id="rId11" tooltip="Sick building syndrome"/>
              </a:rPr>
              <a:t>sick building syndrome</a:t>
            </a:r>
            <a:r>
              <a:rPr lang="en-US" sz="1200" dirty="0">
                <a:solidFill>
                  <a:schemeClr val="bg1"/>
                </a:solidFill>
              </a:rPr>
              <a:t> symptoms. The combination of high temperature and high relative humidity serves to reduce thermal comfort and </a:t>
            </a:r>
            <a:r>
              <a:rPr lang="en-US" sz="1200" u="sng" dirty="0">
                <a:solidFill>
                  <a:schemeClr val="bg1"/>
                </a:solidFill>
                <a:hlinkClick r:id="rId12" tooltip="Indoor air quality"/>
              </a:rPr>
              <a:t>indoor air quality</a:t>
            </a:r>
            <a:r>
              <a:rPr lang="en-US" sz="1200" dirty="0">
                <a:solidFill>
                  <a:schemeClr val="bg1"/>
                </a:solidFill>
              </a:rPr>
              <a:t>. The occurrence of symptoms increased much more with raised indoor temperatures in the winter than in the summer due to the larger difference created between indoor and outdoor temperatures</a:t>
            </a:r>
          </a:p>
          <a:p>
            <a:r>
              <a:rPr lang="en-US" sz="1200" dirty="0">
                <a:solidFill>
                  <a:schemeClr val="bg1"/>
                </a:solidFill>
              </a:rPr>
              <a:t>Since there are large variations from person to person in terms of physiological and psychological satisfaction, it is hard to find an optimal temperature for everyone in a given space. Laboratory and field data have been collected to define conditions that will be found comfortable for a specified percentage of occupants. There are six primary factors that directly affect thermal comfort that can be grouped in two categories: </a:t>
            </a:r>
            <a:r>
              <a:rPr lang="en-US" sz="1200" b="1" dirty="0">
                <a:solidFill>
                  <a:schemeClr val="bg1"/>
                </a:solidFill>
              </a:rPr>
              <a:t>personal factors</a:t>
            </a:r>
            <a:r>
              <a:rPr lang="en-US" sz="1200" dirty="0">
                <a:solidFill>
                  <a:schemeClr val="bg1"/>
                </a:solidFill>
              </a:rPr>
              <a:t> - because they are characteristics of the occupants - and </a:t>
            </a:r>
            <a:r>
              <a:rPr lang="en-US" sz="1200" b="1" dirty="0">
                <a:solidFill>
                  <a:schemeClr val="bg1"/>
                </a:solidFill>
              </a:rPr>
              <a:t>environmental factors</a:t>
            </a:r>
            <a:r>
              <a:rPr lang="en-US" sz="1200" dirty="0">
                <a:solidFill>
                  <a:schemeClr val="bg1"/>
                </a:solidFill>
              </a:rPr>
              <a:t> - which are conditions of the thermal environment. The former are metabolic rate and clothing level, the latter are air temperature, radiant temperature, air speed and humidity.</a:t>
            </a:r>
          </a:p>
          <a:p>
            <a:r>
              <a:rPr lang="en-US" sz="1200" dirty="0">
                <a:solidFill>
                  <a:schemeClr val="bg1"/>
                </a:solidFill>
              </a:rPr>
              <a:t>Even if all these factors may vary with time, standards usually refer to a steady state to study thermal comfort, just allowing limited temperature variations</a:t>
            </a:r>
          </a:p>
          <a:p>
            <a:endParaRPr lang="en-US" sz="1200" dirty="0">
              <a:solidFill>
                <a:schemeClr val="bg1"/>
              </a:solidFill>
            </a:endParaRPr>
          </a:p>
          <a:p>
            <a:r>
              <a:rPr lang="en-US" sz="1200" b="1" dirty="0">
                <a:solidFill>
                  <a:schemeClr val="bg1"/>
                </a:solidFill>
              </a:rPr>
              <a:t>Air temperature </a:t>
            </a:r>
          </a:p>
          <a:p>
            <a:r>
              <a:rPr lang="en-US" sz="1200" dirty="0">
                <a:solidFill>
                  <a:schemeClr val="bg1"/>
                </a:solidFill>
              </a:rPr>
              <a:t>Main article: </a:t>
            </a:r>
            <a:r>
              <a:rPr lang="en-US" sz="1200" u="sng" dirty="0">
                <a:solidFill>
                  <a:schemeClr val="bg1"/>
                </a:solidFill>
                <a:hlinkClick r:id="rId13" tooltip="Dry-bulb temperature"/>
              </a:rPr>
              <a:t>Dry-bulb temperature</a:t>
            </a:r>
            <a:endParaRPr lang="en-US" sz="1200" dirty="0">
              <a:solidFill>
                <a:schemeClr val="bg1"/>
              </a:solidFill>
            </a:endParaRPr>
          </a:p>
          <a:p>
            <a:r>
              <a:rPr lang="en-US" sz="1200" dirty="0">
                <a:solidFill>
                  <a:schemeClr val="bg1"/>
                </a:solidFill>
              </a:rPr>
              <a:t>The air temperature is the average temperature of the air surrounding the occupant, with respect to location and time. According to ASHRAE 55 standard, the spatial average takes into account the ankle, waist and head levels, which vary for seated or standing occupants Air temperature is measured with a dry-bulb thermometer and for this reason it is also known as </a:t>
            </a:r>
            <a:r>
              <a:rPr lang="en-US" sz="1200" u="sng" dirty="0">
                <a:solidFill>
                  <a:schemeClr val="bg1"/>
                </a:solidFill>
                <a:hlinkClick r:id="rId13" tooltip="Dry-bulb temperature"/>
              </a:rPr>
              <a:t>dry-bulb temperature</a:t>
            </a:r>
            <a:r>
              <a:rPr lang="en-US" sz="1200" dirty="0">
                <a:solidFill>
                  <a:schemeClr val="bg1"/>
                </a:solidFill>
              </a:rPr>
              <a:t>.</a:t>
            </a:r>
          </a:p>
          <a:p>
            <a:pPr>
              <a:buNone/>
            </a:pPr>
            <a:endParaRPr lang="en-US" sz="1200" dirty="0">
              <a:latin typeface="Times New Roman" pitchFamily="18" charset="0"/>
              <a:cs typeface="Times New Roman" pitchFamily="18" charset="0"/>
            </a:endParaRPr>
          </a:p>
          <a:p>
            <a:endParaRPr lang="en-US" sz="1200" dirty="0">
              <a:latin typeface="Times New Roman" pitchFamily="18" charset="0"/>
              <a:cs typeface="Times New Roman" pitchFamily="18" charset="0"/>
            </a:endParaRPr>
          </a:p>
          <a:p>
            <a:endParaRPr lang="en-US" sz="1200" dirty="0">
              <a:latin typeface="Times New Roman" pitchFamily="18" charset="0"/>
              <a:cs typeface="Times New Roman" pitchFamily="18" charset="0"/>
            </a:endParaRPr>
          </a:p>
        </p:txBody>
      </p:sp>
    </p:spTree>
    <p:extLst>
      <p:ext uri="{BB962C8B-B14F-4D97-AF65-F5344CB8AC3E}">
        <p14:creationId xmlns:p14="http://schemas.microsoft.com/office/powerpoint/2010/main" val="4177274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100" dirty="0"/>
              <a:t/>
            </a:r>
            <a:br>
              <a:rPr lang="en-US" sz="1100" dirty="0"/>
            </a:br>
            <a:r>
              <a:rPr lang="en-US" sz="1200" dirty="0"/>
              <a:t/>
            </a:r>
            <a:br>
              <a:rPr lang="en-US" sz="1200" dirty="0"/>
            </a:br>
            <a:endParaRPr lang="en-US" sz="1200" dirty="0"/>
          </a:p>
        </p:txBody>
      </p:sp>
      <p:sp>
        <p:nvSpPr>
          <p:cNvPr id="3" name="Content Placeholder 2"/>
          <p:cNvSpPr>
            <a:spLocks noGrp="1"/>
          </p:cNvSpPr>
          <p:nvPr>
            <p:ph idx="1"/>
          </p:nvPr>
        </p:nvSpPr>
        <p:spPr>
          <a:xfrm>
            <a:off x="1828800" y="228600"/>
            <a:ext cx="8382000" cy="6080760"/>
          </a:xfrm>
          <a:solidFill>
            <a:schemeClr val="tx2"/>
          </a:solidFill>
        </p:spPr>
        <p:txBody>
          <a:bodyPr>
            <a:normAutofit/>
          </a:bodyPr>
          <a:lstStyle/>
          <a:p>
            <a:r>
              <a:rPr lang="en-US" sz="1200" dirty="0">
                <a:solidFill>
                  <a:schemeClr val="bg1"/>
                </a:solidFill>
                <a:latin typeface="Times New Roman" pitchFamily="18" charset="0"/>
                <a:cs typeface="Times New Roman" pitchFamily="18" charset="0"/>
              </a:rPr>
              <a:t>Radiant temperature </a:t>
            </a:r>
            <a:br>
              <a:rPr lang="en-US" sz="1200" dirty="0">
                <a:solidFill>
                  <a:schemeClr val="bg1"/>
                </a:solidFill>
                <a:latin typeface="Times New Roman" pitchFamily="18" charset="0"/>
                <a:cs typeface="Times New Roman" pitchFamily="18" charset="0"/>
              </a:rPr>
            </a:br>
            <a:r>
              <a:rPr lang="en-US" sz="1200" dirty="0">
                <a:solidFill>
                  <a:schemeClr val="bg1"/>
                </a:solidFill>
                <a:latin typeface="Times New Roman" pitchFamily="18" charset="0"/>
                <a:cs typeface="Times New Roman" pitchFamily="18" charset="0"/>
              </a:rPr>
              <a:t>Main article: </a:t>
            </a:r>
            <a:r>
              <a:rPr lang="en-US" sz="1200" u="sng" dirty="0">
                <a:solidFill>
                  <a:schemeClr val="bg1"/>
                </a:solidFill>
                <a:latin typeface="Times New Roman" pitchFamily="18" charset="0"/>
                <a:cs typeface="Times New Roman" pitchFamily="18" charset="0"/>
                <a:hlinkClick r:id="rId2" tooltip="Mean radiant temperature"/>
              </a:rPr>
              <a:t>Mean radiant temperature</a:t>
            </a:r>
            <a:r>
              <a:rPr lang="en-US" sz="1200" dirty="0">
                <a:solidFill>
                  <a:schemeClr val="bg1"/>
                </a:solidFill>
                <a:latin typeface="Times New Roman" pitchFamily="18" charset="0"/>
                <a:cs typeface="Times New Roman" pitchFamily="18" charset="0"/>
              </a:rPr>
              <a:t/>
            </a:r>
            <a:br>
              <a:rPr lang="en-US" sz="1200" dirty="0">
                <a:solidFill>
                  <a:schemeClr val="bg1"/>
                </a:solidFill>
                <a:latin typeface="Times New Roman" pitchFamily="18" charset="0"/>
                <a:cs typeface="Times New Roman" pitchFamily="18" charset="0"/>
              </a:rPr>
            </a:br>
            <a:r>
              <a:rPr lang="en-US" sz="1200" dirty="0">
                <a:solidFill>
                  <a:schemeClr val="bg1"/>
                </a:solidFill>
                <a:latin typeface="Times New Roman" pitchFamily="18" charset="0"/>
                <a:cs typeface="Times New Roman" pitchFamily="18" charset="0"/>
              </a:rPr>
              <a:t>The radiant temperature is related to the amount of radiant heat transferred from a surface, and it depends on the emissivity of the material - i.e. the ability to absorb or emit heat. The </a:t>
            </a:r>
            <a:r>
              <a:rPr lang="en-US" sz="1200" u="sng" dirty="0">
                <a:solidFill>
                  <a:schemeClr val="bg1"/>
                </a:solidFill>
                <a:latin typeface="Times New Roman" pitchFamily="18" charset="0"/>
                <a:cs typeface="Times New Roman" pitchFamily="18" charset="0"/>
                <a:hlinkClick r:id="rId2" tooltip="Mean radiant temperature"/>
              </a:rPr>
              <a:t>mean radiant temperature</a:t>
            </a:r>
            <a:r>
              <a:rPr lang="en-US" sz="1200" dirty="0">
                <a:solidFill>
                  <a:schemeClr val="bg1"/>
                </a:solidFill>
                <a:latin typeface="Times New Roman" pitchFamily="18" charset="0"/>
                <a:cs typeface="Times New Roman" pitchFamily="18" charset="0"/>
              </a:rPr>
              <a:t>, defined as the uniform temperature of an imaginary enclosure in which the radiant heat transfer from the human body is equal to the radiant heat transfer in the actual non-uniform enclosure, is a key variable for thermal comfort calculations for the human body.</a:t>
            </a:r>
          </a:p>
          <a:p>
            <a:endParaRPr lang="en-US" sz="1200" dirty="0">
              <a:solidFill>
                <a:schemeClr val="bg1"/>
              </a:solidFill>
              <a:latin typeface="Times New Roman" pitchFamily="18" charset="0"/>
              <a:cs typeface="Times New Roman" pitchFamily="18" charset="0"/>
            </a:endParaRPr>
          </a:p>
          <a:p>
            <a:r>
              <a:rPr lang="en-US" sz="1200" dirty="0">
                <a:solidFill>
                  <a:schemeClr val="bg1"/>
                </a:solidFill>
                <a:latin typeface="Times New Roman" pitchFamily="18" charset="0"/>
                <a:cs typeface="Times New Roman" pitchFamily="18" charset="0"/>
              </a:rPr>
              <a:t> Air speed </a:t>
            </a:r>
            <a:br>
              <a:rPr lang="en-US" sz="1200" dirty="0">
                <a:solidFill>
                  <a:schemeClr val="bg1"/>
                </a:solidFill>
                <a:latin typeface="Times New Roman" pitchFamily="18" charset="0"/>
                <a:cs typeface="Times New Roman" pitchFamily="18" charset="0"/>
              </a:rPr>
            </a:br>
            <a:r>
              <a:rPr lang="en-US" sz="1200" dirty="0">
                <a:solidFill>
                  <a:schemeClr val="bg1"/>
                </a:solidFill>
                <a:latin typeface="Times New Roman" pitchFamily="18" charset="0"/>
                <a:cs typeface="Times New Roman" pitchFamily="18" charset="0"/>
              </a:rPr>
              <a:t>Air speed is defined as the rate of air movement at a point, without regard to direction. According to ASHRAE 55 standard, it is the average speed of the air to which the body is exposed, with respect to location and time. The temporal average is the same as the air temperature, while the spatial average is based on the assumption that the body is exposed to a uniform air speed, according to the SET thermo-physiological model. However, some spaces might provide strongly non uniform air velocity fields and consequent skin heat losses that cannot be considered uniform. Therefore, the designer shall decide the proper averaging, especially including air speeds incident on unclothed body parts, that have greater cooling effect and potential for local discomfort.</a:t>
            </a:r>
          </a:p>
          <a:p>
            <a:endParaRPr lang="en-US" sz="1200" u="sng" baseline="30000" dirty="0">
              <a:solidFill>
                <a:schemeClr val="bg1"/>
              </a:solidFill>
              <a:latin typeface="Times New Roman" pitchFamily="18" charset="0"/>
              <a:cs typeface="Times New Roman" pitchFamily="18" charset="0"/>
            </a:endParaRPr>
          </a:p>
          <a:p>
            <a:r>
              <a:rPr lang="en-US" sz="1200" dirty="0">
                <a:solidFill>
                  <a:schemeClr val="bg1"/>
                </a:solidFill>
                <a:latin typeface="Times New Roman" pitchFamily="18" charset="0"/>
                <a:cs typeface="Times New Roman" pitchFamily="18" charset="0"/>
              </a:rPr>
              <a:t>Relative humidity </a:t>
            </a:r>
            <a:br>
              <a:rPr lang="en-US" sz="1200" dirty="0">
                <a:solidFill>
                  <a:schemeClr val="bg1"/>
                </a:solidFill>
                <a:latin typeface="Times New Roman" pitchFamily="18" charset="0"/>
                <a:cs typeface="Times New Roman" pitchFamily="18" charset="0"/>
              </a:rPr>
            </a:br>
            <a:r>
              <a:rPr lang="en-US" sz="1200" dirty="0">
                <a:solidFill>
                  <a:schemeClr val="bg1"/>
                </a:solidFill>
                <a:latin typeface="Times New Roman" pitchFamily="18" charset="0"/>
                <a:cs typeface="Times New Roman" pitchFamily="18" charset="0"/>
              </a:rPr>
              <a:t>While the human body has sensors within the skin that are fairly efficient at feeling heat and cold, relative humidity (RH) is harder to detect. The influence of humidity on the perception of an indoor environment can play a part in the perceived temperature and their thermal comfort. As a matter of fact, relative humidity affects the evaporation from the skin, which is the prevailing way of heat loss at high temperatures, normally from 26°C (80°F). At lower RH more sweat is allowed to evaporate from the body, while at higher values it is harder for this process to happen, because the air's moisture content is already elevated. Therefore, very humid environments (RH &gt; 70-80%) are usually uncomfortable because the air is close to the saturation level, thus strongly reducing the possibility of heat loss through evaporation. On the other hand, very dry environments (RH &lt; 20-30%) are also uncomfortable because of their effect on the mucous membranes. The recommended level of indoor humidity is in the range of 30-60%,</a:t>
            </a:r>
            <a:r>
              <a:rPr lang="en-US" sz="1200" u="sng" baseline="30000" dirty="0">
                <a:solidFill>
                  <a:schemeClr val="bg1"/>
                </a:solidFill>
                <a:latin typeface="Times New Roman" pitchFamily="18" charset="0"/>
                <a:cs typeface="Times New Roman" pitchFamily="18" charset="0"/>
              </a:rPr>
              <a:t> </a:t>
            </a:r>
            <a:r>
              <a:rPr lang="en-US" sz="1200" dirty="0">
                <a:solidFill>
                  <a:schemeClr val="bg1"/>
                </a:solidFill>
                <a:latin typeface="Times New Roman" pitchFamily="18" charset="0"/>
                <a:cs typeface="Times New Roman" pitchFamily="18" charset="0"/>
              </a:rPr>
              <a:t>but new methods allow lower and higher </a:t>
            </a:r>
            <a:r>
              <a:rPr lang="en-US" sz="1200" dirty="0" err="1">
                <a:solidFill>
                  <a:schemeClr val="bg1"/>
                </a:solidFill>
                <a:latin typeface="Times New Roman" pitchFamily="18" charset="0"/>
                <a:cs typeface="Times New Roman" pitchFamily="18" charset="0"/>
              </a:rPr>
              <a:t>humidities</a:t>
            </a:r>
            <a:r>
              <a:rPr lang="en-US" sz="1200" dirty="0">
                <a:solidFill>
                  <a:schemeClr val="bg1"/>
                </a:solidFill>
                <a:latin typeface="Times New Roman" pitchFamily="18" charset="0"/>
                <a:cs typeface="Times New Roman" pitchFamily="18" charset="0"/>
              </a:rPr>
              <a:t>, depending on the other factors involved in thermal comfort</a:t>
            </a:r>
          </a:p>
        </p:txBody>
      </p:sp>
    </p:spTree>
    <p:extLst>
      <p:ext uri="{BB962C8B-B14F-4D97-AF65-F5344CB8AC3E}">
        <p14:creationId xmlns:p14="http://schemas.microsoft.com/office/powerpoint/2010/main" val="42257769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7</TotalTime>
  <Words>657</Words>
  <Application>Microsoft Office PowerPoint</Application>
  <PresentationFormat>Widescreen</PresentationFormat>
  <Paragraphs>75</Paragraphs>
  <Slides>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Algerian</vt:lpstr>
      <vt:lpstr>Arial</vt:lpstr>
      <vt:lpstr>Calibri</vt:lpstr>
      <vt:lpstr>Calibri Light</vt:lpstr>
      <vt:lpstr>Cambria</vt:lpstr>
      <vt:lpstr>GothicE</vt:lpstr>
      <vt:lpstr>Symbol</vt:lpstr>
      <vt:lpstr>Times New Roman</vt:lpstr>
      <vt:lpstr>Office Theme</vt:lpstr>
      <vt:lpstr>PowerPoint Presentation</vt:lpstr>
      <vt:lpstr>Climatic changes</vt:lpstr>
      <vt:lpstr>Classification of climates</vt:lpstr>
      <vt:lpstr>PowerPoint Presentation</vt:lpstr>
      <vt:lpstr> </vt:lpstr>
      <vt:lpstr>PowerPoint Presentation</vt:lpstr>
      <vt:lpstr>PowerPoint Presentation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cp:revision>
  <dcterms:created xsi:type="dcterms:W3CDTF">2022-02-11T17:50:46Z</dcterms:created>
  <dcterms:modified xsi:type="dcterms:W3CDTF">2022-02-14T17:48:53Z</dcterms:modified>
</cp:coreProperties>
</file>