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0" r:id="rId2"/>
    <p:sldId id="292" r:id="rId3"/>
    <p:sldId id="343" r:id="rId4"/>
    <p:sldId id="344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5" r:id="rId15"/>
    <p:sldId id="356" r:id="rId16"/>
    <p:sldId id="357" r:id="rId1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94660"/>
  </p:normalViewPr>
  <p:slideViewPr>
    <p:cSldViewPr>
      <p:cViewPr varScale="1">
        <p:scale>
          <a:sx n="71" d="100"/>
          <a:sy n="71" d="100"/>
        </p:scale>
        <p:origin x="127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01C095-364F-40DA-991E-C7593DD2207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7533F2BD-7C44-471E-812A-B16BE9DE572E}">
      <dgm:prSet/>
      <dgm:spPr/>
      <dgm:t>
        <a:bodyPr/>
        <a:lstStyle/>
        <a:p>
          <a:r>
            <a:rPr lang="en-IN" b="1" i="0" dirty="0" smtClean="0"/>
            <a:t>LAD KHAN        TEMPLE AT   AIHOLE</a:t>
          </a:r>
          <a:endParaRPr lang="en-IN" b="1" i="0" dirty="0"/>
        </a:p>
      </dgm:t>
    </dgm:pt>
    <dgm:pt modelId="{59FE84C9-A7B3-454D-9CF4-BE0EFFF26B83}" type="parTrans" cxnId="{1E985118-7586-4FED-9804-96F417955C97}">
      <dgm:prSet/>
      <dgm:spPr/>
      <dgm:t>
        <a:bodyPr/>
        <a:lstStyle/>
        <a:p>
          <a:endParaRPr lang="en-IN"/>
        </a:p>
      </dgm:t>
    </dgm:pt>
    <dgm:pt modelId="{20B1F2D3-2D01-4E8B-AF85-0A26E4A37D19}" type="sibTrans" cxnId="{1E985118-7586-4FED-9804-96F417955C97}">
      <dgm:prSet/>
      <dgm:spPr/>
      <dgm:t>
        <a:bodyPr/>
        <a:lstStyle/>
        <a:p>
          <a:endParaRPr lang="en-IN"/>
        </a:p>
      </dgm:t>
    </dgm:pt>
    <dgm:pt modelId="{9A93A484-4DBA-4E42-8DDC-CD21D4F68E76}" type="pres">
      <dgm:prSet presAssocID="{0001C095-364F-40DA-991E-C7593DD220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2E24FB9A-30D4-494D-94AE-CCAC99177FE7}" type="pres">
      <dgm:prSet presAssocID="{7533F2BD-7C44-471E-812A-B16BE9DE572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3B1F29F0-C98A-41D1-B4ED-3A1497520835}" type="presOf" srcId="{0001C095-364F-40DA-991E-C7593DD2207B}" destId="{9A93A484-4DBA-4E42-8DDC-CD21D4F68E76}" srcOrd="0" destOrd="0" presId="urn:microsoft.com/office/officeart/2005/8/layout/vList2"/>
    <dgm:cxn modelId="{1E985118-7586-4FED-9804-96F417955C97}" srcId="{0001C095-364F-40DA-991E-C7593DD2207B}" destId="{7533F2BD-7C44-471E-812A-B16BE9DE572E}" srcOrd="0" destOrd="0" parTransId="{59FE84C9-A7B3-454D-9CF4-BE0EFFF26B83}" sibTransId="{20B1F2D3-2D01-4E8B-AF85-0A26E4A37D19}"/>
    <dgm:cxn modelId="{77712BDE-2CAC-4BAD-8AC0-AEC6B35A50F8}" type="presOf" srcId="{7533F2BD-7C44-471E-812A-B16BE9DE572E}" destId="{2E24FB9A-30D4-494D-94AE-CCAC99177FE7}" srcOrd="0" destOrd="0" presId="urn:microsoft.com/office/officeart/2005/8/layout/vList2"/>
    <dgm:cxn modelId="{97B240E1-C921-4E64-873C-6B954410928B}" type="presParOf" srcId="{9A93A484-4DBA-4E42-8DDC-CD21D4F68E76}" destId="{2E24FB9A-30D4-494D-94AE-CCAC99177FE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922F78-A91D-4429-9DD8-12B0451D9A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06DBDC45-96D1-4255-A5C6-2A47B4ACDBDB}">
      <dgm:prSet/>
      <dgm:spPr/>
      <dgm:t>
        <a:bodyPr/>
        <a:lstStyle/>
        <a:p>
          <a:r>
            <a:rPr lang="en-IN" b="1" i="0" dirty="0" smtClean="0"/>
            <a:t>LAD KHAN TEMPLE AT AIHOLE</a:t>
          </a:r>
          <a:endParaRPr lang="en-IN" b="1" i="0" dirty="0"/>
        </a:p>
      </dgm:t>
    </dgm:pt>
    <dgm:pt modelId="{9E1ABF36-9FCB-472E-BAA4-C5073299DC89}" type="parTrans" cxnId="{A87286EA-593B-46CE-BE3B-A65163C42AD6}">
      <dgm:prSet/>
      <dgm:spPr/>
      <dgm:t>
        <a:bodyPr/>
        <a:lstStyle/>
        <a:p>
          <a:endParaRPr lang="en-IN"/>
        </a:p>
      </dgm:t>
    </dgm:pt>
    <dgm:pt modelId="{7DB68169-5CDE-4F2E-988B-8B0123AF1E3C}" type="sibTrans" cxnId="{A87286EA-593B-46CE-BE3B-A65163C42AD6}">
      <dgm:prSet/>
      <dgm:spPr/>
      <dgm:t>
        <a:bodyPr/>
        <a:lstStyle/>
        <a:p>
          <a:endParaRPr lang="en-IN"/>
        </a:p>
      </dgm:t>
    </dgm:pt>
    <dgm:pt modelId="{A5EB3A9C-4E36-43BE-98F3-BA1B1E3984BF}" type="pres">
      <dgm:prSet presAssocID="{16922F78-A91D-4429-9DD8-12B0451D9A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C0C21366-0FAC-4BF5-994F-6E630700E747}" type="pres">
      <dgm:prSet presAssocID="{06DBDC45-96D1-4255-A5C6-2A47B4ACDBD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A87286EA-593B-46CE-BE3B-A65163C42AD6}" srcId="{16922F78-A91D-4429-9DD8-12B0451D9A9B}" destId="{06DBDC45-96D1-4255-A5C6-2A47B4ACDBDB}" srcOrd="0" destOrd="0" parTransId="{9E1ABF36-9FCB-472E-BAA4-C5073299DC89}" sibTransId="{7DB68169-5CDE-4F2E-988B-8B0123AF1E3C}"/>
    <dgm:cxn modelId="{FE563BC4-C717-4245-97AE-F141A795416D}" type="presOf" srcId="{16922F78-A91D-4429-9DD8-12B0451D9A9B}" destId="{A5EB3A9C-4E36-43BE-98F3-BA1B1E3984BF}" srcOrd="0" destOrd="0" presId="urn:microsoft.com/office/officeart/2005/8/layout/vList2"/>
    <dgm:cxn modelId="{19C1E110-6AF2-4D89-855D-389566E1DB11}" type="presOf" srcId="{06DBDC45-96D1-4255-A5C6-2A47B4ACDBDB}" destId="{C0C21366-0FAC-4BF5-994F-6E630700E747}" srcOrd="0" destOrd="0" presId="urn:microsoft.com/office/officeart/2005/8/layout/vList2"/>
    <dgm:cxn modelId="{9A867ECC-955D-45F6-ADE9-5AC9D4090CF5}" type="presParOf" srcId="{A5EB3A9C-4E36-43BE-98F3-BA1B1E3984BF}" destId="{C0C21366-0FAC-4BF5-994F-6E630700E74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4FB9A-30D4-494D-94AE-CCAC99177FE7}">
      <dsp:nvSpPr>
        <dsp:cNvPr id="0" name=""/>
        <dsp:cNvSpPr/>
      </dsp:nvSpPr>
      <dsp:spPr>
        <a:xfrm>
          <a:off x="0" y="514"/>
          <a:ext cx="7620000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900" b="1" i="0" kern="1200" dirty="0" smtClean="0"/>
            <a:t>LAD KHAN        TEMPLE AT   AIHOLE</a:t>
          </a:r>
          <a:endParaRPr lang="en-IN" sz="2900" b="1" i="0" kern="1200" dirty="0"/>
        </a:p>
      </dsp:txBody>
      <dsp:txXfrm>
        <a:off x="33955" y="34469"/>
        <a:ext cx="7552090" cy="6276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C21366-0FAC-4BF5-994F-6E630700E747}">
      <dsp:nvSpPr>
        <dsp:cNvPr id="0" name=""/>
        <dsp:cNvSpPr/>
      </dsp:nvSpPr>
      <dsp:spPr>
        <a:xfrm>
          <a:off x="0" y="514"/>
          <a:ext cx="7042024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900" b="1" i="0" kern="1200" dirty="0" smtClean="0"/>
            <a:t>LAD KHAN TEMPLE AT AIHOLE</a:t>
          </a:r>
          <a:endParaRPr lang="en-IN" sz="2900" b="1" i="0" kern="1200" dirty="0"/>
        </a:p>
      </dsp:txBody>
      <dsp:txXfrm>
        <a:off x="33955" y="34469"/>
        <a:ext cx="6974114" cy="627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28748" y="466166"/>
            <a:ext cx="4286503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28748" y="466166"/>
            <a:ext cx="4286503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1140" y="1685289"/>
            <a:ext cx="8681719" cy="3196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openxmlformats.org/officeDocument/2006/relationships/image" Target="../media/image42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41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diagramData" Target="../diagrams/data2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47.png"/><Relationship Id="rId5" Type="http://schemas.openxmlformats.org/officeDocument/2006/relationships/diagramColors" Target="../diagrams/colors2.xml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638300" y="2667000"/>
            <a:ext cx="6019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spc="-5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  <a:cs typeface="GothicE" panose="00000400000000000000" pitchFamily="2" charset="0"/>
              </a:rPr>
              <a:t>Chalukyan</a:t>
            </a:r>
            <a:r>
              <a:rPr lang="en-US" sz="6000" spc="-65" dirty="0" smtClean="0">
                <a:latin typeface="Adobe Gothic Std B" panose="020B0800000000000000" pitchFamily="34" charset="-128"/>
                <a:ea typeface="Adobe Gothic Std B" panose="020B0800000000000000" pitchFamily="34" charset="-128"/>
                <a:cs typeface="GothicE" panose="00000400000000000000" pitchFamily="2" charset="0"/>
              </a:rPr>
              <a:t> </a:t>
            </a:r>
            <a:r>
              <a:rPr lang="en-US" sz="6000" dirty="0" smtClean="0">
                <a:latin typeface="Adobe Gothic Std B" panose="020B0800000000000000" pitchFamily="34" charset="-128"/>
                <a:ea typeface="Adobe Gothic Std B" panose="020B0800000000000000" pitchFamily="34" charset="-128"/>
                <a:cs typeface="GothicE" panose="00000400000000000000" pitchFamily="2" charset="0"/>
              </a:rPr>
              <a:t>style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400" y="5943600"/>
            <a:ext cx="3276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u="sng" dirty="0"/>
              <a:t>Presented by: Ar. </a:t>
            </a:r>
            <a:r>
              <a:rPr lang="en-IN" sz="2000" b="1" u="sng" dirty="0" smtClean="0"/>
              <a:t>Hiba Gul</a:t>
            </a:r>
            <a:endParaRPr lang="en-IN" sz="2000" b="1" u="sng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2FCCAB-8F45-4B9C-9DDA-3D92A6746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1019343" cy="121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973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1842" y="483234"/>
            <a:ext cx="75012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80" dirty="0">
                <a:solidFill>
                  <a:srgbClr val="000000"/>
                </a:solidFill>
                <a:latin typeface="Arial"/>
                <a:cs typeface="Arial"/>
              </a:rPr>
              <a:t>CAVE </a:t>
            </a:r>
            <a:r>
              <a:rPr sz="4400" b="1" dirty="0">
                <a:solidFill>
                  <a:srgbClr val="000000"/>
                </a:solidFill>
                <a:latin typeface="Arial"/>
                <a:cs typeface="Arial"/>
              </a:rPr>
              <a:t>III </a:t>
            </a:r>
            <a:r>
              <a:rPr sz="4400" b="1" spc="-100" dirty="0">
                <a:solidFill>
                  <a:srgbClr val="000000"/>
                </a:solidFill>
                <a:latin typeface="Arial"/>
                <a:cs typeface="Arial"/>
              </a:rPr>
              <a:t>(VAISHNAVA</a:t>
            </a:r>
            <a:r>
              <a:rPr sz="4400" b="1" spc="-1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1" spc="-65" dirty="0">
                <a:solidFill>
                  <a:srgbClr val="000000"/>
                </a:solidFill>
                <a:latin typeface="Arial"/>
                <a:cs typeface="Arial"/>
              </a:rPr>
              <a:t>CAVE)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569465"/>
            <a:ext cx="4378325" cy="402328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5080" indent="-342900" algn="just">
              <a:lnSpc>
                <a:spcPct val="90000"/>
              </a:lnSpc>
              <a:spcBef>
                <a:spcPts val="4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45" dirty="0">
                <a:cs typeface="Times New Roman" pitchFamily="18" charset="0"/>
              </a:rPr>
              <a:t>The </a:t>
            </a:r>
            <a:r>
              <a:rPr sz="2700" spc="-180" dirty="0">
                <a:cs typeface="Times New Roman" pitchFamily="18" charset="0"/>
              </a:rPr>
              <a:t>cave </a:t>
            </a:r>
            <a:r>
              <a:rPr sz="2700" spc="-240" dirty="0">
                <a:cs typeface="Times New Roman" pitchFamily="18" charset="0"/>
              </a:rPr>
              <a:t>can </a:t>
            </a:r>
            <a:r>
              <a:rPr sz="2700" spc="-145" dirty="0">
                <a:cs typeface="Times New Roman" pitchFamily="18" charset="0"/>
              </a:rPr>
              <a:t>be </a:t>
            </a:r>
            <a:r>
              <a:rPr sz="2700" spc="-225" dirty="0">
                <a:cs typeface="Times New Roman" pitchFamily="18" charset="0"/>
              </a:rPr>
              <a:t>reached  </a:t>
            </a:r>
            <a:r>
              <a:rPr sz="2700" spc="-55" dirty="0">
                <a:cs typeface="Times New Roman" pitchFamily="18" charset="0"/>
              </a:rPr>
              <a:t>by </a:t>
            </a:r>
            <a:r>
              <a:rPr sz="2700" spc="-140" dirty="0">
                <a:cs typeface="Times New Roman" pitchFamily="18" charset="0"/>
              </a:rPr>
              <a:t>climbing </a:t>
            </a:r>
            <a:r>
              <a:rPr sz="2700" spc="-135" dirty="0">
                <a:cs typeface="Times New Roman" pitchFamily="18" charset="0"/>
              </a:rPr>
              <a:t>sixty </a:t>
            </a:r>
            <a:r>
              <a:rPr sz="2700" spc="-175" dirty="0">
                <a:cs typeface="Times New Roman" pitchFamily="18" charset="0"/>
              </a:rPr>
              <a:t>steps  </a:t>
            </a:r>
            <a:r>
              <a:rPr sz="2700" spc="-235" dirty="0">
                <a:cs typeface="Times New Roman" pitchFamily="18" charset="0"/>
              </a:rPr>
              <a:t>from </a:t>
            </a:r>
            <a:r>
              <a:rPr sz="2700" spc="-180" dirty="0">
                <a:cs typeface="Times New Roman" pitchFamily="18" charset="0"/>
              </a:rPr>
              <a:t>cave </a:t>
            </a:r>
            <a:r>
              <a:rPr sz="2700" spc="-160" dirty="0">
                <a:cs typeface="Times New Roman" pitchFamily="18" charset="0"/>
              </a:rPr>
              <a:t>II </a:t>
            </a:r>
            <a:r>
              <a:rPr sz="2700" spc="-204" dirty="0">
                <a:cs typeface="Times New Roman" pitchFamily="18" charset="0"/>
              </a:rPr>
              <a:t>towards</a:t>
            </a:r>
            <a:r>
              <a:rPr sz="2700" spc="5" dirty="0">
                <a:cs typeface="Times New Roman" pitchFamily="18" charset="0"/>
              </a:rPr>
              <a:t> </a:t>
            </a:r>
            <a:r>
              <a:rPr sz="2700" spc="-204" dirty="0">
                <a:cs typeface="Times New Roman" pitchFamily="18" charset="0"/>
              </a:rPr>
              <a:t>east.</a:t>
            </a:r>
            <a:endParaRPr sz="2700">
              <a:cs typeface="Times New Roman" pitchFamily="18" charset="0"/>
            </a:endParaRPr>
          </a:p>
          <a:p>
            <a:pPr marL="355600" marR="23495" indent="-342900" algn="just">
              <a:lnSpc>
                <a:spcPts val="2920"/>
              </a:lnSpc>
              <a:spcBef>
                <a:spcPts val="6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45" dirty="0">
                <a:cs typeface="Times New Roman" pitchFamily="18" charset="0"/>
              </a:rPr>
              <a:t>The </a:t>
            </a:r>
            <a:r>
              <a:rPr sz="2700" spc="-180" dirty="0">
                <a:cs typeface="Times New Roman" pitchFamily="18" charset="0"/>
              </a:rPr>
              <a:t>cave </a:t>
            </a:r>
            <a:r>
              <a:rPr sz="2700" spc="-125" dirty="0">
                <a:cs typeface="Times New Roman" pitchFamily="18" charset="0"/>
              </a:rPr>
              <a:t>is </a:t>
            </a:r>
            <a:r>
              <a:rPr sz="2700" spc="-220" dirty="0">
                <a:cs typeface="Times New Roman" pitchFamily="18" charset="0"/>
              </a:rPr>
              <a:t>21m </a:t>
            </a:r>
            <a:r>
              <a:rPr sz="2700" spc="-130" dirty="0">
                <a:cs typeface="Times New Roman" pitchFamily="18" charset="0"/>
              </a:rPr>
              <a:t>long </a:t>
            </a:r>
            <a:r>
              <a:rPr sz="2700" spc="-195" dirty="0">
                <a:cs typeface="Times New Roman" pitchFamily="18" charset="0"/>
              </a:rPr>
              <a:t>15m  </a:t>
            </a:r>
            <a:r>
              <a:rPr sz="2700" spc="-165" dirty="0">
                <a:cs typeface="Times New Roman" pitchFamily="18" charset="0"/>
              </a:rPr>
              <a:t>deep </a:t>
            </a:r>
            <a:r>
              <a:rPr sz="2700" spc="-125" dirty="0">
                <a:cs typeface="Times New Roman" pitchFamily="18" charset="0"/>
              </a:rPr>
              <a:t>with high</a:t>
            </a:r>
            <a:r>
              <a:rPr sz="2700" spc="220" dirty="0">
                <a:cs typeface="Times New Roman" pitchFamily="18" charset="0"/>
              </a:rPr>
              <a:t> </a:t>
            </a:r>
            <a:r>
              <a:rPr sz="2700" spc="-195" dirty="0">
                <a:cs typeface="Times New Roman" pitchFamily="18" charset="0"/>
              </a:rPr>
              <a:t>platform.</a:t>
            </a:r>
            <a:endParaRPr sz="2700">
              <a:cs typeface="Times New Roman" pitchFamily="18" charset="0"/>
            </a:endParaRPr>
          </a:p>
          <a:p>
            <a:pPr marL="355600" marR="14604" indent="-342900" algn="just">
              <a:lnSpc>
                <a:spcPts val="2920"/>
              </a:lnSpc>
              <a:spcBef>
                <a:spcPts val="6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90" dirty="0">
                <a:cs typeface="Times New Roman" pitchFamily="18" charset="0"/>
              </a:rPr>
              <a:t>On </a:t>
            </a:r>
            <a:r>
              <a:rPr sz="2700" spc="-185" dirty="0">
                <a:cs typeface="Times New Roman" pitchFamily="18" charset="0"/>
              </a:rPr>
              <a:t>the </a:t>
            </a:r>
            <a:r>
              <a:rPr sz="2700" spc="-105" dirty="0">
                <a:cs typeface="Times New Roman" pitchFamily="18" charset="0"/>
              </a:rPr>
              <a:t>left wall </a:t>
            </a:r>
            <a:r>
              <a:rPr sz="2700" spc="-120" dirty="0">
                <a:cs typeface="Times New Roman" pitchFamily="18" charset="0"/>
              </a:rPr>
              <a:t>of  </a:t>
            </a:r>
            <a:r>
              <a:rPr sz="2700" spc="-204" dirty="0">
                <a:cs typeface="Times New Roman" pitchFamily="18" charset="0"/>
              </a:rPr>
              <a:t>verandah </a:t>
            </a:r>
            <a:r>
              <a:rPr sz="2700" spc="-225" dirty="0">
                <a:cs typeface="Times New Roman" pitchFamily="18" charset="0"/>
              </a:rPr>
              <a:t>there </a:t>
            </a:r>
            <a:r>
              <a:rPr sz="2700" spc="-125" dirty="0">
                <a:cs typeface="Times New Roman" pitchFamily="18" charset="0"/>
              </a:rPr>
              <a:t>is </a:t>
            </a:r>
            <a:r>
              <a:rPr sz="2700" spc="-260" dirty="0">
                <a:cs typeface="Times New Roman" pitchFamily="18" charset="0"/>
              </a:rPr>
              <a:t>a </a:t>
            </a:r>
            <a:r>
              <a:rPr sz="2700" spc="-185" dirty="0">
                <a:cs typeface="Times New Roman" pitchFamily="18" charset="0"/>
              </a:rPr>
              <a:t>image  </a:t>
            </a:r>
            <a:r>
              <a:rPr sz="2700" spc="-120" dirty="0">
                <a:cs typeface="Times New Roman" pitchFamily="18" charset="0"/>
              </a:rPr>
              <a:t>of </a:t>
            </a:r>
            <a:r>
              <a:rPr sz="2700" spc="-135" dirty="0">
                <a:cs typeface="Times New Roman" pitchFamily="18" charset="0"/>
              </a:rPr>
              <a:t>Vishnu </a:t>
            </a:r>
            <a:r>
              <a:rPr sz="2700" spc="-185" dirty="0">
                <a:cs typeface="Times New Roman" pitchFamily="18" charset="0"/>
              </a:rPr>
              <a:t>similar </a:t>
            </a:r>
            <a:r>
              <a:rPr sz="2700" spc="-195" dirty="0">
                <a:cs typeface="Times New Roman" pitchFamily="18" charset="0"/>
              </a:rPr>
              <a:t>to </a:t>
            </a:r>
            <a:r>
              <a:rPr sz="2700" spc="-180" dirty="0">
                <a:cs typeface="Times New Roman" pitchFamily="18" charset="0"/>
              </a:rPr>
              <a:t>cave  </a:t>
            </a:r>
            <a:r>
              <a:rPr sz="2700" spc="-170" dirty="0">
                <a:cs typeface="Times New Roman" pitchFamily="18" charset="0"/>
              </a:rPr>
              <a:t>II.</a:t>
            </a:r>
            <a:endParaRPr sz="2700">
              <a:cs typeface="Times New Roman" pitchFamily="18" charset="0"/>
            </a:endParaRPr>
          </a:p>
          <a:p>
            <a:pPr marL="355600" marR="185420" indent="-342900" algn="just">
              <a:lnSpc>
                <a:spcPts val="2920"/>
              </a:lnSpc>
              <a:spcBef>
                <a:spcPts val="6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45" dirty="0">
                <a:cs typeface="Times New Roman" pitchFamily="18" charset="0"/>
              </a:rPr>
              <a:t>The </a:t>
            </a:r>
            <a:r>
              <a:rPr sz="2700" spc="-130" dirty="0">
                <a:cs typeface="Times New Roman" pitchFamily="18" charset="0"/>
              </a:rPr>
              <a:t>hall </a:t>
            </a:r>
            <a:r>
              <a:rPr sz="2700" spc="-125" dirty="0">
                <a:cs typeface="Times New Roman" pitchFamily="18" charset="0"/>
              </a:rPr>
              <a:t>is </a:t>
            </a:r>
            <a:r>
              <a:rPr sz="2700" spc="-190" dirty="0">
                <a:cs typeface="Times New Roman" pitchFamily="18" charset="0"/>
              </a:rPr>
              <a:t>supported </a:t>
            </a:r>
            <a:r>
              <a:rPr sz="2700" spc="-55" dirty="0">
                <a:cs typeface="Times New Roman" pitchFamily="18" charset="0"/>
              </a:rPr>
              <a:t>by  </a:t>
            </a:r>
            <a:r>
              <a:rPr sz="2700" spc="-160">
                <a:cs typeface="Times New Roman" pitchFamily="18" charset="0"/>
              </a:rPr>
              <a:t>six </a:t>
            </a:r>
            <a:r>
              <a:rPr sz="2700" spc="-185" smtClean="0">
                <a:cs typeface="Times New Roman" pitchFamily="18" charset="0"/>
              </a:rPr>
              <a:t>massive</a:t>
            </a:r>
            <a:r>
              <a:rPr lang="en-IN" sz="2700" spc="-185" dirty="0" smtClean="0">
                <a:cs typeface="Times New Roman" pitchFamily="18" charset="0"/>
              </a:rPr>
              <a:t> carved</a:t>
            </a:r>
            <a:r>
              <a:rPr sz="2700" spc="-185" smtClean="0">
                <a:cs typeface="Times New Roman" pitchFamily="18" charset="0"/>
              </a:rPr>
              <a:t> </a:t>
            </a:r>
            <a:r>
              <a:rPr sz="2700" spc="-150" smtClean="0">
                <a:cs typeface="Times New Roman" pitchFamily="18" charset="0"/>
              </a:rPr>
              <a:t>pillars</a:t>
            </a:r>
            <a:endParaRPr sz="2700"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03647" y="4270246"/>
            <a:ext cx="4334256" cy="2587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53000" y="4419600"/>
            <a:ext cx="3962400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89753" y="4356352"/>
            <a:ext cx="4089400" cy="2413000"/>
          </a:xfrm>
          <a:custGeom>
            <a:avLst/>
            <a:gdLst/>
            <a:ahLst/>
            <a:cxnLst/>
            <a:rect l="l" t="t" r="r" b="b"/>
            <a:pathLst>
              <a:path w="4089400" h="2413000">
                <a:moveTo>
                  <a:pt x="0" y="2412491"/>
                </a:moveTo>
                <a:lnTo>
                  <a:pt x="4088892" y="2412491"/>
                </a:lnTo>
                <a:lnTo>
                  <a:pt x="4088892" y="0"/>
                </a:lnTo>
                <a:lnTo>
                  <a:pt x="0" y="0"/>
                </a:lnTo>
                <a:lnTo>
                  <a:pt x="0" y="2412491"/>
                </a:lnTo>
                <a:close/>
              </a:path>
            </a:pathLst>
          </a:custGeom>
          <a:ln w="1264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79847" y="1146047"/>
            <a:ext cx="4181855" cy="31912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29200" y="1295400"/>
            <a:ext cx="3810000" cy="2819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65953" y="1232153"/>
            <a:ext cx="3937000" cy="2946400"/>
          </a:xfrm>
          <a:custGeom>
            <a:avLst/>
            <a:gdLst/>
            <a:ahLst/>
            <a:cxnLst/>
            <a:rect l="l" t="t" r="r" b="b"/>
            <a:pathLst>
              <a:path w="3937000" h="2946400">
                <a:moveTo>
                  <a:pt x="0" y="2945892"/>
                </a:moveTo>
                <a:lnTo>
                  <a:pt x="3936492" y="2945892"/>
                </a:lnTo>
                <a:lnTo>
                  <a:pt x="3936492" y="0"/>
                </a:lnTo>
                <a:lnTo>
                  <a:pt x="0" y="0"/>
                </a:lnTo>
                <a:lnTo>
                  <a:pt x="0" y="2945892"/>
                </a:lnTo>
                <a:close/>
              </a:path>
            </a:pathLst>
          </a:custGeom>
          <a:ln w="1264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210438"/>
            <a:ext cx="6337681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85" dirty="0">
                <a:solidFill>
                  <a:srgbClr val="000000"/>
                </a:solidFill>
                <a:latin typeface="Arial"/>
                <a:cs typeface="Arial"/>
              </a:rPr>
              <a:t>CAVE </a:t>
            </a:r>
            <a:r>
              <a:rPr b="1" spc="-5" dirty="0">
                <a:solidFill>
                  <a:srgbClr val="000000"/>
                </a:solidFill>
                <a:latin typeface="Arial"/>
                <a:cs typeface="Arial"/>
              </a:rPr>
              <a:t>IV (JAINA</a:t>
            </a:r>
            <a:r>
              <a:rPr b="1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spc="-70" dirty="0">
                <a:solidFill>
                  <a:srgbClr val="000000"/>
                </a:solidFill>
                <a:latin typeface="Arial"/>
                <a:cs typeface="Arial"/>
              </a:rPr>
              <a:t>CAVE)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" y="1156461"/>
            <a:ext cx="4244975" cy="4352153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5600" marR="5715" indent="-342900" algn="just">
              <a:lnSpc>
                <a:spcPct val="80000"/>
              </a:lnSpc>
              <a:spcBef>
                <a:spcPts val="7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20" dirty="0">
                <a:cs typeface="Times New Roman" pitchFamily="18" charset="0"/>
              </a:rPr>
              <a:t>This </a:t>
            </a:r>
            <a:r>
              <a:rPr sz="2700" spc="-180" dirty="0">
                <a:cs typeface="Times New Roman" pitchFamily="18" charset="0"/>
              </a:rPr>
              <a:t>cave </a:t>
            </a:r>
            <a:r>
              <a:rPr sz="2700" spc="-130" dirty="0">
                <a:cs typeface="Times New Roman" pitchFamily="18" charset="0"/>
              </a:rPr>
              <a:t>belonging </a:t>
            </a:r>
            <a:r>
              <a:rPr sz="2700" spc="-195" dirty="0">
                <a:cs typeface="Times New Roman" pitchFamily="18" charset="0"/>
              </a:rPr>
              <a:t>to  </a:t>
            </a:r>
            <a:r>
              <a:rPr sz="2700" spc="-270" dirty="0">
                <a:cs typeface="Times New Roman" pitchFamily="18" charset="0"/>
              </a:rPr>
              <a:t>Jaina </a:t>
            </a:r>
            <a:r>
              <a:rPr sz="2700" spc="-125" dirty="0">
                <a:cs typeface="Times New Roman" pitchFamily="18" charset="0"/>
              </a:rPr>
              <a:t>is </a:t>
            </a:r>
            <a:r>
              <a:rPr sz="2700" spc="-170" dirty="0">
                <a:cs typeface="Times New Roman" pitchFamily="18" charset="0"/>
              </a:rPr>
              <a:t>situated </a:t>
            </a:r>
            <a:r>
              <a:rPr sz="2700" spc="-215" dirty="0">
                <a:cs typeface="Times New Roman" pitchFamily="18" charset="0"/>
              </a:rPr>
              <a:t>at </a:t>
            </a:r>
            <a:r>
              <a:rPr sz="2700" spc="-175" dirty="0">
                <a:cs typeface="Times New Roman" pitchFamily="18" charset="0"/>
              </a:rPr>
              <a:t>top </a:t>
            </a:r>
            <a:r>
              <a:rPr sz="2700" spc="-120" dirty="0">
                <a:cs typeface="Times New Roman" pitchFamily="18" charset="0"/>
              </a:rPr>
              <a:t>of  </a:t>
            </a:r>
            <a:r>
              <a:rPr sz="2700" spc="-185" dirty="0">
                <a:cs typeface="Times New Roman" pitchFamily="18" charset="0"/>
              </a:rPr>
              <a:t>the</a:t>
            </a:r>
            <a:r>
              <a:rPr sz="2700" spc="-15" dirty="0">
                <a:cs typeface="Times New Roman" pitchFamily="18" charset="0"/>
              </a:rPr>
              <a:t> </a:t>
            </a:r>
            <a:r>
              <a:rPr sz="2700" spc="-105" dirty="0">
                <a:cs typeface="Times New Roman" pitchFamily="18" charset="0"/>
              </a:rPr>
              <a:t>hill.</a:t>
            </a:r>
            <a:endParaRPr sz="2700">
              <a:cs typeface="Times New Roman" pitchFamily="18" charset="0"/>
            </a:endParaRPr>
          </a:p>
          <a:p>
            <a:pPr marL="355600" marR="468630" indent="-342900" algn="just">
              <a:lnSpc>
                <a:spcPts val="2590"/>
              </a:lnSpc>
              <a:spcBef>
                <a:spcPts val="6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45" dirty="0">
                <a:cs typeface="Times New Roman" pitchFamily="18" charset="0"/>
              </a:rPr>
              <a:t>The </a:t>
            </a:r>
            <a:r>
              <a:rPr sz="2700" spc="-195" dirty="0">
                <a:cs typeface="Times New Roman" pitchFamily="18" charset="0"/>
              </a:rPr>
              <a:t>four </a:t>
            </a:r>
            <a:r>
              <a:rPr sz="2700" spc="-150" dirty="0">
                <a:cs typeface="Times New Roman" pitchFamily="18" charset="0"/>
              </a:rPr>
              <a:t>pillars </a:t>
            </a:r>
            <a:r>
              <a:rPr sz="2700" spc="-120" dirty="0">
                <a:cs typeface="Times New Roman" pitchFamily="18" charset="0"/>
              </a:rPr>
              <a:t>of  </a:t>
            </a:r>
            <a:r>
              <a:rPr sz="2700" spc="-204" dirty="0">
                <a:cs typeface="Times New Roman" pitchFamily="18" charset="0"/>
              </a:rPr>
              <a:t>verandah </a:t>
            </a:r>
            <a:r>
              <a:rPr sz="2700" spc="-270" dirty="0">
                <a:cs typeface="Times New Roman" pitchFamily="18" charset="0"/>
              </a:rPr>
              <a:t>are </a:t>
            </a:r>
            <a:r>
              <a:rPr sz="2700" spc="-285" dirty="0">
                <a:cs typeface="Times New Roman" pitchFamily="18" charset="0"/>
              </a:rPr>
              <a:t>10mx5m  </a:t>
            </a:r>
            <a:r>
              <a:rPr sz="2700" spc="-170" dirty="0">
                <a:cs typeface="Times New Roman" pitchFamily="18" charset="0"/>
              </a:rPr>
              <a:t>have </a:t>
            </a:r>
            <a:r>
              <a:rPr sz="2700" spc="-120" dirty="0">
                <a:cs typeface="Times New Roman" pitchFamily="18" charset="0"/>
              </a:rPr>
              <a:t>wide</a:t>
            </a:r>
            <a:r>
              <a:rPr sz="2700" spc="130" dirty="0">
                <a:cs typeface="Times New Roman" pitchFamily="18" charset="0"/>
              </a:rPr>
              <a:t> </a:t>
            </a:r>
            <a:r>
              <a:rPr sz="2700" spc="-170" dirty="0">
                <a:cs typeface="Times New Roman" pitchFamily="18" charset="0"/>
              </a:rPr>
              <a:t>capital.</a:t>
            </a:r>
            <a:endParaRPr sz="2700">
              <a:cs typeface="Times New Roman" pitchFamily="18" charset="0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50" dirty="0">
                <a:cs typeface="Times New Roman" pitchFamily="18" charset="0"/>
              </a:rPr>
              <a:t>The </a:t>
            </a:r>
            <a:r>
              <a:rPr sz="2700" spc="-229" dirty="0">
                <a:cs typeface="Times New Roman" pitchFamily="18" charset="0"/>
              </a:rPr>
              <a:t>entrance </a:t>
            </a:r>
            <a:r>
              <a:rPr sz="2700" spc="-120" dirty="0">
                <a:cs typeface="Times New Roman" pitchFamily="18" charset="0"/>
              </a:rPr>
              <a:t>of </a:t>
            </a:r>
            <a:r>
              <a:rPr sz="2700" spc="-240" dirty="0">
                <a:cs typeface="Times New Roman" pitchFamily="18" charset="0"/>
              </a:rPr>
              <a:t>mantapa  </a:t>
            </a:r>
            <a:r>
              <a:rPr sz="2700" spc="-125" dirty="0">
                <a:cs typeface="Times New Roman" pitchFamily="18" charset="0"/>
              </a:rPr>
              <a:t>is </a:t>
            </a:r>
            <a:r>
              <a:rPr sz="2700" spc="-100" dirty="0">
                <a:cs typeface="Times New Roman" pitchFamily="18" charset="0"/>
              </a:rPr>
              <a:t>lavishly </a:t>
            </a:r>
            <a:r>
              <a:rPr sz="2700" spc="-215" dirty="0">
                <a:cs typeface="Times New Roman" pitchFamily="18" charset="0"/>
              </a:rPr>
              <a:t>decorated  </a:t>
            </a:r>
            <a:r>
              <a:rPr sz="2700" spc="-204" dirty="0">
                <a:cs typeface="Times New Roman" pitchFamily="18" charset="0"/>
              </a:rPr>
              <a:t>and </a:t>
            </a:r>
            <a:r>
              <a:rPr sz="2700" spc="-170" dirty="0">
                <a:cs typeface="Times New Roman" pitchFamily="18" charset="0"/>
              </a:rPr>
              <a:t>have </a:t>
            </a:r>
            <a:r>
              <a:rPr sz="2700" spc="-260" dirty="0">
                <a:cs typeface="Times New Roman" pitchFamily="18" charset="0"/>
              </a:rPr>
              <a:t>a </a:t>
            </a:r>
            <a:r>
              <a:rPr sz="2700" spc="-160" dirty="0">
                <a:cs typeface="Times New Roman" pitchFamily="18" charset="0"/>
              </a:rPr>
              <a:t>huge </a:t>
            </a:r>
            <a:r>
              <a:rPr sz="2700" spc="-195" dirty="0">
                <a:cs typeface="Times New Roman" pitchFamily="18" charset="0"/>
              </a:rPr>
              <a:t>statue  </a:t>
            </a:r>
            <a:r>
              <a:rPr sz="2700" spc="-120" dirty="0">
                <a:cs typeface="Times New Roman" pitchFamily="18" charset="0"/>
              </a:rPr>
              <a:t>of </a:t>
            </a:r>
            <a:r>
              <a:rPr sz="2700" spc="-195" dirty="0">
                <a:cs typeface="Times New Roman" pitchFamily="18" charset="0"/>
              </a:rPr>
              <a:t>Mahaveer </a:t>
            </a:r>
            <a:r>
              <a:rPr sz="2700" spc="-185" dirty="0">
                <a:cs typeface="Times New Roman" pitchFamily="18" charset="0"/>
              </a:rPr>
              <a:t>about </a:t>
            </a:r>
            <a:r>
              <a:rPr sz="2700" spc="-340" dirty="0">
                <a:cs typeface="Times New Roman" pitchFamily="18" charset="0"/>
              </a:rPr>
              <a:t>2m  </a:t>
            </a:r>
            <a:r>
              <a:rPr sz="2700" spc="-145" dirty="0">
                <a:cs typeface="Times New Roman" pitchFamily="18" charset="0"/>
              </a:rPr>
              <a:t>high.</a:t>
            </a:r>
            <a:endParaRPr sz="2700">
              <a:cs typeface="Times New Roman" pitchFamily="18" charset="0"/>
            </a:endParaRPr>
          </a:p>
          <a:p>
            <a:pPr marL="355600" marR="387350" indent="-342900" algn="just">
              <a:lnSpc>
                <a:spcPct val="80000"/>
              </a:lnSpc>
              <a:spcBef>
                <a:spcPts val="6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50" dirty="0">
                <a:cs typeface="Times New Roman" pitchFamily="18" charset="0"/>
              </a:rPr>
              <a:t>The </a:t>
            </a:r>
            <a:r>
              <a:rPr sz="2700" spc="-229" dirty="0">
                <a:cs typeface="Times New Roman" pitchFamily="18" charset="0"/>
              </a:rPr>
              <a:t>entrance </a:t>
            </a:r>
            <a:r>
              <a:rPr sz="2700" spc="-240" dirty="0">
                <a:cs typeface="Times New Roman" pitchFamily="18" charset="0"/>
              </a:rPr>
              <a:t>door </a:t>
            </a:r>
            <a:r>
              <a:rPr sz="2700" spc="-120" dirty="0">
                <a:cs typeface="Times New Roman" pitchFamily="18" charset="0"/>
              </a:rPr>
              <a:t>of  </a:t>
            </a:r>
            <a:r>
              <a:rPr sz="2700" spc="-200" dirty="0">
                <a:cs typeface="Times New Roman" pitchFamily="18" charset="0"/>
              </a:rPr>
              <a:t>shrine </a:t>
            </a:r>
            <a:r>
              <a:rPr sz="2700" spc="-125" dirty="0">
                <a:cs typeface="Times New Roman" pitchFamily="18" charset="0"/>
              </a:rPr>
              <a:t>is </a:t>
            </a:r>
            <a:r>
              <a:rPr sz="2700" spc="-114" dirty="0">
                <a:cs typeface="Times New Roman" pitchFamily="18" charset="0"/>
              </a:rPr>
              <a:t>beautifully  </a:t>
            </a:r>
            <a:r>
              <a:rPr sz="2700" spc="-204" dirty="0">
                <a:cs typeface="Times New Roman" pitchFamily="18" charset="0"/>
              </a:rPr>
              <a:t>carved and </a:t>
            </a:r>
            <a:r>
              <a:rPr sz="2700" spc="-130" dirty="0">
                <a:cs typeface="Times New Roman" pitchFamily="18" charset="0"/>
              </a:rPr>
              <a:t>flanked </a:t>
            </a:r>
            <a:r>
              <a:rPr sz="2700" spc="-65" dirty="0">
                <a:cs typeface="Times New Roman" pitchFamily="18" charset="0"/>
              </a:rPr>
              <a:t>by  </a:t>
            </a:r>
            <a:r>
              <a:rPr sz="2700" spc="-160" dirty="0">
                <a:cs typeface="Times New Roman" pitchFamily="18" charset="0"/>
              </a:rPr>
              <a:t>two</a:t>
            </a:r>
            <a:r>
              <a:rPr sz="2700" spc="-20" dirty="0">
                <a:cs typeface="Times New Roman" pitchFamily="18" charset="0"/>
              </a:rPr>
              <a:t> </a:t>
            </a:r>
            <a:r>
              <a:rPr sz="2700" spc="-125" dirty="0">
                <a:cs typeface="Times New Roman" pitchFamily="18" charset="0"/>
              </a:rPr>
              <a:t>‘Dwarpalas</a:t>
            </a:r>
            <a:r>
              <a:rPr sz="2200" spc="-125" dirty="0">
                <a:cs typeface="Times New Roman" pitchFamily="18" charset="0"/>
              </a:rPr>
              <a:t>’.</a:t>
            </a:r>
            <a:endParaRPr sz="2200"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98847" y="3965446"/>
            <a:ext cx="4639056" cy="2886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8200" y="4114800"/>
            <a:ext cx="4267200" cy="251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84953" y="4051553"/>
            <a:ext cx="4394200" cy="2641600"/>
          </a:xfrm>
          <a:custGeom>
            <a:avLst/>
            <a:gdLst/>
            <a:ahLst/>
            <a:cxnLst/>
            <a:rect l="l" t="t" r="r" b="b"/>
            <a:pathLst>
              <a:path w="4394200" h="2641600">
                <a:moveTo>
                  <a:pt x="0" y="2641092"/>
                </a:moveTo>
                <a:lnTo>
                  <a:pt x="4393692" y="2641092"/>
                </a:lnTo>
                <a:lnTo>
                  <a:pt x="4393692" y="0"/>
                </a:lnTo>
                <a:lnTo>
                  <a:pt x="0" y="0"/>
                </a:lnTo>
                <a:lnTo>
                  <a:pt x="0" y="2641092"/>
                </a:lnTo>
                <a:close/>
              </a:path>
            </a:pathLst>
          </a:custGeom>
          <a:ln w="1264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5047" y="993647"/>
            <a:ext cx="4410456" cy="28864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24400" y="1143000"/>
            <a:ext cx="4038600" cy="2514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61153" y="1079753"/>
            <a:ext cx="4165600" cy="2641600"/>
          </a:xfrm>
          <a:custGeom>
            <a:avLst/>
            <a:gdLst/>
            <a:ahLst/>
            <a:cxnLst/>
            <a:rect l="l" t="t" r="r" b="b"/>
            <a:pathLst>
              <a:path w="4165600" h="2641600">
                <a:moveTo>
                  <a:pt x="0" y="2641092"/>
                </a:moveTo>
                <a:lnTo>
                  <a:pt x="4165092" y="2641092"/>
                </a:lnTo>
                <a:lnTo>
                  <a:pt x="4165092" y="0"/>
                </a:lnTo>
                <a:lnTo>
                  <a:pt x="0" y="0"/>
                </a:lnTo>
                <a:lnTo>
                  <a:pt x="0" y="2641092"/>
                </a:lnTo>
                <a:close/>
              </a:path>
            </a:pathLst>
          </a:custGeom>
          <a:ln w="1264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515238"/>
            <a:ext cx="697268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000000"/>
                </a:solidFill>
                <a:latin typeface="Arial"/>
                <a:cs typeface="Arial"/>
              </a:rPr>
              <a:t>STRUCTURAL</a:t>
            </a:r>
            <a:r>
              <a:rPr b="1" spc="-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00000"/>
                </a:solidFill>
                <a:latin typeface="Arial"/>
                <a:cs typeface="Arial"/>
              </a:rPr>
              <a:t>TEMPLES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545081"/>
            <a:ext cx="4439285" cy="432105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55600" marR="319405" indent="-342900" algn="just">
              <a:lnSpc>
                <a:spcPct val="80000"/>
              </a:lnSpc>
              <a:spcBef>
                <a:spcPts val="695"/>
              </a:spcBef>
            </a:pPr>
            <a:r>
              <a:rPr sz="2500" spc="-204" dirty="0">
                <a:cs typeface="Times New Roman" pitchFamily="18" charset="0"/>
              </a:rPr>
              <a:t>Badami </a:t>
            </a:r>
            <a:r>
              <a:rPr sz="2500" spc="-150" dirty="0">
                <a:cs typeface="Times New Roman" pitchFamily="18" charset="0"/>
              </a:rPr>
              <a:t>chalukyas </a:t>
            </a:r>
            <a:r>
              <a:rPr sz="2500" spc="-165" dirty="0">
                <a:cs typeface="Times New Roman" pitchFamily="18" charset="0"/>
              </a:rPr>
              <a:t>also </a:t>
            </a:r>
            <a:r>
              <a:rPr sz="2500" spc="-105" dirty="0">
                <a:cs typeface="Times New Roman" pitchFamily="18" charset="0"/>
              </a:rPr>
              <a:t>built  </a:t>
            </a:r>
            <a:r>
              <a:rPr sz="2500" spc="-170" dirty="0">
                <a:cs typeface="Times New Roman" pitchFamily="18" charset="0"/>
              </a:rPr>
              <a:t>several </a:t>
            </a:r>
            <a:r>
              <a:rPr sz="2500" spc="-204" dirty="0">
                <a:cs typeface="Times New Roman" pitchFamily="18" charset="0"/>
              </a:rPr>
              <a:t>structural </a:t>
            </a:r>
            <a:r>
              <a:rPr sz="2500" spc="-170" dirty="0">
                <a:cs typeface="Times New Roman" pitchFamily="18" charset="0"/>
              </a:rPr>
              <a:t>temples  </a:t>
            </a:r>
            <a:r>
              <a:rPr sz="2500" spc="-150" dirty="0">
                <a:cs typeface="Times New Roman" pitchFamily="18" charset="0"/>
              </a:rPr>
              <a:t>along </a:t>
            </a:r>
            <a:r>
              <a:rPr sz="2500" spc="-175" dirty="0">
                <a:cs typeface="Times New Roman" pitchFamily="18" charset="0"/>
              </a:rPr>
              <a:t>the </a:t>
            </a:r>
            <a:r>
              <a:rPr sz="2500" spc="-140" dirty="0">
                <a:cs typeface="Times New Roman" pitchFamily="18" charset="0"/>
              </a:rPr>
              <a:t>edge </a:t>
            </a:r>
            <a:r>
              <a:rPr sz="2500" spc="-110" dirty="0">
                <a:cs typeface="Times New Roman" pitchFamily="18" charset="0"/>
              </a:rPr>
              <a:t>of </a:t>
            </a:r>
            <a:r>
              <a:rPr sz="2500" spc="-175" dirty="0">
                <a:cs typeface="Times New Roman" pitchFamily="18" charset="0"/>
              </a:rPr>
              <a:t>the </a:t>
            </a:r>
            <a:r>
              <a:rPr sz="2500" spc="-130" dirty="0">
                <a:cs typeface="Times New Roman" pitchFamily="18" charset="0"/>
              </a:rPr>
              <a:t>lake  </a:t>
            </a:r>
            <a:r>
              <a:rPr sz="2500" spc="-195" dirty="0">
                <a:cs typeface="Times New Roman" pitchFamily="18" charset="0"/>
              </a:rPr>
              <a:t>and </a:t>
            </a:r>
            <a:r>
              <a:rPr sz="2500" spc="-75" dirty="0">
                <a:cs typeface="Times New Roman" pitchFamily="18" charset="0"/>
              </a:rPr>
              <a:t>hill</a:t>
            </a:r>
            <a:r>
              <a:rPr sz="2500" spc="-250" dirty="0">
                <a:cs typeface="Times New Roman" pitchFamily="18" charset="0"/>
              </a:rPr>
              <a:t> </a:t>
            </a:r>
            <a:r>
              <a:rPr sz="2500" spc="-175" dirty="0">
                <a:cs typeface="Times New Roman" pitchFamily="18" charset="0"/>
              </a:rPr>
              <a:t>tops.</a:t>
            </a:r>
            <a:endParaRPr sz="2500">
              <a:cs typeface="Times New Roman" pitchFamily="18" charset="0"/>
            </a:endParaRPr>
          </a:p>
          <a:p>
            <a:pPr marL="355600" marR="203835" indent="-342900">
              <a:lnSpc>
                <a:spcPts val="24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35" dirty="0">
                <a:cs typeface="Times New Roman" pitchFamily="18" charset="0"/>
              </a:rPr>
              <a:t>The </a:t>
            </a:r>
            <a:r>
              <a:rPr sz="2500" spc="-170" dirty="0">
                <a:cs typeface="Times New Roman" pitchFamily="18" charset="0"/>
              </a:rPr>
              <a:t>temples </a:t>
            </a:r>
            <a:r>
              <a:rPr sz="2500" spc="-195">
                <a:cs typeface="Times New Roman" pitchFamily="18" charset="0"/>
              </a:rPr>
              <a:t>were  </a:t>
            </a:r>
            <a:r>
              <a:rPr sz="2500" spc="-185" smtClean="0">
                <a:cs typeface="Times New Roman" pitchFamily="18" charset="0"/>
              </a:rPr>
              <a:t>con</a:t>
            </a:r>
            <a:r>
              <a:rPr lang="en-IN" sz="2500" spc="-185" dirty="0" err="1" smtClean="0">
                <a:cs typeface="Times New Roman" pitchFamily="18" charset="0"/>
              </a:rPr>
              <a:t>stru</a:t>
            </a:r>
            <a:r>
              <a:rPr sz="2500" spc="-185" smtClean="0">
                <a:cs typeface="Times New Roman" pitchFamily="18" charset="0"/>
              </a:rPr>
              <a:t>cted </a:t>
            </a:r>
            <a:r>
              <a:rPr sz="2500" spc="-220" dirty="0">
                <a:cs typeface="Times New Roman" pitchFamily="18" charset="0"/>
              </a:rPr>
              <a:t>from </a:t>
            </a:r>
            <a:r>
              <a:rPr sz="2500" spc="-380" dirty="0">
                <a:cs typeface="Times New Roman" pitchFamily="18" charset="0"/>
              </a:rPr>
              <a:t>450 </a:t>
            </a:r>
            <a:r>
              <a:rPr sz="2500" spc="-55" dirty="0">
                <a:cs typeface="Times New Roman" pitchFamily="18" charset="0"/>
              </a:rPr>
              <a:t>A.D </a:t>
            </a:r>
            <a:r>
              <a:rPr sz="2500" spc="-185" dirty="0">
                <a:cs typeface="Times New Roman" pitchFamily="18" charset="0"/>
              </a:rPr>
              <a:t>to  </a:t>
            </a:r>
            <a:r>
              <a:rPr sz="2500" spc="-375" dirty="0">
                <a:cs typeface="Times New Roman" pitchFamily="18" charset="0"/>
              </a:rPr>
              <a:t>650</a:t>
            </a:r>
            <a:r>
              <a:rPr sz="2500" spc="-275" dirty="0">
                <a:cs typeface="Times New Roman" pitchFamily="18" charset="0"/>
              </a:rPr>
              <a:t> </a:t>
            </a:r>
            <a:r>
              <a:rPr sz="2500" spc="-90" dirty="0">
                <a:cs typeface="Times New Roman" pitchFamily="18" charset="0"/>
              </a:rPr>
              <a:t>A.D.</a:t>
            </a:r>
            <a:endParaRPr sz="2500">
              <a:cs typeface="Times New Roman" pitchFamily="18" charset="0"/>
            </a:endParaRPr>
          </a:p>
          <a:p>
            <a:pPr marL="355600" marR="5080" indent="-342900">
              <a:lnSpc>
                <a:spcPts val="2400"/>
              </a:lnSpc>
              <a:spcBef>
                <a:spcPts val="600"/>
              </a:spcBef>
              <a:buFont typeface="Arial"/>
              <a:buChar char="•"/>
              <a:tabLst>
                <a:tab pos="434340" algn="l"/>
                <a:tab pos="434975" algn="l"/>
              </a:tabLst>
            </a:pPr>
            <a:r>
              <a:rPr sz="2500" spc="-200" dirty="0">
                <a:cs typeface="Times New Roman" pitchFamily="18" charset="0"/>
              </a:rPr>
              <a:t>characteristic </a:t>
            </a:r>
            <a:r>
              <a:rPr sz="2500" spc="-190" dirty="0">
                <a:cs typeface="Times New Roman" pitchFamily="18" charset="0"/>
              </a:rPr>
              <a:t>features </a:t>
            </a:r>
            <a:r>
              <a:rPr sz="2500" spc="-509" dirty="0">
                <a:cs typeface="Times New Roman" pitchFamily="18" charset="0"/>
              </a:rPr>
              <a:t>– </a:t>
            </a:r>
            <a:r>
              <a:rPr sz="2500" spc="-175" dirty="0">
                <a:cs typeface="Times New Roman" pitchFamily="18" charset="0"/>
              </a:rPr>
              <a:t>the  </a:t>
            </a:r>
            <a:r>
              <a:rPr sz="2500" spc="-160" dirty="0">
                <a:cs typeface="Times New Roman" pitchFamily="18" charset="0"/>
              </a:rPr>
              <a:t>early </a:t>
            </a:r>
            <a:r>
              <a:rPr sz="2500" spc="-135" dirty="0">
                <a:cs typeface="Times New Roman" pitchFamily="18" charset="0"/>
              </a:rPr>
              <a:t>Chalukyans </a:t>
            </a:r>
            <a:r>
              <a:rPr sz="2500" spc="-175" dirty="0">
                <a:cs typeface="Times New Roman" pitchFamily="18" charset="0"/>
              </a:rPr>
              <a:t>combined  </a:t>
            </a:r>
            <a:r>
              <a:rPr sz="2500" spc="-220" dirty="0">
                <a:cs typeface="Times New Roman" pitchFamily="18" charset="0"/>
              </a:rPr>
              <a:t>some </a:t>
            </a:r>
            <a:r>
              <a:rPr sz="2500" spc="-190" dirty="0">
                <a:cs typeface="Times New Roman" pitchFamily="18" charset="0"/>
              </a:rPr>
              <a:t>features </a:t>
            </a:r>
            <a:r>
              <a:rPr sz="2500" spc="-110" dirty="0">
                <a:cs typeface="Times New Roman" pitchFamily="18" charset="0"/>
              </a:rPr>
              <a:t>of </a:t>
            </a:r>
            <a:r>
              <a:rPr sz="2500" spc="-215" dirty="0">
                <a:cs typeface="Times New Roman" pitchFamily="18" charset="0"/>
              </a:rPr>
              <a:t>north </a:t>
            </a:r>
            <a:r>
              <a:rPr sz="2500" spc="-195" dirty="0">
                <a:cs typeface="Times New Roman" pitchFamily="18" charset="0"/>
              </a:rPr>
              <a:t>and  </a:t>
            </a:r>
            <a:r>
              <a:rPr sz="2500" spc="-180" dirty="0">
                <a:cs typeface="Times New Roman" pitchFamily="18" charset="0"/>
              </a:rPr>
              <a:t>south </a:t>
            </a:r>
            <a:r>
              <a:rPr sz="2500" spc="-114" dirty="0">
                <a:cs typeface="Times New Roman" pitchFamily="18" charset="0"/>
              </a:rPr>
              <a:t>style </a:t>
            </a:r>
            <a:r>
              <a:rPr sz="2500" spc="-110" dirty="0">
                <a:cs typeface="Times New Roman" pitchFamily="18" charset="0"/>
              </a:rPr>
              <a:t>of</a:t>
            </a:r>
            <a:r>
              <a:rPr sz="2500" spc="-185" dirty="0">
                <a:cs typeface="Times New Roman" pitchFamily="18" charset="0"/>
              </a:rPr>
              <a:t> </a:t>
            </a:r>
            <a:r>
              <a:rPr sz="2500" spc="-195" dirty="0">
                <a:cs typeface="Times New Roman" pitchFamily="18" charset="0"/>
              </a:rPr>
              <a:t>construction.</a:t>
            </a:r>
            <a:endParaRPr sz="2500">
              <a:cs typeface="Times New Roman" pitchFamily="18" charset="0"/>
            </a:endParaRPr>
          </a:p>
          <a:p>
            <a:pPr marL="355600" marR="286385" indent="-342900">
              <a:lnSpc>
                <a:spcPct val="8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5" dirty="0">
                <a:cs typeface="Times New Roman" pitchFamily="18" charset="0"/>
              </a:rPr>
              <a:t>They </a:t>
            </a:r>
            <a:r>
              <a:rPr sz="2500" spc="-160" dirty="0">
                <a:cs typeface="Times New Roman" pitchFamily="18" charset="0"/>
              </a:rPr>
              <a:t>have </a:t>
            </a:r>
            <a:r>
              <a:rPr sz="2500" spc="-114" dirty="0">
                <a:cs typeface="Times New Roman" pitchFamily="18" charset="0"/>
              </a:rPr>
              <a:t>high </a:t>
            </a:r>
            <a:r>
              <a:rPr sz="2500" spc="-185" dirty="0">
                <a:cs typeface="Times New Roman" pitchFamily="18" charset="0"/>
              </a:rPr>
              <a:t>platform</a:t>
            </a:r>
            <a:r>
              <a:rPr sz="2500" spc="-185">
                <a:cs typeface="Times New Roman" pitchFamily="18" charset="0"/>
              </a:rPr>
              <a:t>,  </a:t>
            </a:r>
            <a:r>
              <a:rPr sz="2500" spc="-225" smtClean="0">
                <a:cs typeface="Times New Roman" pitchFamily="18" charset="0"/>
              </a:rPr>
              <a:t>o</a:t>
            </a:r>
            <a:r>
              <a:rPr lang="en-IN" sz="2500" spc="-225" dirty="0" smtClean="0">
                <a:cs typeface="Times New Roman" pitchFamily="18" charset="0"/>
              </a:rPr>
              <a:t> </a:t>
            </a:r>
            <a:r>
              <a:rPr sz="2500" spc="-225" smtClean="0">
                <a:cs typeface="Times New Roman" pitchFamily="18" charset="0"/>
              </a:rPr>
              <a:t>r</a:t>
            </a:r>
            <a:r>
              <a:rPr lang="en-IN" sz="2500" spc="-225" dirty="0" smtClean="0">
                <a:cs typeface="Times New Roman" pitchFamily="18" charset="0"/>
              </a:rPr>
              <a:t> n</a:t>
            </a:r>
            <a:r>
              <a:rPr sz="2500" spc="-225" smtClean="0">
                <a:cs typeface="Times New Roman" pitchFamily="18" charset="0"/>
              </a:rPr>
              <a:t>ate </a:t>
            </a:r>
            <a:r>
              <a:rPr sz="2500" spc="-220" dirty="0">
                <a:cs typeface="Times New Roman" pitchFamily="18" charset="0"/>
              </a:rPr>
              <a:t>door </a:t>
            </a:r>
            <a:r>
              <a:rPr sz="2500" spc="-215" dirty="0">
                <a:cs typeface="Times New Roman" pitchFamily="18" charset="0"/>
              </a:rPr>
              <a:t>frames, </a:t>
            </a:r>
            <a:r>
              <a:rPr sz="2500" spc="-125" dirty="0">
                <a:cs typeface="Times New Roman" pitchFamily="18" charset="0"/>
              </a:rPr>
              <a:t>plinth  </a:t>
            </a:r>
            <a:r>
              <a:rPr sz="2500" spc="-175" dirty="0">
                <a:cs typeface="Times New Roman" pitchFamily="18" charset="0"/>
              </a:rPr>
              <a:t>moulded, </a:t>
            </a:r>
            <a:r>
              <a:rPr sz="2500" spc="-185" dirty="0">
                <a:cs typeface="Times New Roman" pitchFamily="18" charset="0"/>
              </a:rPr>
              <a:t>orthogonal  </a:t>
            </a:r>
            <a:r>
              <a:rPr sz="2500" spc="-180" dirty="0">
                <a:cs typeface="Times New Roman" pitchFamily="18" charset="0"/>
              </a:rPr>
              <a:t>shikhras, </a:t>
            </a:r>
            <a:r>
              <a:rPr sz="2500" spc="-190" dirty="0">
                <a:cs typeface="Times New Roman" pitchFamily="18" charset="0"/>
              </a:rPr>
              <a:t>roof </a:t>
            </a:r>
            <a:r>
              <a:rPr sz="2500" spc="-175" dirty="0">
                <a:cs typeface="Times New Roman" pitchFamily="18" charset="0"/>
              </a:rPr>
              <a:t>projection  </a:t>
            </a:r>
            <a:r>
              <a:rPr sz="2500" spc="-190" dirty="0">
                <a:cs typeface="Times New Roman" pitchFamily="18" charset="0"/>
              </a:rPr>
              <a:t>over </a:t>
            </a:r>
            <a:r>
              <a:rPr sz="2500" spc="-220" dirty="0">
                <a:cs typeface="Times New Roman" pitchFamily="18" charset="0"/>
              </a:rPr>
              <a:t>ardh</a:t>
            </a:r>
            <a:r>
              <a:rPr sz="2500" spc="-295" dirty="0">
                <a:cs typeface="Times New Roman" pitchFamily="18" charset="0"/>
              </a:rPr>
              <a:t> </a:t>
            </a:r>
            <a:r>
              <a:rPr sz="2500" spc="-200" dirty="0">
                <a:cs typeface="Times New Roman" pitchFamily="18" charset="0"/>
              </a:rPr>
              <a:t>mantapa</a:t>
            </a:r>
            <a:r>
              <a:rPr sz="2200" spc="-200" dirty="0">
                <a:cs typeface="Times New Roman" pitchFamily="18" charset="0"/>
              </a:rPr>
              <a:t>.</a:t>
            </a:r>
            <a:endParaRPr sz="2200"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79847" y="1374647"/>
            <a:ext cx="4258056" cy="5172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9200" y="1524000"/>
            <a:ext cx="3886200" cy="480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65953" y="1460753"/>
            <a:ext cx="4013200" cy="4927600"/>
          </a:xfrm>
          <a:custGeom>
            <a:avLst/>
            <a:gdLst/>
            <a:ahLst/>
            <a:cxnLst/>
            <a:rect l="l" t="t" r="r" b="b"/>
            <a:pathLst>
              <a:path w="4013200" h="4927600">
                <a:moveTo>
                  <a:pt x="0" y="4927092"/>
                </a:moveTo>
                <a:lnTo>
                  <a:pt x="4012692" y="4927092"/>
                </a:lnTo>
                <a:lnTo>
                  <a:pt x="4012692" y="0"/>
                </a:lnTo>
                <a:lnTo>
                  <a:pt x="0" y="0"/>
                </a:lnTo>
                <a:lnTo>
                  <a:pt x="0" y="4927092"/>
                </a:lnTo>
                <a:close/>
              </a:path>
            </a:pathLst>
          </a:custGeom>
          <a:ln w="1264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91436" y="459994"/>
            <a:ext cx="59651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Comic Sans MS"/>
                <a:cs typeface="Comic Sans MS"/>
              </a:rPr>
              <a:t>Characteristic</a:t>
            </a:r>
            <a:r>
              <a:rPr sz="4400" spc="-80" dirty="0">
                <a:latin typeface="Comic Sans MS"/>
                <a:cs typeface="Comic Sans MS"/>
              </a:rPr>
              <a:t> </a:t>
            </a:r>
            <a:r>
              <a:rPr sz="4400" spc="-5" dirty="0">
                <a:latin typeface="Comic Sans MS"/>
                <a:cs typeface="Comic Sans MS"/>
              </a:rPr>
              <a:t>feature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6013" y="1229867"/>
            <a:ext cx="8912352" cy="897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013" y="2061972"/>
            <a:ext cx="8912352" cy="2532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7164" y="1318971"/>
            <a:ext cx="8109584" cy="2948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05"/>
              </a:lnSpc>
              <a:spcBef>
                <a:spcPts val="95"/>
              </a:spcBef>
            </a:pPr>
            <a:r>
              <a:rPr sz="1900" spc="20" dirty="0">
                <a:solidFill>
                  <a:srgbClr val="FFFFFF"/>
                </a:solidFill>
                <a:latin typeface="Georgia"/>
                <a:cs typeface="Georgia"/>
              </a:rPr>
              <a:t>Aihole, </a:t>
            </a:r>
            <a:r>
              <a:rPr sz="1900" spc="-10" dirty="0">
                <a:solidFill>
                  <a:srgbClr val="FFFFFF"/>
                </a:solidFill>
                <a:latin typeface="Georgia"/>
                <a:cs typeface="Georgia"/>
              </a:rPr>
              <a:t>Badami </a:t>
            </a:r>
            <a:r>
              <a:rPr sz="1900" spc="10" dirty="0">
                <a:solidFill>
                  <a:srgbClr val="FFFFFF"/>
                </a:solidFill>
                <a:latin typeface="Georgia"/>
                <a:cs typeface="Georgia"/>
              </a:rPr>
              <a:t>and </a:t>
            </a:r>
            <a:r>
              <a:rPr sz="1900" spc="5" dirty="0">
                <a:solidFill>
                  <a:srgbClr val="FFFFFF"/>
                </a:solidFill>
                <a:latin typeface="Georgia"/>
                <a:cs typeface="Georgia"/>
              </a:rPr>
              <a:t>pattadkal </a:t>
            </a:r>
            <a:r>
              <a:rPr sz="1900" spc="-20" dirty="0">
                <a:solidFill>
                  <a:srgbClr val="FFFFFF"/>
                </a:solidFill>
                <a:latin typeface="Georgia"/>
                <a:cs typeface="Georgia"/>
              </a:rPr>
              <a:t>near Bijapur </a:t>
            </a:r>
            <a:r>
              <a:rPr sz="1900" spc="-15" dirty="0">
                <a:solidFill>
                  <a:srgbClr val="FFFFFF"/>
                </a:solidFill>
                <a:latin typeface="Georgia"/>
                <a:cs typeface="Georgia"/>
              </a:rPr>
              <a:t>in </a:t>
            </a:r>
            <a:r>
              <a:rPr sz="1900" spc="-10" dirty="0">
                <a:solidFill>
                  <a:srgbClr val="FFFFFF"/>
                </a:solidFill>
                <a:latin typeface="Georgia"/>
                <a:cs typeface="Georgia"/>
              </a:rPr>
              <a:t>Karnataka </a:t>
            </a:r>
            <a:r>
              <a:rPr sz="1900" spc="-20" dirty="0">
                <a:solidFill>
                  <a:srgbClr val="FFFFFF"/>
                </a:solidFill>
                <a:latin typeface="Georgia"/>
                <a:cs typeface="Georgia"/>
              </a:rPr>
              <a:t>are </a:t>
            </a:r>
            <a:r>
              <a:rPr sz="1900" spc="-25" dirty="0">
                <a:solidFill>
                  <a:srgbClr val="FFFFFF"/>
                </a:solidFill>
                <a:latin typeface="Georgia"/>
                <a:cs typeface="Georgia"/>
              </a:rPr>
              <a:t>centers </a:t>
            </a:r>
            <a:r>
              <a:rPr sz="1900" spc="10" dirty="0">
                <a:solidFill>
                  <a:srgbClr val="FFFFFF"/>
                </a:solidFill>
                <a:latin typeface="Georgia"/>
                <a:cs typeface="Georgia"/>
              </a:rPr>
              <a:t>of</a:t>
            </a:r>
            <a:r>
              <a:rPr sz="1900" spc="3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spc="10" dirty="0">
                <a:solidFill>
                  <a:srgbClr val="FFFFFF"/>
                </a:solidFill>
                <a:latin typeface="Georgia"/>
                <a:cs typeface="Georgia"/>
              </a:rPr>
              <a:t>early</a:t>
            </a:r>
            <a:endParaRPr sz="1900">
              <a:latin typeface="Georgia"/>
              <a:cs typeface="Georgia"/>
            </a:endParaRPr>
          </a:p>
          <a:p>
            <a:pPr marL="12700">
              <a:lnSpc>
                <a:spcPts val="2205"/>
              </a:lnSpc>
            </a:pPr>
            <a:r>
              <a:rPr sz="1900" spc="15" dirty="0">
                <a:solidFill>
                  <a:srgbClr val="FFFFFF"/>
                </a:solidFill>
                <a:latin typeface="Georgia"/>
                <a:cs typeface="Georgia"/>
              </a:rPr>
              <a:t>chalukyan</a:t>
            </a:r>
            <a:r>
              <a:rPr sz="1900" spc="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spc="-30" dirty="0">
                <a:solidFill>
                  <a:srgbClr val="FFFFFF"/>
                </a:solidFill>
                <a:latin typeface="Georgia"/>
                <a:cs typeface="Georgia"/>
              </a:rPr>
              <a:t>art..</a:t>
            </a:r>
            <a:endParaRPr sz="19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spc="30" dirty="0">
                <a:solidFill>
                  <a:srgbClr val="FFFFFF"/>
                </a:solidFill>
                <a:latin typeface="Georgia"/>
                <a:cs typeface="Georgia"/>
              </a:rPr>
              <a:t>Aihole </a:t>
            </a:r>
            <a:r>
              <a:rPr sz="1900" spc="50" dirty="0">
                <a:solidFill>
                  <a:srgbClr val="FFFFFF"/>
                </a:solidFill>
                <a:latin typeface="Georgia"/>
                <a:cs typeface="Georgia"/>
              </a:rPr>
              <a:t>was </a:t>
            </a:r>
            <a:r>
              <a:rPr sz="1900" spc="-20" dirty="0">
                <a:solidFill>
                  <a:srgbClr val="FFFFFF"/>
                </a:solidFill>
                <a:latin typeface="Georgia"/>
                <a:cs typeface="Georgia"/>
              </a:rPr>
              <a:t>first </a:t>
            </a:r>
            <a:r>
              <a:rPr sz="1900" spc="-5" dirty="0">
                <a:solidFill>
                  <a:srgbClr val="FFFFFF"/>
                </a:solidFill>
                <a:latin typeface="Georgia"/>
                <a:cs typeface="Georgia"/>
              </a:rPr>
              <a:t>capital </a:t>
            </a:r>
            <a:r>
              <a:rPr sz="1900" spc="10" dirty="0">
                <a:solidFill>
                  <a:srgbClr val="FFFFFF"/>
                </a:solidFill>
                <a:latin typeface="Georgia"/>
                <a:cs typeface="Georgia"/>
              </a:rPr>
              <a:t>of </a:t>
            </a:r>
            <a:r>
              <a:rPr sz="1900" spc="15" dirty="0">
                <a:solidFill>
                  <a:srgbClr val="FFFFFF"/>
                </a:solidFill>
                <a:latin typeface="Georgia"/>
                <a:cs typeface="Georgia"/>
              </a:rPr>
              <a:t>early</a:t>
            </a:r>
            <a:r>
              <a:rPr sz="1900" spc="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Georgia"/>
                <a:cs typeface="Georgia"/>
              </a:rPr>
              <a:t>chalukyas..</a:t>
            </a:r>
            <a:endParaRPr sz="19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35"/>
              </a:spcBef>
            </a:pPr>
            <a:r>
              <a:rPr sz="1900" spc="30" dirty="0">
                <a:solidFill>
                  <a:srgbClr val="FFFFFF"/>
                </a:solidFill>
                <a:latin typeface="Georgia"/>
                <a:cs typeface="Georgia"/>
              </a:rPr>
              <a:t>Aihole </a:t>
            </a:r>
            <a:r>
              <a:rPr sz="1900" spc="-15" dirty="0">
                <a:solidFill>
                  <a:srgbClr val="FFFFFF"/>
                </a:solidFill>
                <a:latin typeface="Georgia"/>
                <a:cs typeface="Georgia"/>
              </a:rPr>
              <a:t>is to </a:t>
            </a:r>
            <a:r>
              <a:rPr sz="1900" spc="-20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900" spc="25" dirty="0">
                <a:solidFill>
                  <a:srgbClr val="FFFFFF"/>
                </a:solidFill>
                <a:latin typeface="Georgia"/>
                <a:cs typeface="Georgia"/>
              </a:rPr>
              <a:t>west </a:t>
            </a:r>
            <a:r>
              <a:rPr sz="1900" spc="10" dirty="0">
                <a:solidFill>
                  <a:srgbClr val="FFFFFF"/>
                </a:solidFill>
                <a:latin typeface="Georgia"/>
                <a:cs typeface="Georgia"/>
              </a:rPr>
              <a:t>of </a:t>
            </a:r>
            <a:r>
              <a:rPr sz="1900" spc="-10" dirty="0">
                <a:solidFill>
                  <a:srgbClr val="FFFFFF"/>
                </a:solidFill>
                <a:latin typeface="Georgia"/>
                <a:cs typeface="Georgia"/>
              </a:rPr>
              <a:t>Badami </a:t>
            </a:r>
            <a:r>
              <a:rPr sz="1900" spc="30" dirty="0">
                <a:solidFill>
                  <a:srgbClr val="FFFFFF"/>
                </a:solidFill>
                <a:latin typeface="Georgia"/>
                <a:cs typeface="Georgia"/>
              </a:rPr>
              <a:t>while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Pattadakl </a:t>
            </a:r>
            <a:r>
              <a:rPr sz="1900" spc="-15" dirty="0">
                <a:solidFill>
                  <a:srgbClr val="FFFFFF"/>
                </a:solidFill>
                <a:latin typeface="Georgia"/>
                <a:cs typeface="Georgia"/>
              </a:rPr>
              <a:t>is </a:t>
            </a:r>
            <a:r>
              <a:rPr sz="1900" spc="-20" dirty="0">
                <a:solidFill>
                  <a:srgbClr val="FFFFFF"/>
                </a:solidFill>
                <a:latin typeface="Georgia"/>
                <a:cs typeface="Georgia"/>
              </a:rPr>
              <a:t>to the</a:t>
            </a:r>
            <a:r>
              <a:rPr sz="1900" spc="204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Georgia"/>
                <a:cs typeface="Georgia"/>
              </a:rPr>
              <a:t>east..</a:t>
            </a:r>
            <a:endParaRPr sz="19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30"/>
              </a:spcBef>
            </a:pPr>
            <a:r>
              <a:rPr sz="1900" spc="50" dirty="0">
                <a:solidFill>
                  <a:srgbClr val="FFFFFF"/>
                </a:solidFill>
                <a:latin typeface="Georgia"/>
                <a:cs typeface="Georgia"/>
              </a:rPr>
              <a:t>Curved </a:t>
            </a:r>
            <a:r>
              <a:rPr sz="1900" spc="10" dirty="0">
                <a:solidFill>
                  <a:srgbClr val="FFFFFF"/>
                </a:solidFill>
                <a:latin typeface="Georgia"/>
                <a:cs typeface="Georgia"/>
              </a:rPr>
              <a:t>towers </a:t>
            </a:r>
            <a:r>
              <a:rPr sz="1900" spc="-10" dirty="0">
                <a:solidFill>
                  <a:srgbClr val="FFFFFF"/>
                </a:solidFill>
                <a:latin typeface="Georgia"/>
                <a:cs typeface="Georgia"/>
              </a:rPr>
              <a:t>decorate </a:t>
            </a:r>
            <a:r>
              <a:rPr sz="1900" spc="30" dirty="0">
                <a:solidFill>
                  <a:srgbClr val="FFFFFF"/>
                </a:solidFill>
                <a:latin typeface="Georgia"/>
                <a:cs typeface="Georgia"/>
              </a:rPr>
              <a:t>with </a:t>
            </a:r>
            <a:r>
              <a:rPr sz="1900" dirty="0">
                <a:solidFill>
                  <a:srgbClr val="FFFFFF"/>
                </a:solidFill>
                <a:latin typeface="Georgia"/>
                <a:cs typeface="Georgia"/>
              </a:rPr>
              <a:t>blind</a:t>
            </a:r>
            <a:r>
              <a:rPr sz="1900" spc="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Georgia"/>
                <a:cs typeface="Georgia"/>
              </a:rPr>
              <a:t>arches..</a:t>
            </a:r>
            <a:endParaRPr sz="19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19700" y="3933444"/>
            <a:ext cx="3738372" cy="27111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9831" y="4652771"/>
            <a:ext cx="4751832" cy="19659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6322" y="2060829"/>
            <a:ext cx="1693545" cy="125158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ct val="93200"/>
              </a:lnSpc>
              <a:spcBef>
                <a:spcPts val="240"/>
              </a:spcBef>
            </a:pPr>
            <a:r>
              <a:rPr sz="1700" spc="-5" dirty="0">
                <a:solidFill>
                  <a:srgbClr val="FFFFFF"/>
                </a:solidFill>
                <a:latin typeface="Georgia"/>
                <a:cs typeface="Georgia"/>
              </a:rPr>
              <a:t>The porch,</a:t>
            </a:r>
            <a:r>
              <a:rPr sz="17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spc="20" dirty="0">
                <a:solidFill>
                  <a:srgbClr val="FFFFFF"/>
                </a:solidFill>
                <a:latin typeface="Georgia"/>
                <a:cs typeface="Georgia"/>
              </a:rPr>
              <a:t>which  </a:t>
            </a:r>
            <a:r>
              <a:rPr sz="1700" spc="-5" dirty="0">
                <a:solidFill>
                  <a:srgbClr val="FFFFFF"/>
                </a:solidFill>
                <a:latin typeface="Georgia"/>
                <a:cs typeface="Georgia"/>
              </a:rPr>
              <a:t>faces </a:t>
            </a:r>
            <a:r>
              <a:rPr sz="1700" spc="-20" dirty="0">
                <a:solidFill>
                  <a:srgbClr val="FFFFFF"/>
                </a:solidFill>
                <a:latin typeface="Georgia"/>
                <a:cs typeface="Georgia"/>
              </a:rPr>
              <a:t>east, </a:t>
            </a:r>
            <a:r>
              <a:rPr sz="1700" spc="-10" dirty="0">
                <a:solidFill>
                  <a:srgbClr val="FFFFFF"/>
                </a:solidFill>
                <a:latin typeface="Georgia"/>
                <a:cs typeface="Georgia"/>
              </a:rPr>
              <a:t>is 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decorated </a:t>
            </a:r>
            <a:r>
              <a:rPr sz="1700" spc="25" dirty="0">
                <a:solidFill>
                  <a:srgbClr val="FFFFFF"/>
                </a:solidFill>
                <a:latin typeface="Georgia"/>
                <a:cs typeface="Georgia"/>
              </a:rPr>
              <a:t>with  </a:t>
            </a:r>
            <a:r>
              <a:rPr sz="1700" spc="5" dirty="0">
                <a:solidFill>
                  <a:srgbClr val="FFFFFF"/>
                </a:solidFill>
                <a:latin typeface="Georgia"/>
                <a:cs typeface="Georgia"/>
              </a:rPr>
              <a:t>pot </a:t>
            </a:r>
            <a:r>
              <a:rPr sz="1700" spc="-5" dirty="0">
                <a:solidFill>
                  <a:srgbClr val="FFFFFF"/>
                </a:solidFill>
                <a:latin typeface="Georgia"/>
                <a:cs typeface="Georgia"/>
              </a:rPr>
              <a:t>motifs </a:t>
            </a:r>
            <a:r>
              <a:rPr sz="1700" spc="15" dirty="0">
                <a:solidFill>
                  <a:srgbClr val="FFFFFF"/>
                </a:solidFill>
                <a:latin typeface="Georgia"/>
                <a:cs typeface="Georgia"/>
              </a:rPr>
              <a:t>and  </a:t>
            </a:r>
            <a:r>
              <a:rPr sz="1700" spc="10" dirty="0">
                <a:solidFill>
                  <a:srgbClr val="FFFFFF"/>
                </a:solidFill>
                <a:latin typeface="Georgia"/>
                <a:cs typeface="Georgia"/>
              </a:rPr>
              <a:t>couples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55058" y="1645157"/>
            <a:ext cx="2133600" cy="2135505"/>
          </a:xfrm>
          <a:custGeom>
            <a:avLst/>
            <a:gdLst/>
            <a:ahLst/>
            <a:cxnLst/>
            <a:rect l="l" t="t" r="r" b="b"/>
            <a:pathLst>
              <a:path w="2133600" h="2135504">
                <a:moveTo>
                  <a:pt x="1778000" y="0"/>
                </a:moveTo>
                <a:lnTo>
                  <a:pt x="355600" y="0"/>
                </a:lnTo>
                <a:lnTo>
                  <a:pt x="307357" y="3247"/>
                </a:lnTo>
                <a:lnTo>
                  <a:pt x="261084" y="12705"/>
                </a:lnTo>
                <a:lnTo>
                  <a:pt x="217205" y="27951"/>
                </a:lnTo>
                <a:lnTo>
                  <a:pt x="176144" y="48561"/>
                </a:lnTo>
                <a:lnTo>
                  <a:pt x="138324" y="74109"/>
                </a:lnTo>
                <a:lnTo>
                  <a:pt x="104171" y="104171"/>
                </a:lnTo>
                <a:lnTo>
                  <a:pt x="74109" y="138324"/>
                </a:lnTo>
                <a:lnTo>
                  <a:pt x="48561" y="176144"/>
                </a:lnTo>
                <a:lnTo>
                  <a:pt x="27951" y="217205"/>
                </a:lnTo>
                <a:lnTo>
                  <a:pt x="12705" y="261084"/>
                </a:lnTo>
                <a:lnTo>
                  <a:pt x="3247" y="307357"/>
                </a:lnTo>
                <a:lnTo>
                  <a:pt x="0" y="355600"/>
                </a:lnTo>
                <a:lnTo>
                  <a:pt x="0" y="1779524"/>
                </a:lnTo>
                <a:lnTo>
                  <a:pt x="3247" y="1827766"/>
                </a:lnTo>
                <a:lnTo>
                  <a:pt x="12705" y="1874039"/>
                </a:lnTo>
                <a:lnTo>
                  <a:pt x="27951" y="1917918"/>
                </a:lnTo>
                <a:lnTo>
                  <a:pt x="48561" y="1958979"/>
                </a:lnTo>
                <a:lnTo>
                  <a:pt x="74109" y="1996799"/>
                </a:lnTo>
                <a:lnTo>
                  <a:pt x="104171" y="2030952"/>
                </a:lnTo>
                <a:lnTo>
                  <a:pt x="138324" y="2061014"/>
                </a:lnTo>
                <a:lnTo>
                  <a:pt x="176144" y="2086562"/>
                </a:lnTo>
                <a:lnTo>
                  <a:pt x="217205" y="2107172"/>
                </a:lnTo>
                <a:lnTo>
                  <a:pt x="261084" y="2122418"/>
                </a:lnTo>
                <a:lnTo>
                  <a:pt x="307357" y="2131876"/>
                </a:lnTo>
                <a:lnTo>
                  <a:pt x="355600" y="2135123"/>
                </a:lnTo>
                <a:lnTo>
                  <a:pt x="1778000" y="2135123"/>
                </a:lnTo>
                <a:lnTo>
                  <a:pt x="1826242" y="2131876"/>
                </a:lnTo>
                <a:lnTo>
                  <a:pt x="1872515" y="2122418"/>
                </a:lnTo>
                <a:lnTo>
                  <a:pt x="1916394" y="2107172"/>
                </a:lnTo>
                <a:lnTo>
                  <a:pt x="1957455" y="2086562"/>
                </a:lnTo>
                <a:lnTo>
                  <a:pt x="1995275" y="2061014"/>
                </a:lnTo>
                <a:lnTo>
                  <a:pt x="2029428" y="2030952"/>
                </a:lnTo>
                <a:lnTo>
                  <a:pt x="2059490" y="1996799"/>
                </a:lnTo>
                <a:lnTo>
                  <a:pt x="2085038" y="1958979"/>
                </a:lnTo>
                <a:lnTo>
                  <a:pt x="2105648" y="1917918"/>
                </a:lnTo>
                <a:lnTo>
                  <a:pt x="2120894" y="1874039"/>
                </a:lnTo>
                <a:lnTo>
                  <a:pt x="2130352" y="1827766"/>
                </a:lnTo>
                <a:lnTo>
                  <a:pt x="2133599" y="1779524"/>
                </a:lnTo>
                <a:lnTo>
                  <a:pt x="2133599" y="355600"/>
                </a:lnTo>
                <a:lnTo>
                  <a:pt x="2130352" y="307357"/>
                </a:lnTo>
                <a:lnTo>
                  <a:pt x="2120894" y="261084"/>
                </a:lnTo>
                <a:lnTo>
                  <a:pt x="2105648" y="217205"/>
                </a:lnTo>
                <a:lnTo>
                  <a:pt x="2085038" y="176144"/>
                </a:lnTo>
                <a:lnTo>
                  <a:pt x="2059490" y="138324"/>
                </a:lnTo>
                <a:lnTo>
                  <a:pt x="2029428" y="104171"/>
                </a:lnTo>
                <a:lnTo>
                  <a:pt x="1995275" y="74109"/>
                </a:lnTo>
                <a:lnTo>
                  <a:pt x="1957455" y="48561"/>
                </a:lnTo>
                <a:lnTo>
                  <a:pt x="1916394" y="27951"/>
                </a:lnTo>
                <a:lnTo>
                  <a:pt x="1872515" y="12705"/>
                </a:lnTo>
                <a:lnTo>
                  <a:pt x="1826242" y="3247"/>
                </a:lnTo>
                <a:lnTo>
                  <a:pt x="17780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55058" y="1645157"/>
            <a:ext cx="2133600" cy="2135505"/>
          </a:xfrm>
          <a:custGeom>
            <a:avLst/>
            <a:gdLst/>
            <a:ahLst/>
            <a:cxnLst/>
            <a:rect l="l" t="t" r="r" b="b"/>
            <a:pathLst>
              <a:path w="2133600" h="2135504">
                <a:moveTo>
                  <a:pt x="0" y="355600"/>
                </a:moveTo>
                <a:lnTo>
                  <a:pt x="3247" y="307357"/>
                </a:lnTo>
                <a:lnTo>
                  <a:pt x="12705" y="261084"/>
                </a:lnTo>
                <a:lnTo>
                  <a:pt x="27951" y="217205"/>
                </a:lnTo>
                <a:lnTo>
                  <a:pt x="48561" y="176144"/>
                </a:lnTo>
                <a:lnTo>
                  <a:pt x="74109" y="138324"/>
                </a:lnTo>
                <a:lnTo>
                  <a:pt x="104171" y="104171"/>
                </a:lnTo>
                <a:lnTo>
                  <a:pt x="138324" y="74109"/>
                </a:lnTo>
                <a:lnTo>
                  <a:pt x="176144" y="48561"/>
                </a:lnTo>
                <a:lnTo>
                  <a:pt x="217205" y="27951"/>
                </a:lnTo>
                <a:lnTo>
                  <a:pt x="261084" y="12705"/>
                </a:lnTo>
                <a:lnTo>
                  <a:pt x="307357" y="3247"/>
                </a:lnTo>
                <a:lnTo>
                  <a:pt x="355600" y="0"/>
                </a:lnTo>
                <a:lnTo>
                  <a:pt x="1778000" y="0"/>
                </a:lnTo>
                <a:lnTo>
                  <a:pt x="1826242" y="3247"/>
                </a:lnTo>
                <a:lnTo>
                  <a:pt x="1872515" y="12705"/>
                </a:lnTo>
                <a:lnTo>
                  <a:pt x="1916394" y="27951"/>
                </a:lnTo>
                <a:lnTo>
                  <a:pt x="1957455" y="48561"/>
                </a:lnTo>
                <a:lnTo>
                  <a:pt x="1995275" y="74109"/>
                </a:lnTo>
                <a:lnTo>
                  <a:pt x="2029428" y="104171"/>
                </a:lnTo>
                <a:lnTo>
                  <a:pt x="2059490" y="138324"/>
                </a:lnTo>
                <a:lnTo>
                  <a:pt x="2085038" y="176144"/>
                </a:lnTo>
                <a:lnTo>
                  <a:pt x="2105648" y="217205"/>
                </a:lnTo>
                <a:lnTo>
                  <a:pt x="2120894" y="261084"/>
                </a:lnTo>
                <a:lnTo>
                  <a:pt x="2130352" y="307357"/>
                </a:lnTo>
                <a:lnTo>
                  <a:pt x="2133599" y="355600"/>
                </a:lnTo>
                <a:lnTo>
                  <a:pt x="2133599" y="1779524"/>
                </a:lnTo>
                <a:lnTo>
                  <a:pt x="2130352" y="1827766"/>
                </a:lnTo>
                <a:lnTo>
                  <a:pt x="2120894" y="1874039"/>
                </a:lnTo>
                <a:lnTo>
                  <a:pt x="2105648" y="1917918"/>
                </a:lnTo>
                <a:lnTo>
                  <a:pt x="2085038" y="1958979"/>
                </a:lnTo>
                <a:lnTo>
                  <a:pt x="2059490" y="1996799"/>
                </a:lnTo>
                <a:lnTo>
                  <a:pt x="2029428" y="2030952"/>
                </a:lnTo>
                <a:lnTo>
                  <a:pt x="1995275" y="2061014"/>
                </a:lnTo>
                <a:lnTo>
                  <a:pt x="1957455" y="2086562"/>
                </a:lnTo>
                <a:lnTo>
                  <a:pt x="1916394" y="2107172"/>
                </a:lnTo>
                <a:lnTo>
                  <a:pt x="1872515" y="2122418"/>
                </a:lnTo>
                <a:lnTo>
                  <a:pt x="1826242" y="2131876"/>
                </a:lnTo>
                <a:lnTo>
                  <a:pt x="1778000" y="2135123"/>
                </a:lnTo>
                <a:lnTo>
                  <a:pt x="355600" y="2135123"/>
                </a:lnTo>
                <a:lnTo>
                  <a:pt x="307357" y="2131876"/>
                </a:lnTo>
                <a:lnTo>
                  <a:pt x="261084" y="2122418"/>
                </a:lnTo>
                <a:lnTo>
                  <a:pt x="217205" y="2107172"/>
                </a:lnTo>
                <a:lnTo>
                  <a:pt x="176144" y="2086562"/>
                </a:lnTo>
                <a:lnTo>
                  <a:pt x="138324" y="2061014"/>
                </a:lnTo>
                <a:lnTo>
                  <a:pt x="104171" y="2030952"/>
                </a:lnTo>
                <a:lnTo>
                  <a:pt x="74109" y="1996799"/>
                </a:lnTo>
                <a:lnTo>
                  <a:pt x="48561" y="1958979"/>
                </a:lnTo>
                <a:lnTo>
                  <a:pt x="27951" y="1917918"/>
                </a:lnTo>
                <a:lnTo>
                  <a:pt x="12705" y="1874039"/>
                </a:lnTo>
                <a:lnTo>
                  <a:pt x="3247" y="1827766"/>
                </a:lnTo>
                <a:lnTo>
                  <a:pt x="0" y="1779524"/>
                </a:lnTo>
                <a:lnTo>
                  <a:pt x="0" y="35560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24729" y="1940179"/>
            <a:ext cx="1793239" cy="149225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635" algn="ctr">
              <a:lnSpc>
                <a:spcPct val="93200"/>
              </a:lnSpc>
              <a:spcBef>
                <a:spcPts val="240"/>
              </a:spcBef>
            </a:pPr>
            <a:r>
              <a:rPr sz="1700" spc="-5" dirty="0">
                <a:solidFill>
                  <a:srgbClr val="FFFFFF"/>
                </a:solidFill>
                <a:latin typeface="Georgia"/>
                <a:cs typeface="Georgia"/>
              </a:rPr>
              <a:t>Decoration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on </a:t>
            </a:r>
            <a:r>
              <a:rPr sz="1700" spc="-20" dirty="0">
                <a:solidFill>
                  <a:srgbClr val="FFFFFF"/>
                </a:solidFill>
                <a:latin typeface="Georgia"/>
                <a:cs typeface="Georgia"/>
              </a:rPr>
              <a:t>the  </a:t>
            </a:r>
            <a:r>
              <a:rPr sz="1700" spc="-5" dirty="0">
                <a:solidFill>
                  <a:srgbClr val="FFFFFF"/>
                </a:solidFill>
                <a:latin typeface="Georgia"/>
                <a:cs typeface="Georgia"/>
              </a:rPr>
              <a:t>outer </a:t>
            </a:r>
            <a:r>
              <a:rPr sz="1700" spc="10" dirty="0">
                <a:solidFill>
                  <a:srgbClr val="FFFFFF"/>
                </a:solidFill>
                <a:latin typeface="Georgia"/>
                <a:cs typeface="Georgia"/>
              </a:rPr>
              <a:t>balcony of  </a:t>
            </a:r>
            <a:r>
              <a:rPr sz="1700" spc="-15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porch includes  pots </a:t>
            </a:r>
            <a:r>
              <a:rPr sz="1700" spc="-35" dirty="0">
                <a:solidFill>
                  <a:srgbClr val="FFFFFF"/>
                </a:solidFill>
                <a:latin typeface="Georgia"/>
                <a:cs typeface="Georgia"/>
              </a:rPr>
              <a:t>(center), </a:t>
            </a:r>
            <a:r>
              <a:rPr sz="1700" spc="10" dirty="0">
                <a:solidFill>
                  <a:srgbClr val="FFFFFF"/>
                </a:solidFill>
                <a:latin typeface="Georgia"/>
                <a:cs typeface="Georgia"/>
              </a:rPr>
              <a:t>river  </a:t>
            </a:r>
            <a:r>
              <a:rPr sz="1700" spc="15" dirty="0">
                <a:solidFill>
                  <a:srgbClr val="FFFFFF"/>
                </a:solidFill>
                <a:latin typeface="Georgia"/>
                <a:cs typeface="Georgia"/>
              </a:rPr>
              <a:t>goddesses </a:t>
            </a:r>
            <a:r>
              <a:rPr sz="1700" spc="-30" dirty="0">
                <a:solidFill>
                  <a:srgbClr val="FFFFFF"/>
                </a:solidFill>
                <a:latin typeface="Georgia"/>
                <a:cs typeface="Georgia"/>
              </a:rPr>
              <a:t>(left),  </a:t>
            </a:r>
            <a:r>
              <a:rPr sz="1700" spc="15" dirty="0">
                <a:solidFill>
                  <a:srgbClr val="FFFFFF"/>
                </a:solidFill>
                <a:latin typeface="Georgia"/>
                <a:cs typeface="Georgia"/>
              </a:rPr>
              <a:t>and</a:t>
            </a:r>
            <a:r>
              <a:rPr sz="17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spc="10" dirty="0">
                <a:solidFill>
                  <a:srgbClr val="FFFFFF"/>
                </a:solidFill>
                <a:latin typeface="Georgia"/>
                <a:cs typeface="Georgia"/>
              </a:rPr>
              <a:t>couples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56866" y="3943350"/>
            <a:ext cx="2133600" cy="2135505"/>
          </a:xfrm>
          <a:custGeom>
            <a:avLst/>
            <a:gdLst/>
            <a:ahLst/>
            <a:cxnLst/>
            <a:rect l="l" t="t" r="r" b="b"/>
            <a:pathLst>
              <a:path w="2133600" h="2135504">
                <a:moveTo>
                  <a:pt x="1777999" y="0"/>
                </a:moveTo>
                <a:lnTo>
                  <a:pt x="355600" y="0"/>
                </a:lnTo>
                <a:lnTo>
                  <a:pt x="307357" y="3247"/>
                </a:lnTo>
                <a:lnTo>
                  <a:pt x="261084" y="12705"/>
                </a:lnTo>
                <a:lnTo>
                  <a:pt x="217205" y="27951"/>
                </a:lnTo>
                <a:lnTo>
                  <a:pt x="176144" y="48561"/>
                </a:lnTo>
                <a:lnTo>
                  <a:pt x="138324" y="74109"/>
                </a:lnTo>
                <a:lnTo>
                  <a:pt x="104171" y="104171"/>
                </a:lnTo>
                <a:lnTo>
                  <a:pt x="74109" y="138324"/>
                </a:lnTo>
                <a:lnTo>
                  <a:pt x="48561" y="176144"/>
                </a:lnTo>
                <a:lnTo>
                  <a:pt x="27951" y="217205"/>
                </a:lnTo>
                <a:lnTo>
                  <a:pt x="12705" y="261084"/>
                </a:lnTo>
                <a:lnTo>
                  <a:pt x="3247" y="307357"/>
                </a:lnTo>
                <a:lnTo>
                  <a:pt x="0" y="355600"/>
                </a:lnTo>
                <a:lnTo>
                  <a:pt x="0" y="1779511"/>
                </a:lnTo>
                <a:lnTo>
                  <a:pt x="3247" y="1827767"/>
                </a:lnTo>
                <a:lnTo>
                  <a:pt x="12705" y="1874049"/>
                </a:lnTo>
                <a:lnTo>
                  <a:pt x="27951" y="1917934"/>
                </a:lnTo>
                <a:lnTo>
                  <a:pt x="48561" y="1958998"/>
                </a:lnTo>
                <a:lnTo>
                  <a:pt x="74109" y="1996818"/>
                </a:lnTo>
                <a:lnTo>
                  <a:pt x="104171" y="2030969"/>
                </a:lnTo>
                <a:lnTo>
                  <a:pt x="138324" y="2061029"/>
                </a:lnTo>
                <a:lnTo>
                  <a:pt x="176144" y="2086573"/>
                </a:lnTo>
                <a:lnTo>
                  <a:pt x="217205" y="2107179"/>
                </a:lnTo>
                <a:lnTo>
                  <a:pt x="261084" y="2122421"/>
                </a:lnTo>
                <a:lnTo>
                  <a:pt x="307357" y="2131877"/>
                </a:lnTo>
                <a:lnTo>
                  <a:pt x="355600" y="2135124"/>
                </a:lnTo>
                <a:lnTo>
                  <a:pt x="1777999" y="2135124"/>
                </a:lnTo>
                <a:lnTo>
                  <a:pt x="1826242" y="2131877"/>
                </a:lnTo>
                <a:lnTo>
                  <a:pt x="1872515" y="2122421"/>
                </a:lnTo>
                <a:lnTo>
                  <a:pt x="1916394" y="2107179"/>
                </a:lnTo>
                <a:lnTo>
                  <a:pt x="1957455" y="2086573"/>
                </a:lnTo>
                <a:lnTo>
                  <a:pt x="1995275" y="2061029"/>
                </a:lnTo>
                <a:lnTo>
                  <a:pt x="2029428" y="2030969"/>
                </a:lnTo>
                <a:lnTo>
                  <a:pt x="2059490" y="1996818"/>
                </a:lnTo>
                <a:lnTo>
                  <a:pt x="2085038" y="1958998"/>
                </a:lnTo>
                <a:lnTo>
                  <a:pt x="2105648" y="1917934"/>
                </a:lnTo>
                <a:lnTo>
                  <a:pt x="2120894" y="1874049"/>
                </a:lnTo>
                <a:lnTo>
                  <a:pt x="2130352" y="1827767"/>
                </a:lnTo>
                <a:lnTo>
                  <a:pt x="2133599" y="1779511"/>
                </a:lnTo>
                <a:lnTo>
                  <a:pt x="2133599" y="355600"/>
                </a:lnTo>
                <a:lnTo>
                  <a:pt x="2130352" y="307357"/>
                </a:lnTo>
                <a:lnTo>
                  <a:pt x="2120894" y="261084"/>
                </a:lnTo>
                <a:lnTo>
                  <a:pt x="2105648" y="217205"/>
                </a:lnTo>
                <a:lnTo>
                  <a:pt x="2085038" y="176144"/>
                </a:lnTo>
                <a:lnTo>
                  <a:pt x="2059490" y="138324"/>
                </a:lnTo>
                <a:lnTo>
                  <a:pt x="2029428" y="104171"/>
                </a:lnTo>
                <a:lnTo>
                  <a:pt x="1995275" y="74109"/>
                </a:lnTo>
                <a:lnTo>
                  <a:pt x="1957455" y="48561"/>
                </a:lnTo>
                <a:lnTo>
                  <a:pt x="1916394" y="27951"/>
                </a:lnTo>
                <a:lnTo>
                  <a:pt x="1872515" y="12705"/>
                </a:lnTo>
                <a:lnTo>
                  <a:pt x="1826242" y="3247"/>
                </a:lnTo>
                <a:lnTo>
                  <a:pt x="177799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56866" y="3943350"/>
            <a:ext cx="2133600" cy="2135505"/>
          </a:xfrm>
          <a:custGeom>
            <a:avLst/>
            <a:gdLst/>
            <a:ahLst/>
            <a:cxnLst/>
            <a:rect l="l" t="t" r="r" b="b"/>
            <a:pathLst>
              <a:path w="2133600" h="2135504">
                <a:moveTo>
                  <a:pt x="0" y="355600"/>
                </a:moveTo>
                <a:lnTo>
                  <a:pt x="3247" y="307357"/>
                </a:lnTo>
                <a:lnTo>
                  <a:pt x="12705" y="261084"/>
                </a:lnTo>
                <a:lnTo>
                  <a:pt x="27951" y="217205"/>
                </a:lnTo>
                <a:lnTo>
                  <a:pt x="48561" y="176144"/>
                </a:lnTo>
                <a:lnTo>
                  <a:pt x="74109" y="138324"/>
                </a:lnTo>
                <a:lnTo>
                  <a:pt x="104171" y="104171"/>
                </a:lnTo>
                <a:lnTo>
                  <a:pt x="138324" y="74109"/>
                </a:lnTo>
                <a:lnTo>
                  <a:pt x="176144" y="48561"/>
                </a:lnTo>
                <a:lnTo>
                  <a:pt x="217205" y="27951"/>
                </a:lnTo>
                <a:lnTo>
                  <a:pt x="261084" y="12705"/>
                </a:lnTo>
                <a:lnTo>
                  <a:pt x="307357" y="3247"/>
                </a:lnTo>
                <a:lnTo>
                  <a:pt x="355600" y="0"/>
                </a:lnTo>
                <a:lnTo>
                  <a:pt x="1777999" y="0"/>
                </a:lnTo>
                <a:lnTo>
                  <a:pt x="1826242" y="3247"/>
                </a:lnTo>
                <a:lnTo>
                  <a:pt x="1872515" y="12705"/>
                </a:lnTo>
                <a:lnTo>
                  <a:pt x="1916394" y="27951"/>
                </a:lnTo>
                <a:lnTo>
                  <a:pt x="1957455" y="48561"/>
                </a:lnTo>
                <a:lnTo>
                  <a:pt x="1995275" y="74109"/>
                </a:lnTo>
                <a:lnTo>
                  <a:pt x="2029428" y="104171"/>
                </a:lnTo>
                <a:lnTo>
                  <a:pt x="2059490" y="138324"/>
                </a:lnTo>
                <a:lnTo>
                  <a:pt x="2085038" y="176144"/>
                </a:lnTo>
                <a:lnTo>
                  <a:pt x="2105648" y="217205"/>
                </a:lnTo>
                <a:lnTo>
                  <a:pt x="2120894" y="261084"/>
                </a:lnTo>
                <a:lnTo>
                  <a:pt x="2130352" y="307357"/>
                </a:lnTo>
                <a:lnTo>
                  <a:pt x="2133599" y="355600"/>
                </a:lnTo>
                <a:lnTo>
                  <a:pt x="2133599" y="1779511"/>
                </a:lnTo>
                <a:lnTo>
                  <a:pt x="2130352" y="1827767"/>
                </a:lnTo>
                <a:lnTo>
                  <a:pt x="2120894" y="1874049"/>
                </a:lnTo>
                <a:lnTo>
                  <a:pt x="2105648" y="1917934"/>
                </a:lnTo>
                <a:lnTo>
                  <a:pt x="2085038" y="1958998"/>
                </a:lnTo>
                <a:lnTo>
                  <a:pt x="2059490" y="1996818"/>
                </a:lnTo>
                <a:lnTo>
                  <a:pt x="2029428" y="2030969"/>
                </a:lnTo>
                <a:lnTo>
                  <a:pt x="1995275" y="2061029"/>
                </a:lnTo>
                <a:lnTo>
                  <a:pt x="1957455" y="2086573"/>
                </a:lnTo>
                <a:lnTo>
                  <a:pt x="1916394" y="2107179"/>
                </a:lnTo>
                <a:lnTo>
                  <a:pt x="1872515" y="2122421"/>
                </a:lnTo>
                <a:lnTo>
                  <a:pt x="1826242" y="2131877"/>
                </a:lnTo>
                <a:lnTo>
                  <a:pt x="1777999" y="2135124"/>
                </a:lnTo>
                <a:lnTo>
                  <a:pt x="355600" y="2135124"/>
                </a:lnTo>
                <a:lnTo>
                  <a:pt x="307357" y="2131877"/>
                </a:lnTo>
                <a:lnTo>
                  <a:pt x="261084" y="2122421"/>
                </a:lnTo>
                <a:lnTo>
                  <a:pt x="217205" y="2107179"/>
                </a:lnTo>
                <a:lnTo>
                  <a:pt x="176144" y="2086573"/>
                </a:lnTo>
                <a:lnTo>
                  <a:pt x="138324" y="2061029"/>
                </a:lnTo>
                <a:lnTo>
                  <a:pt x="104171" y="2030969"/>
                </a:lnTo>
                <a:lnTo>
                  <a:pt x="74109" y="1996818"/>
                </a:lnTo>
                <a:lnTo>
                  <a:pt x="48561" y="1958998"/>
                </a:lnTo>
                <a:lnTo>
                  <a:pt x="27951" y="1917934"/>
                </a:lnTo>
                <a:lnTo>
                  <a:pt x="12705" y="1874049"/>
                </a:lnTo>
                <a:lnTo>
                  <a:pt x="3247" y="1827767"/>
                </a:lnTo>
                <a:lnTo>
                  <a:pt x="0" y="1779511"/>
                </a:lnTo>
                <a:lnTo>
                  <a:pt x="0" y="35560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88514" y="4604130"/>
            <a:ext cx="1670050" cy="75755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065" marR="5080" algn="ctr">
              <a:lnSpc>
                <a:spcPct val="91200"/>
              </a:lnSpc>
              <a:spcBef>
                <a:spcPts val="280"/>
              </a:spcBef>
            </a:pPr>
            <a:r>
              <a:rPr sz="1700" b="1" spc="-90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700" b="1" spc="-140" dirty="0">
                <a:solidFill>
                  <a:srgbClr val="FFFFFF"/>
                </a:solidFill>
                <a:latin typeface="Georgia"/>
                <a:cs typeface="Georgia"/>
              </a:rPr>
              <a:t>porch </a:t>
            </a:r>
            <a:r>
              <a:rPr sz="1700" b="1" spc="-125" dirty="0">
                <a:solidFill>
                  <a:srgbClr val="FFFFFF"/>
                </a:solidFill>
                <a:latin typeface="Georgia"/>
                <a:cs typeface="Georgia"/>
              </a:rPr>
              <a:t>fronts  </a:t>
            </a:r>
            <a:r>
              <a:rPr sz="1700" b="1" spc="-165" dirty="0">
                <a:solidFill>
                  <a:srgbClr val="FFFFFF"/>
                </a:solidFill>
                <a:latin typeface="Georgia"/>
                <a:cs typeface="Georgia"/>
              </a:rPr>
              <a:t>a </a:t>
            </a:r>
            <a:r>
              <a:rPr sz="1700" b="1" spc="-135" dirty="0">
                <a:solidFill>
                  <a:srgbClr val="FFFFFF"/>
                </a:solidFill>
                <a:latin typeface="Georgia"/>
                <a:cs typeface="Georgia"/>
              </a:rPr>
              <a:t>square  </a:t>
            </a:r>
            <a:r>
              <a:rPr sz="1700" b="1" spc="-145" dirty="0">
                <a:solidFill>
                  <a:srgbClr val="FFFFFF"/>
                </a:solidFill>
                <a:latin typeface="Georgia"/>
                <a:cs typeface="Georgia"/>
              </a:rPr>
              <a:t>mandapa.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55058" y="3943350"/>
            <a:ext cx="2133600" cy="2135505"/>
          </a:xfrm>
          <a:custGeom>
            <a:avLst/>
            <a:gdLst/>
            <a:ahLst/>
            <a:cxnLst/>
            <a:rect l="l" t="t" r="r" b="b"/>
            <a:pathLst>
              <a:path w="2133600" h="2135504">
                <a:moveTo>
                  <a:pt x="1778000" y="0"/>
                </a:moveTo>
                <a:lnTo>
                  <a:pt x="355600" y="0"/>
                </a:lnTo>
                <a:lnTo>
                  <a:pt x="307357" y="3247"/>
                </a:lnTo>
                <a:lnTo>
                  <a:pt x="261084" y="12705"/>
                </a:lnTo>
                <a:lnTo>
                  <a:pt x="217205" y="27951"/>
                </a:lnTo>
                <a:lnTo>
                  <a:pt x="176144" y="48561"/>
                </a:lnTo>
                <a:lnTo>
                  <a:pt x="138324" y="74109"/>
                </a:lnTo>
                <a:lnTo>
                  <a:pt x="104171" y="104171"/>
                </a:lnTo>
                <a:lnTo>
                  <a:pt x="74109" y="138324"/>
                </a:lnTo>
                <a:lnTo>
                  <a:pt x="48561" y="176144"/>
                </a:lnTo>
                <a:lnTo>
                  <a:pt x="27951" y="217205"/>
                </a:lnTo>
                <a:lnTo>
                  <a:pt x="12705" y="261084"/>
                </a:lnTo>
                <a:lnTo>
                  <a:pt x="3247" y="307357"/>
                </a:lnTo>
                <a:lnTo>
                  <a:pt x="0" y="355600"/>
                </a:lnTo>
                <a:lnTo>
                  <a:pt x="0" y="1779511"/>
                </a:lnTo>
                <a:lnTo>
                  <a:pt x="3247" y="1827767"/>
                </a:lnTo>
                <a:lnTo>
                  <a:pt x="12705" y="1874049"/>
                </a:lnTo>
                <a:lnTo>
                  <a:pt x="27951" y="1917934"/>
                </a:lnTo>
                <a:lnTo>
                  <a:pt x="48561" y="1958998"/>
                </a:lnTo>
                <a:lnTo>
                  <a:pt x="74109" y="1996818"/>
                </a:lnTo>
                <a:lnTo>
                  <a:pt x="104171" y="2030969"/>
                </a:lnTo>
                <a:lnTo>
                  <a:pt x="138324" y="2061029"/>
                </a:lnTo>
                <a:lnTo>
                  <a:pt x="176144" y="2086573"/>
                </a:lnTo>
                <a:lnTo>
                  <a:pt x="217205" y="2107179"/>
                </a:lnTo>
                <a:lnTo>
                  <a:pt x="261084" y="2122421"/>
                </a:lnTo>
                <a:lnTo>
                  <a:pt x="307357" y="2131877"/>
                </a:lnTo>
                <a:lnTo>
                  <a:pt x="355600" y="2135124"/>
                </a:lnTo>
                <a:lnTo>
                  <a:pt x="1778000" y="2135124"/>
                </a:lnTo>
                <a:lnTo>
                  <a:pt x="1826242" y="2131877"/>
                </a:lnTo>
                <a:lnTo>
                  <a:pt x="1872515" y="2122421"/>
                </a:lnTo>
                <a:lnTo>
                  <a:pt x="1916394" y="2107179"/>
                </a:lnTo>
                <a:lnTo>
                  <a:pt x="1957455" y="2086573"/>
                </a:lnTo>
                <a:lnTo>
                  <a:pt x="1995275" y="2061029"/>
                </a:lnTo>
                <a:lnTo>
                  <a:pt x="2029428" y="2030969"/>
                </a:lnTo>
                <a:lnTo>
                  <a:pt x="2059490" y="1996818"/>
                </a:lnTo>
                <a:lnTo>
                  <a:pt x="2085038" y="1958998"/>
                </a:lnTo>
                <a:lnTo>
                  <a:pt x="2105648" y="1917934"/>
                </a:lnTo>
                <a:lnTo>
                  <a:pt x="2120894" y="1874049"/>
                </a:lnTo>
                <a:lnTo>
                  <a:pt x="2130352" y="1827767"/>
                </a:lnTo>
                <a:lnTo>
                  <a:pt x="2133599" y="1779511"/>
                </a:lnTo>
                <a:lnTo>
                  <a:pt x="2133599" y="355600"/>
                </a:lnTo>
                <a:lnTo>
                  <a:pt x="2130352" y="307357"/>
                </a:lnTo>
                <a:lnTo>
                  <a:pt x="2120894" y="261084"/>
                </a:lnTo>
                <a:lnTo>
                  <a:pt x="2105648" y="217205"/>
                </a:lnTo>
                <a:lnTo>
                  <a:pt x="2085038" y="176144"/>
                </a:lnTo>
                <a:lnTo>
                  <a:pt x="2059490" y="138324"/>
                </a:lnTo>
                <a:lnTo>
                  <a:pt x="2029428" y="104171"/>
                </a:lnTo>
                <a:lnTo>
                  <a:pt x="1995275" y="74109"/>
                </a:lnTo>
                <a:lnTo>
                  <a:pt x="1957455" y="48561"/>
                </a:lnTo>
                <a:lnTo>
                  <a:pt x="1916394" y="27951"/>
                </a:lnTo>
                <a:lnTo>
                  <a:pt x="1872515" y="12705"/>
                </a:lnTo>
                <a:lnTo>
                  <a:pt x="1826242" y="3247"/>
                </a:lnTo>
                <a:lnTo>
                  <a:pt x="17780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55058" y="3943350"/>
            <a:ext cx="2133600" cy="2135505"/>
          </a:xfrm>
          <a:custGeom>
            <a:avLst/>
            <a:gdLst/>
            <a:ahLst/>
            <a:cxnLst/>
            <a:rect l="l" t="t" r="r" b="b"/>
            <a:pathLst>
              <a:path w="2133600" h="2135504">
                <a:moveTo>
                  <a:pt x="0" y="355600"/>
                </a:moveTo>
                <a:lnTo>
                  <a:pt x="3247" y="307357"/>
                </a:lnTo>
                <a:lnTo>
                  <a:pt x="12705" y="261084"/>
                </a:lnTo>
                <a:lnTo>
                  <a:pt x="27951" y="217205"/>
                </a:lnTo>
                <a:lnTo>
                  <a:pt x="48561" y="176144"/>
                </a:lnTo>
                <a:lnTo>
                  <a:pt x="74109" y="138324"/>
                </a:lnTo>
                <a:lnTo>
                  <a:pt x="104171" y="104171"/>
                </a:lnTo>
                <a:lnTo>
                  <a:pt x="138324" y="74109"/>
                </a:lnTo>
                <a:lnTo>
                  <a:pt x="176144" y="48561"/>
                </a:lnTo>
                <a:lnTo>
                  <a:pt x="217205" y="27951"/>
                </a:lnTo>
                <a:lnTo>
                  <a:pt x="261084" y="12705"/>
                </a:lnTo>
                <a:lnTo>
                  <a:pt x="307357" y="3247"/>
                </a:lnTo>
                <a:lnTo>
                  <a:pt x="355600" y="0"/>
                </a:lnTo>
                <a:lnTo>
                  <a:pt x="1778000" y="0"/>
                </a:lnTo>
                <a:lnTo>
                  <a:pt x="1826242" y="3247"/>
                </a:lnTo>
                <a:lnTo>
                  <a:pt x="1872515" y="12705"/>
                </a:lnTo>
                <a:lnTo>
                  <a:pt x="1916394" y="27951"/>
                </a:lnTo>
                <a:lnTo>
                  <a:pt x="1957455" y="48561"/>
                </a:lnTo>
                <a:lnTo>
                  <a:pt x="1995275" y="74109"/>
                </a:lnTo>
                <a:lnTo>
                  <a:pt x="2029428" y="104171"/>
                </a:lnTo>
                <a:lnTo>
                  <a:pt x="2059490" y="138324"/>
                </a:lnTo>
                <a:lnTo>
                  <a:pt x="2085038" y="176144"/>
                </a:lnTo>
                <a:lnTo>
                  <a:pt x="2105648" y="217205"/>
                </a:lnTo>
                <a:lnTo>
                  <a:pt x="2120894" y="261084"/>
                </a:lnTo>
                <a:lnTo>
                  <a:pt x="2130352" y="307357"/>
                </a:lnTo>
                <a:lnTo>
                  <a:pt x="2133599" y="355600"/>
                </a:lnTo>
                <a:lnTo>
                  <a:pt x="2133599" y="1779511"/>
                </a:lnTo>
                <a:lnTo>
                  <a:pt x="2130352" y="1827767"/>
                </a:lnTo>
                <a:lnTo>
                  <a:pt x="2120894" y="1874049"/>
                </a:lnTo>
                <a:lnTo>
                  <a:pt x="2105648" y="1917934"/>
                </a:lnTo>
                <a:lnTo>
                  <a:pt x="2085038" y="1958998"/>
                </a:lnTo>
                <a:lnTo>
                  <a:pt x="2059490" y="1996818"/>
                </a:lnTo>
                <a:lnTo>
                  <a:pt x="2029428" y="2030969"/>
                </a:lnTo>
                <a:lnTo>
                  <a:pt x="1995275" y="2061029"/>
                </a:lnTo>
                <a:lnTo>
                  <a:pt x="1957455" y="2086573"/>
                </a:lnTo>
                <a:lnTo>
                  <a:pt x="1916394" y="2107179"/>
                </a:lnTo>
                <a:lnTo>
                  <a:pt x="1872515" y="2122421"/>
                </a:lnTo>
                <a:lnTo>
                  <a:pt x="1826242" y="2131877"/>
                </a:lnTo>
                <a:lnTo>
                  <a:pt x="1778000" y="2135124"/>
                </a:lnTo>
                <a:lnTo>
                  <a:pt x="355600" y="2135124"/>
                </a:lnTo>
                <a:lnTo>
                  <a:pt x="307357" y="2131877"/>
                </a:lnTo>
                <a:lnTo>
                  <a:pt x="261084" y="2122421"/>
                </a:lnTo>
                <a:lnTo>
                  <a:pt x="217205" y="2107179"/>
                </a:lnTo>
                <a:lnTo>
                  <a:pt x="176144" y="2086573"/>
                </a:lnTo>
                <a:lnTo>
                  <a:pt x="138324" y="2061029"/>
                </a:lnTo>
                <a:lnTo>
                  <a:pt x="104171" y="2030969"/>
                </a:lnTo>
                <a:lnTo>
                  <a:pt x="74109" y="1996818"/>
                </a:lnTo>
                <a:lnTo>
                  <a:pt x="48561" y="1958998"/>
                </a:lnTo>
                <a:lnTo>
                  <a:pt x="27951" y="1917934"/>
                </a:lnTo>
                <a:lnTo>
                  <a:pt x="12705" y="1874049"/>
                </a:lnTo>
                <a:lnTo>
                  <a:pt x="3247" y="1827767"/>
                </a:lnTo>
                <a:lnTo>
                  <a:pt x="0" y="1779511"/>
                </a:lnTo>
                <a:lnTo>
                  <a:pt x="0" y="35560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818634" y="4480001"/>
            <a:ext cx="1807845" cy="101028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-635" algn="ctr">
              <a:lnSpc>
                <a:spcPct val="93200"/>
              </a:lnSpc>
              <a:spcBef>
                <a:spcPts val="245"/>
              </a:spcBef>
            </a:pPr>
            <a:r>
              <a:rPr sz="1700" spc="-50" dirty="0">
                <a:solidFill>
                  <a:srgbClr val="FFFFFF"/>
                </a:solidFill>
                <a:latin typeface="Georgia"/>
                <a:cs typeface="Georgia"/>
              </a:rPr>
              <a:t>In </a:t>
            </a:r>
            <a:r>
              <a:rPr sz="1700" spc="-20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700" spc="-5" dirty="0">
                <a:solidFill>
                  <a:srgbClr val="FFFFFF"/>
                </a:solidFill>
                <a:latin typeface="Georgia"/>
                <a:cs typeface="Georgia"/>
              </a:rPr>
              <a:t>face </a:t>
            </a:r>
            <a:r>
              <a:rPr sz="1700" spc="15" dirty="0">
                <a:solidFill>
                  <a:srgbClr val="FFFFFF"/>
                </a:solidFill>
                <a:latin typeface="Georgia"/>
                <a:cs typeface="Georgia"/>
              </a:rPr>
              <a:t>of  </a:t>
            </a:r>
            <a:r>
              <a:rPr sz="1700" spc="5" dirty="0">
                <a:solidFill>
                  <a:srgbClr val="FFFFFF"/>
                </a:solidFill>
                <a:latin typeface="Georgia"/>
                <a:cs typeface="Georgia"/>
              </a:rPr>
              <a:t>mandapa, </a:t>
            </a:r>
            <a:r>
              <a:rPr sz="1700" spc="-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7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spc="25" dirty="0">
                <a:solidFill>
                  <a:srgbClr val="FFFFFF"/>
                </a:solidFill>
                <a:latin typeface="Georgia"/>
                <a:cs typeface="Georgia"/>
              </a:rPr>
              <a:t>Nandi  </a:t>
            </a:r>
            <a:r>
              <a:rPr sz="1700" spc="-5" dirty="0">
                <a:solidFill>
                  <a:srgbClr val="FFFFFF"/>
                </a:solidFill>
                <a:latin typeface="Georgia"/>
                <a:cs typeface="Georgia"/>
              </a:rPr>
              <a:t>face </a:t>
            </a:r>
            <a:r>
              <a:rPr sz="1700" spc="-15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700" spc="-5" dirty="0">
                <a:solidFill>
                  <a:srgbClr val="FFFFFF"/>
                </a:solidFill>
                <a:latin typeface="Georgia"/>
                <a:cs typeface="Georgia"/>
              </a:rPr>
              <a:t>small  </a:t>
            </a:r>
            <a:r>
              <a:rPr sz="1700" spc="-15" dirty="0">
                <a:solidFill>
                  <a:srgbClr val="FFFFFF"/>
                </a:solidFill>
                <a:latin typeface="Georgia"/>
                <a:cs typeface="Georgia"/>
              </a:rPr>
              <a:t>interior shrine..</a:t>
            </a:r>
            <a:endParaRPr sz="1700">
              <a:latin typeface="Georgia"/>
              <a:cs typeface="Georgia"/>
            </a:endParaRPr>
          </a:p>
        </p:txBody>
      </p:sp>
      <p:graphicFrame>
        <p:nvGraphicFramePr>
          <p:cNvPr id="18" name="Diagram 17"/>
          <p:cNvGraphicFramePr/>
          <p:nvPr/>
        </p:nvGraphicFramePr>
        <p:xfrm>
          <a:off x="381000" y="352170"/>
          <a:ext cx="7620000" cy="696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object 13"/>
          <p:cNvSpPr/>
          <p:nvPr/>
        </p:nvSpPr>
        <p:spPr>
          <a:xfrm>
            <a:off x="7010400" y="3881628"/>
            <a:ext cx="2133600" cy="26106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19543" y="1196339"/>
            <a:ext cx="2124455" cy="25923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8307" y="3928871"/>
            <a:ext cx="2040636" cy="24658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5260" y="1264919"/>
            <a:ext cx="2103120" cy="23119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19543" y="4148328"/>
            <a:ext cx="1872996" cy="24048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/>
          <p:cNvGraphicFramePr/>
          <p:nvPr/>
        </p:nvGraphicFramePr>
        <p:xfrm>
          <a:off x="1644776" y="92709"/>
          <a:ext cx="7042024" cy="696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bject 3"/>
          <p:cNvSpPr/>
          <p:nvPr/>
        </p:nvSpPr>
        <p:spPr>
          <a:xfrm>
            <a:off x="0" y="1170432"/>
            <a:ext cx="9144000" cy="478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3004" y="955547"/>
            <a:ext cx="6489192" cy="5303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850135"/>
            <a:ext cx="9144000" cy="4785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3004" y="1635251"/>
            <a:ext cx="6489192" cy="5318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531364"/>
            <a:ext cx="9144000" cy="4785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3004" y="2316479"/>
            <a:ext cx="6489192" cy="5303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211067"/>
            <a:ext cx="9144000" cy="4785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3004" y="2996183"/>
            <a:ext cx="6489192" cy="5318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3892296"/>
            <a:ext cx="9144000" cy="47853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3004" y="3677411"/>
            <a:ext cx="6489192" cy="5303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08151" y="1048258"/>
            <a:ext cx="5723255" cy="2976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85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500" b="1" spc="-100" dirty="0">
                <a:solidFill>
                  <a:srgbClr val="FFFFFF"/>
                </a:solidFill>
                <a:latin typeface="Georgia"/>
                <a:cs typeface="Georgia"/>
              </a:rPr>
              <a:t>temple </a:t>
            </a:r>
            <a:r>
              <a:rPr sz="1500" b="1" spc="-110" dirty="0">
                <a:solidFill>
                  <a:srgbClr val="FFFFFF"/>
                </a:solidFill>
                <a:latin typeface="Georgia"/>
                <a:cs typeface="Georgia"/>
              </a:rPr>
              <a:t>stands </a:t>
            </a:r>
            <a:r>
              <a:rPr sz="1500" b="1" spc="-120" dirty="0">
                <a:solidFill>
                  <a:srgbClr val="FFFFFF"/>
                </a:solidFill>
                <a:latin typeface="Georgia"/>
                <a:cs typeface="Georgia"/>
              </a:rPr>
              <a:t>on </a:t>
            </a:r>
            <a:r>
              <a:rPr sz="1500" b="1" spc="-125" dirty="0">
                <a:solidFill>
                  <a:srgbClr val="FFFFFF"/>
                </a:solidFill>
                <a:latin typeface="Georgia"/>
                <a:cs typeface="Georgia"/>
              </a:rPr>
              <a:t>square </a:t>
            </a:r>
            <a:r>
              <a:rPr sz="1500" b="1" spc="-90" dirty="0">
                <a:solidFill>
                  <a:srgbClr val="FFFFFF"/>
                </a:solidFill>
                <a:latin typeface="Georgia"/>
                <a:cs typeface="Georgia"/>
              </a:rPr>
              <a:t>plan </a:t>
            </a:r>
            <a:r>
              <a:rPr sz="1500" b="1" spc="-70" dirty="0">
                <a:solidFill>
                  <a:srgbClr val="FFFFFF"/>
                </a:solidFill>
                <a:latin typeface="Georgia"/>
                <a:cs typeface="Georgia"/>
              </a:rPr>
              <a:t>15 </a:t>
            </a:r>
            <a:r>
              <a:rPr sz="1500" b="1" spc="-190" dirty="0">
                <a:solidFill>
                  <a:srgbClr val="FFFFFF"/>
                </a:solidFill>
                <a:latin typeface="Georgia"/>
                <a:cs typeface="Georgia"/>
              </a:rPr>
              <a:t>m </a:t>
            </a:r>
            <a:r>
              <a:rPr sz="1500" b="1" spc="-85" dirty="0">
                <a:solidFill>
                  <a:srgbClr val="FFFFFF"/>
                </a:solidFill>
                <a:latin typeface="Georgia"/>
                <a:cs typeface="Georgia"/>
              </a:rPr>
              <a:t>side </a:t>
            </a:r>
            <a:r>
              <a:rPr sz="1500" b="1" spc="-70" dirty="0">
                <a:solidFill>
                  <a:srgbClr val="FFFFFF"/>
                </a:solidFill>
                <a:latin typeface="Georgia"/>
                <a:cs typeface="Georgia"/>
              </a:rPr>
              <a:t>with high</a:t>
            </a:r>
            <a:r>
              <a:rPr sz="1500" b="1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b="1" spc="-90" dirty="0">
                <a:solidFill>
                  <a:srgbClr val="FFFFFF"/>
                </a:solidFill>
                <a:latin typeface="Georgia"/>
                <a:cs typeface="Georgia"/>
              </a:rPr>
              <a:t>platform…</a:t>
            </a:r>
            <a:endParaRPr sz="1500">
              <a:latin typeface="Georgia"/>
              <a:cs typeface="Georgia"/>
            </a:endParaRPr>
          </a:p>
          <a:p>
            <a:pPr marL="12700" marR="2647950">
              <a:lnSpc>
                <a:spcPts val="5370"/>
              </a:lnSpc>
              <a:spcBef>
                <a:spcPts val="750"/>
              </a:spcBef>
            </a:pPr>
            <a:r>
              <a:rPr sz="1500" b="1" spc="-85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500" b="1" spc="-130" dirty="0">
                <a:solidFill>
                  <a:srgbClr val="FFFFFF"/>
                </a:solidFill>
                <a:latin typeface="Georgia"/>
                <a:cs typeface="Georgia"/>
              </a:rPr>
              <a:t>north </a:t>
            </a:r>
            <a:r>
              <a:rPr sz="1500" b="1" spc="-100" dirty="0">
                <a:solidFill>
                  <a:srgbClr val="FFFFFF"/>
                </a:solidFill>
                <a:latin typeface="Georgia"/>
                <a:cs typeface="Georgia"/>
              </a:rPr>
              <a:t>face </a:t>
            </a:r>
            <a:r>
              <a:rPr sz="1500" b="1" spc="-70" dirty="0">
                <a:solidFill>
                  <a:srgbClr val="FFFFFF"/>
                </a:solidFill>
                <a:latin typeface="Georgia"/>
                <a:cs typeface="Georgia"/>
              </a:rPr>
              <a:t>of </a:t>
            </a:r>
            <a:r>
              <a:rPr sz="1500" b="1" spc="-100" dirty="0">
                <a:solidFill>
                  <a:srgbClr val="FFFFFF"/>
                </a:solidFill>
                <a:latin typeface="Georgia"/>
                <a:cs typeface="Georgia"/>
              </a:rPr>
              <a:t>temple </a:t>
            </a:r>
            <a:r>
              <a:rPr sz="1500" b="1" spc="-70" dirty="0">
                <a:solidFill>
                  <a:srgbClr val="FFFFFF"/>
                </a:solidFill>
                <a:latin typeface="Georgia"/>
                <a:cs typeface="Georgia"/>
              </a:rPr>
              <a:t>is </a:t>
            </a:r>
            <a:r>
              <a:rPr sz="1500" b="1" spc="-110" dirty="0">
                <a:solidFill>
                  <a:srgbClr val="FFFFFF"/>
                </a:solidFill>
                <a:latin typeface="Georgia"/>
                <a:cs typeface="Georgia"/>
              </a:rPr>
              <a:t>shown..  </a:t>
            </a:r>
            <a:r>
              <a:rPr sz="1500" b="1" spc="-65" dirty="0">
                <a:solidFill>
                  <a:srgbClr val="FFFFFF"/>
                </a:solidFill>
                <a:latin typeface="Georgia"/>
                <a:cs typeface="Georgia"/>
              </a:rPr>
              <a:t>Sloping</a:t>
            </a:r>
            <a:r>
              <a:rPr sz="1500" b="1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b="1" spc="-114" dirty="0">
                <a:solidFill>
                  <a:srgbClr val="FFFFFF"/>
                </a:solidFill>
                <a:latin typeface="Georgia"/>
                <a:cs typeface="Georgia"/>
              </a:rPr>
              <a:t>roof..</a:t>
            </a:r>
            <a:endParaRPr sz="15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b="1" spc="-105" dirty="0">
                <a:solidFill>
                  <a:srgbClr val="FFFFFF"/>
                </a:solidFill>
                <a:latin typeface="Georgia"/>
                <a:cs typeface="Georgia"/>
              </a:rPr>
              <a:t>Stone </a:t>
            </a:r>
            <a:r>
              <a:rPr sz="1500" b="1" spc="-75" dirty="0">
                <a:solidFill>
                  <a:srgbClr val="FFFFFF"/>
                </a:solidFill>
                <a:latin typeface="Georgia"/>
                <a:cs typeface="Georgia"/>
              </a:rPr>
              <a:t>loges </a:t>
            </a:r>
            <a:r>
              <a:rPr sz="1500" b="1" spc="-120" dirty="0">
                <a:solidFill>
                  <a:srgbClr val="FFFFFF"/>
                </a:solidFill>
                <a:latin typeface="Georgia"/>
                <a:cs typeface="Georgia"/>
              </a:rPr>
              <a:t>cover </a:t>
            </a:r>
            <a:r>
              <a:rPr sz="1500" b="1" spc="-105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500" b="1" spc="-80" dirty="0">
                <a:solidFill>
                  <a:srgbClr val="FFFFFF"/>
                </a:solidFill>
                <a:latin typeface="Georgia"/>
                <a:cs typeface="Georgia"/>
              </a:rPr>
              <a:t>joint </a:t>
            </a:r>
            <a:r>
              <a:rPr sz="1500" b="1" spc="-95" dirty="0">
                <a:solidFill>
                  <a:srgbClr val="FFFFFF"/>
                </a:solidFill>
                <a:latin typeface="Georgia"/>
                <a:cs typeface="Georgia"/>
              </a:rPr>
              <a:t>between </a:t>
            </a:r>
            <a:r>
              <a:rPr sz="1500" b="1" spc="-105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500" b="1" spc="-90" dirty="0">
                <a:solidFill>
                  <a:srgbClr val="FFFFFF"/>
                </a:solidFill>
                <a:latin typeface="Georgia"/>
                <a:cs typeface="Georgia"/>
              </a:rPr>
              <a:t>roofing</a:t>
            </a:r>
            <a:r>
              <a:rPr sz="1500" b="1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b="1" spc="-100" dirty="0">
                <a:solidFill>
                  <a:srgbClr val="FFFFFF"/>
                </a:solidFill>
                <a:latin typeface="Georgia"/>
                <a:cs typeface="Georgia"/>
              </a:rPr>
              <a:t>slabs..</a:t>
            </a:r>
            <a:endParaRPr sz="15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1500" b="1" spc="-65" dirty="0">
                <a:solidFill>
                  <a:srgbClr val="FFFFFF"/>
                </a:solidFill>
                <a:latin typeface="Georgia"/>
                <a:cs typeface="Georgia"/>
              </a:rPr>
              <a:t>No </a:t>
            </a:r>
            <a:r>
              <a:rPr sz="1500" b="1" spc="-160" dirty="0">
                <a:solidFill>
                  <a:srgbClr val="FFFFFF"/>
                </a:solidFill>
                <a:latin typeface="Georgia"/>
                <a:cs typeface="Georgia"/>
              </a:rPr>
              <a:t>mortar </a:t>
            </a:r>
            <a:r>
              <a:rPr sz="1500" b="1" spc="-70" dirty="0">
                <a:solidFill>
                  <a:srgbClr val="FFFFFF"/>
                </a:solidFill>
                <a:latin typeface="Georgia"/>
                <a:cs typeface="Georgia"/>
              </a:rPr>
              <a:t>is </a:t>
            </a:r>
            <a:r>
              <a:rPr sz="1500" b="1" spc="-105" dirty="0">
                <a:solidFill>
                  <a:srgbClr val="FFFFFF"/>
                </a:solidFill>
                <a:latin typeface="Georgia"/>
                <a:cs typeface="Georgia"/>
              </a:rPr>
              <a:t>used </a:t>
            </a:r>
            <a:r>
              <a:rPr sz="1500" b="1" spc="-110" dirty="0">
                <a:solidFill>
                  <a:srgbClr val="FFFFFF"/>
                </a:solidFill>
                <a:latin typeface="Georgia"/>
                <a:cs typeface="Georgia"/>
              </a:rPr>
              <a:t>for </a:t>
            </a:r>
            <a:r>
              <a:rPr sz="1500" b="1" spc="-105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500" b="1" spc="-120" dirty="0">
                <a:solidFill>
                  <a:srgbClr val="FFFFFF"/>
                </a:solidFill>
                <a:latin typeface="Georgia"/>
                <a:cs typeface="Georgia"/>
              </a:rPr>
              <a:t>construction </a:t>
            </a:r>
            <a:r>
              <a:rPr sz="1500" b="1" spc="-65" dirty="0">
                <a:solidFill>
                  <a:srgbClr val="FFFFFF"/>
                </a:solidFill>
                <a:latin typeface="Georgia"/>
                <a:cs typeface="Georgia"/>
              </a:rPr>
              <a:t>of </a:t>
            </a:r>
            <a:r>
              <a:rPr sz="1500" b="1" spc="-85" dirty="0">
                <a:solidFill>
                  <a:srgbClr val="FFFFFF"/>
                </a:solidFill>
                <a:latin typeface="Georgia"/>
                <a:cs typeface="Georgia"/>
              </a:rPr>
              <a:t>this</a:t>
            </a:r>
            <a:r>
              <a:rPr sz="1500" b="1" spc="-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b="1" spc="-105" dirty="0">
                <a:solidFill>
                  <a:srgbClr val="FFFFFF"/>
                </a:solidFill>
                <a:latin typeface="Georgia"/>
                <a:cs typeface="Georgia"/>
              </a:rPr>
              <a:t>temple..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1563" y="4363211"/>
            <a:ext cx="4035552" cy="226314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60391" y="4320539"/>
            <a:ext cx="4145279" cy="253745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0" y="4136136"/>
            <a:ext cx="4724400" cy="2798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3470" y="91186"/>
            <a:ext cx="79457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DURGA TEMPLE</a:t>
            </a:r>
            <a:r>
              <a:rPr sz="4400" spc="-819" dirty="0"/>
              <a:t> </a:t>
            </a:r>
            <a:r>
              <a:rPr sz="4400" spc="-160" dirty="0"/>
              <a:t>AT </a:t>
            </a:r>
            <a:r>
              <a:rPr sz="4400" dirty="0"/>
              <a:t>AIHOLE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15062" y="845058"/>
            <a:ext cx="7260590" cy="669290"/>
          </a:xfrm>
          <a:custGeom>
            <a:avLst/>
            <a:gdLst/>
            <a:ahLst/>
            <a:cxnLst/>
            <a:rect l="l" t="t" r="r" b="b"/>
            <a:pathLst>
              <a:path w="7260590" h="669290">
                <a:moveTo>
                  <a:pt x="7193407" y="0"/>
                </a:moveTo>
                <a:lnTo>
                  <a:pt x="66903" y="0"/>
                </a:lnTo>
                <a:lnTo>
                  <a:pt x="40864" y="5260"/>
                </a:lnTo>
                <a:lnTo>
                  <a:pt x="19597" y="19605"/>
                </a:lnTo>
                <a:lnTo>
                  <a:pt x="5258" y="40880"/>
                </a:lnTo>
                <a:lnTo>
                  <a:pt x="0" y="66928"/>
                </a:lnTo>
                <a:lnTo>
                  <a:pt x="0" y="602106"/>
                </a:lnTo>
                <a:lnTo>
                  <a:pt x="5258" y="628155"/>
                </a:lnTo>
                <a:lnTo>
                  <a:pt x="19597" y="649430"/>
                </a:lnTo>
                <a:lnTo>
                  <a:pt x="40864" y="663775"/>
                </a:lnTo>
                <a:lnTo>
                  <a:pt x="66903" y="669036"/>
                </a:lnTo>
                <a:lnTo>
                  <a:pt x="7193407" y="669036"/>
                </a:lnTo>
                <a:lnTo>
                  <a:pt x="7219455" y="663775"/>
                </a:lnTo>
                <a:lnTo>
                  <a:pt x="7240730" y="649430"/>
                </a:lnTo>
                <a:lnTo>
                  <a:pt x="7255075" y="628155"/>
                </a:lnTo>
                <a:lnTo>
                  <a:pt x="7260336" y="602106"/>
                </a:lnTo>
                <a:lnTo>
                  <a:pt x="7260336" y="66928"/>
                </a:lnTo>
                <a:lnTo>
                  <a:pt x="7255075" y="40880"/>
                </a:lnTo>
                <a:lnTo>
                  <a:pt x="7240730" y="19605"/>
                </a:lnTo>
                <a:lnTo>
                  <a:pt x="7219455" y="5260"/>
                </a:lnTo>
                <a:lnTo>
                  <a:pt x="719340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062" y="845058"/>
            <a:ext cx="7260590" cy="669290"/>
          </a:xfrm>
          <a:custGeom>
            <a:avLst/>
            <a:gdLst/>
            <a:ahLst/>
            <a:cxnLst/>
            <a:rect l="l" t="t" r="r" b="b"/>
            <a:pathLst>
              <a:path w="7260590" h="669290">
                <a:moveTo>
                  <a:pt x="0" y="66928"/>
                </a:moveTo>
                <a:lnTo>
                  <a:pt x="5258" y="40880"/>
                </a:lnTo>
                <a:lnTo>
                  <a:pt x="19597" y="19605"/>
                </a:lnTo>
                <a:lnTo>
                  <a:pt x="40864" y="5260"/>
                </a:lnTo>
                <a:lnTo>
                  <a:pt x="66903" y="0"/>
                </a:lnTo>
                <a:lnTo>
                  <a:pt x="7193407" y="0"/>
                </a:lnTo>
                <a:lnTo>
                  <a:pt x="7219455" y="5260"/>
                </a:lnTo>
                <a:lnTo>
                  <a:pt x="7240730" y="19605"/>
                </a:lnTo>
                <a:lnTo>
                  <a:pt x="7255075" y="40880"/>
                </a:lnTo>
                <a:lnTo>
                  <a:pt x="7260336" y="66928"/>
                </a:lnTo>
                <a:lnTo>
                  <a:pt x="7260336" y="602106"/>
                </a:lnTo>
                <a:lnTo>
                  <a:pt x="7255075" y="628155"/>
                </a:lnTo>
                <a:lnTo>
                  <a:pt x="7240730" y="649430"/>
                </a:lnTo>
                <a:lnTo>
                  <a:pt x="7219455" y="663775"/>
                </a:lnTo>
                <a:lnTo>
                  <a:pt x="7193407" y="669036"/>
                </a:lnTo>
                <a:lnTo>
                  <a:pt x="66903" y="669036"/>
                </a:lnTo>
                <a:lnTo>
                  <a:pt x="40864" y="663775"/>
                </a:lnTo>
                <a:lnTo>
                  <a:pt x="19597" y="649430"/>
                </a:lnTo>
                <a:lnTo>
                  <a:pt x="5258" y="628155"/>
                </a:lnTo>
                <a:lnTo>
                  <a:pt x="0" y="602106"/>
                </a:lnTo>
                <a:lnTo>
                  <a:pt x="0" y="66928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9922" y="1582674"/>
            <a:ext cx="6710680" cy="779145"/>
          </a:xfrm>
          <a:custGeom>
            <a:avLst/>
            <a:gdLst/>
            <a:ahLst/>
            <a:cxnLst/>
            <a:rect l="l" t="t" r="r" b="b"/>
            <a:pathLst>
              <a:path w="6710680" h="779144">
                <a:moveTo>
                  <a:pt x="6632321" y="0"/>
                </a:moveTo>
                <a:lnTo>
                  <a:pt x="77876" y="0"/>
                </a:lnTo>
                <a:lnTo>
                  <a:pt x="47561" y="6127"/>
                </a:lnTo>
                <a:lnTo>
                  <a:pt x="22807" y="22828"/>
                </a:lnTo>
                <a:lnTo>
                  <a:pt x="6119" y="47577"/>
                </a:lnTo>
                <a:lnTo>
                  <a:pt x="0" y="77850"/>
                </a:lnTo>
                <a:lnTo>
                  <a:pt x="0" y="700913"/>
                </a:lnTo>
                <a:lnTo>
                  <a:pt x="6119" y="731186"/>
                </a:lnTo>
                <a:lnTo>
                  <a:pt x="22807" y="755935"/>
                </a:lnTo>
                <a:lnTo>
                  <a:pt x="47561" y="772636"/>
                </a:lnTo>
                <a:lnTo>
                  <a:pt x="77876" y="778763"/>
                </a:lnTo>
                <a:lnTo>
                  <a:pt x="6632321" y="778763"/>
                </a:lnTo>
                <a:lnTo>
                  <a:pt x="6662594" y="772636"/>
                </a:lnTo>
                <a:lnTo>
                  <a:pt x="6687343" y="755935"/>
                </a:lnTo>
                <a:lnTo>
                  <a:pt x="6704044" y="731186"/>
                </a:lnTo>
                <a:lnTo>
                  <a:pt x="6710172" y="700913"/>
                </a:lnTo>
                <a:lnTo>
                  <a:pt x="6710172" y="77850"/>
                </a:lnTo>
                <a:lnTo>
                  <a:pt x="6704044" y="47577"/>
                </a:lnTo>
                <a:lnTo>
                  <a:pt x="6687343" y="22828"/>
                </a:lnTo>
                <a:lnTo>
                  <a:pt x="6662594" y="6127"/>
                </a:lnTo>
                <a:lnTo>
                  <a:pt x="663232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9922" y="1582674"/>
            <a:ext cx="6710680" cy="779145"/>
          </a:xfrm>
          <a:custGeom>
            <a:avLst/>
            <a:gdLst/>
            <a:ahLst/>
            <a:cxnLst/>
            <a:rect l="l" t="t" r="r" b="b"/>
            <a:pathLst>
              <a:path w="6710680" h="779144">
                <a:moveTo>
                  <a:pt x="0" y="77850"/>
                </a:moveTo>
                <a:lnTo>
                  <a:pt x="6119" y="47577"/>
                </a:lnTo>
                <a:lnTo>
                  <a:pt x="22807" y="22828"/>
                </a:lnTo>
                <a:lnTo>
                  <a:pt x="47561" y="6127"/>
                </a:lnTo>
                <a:lnTo>
                  <a:pt x="77876" y="0"/>
                </a:lnTo>
                <a:lnTo>
                  <a:pt x="6632321" y="0"/>
                </a:lnTo>
                <a:lnTo>
                  <a:pt x="6662594" y="6127"/>
                </a:lnTo>
                <a:lnTo>
                  <a:pt x="6687343" y="22828"/>
                </a:lnTo>
                <a:lnTo>
                  <a:pt x="6704044" y="47577"/>
                </a:lnTo>
                <a:lnTo>
                  <a:pt x="6710172" y="77850"/>
                </a:lnTo>
                <a:lnTo>
                  <a:pt x="6710172" y="700913"/>
                </a:lnTo>
                <a:lnTo>
                  <a:pt x="6704044" y="731186"/>
                </a:lnTo>
                <a:lnTo>
                  <a:pt x="6687343" y="755935"/>
                </a:lnTo>
                <a:lnTo>
                  <a:pt x="6662594" y="772636"/>
                </a:lnTo>
                <a:lnTo>
                  <a:pt x="6632321" y="778763"/>
                </a:lnTo>
                <a:lnTo>
                  <a:pt x="77876" y="778763"/>
                </a:lnTo>
                <a:lnTo>
                  <a:pt x="47561" y="772636"/>
                </a:lnTo>
                <a:lnTo>
                  <a:pt x="22807" y="755935"/>
                </a:lnTo>
                <a:lnTo>
                  <a:pt x="6119" y="731186"/>
                </a:lnTo>
                <a:lnTo>
                  <a:pt x="0" y="700913"/>
                </a:lnTo>
                <a:lnTo>
                  <a:pt x="0" y="77850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04366" y="2471166"/>
            <a:ext cx="6708775" cy="751840"/>
          </a:xfrm>
          <a:custGeom>
            <a:avLst/>
            <a:gdLst/>
            <a:ahLst/>
            <a:cxnLst/>
            <a:rect l="l" t="t" r="r" b="b"/>
            <a:pathLst>
              <a:path w="6708775" h="751839">
                <a:moveTo>
                  <a:pt x="6633463" y="0"/>
                </a:moveTo>
                <a:lnTo>
                  <a:pt x="75184" y="0"/>
                </a:lnTo>
                <a:lnTo>
                  <a:pt x="45916" y="5907"/>
                </a:lnTo>
                <a:lnTo>
                  <a:pt x="22018" y="22018"/>
                </a:lnTo>
                <a:lnTo>
                  <a:pt x="5907" y="45916"/>
                </a:lnTo>
                <a:lnTo>
                  <a:pt x="0" y="75184"/>
                </a:lnTo>
                <a:lnTo>
                  <a:pt x="0" y="676148"/>
                </a:lnTo>
                <a:lnTo>
                  <a:pt x="5907" y="705415"/>
                </a:lnTo>
                <a:lnTo>
                  <a:pt x="22018" y="729313"/>
                </a:lnTo>
                <a:lnTo>
                  <a:pt x="45916" y="745424"/>
                </a:lnTo>
                <a:lnTo>
                  <a:pt x="75184" y="751332"/>
                </a:lnTo>
                <a:lnTo>
                  <a:pt x="6633463" y="751332"/>
                </a:lnTo>
                <a:lnTo>
                  <a:pt x="6662731" y="745424"/>
                </a:lnTo>
                <a:lnTo>
                  <a:pt x="6686629" y="729313"/>
                </a:lnTo>
                <a:lnTo>
                  <a:pt x="6702740" y="705415"/>
                </a:lnTo>
                <a:lnTo>
                  <a:pt x="6708648" y="676148"/>
                </a:lnTo>
                <a:lnTo>
                  <a:pt x="6708648" y="75184"/>
                </a:lnTo>
                <a:lnTo>
                  <a:pt x="6702740" y="45916"/>
                </a:lnTo>
                <a:lnTo>
                  <a:pt x="6686629" y="22018"/>
                </a:lnTo>
                <a:lnTo>
                  <a:pt x="6662731" y="5907"/>
                </a:lnTo>
                <a:lnTo>
                  <a:pt x="663346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04366" y="2471166"/>
            <a:ext cx="6708775" cy="751840"/>
          </a:xfrm>
          <a:custGeom>
            <a:avLst/>
            <a:gdLst/>
            <a:ahLst/>
            <a:cxnLst/>
            <a:rect l="l" t="t" r="r" b="b"/>
            <a:pathLst>
              <a:path w="6708775" h="751839">
                <a:moveTo>
                  <a:pt x="0" y="75184"/>
                </a:moveTo>
                <a:lnTo>
                  <a:pt x="5907" y="45916"/>
                </a:lnTo>
                <a:lnTo>
                  <a:pt x="22018" y="22018"/>
                </a:lnTo>
                <a:lnTo>
                  <a:pt x="45916" y="5907"/>
                </a:lnTo>
                <a:lnTo>
                  <a:pt x="75184" y="0"/>
                </a:lnTo>
                <a:lnTo>
                  <a:pt x="6633463" y="0"/>
                </a:lnTo>
                <a:lnTo>
                  <a:pt x="6662731" y="5907"/>
                </a:lnTo>
                <a:lnTo>
                  <a:pt x="6686629" y="22018"/>
                </a:lnTo>
                <a:lnTo>
                  <a:pt x="6702740" y="45916"/>
                </a:lnTo>
                <a:lnTo>
                  <a:pt x="6708648" y="75184"/>
                </a:lnTo>
                <a:lnTo>
                  <a:pt x="6708648" y="676148"/>
                </a:lnTo>
                <a:lnTo>
                  <a:pt x="6702740" y="705415"/>
                </a:lnTo>
                <a:lnTo>
                  <a:pt x="6686629" y="729313"/>
                </a:lnTo>
                <a:lnTo>
                  <a:pt x="6662731" y="745424"/>
                </a:lnTo>
                <a:lnTo>
                  <a:pt x="6633463" y="751332"/>
                </a:lnTo>
                <a:lnTo>
                  <a:pt x="75184" y="751332"/>
                </a:lnTo>
                <a:lnTo>
                  <a:pt x="45916" y="745424"/>
                </a:lnTo>
                <a:lnTo>
                  <a:pt x="22018" y="729313"/>
                </a:lnTo>
                <a:lnTo>
                  <a:pt x="5907" y="705415"/>
                </a:lnTo>
                <a:lnTo>
                  <a:pt x="0" y="676148"/>
                </a:lnTo>
                <a:lnTo>
                  <a:pt x="0" y="75184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08810" y="3291078"/>
            <a:ext cx="6708775" cy="588645"/>
          </a:xfrm>
          <a:custGeom>
            <a:avLst/>
            <a:gdLst/>
            <a:ahLst/>
            <a:cxnLst/>
            <a:rect l="l" t="t" r="r" b="b"/>
            <a:pathLst>
              <a:path w="6708775" h="588645">
                <a:moveTo>
                  <a:pt x="6649846" y="0"/>
                </a:moveTo>
                <a:lnTo>
                  <a:pt x="58800" y="0"/>
                </a:lnTo>
                <a:lnTo>
                  <a:pt x="35897" y="4615"/>
                </a:lnTo>
                <a:lnTo>
                  <a:pt x="17208" y="17208"/>
                </a:lnTo>
                <a:lnTo>
                  <a:pt x="4615" y="35897"/>
                </a:lnTo>
                <a:lnTo>
                  <a:pt x="0" y="58800"/>
                </a:lnTo>
                <a:lnTo>
                  <a:pt x="0" y="529463"/>
                </a:lnTo>
                <a:lnTo>
                  <a:pt x="4615" y="552366"/>
                </a:lnTo>
                <a:lnTo>
                  <a:pt x="17208" y="571055"/>
                </a:lnTo>
                <a:lnTo>
                  <a:pt x="35897" y="583648"/>
                </a:lnTo>
                <a:lnTo>
                  <a:pt x="58800" y="588264"/>
                </a:lnTo>
                <a:lnTo>
                  <a:pt x="6649846" y="588264"/>
                </a:lnTo>
                <a:lnTo>
                  <a:pt x="6672750" y="583648"/>
                </a:lnTo>
                <a:lnTo>
                  <a:pt x="6691439" y="571055"/>
                </a:lnTo>
                <a:lnTo>
                  <a:pt x="6704032" y="552366"/>
                </a:lnTo>
                <a:lnTo>
                  <a:pt x="6708648" y="529463"/>
                </a:lnTo>
                <a:lnTo>
                  <a:pt x="6708648" y="58800"/>
                </a:lnTo>
                <a:lnTo>
                  <a:pt x="6704032" y="35897"/>
                </a:lnTo>
                <a:lnTo>
                  <a:pt x="6691439" y="17208"/>
                </a:lnTo>
                <a:lnTo>
                  <a:pt x="6672750" y="4615"/>
                </a:lnTo>
                <a:lnTo>
                  <a:pt x="664984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08810" y="3291078"/>
            <a:ext cx="6708775" cy="588645"/>
          </a:xfrm>
          <a:custGeom>
            <a:avLst/>
            <a:gdLst/>
            <a:ahLst/>
            <a:cxnLst/>
            <a:rect l="l" t="t" r="r" b="b"/>
            <a:pathLst>
              <a:path w="6708775" h="588645">
                <a:moveTo>
                  <a:pt x="0" y="58800"/>
                </a:moveTo>
                <a:lnTo>
                  <a:pt x="4615" y="35897"/>
                </a:lnTo>
                <a:lnTo>
                  <a:pt x="17208" y="17208"/>
                </a:lnTo>
                <a:lnTo>
                  <a:pt x="35897" y="4615"/>
                </a:lnTo>
                <a:lnTo>
                  <a:pt x="58800" y="0"/>
                </a:lnTo>
                <a:lnTo>
                  <a:pt x="6649846" y="0"/>
                </a:lnTo>
                <a:lnTo>
                  <a:pt x="6672750" y="4615"/>
                </a:lnTo>
                <a:lnTo>
                  <a:pt x="6691439" y="17208"/>
                </a:lnTo>
                <a:lnTo>
                  <a:pt x="6704032" y="35897"/>
                </a:lnTo>
                <a:lnTo>
                  <a:pt x="6708648" y="58800"/>
                </a:lnTo>
                <a:lnTo>
                  <a:pt x="6708648" y="529463"/>
                </a:lnTo>
                <a:lnTo>
                  <a:pt x="6704032" y="552366"/>
                </a:lnTo>
                <a:lnTo>
                  <a:pt x="6691439" y="571055"/>
                </a:lnTo>
                <a:lnTo>
                  <a:pt x="6672750" y="583648"/>
                </a:lnTo>
                <a:lnTo>
                  <a:pt x="6649846" y="588264"/>
                </a:lnTo>
                <a:lnTo>
                  <a:pt x="58800" y="588264"/>
                </a:lnTo>
                <a:lnTo>
                  <a:pt x="35897" y="583648"/>
                </a:lnTo>
                <a:lnTo>
                  <a:pt x="17208" y="571055"/>
                </a:lnTo>
                <a:lnTo>
                  <a:pt x="4615" y="552366"/>
                </a:lnTo>
                <a:lnTo>
                  <a:pt x="0" y="529463"/>
                </a:lnTo>
                <a:lnTo>
                  <a:pt x="0" y="5880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93442" y="3906773"/>
            <a:ext cx="6710680" cy="972819"/>
          </a:xfrm>
          <a:custGeom>
            <a:avLst/>
            <a:gdLst/>
            <a:ahLst/>
            <a:cxnLst/>
            <a:rect l="l" t="t" r="r" b="b"/>
            <a:pathLst>
              <a:path w="6710680" h="972820">
                <a:moveTo>
                  <a:pt x="6612889" y="0"/>
                </a:moveTo>
                <a:lnTo>
                  <a:pt x="97281" y="0"/>
                </a:lnTo>
                <a:lnTo>
                  <a:pt x="59418" y="7645"/>
                </a:lnTo>
                <a:lnTo>
                  <a:pt x="28495" y="28495"/>
                </a:lnTo>
                <a:lnTo>
                  <a:pt x="7645" y="59418"/>
                </a:lnTo>
                <a:lnTo>
                  <a:pt x="0" y="97281"/>
                </a:lnTo>
                <a:lnTo>
                  <a:pt x="0" y="875030"/>
                </a:lnTo>
                <a:lnTo>
                  <a:pt x="7645" y="912893"/>
                </a:lnTo>
                <a:lnTo>
                  <a:pt x="28495" y="943816"/>
                </a:lnTo>
                <a:lnTo>
                  <a:pt x="59418" y="964666"/>
                </a:lnTo>
                <a:lnTo>
                  <a:pt x="97281" y="972312"/>
                </a:lnTo>
                <a:lnTo>
                  <a:pt x="6612889" y="972312"/>
                </a:lnTo>
                <a:lnTo>
                  <a:pt x="6650753" y="964666"/>
                </a:lnTo>
                <a:lnTo>
                  <a:pt x="6681676" y="943816"/>
                </a:lnTo>
                <a:lnTo>
                  <a:pt x="6702526" y="912893"/>
                </a:lnTo>
                <a:lnTo>
                  <a:pt x="6710172" y="875030"/>
                </a:lnTo>
                <a:lnTo>
                  <a:pt x="6710172" y="97281"/>
                </a:lnTo>
                <a:lnTo>
                  <a:pt x="6702526" y="59418"/>
                </a:lnTo>
                <a:lnTo>
                  <a:pt x="6681676" y="28495"/>
                </a:lnTo>
                <a:lnTo>
                  <a:pt x="6650753" y="7645"/>
                </a:lnTo>
                <a:lnTo>
                  <a:pt x="661288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93442" y="3906773"/>
            <a:ext cx="6710680" cy="972819"/>
          </a:xfrm>
          <a:custGeom>
            <a:avLst/>
            <a:gdLst/>
            <a:ahLst/>
            <a:cxnLst/>
            <a:rect l="l" t="t" r="r" b="b"/>
            <a:pathLst>
              <a:path w="6710680" h="972820">
                <a:moveTo>
                  <a:pt x="0" y="97281"/>
                </a:moveTo>
                <a:lnTo>
                  <a:pt x="7645" y="59418"/>
                </a:lnTo>
                <a:lnTo>
                  <a:pt x="28495" y="28495"/>
                </a:lnTo>
                <a:lnTo>
                  <a:pt x="59418" y="7645"/>
                </a:lnTo>
                <a:lnTo>
                  <a:pt x="97281" y="0"/>
                </a:lnTo>
                <a:lnTo>
                  <a:pt x="6612889" y="0"/>
                </a:lnTo>
                <a:lnTo>
                  <a:pt x="6650753" y="7645"/>
                </a:lnTo>
                <a:lnTo>
                  <a:pt x="6681676" y="28495"/>
                </a:lnTo>
                <a:lnTo>
                  <a:pt x="6702526" y="59418"/>
                </a:lnTo>
                <a:lnTo>
                  <a:pt x="6710172" y="97281"/>
                </a:lnTo>
                <a:lnTo>
                  <a:pt x="6710172" y="875030"/>
                </a:lnTo>
                <a:lnTo>
                  <a:pt x="6702526" y="912893"/>
                </a:lnTo>
                <a:lnTo>
                  <a:pt x="6681676" y="943816"/>
                </a:lnTo>
                <a:lnTo>
                  <a:pt x="6650753" y="964666"/>
                </a:lnTo>
                <a:lnTo>
                  <a:pt x="6612889" y="972312"/>
                </a:lnTo>
                <a:lnTo>
                  <a:pt x="97281" y="972312"/>
                </a:lnTo>
                <a:lnTo>
                  <a:pt x="59418" y="964666"/>
                </a:lnTo>
                <a:lnTo>
                  <a:pt x="28495" y="943816"/>
                </a:lnTo>
                <a:lnTo>
                  <a:pt x="7645" y="912893"/>
                </a:lnTo>
                <a:lnTo>
                  <a:pt x="0" y="875030"/>
                </a:lnTo>
                <a:lnTo>
                  <a:pt x="0" y="97281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57200" y="980440"/>
            <a:ext cx="7684134" cy="36751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temple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stands on </a:t>
            </a: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a </a:t>
            </a:r>
            <a:r>
              <a:rPr sz="1800" spc="15" dirty="0">
                <a:solidFill>
                  <a:srgbClr val="FFFFFF"/>
                </a:solidFill>
                <a:latin typeface="Georgia"/>
                <a:cs typeface="Georgia"/>
              </a:rPr>
              <a:t>high </a:t>
            </a:r>
            <a:r>
              <a:rPr sz="1800" spc="20" dirty="0">
                <a:solidFill>
                  <a:srgbClr val="FFFFFF"/>
                </a:solidFill>
                <a:latin typeface="Georgia"/>
                <a:cs typeface="Georgia"/>
              </a:rPr>
              <a:t>molded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plinth </a:t>
            </a:r>
            <a:r>
              <a:rPr sz="1800" spc="-95" dirty="0">
                <a:solidFill>
                  <a:srgbClr val="FFFFFF"/>
                </a:solidFill>
                <a:latin typeface="Georgia"/>
                <a:cs typeface="Georgia"/>
              </a:rPr>
              <a:t>3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m </a:t>
            </a:r>
            <a:r>
              <a:rPr sz="1800" spc="15" dirty="0">
                <a:solidFill>
                  <a:srgbClr val="FFFFFF"/>
                </a:solidFill>
                <a:latin typeface="Georgia"/>
                <a:cs typeface="Georgia"/>
              </a:rPr>
              <a:t>high</a:t>
            </a:r>
            <a:r>
              <a:rPr sz="1800" spc="-1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Georgia"/>
                <a:cs typeface="Georgia"/>
              </a:rPr>
              <a:t>..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600">
              <a:latin typeface="Times New Roman"/>
              <a:cs typeface="Times New Roman"/>
            </a:endParaRPr>
          </a:p>
          <a:p>
            <a:pPr marL="809625" marR="1584960">
              <a:lnSpc>
                <a:spcPts val="2230"/>
              </a:lnSpc>
            </a:pPr>
            <a:r>
              <a:rPr sz="2000" spc="-75" dirty="0">
                <a:solidFill>
                  <a:srgbClr val="FFFFFF"/>
                </a:solidFill>
                <a:latin typeface="Georgia"/>
                <a:cs typeface="Georgia"/>
              </a:rPr>
              <a:t>It </a:t>
            </a:r>
            <a:r>
              <a:rPr sz="2000" spc="-15" dirty="0">
                <a:solidFill>
                  <a:srgbClr val="FFFFFF"/>
                </a:solidFill>
                <a:latin typeface="Georgia"/>
                <a:cs typeface="Georgia"/>
              </a:rPr>
              <a:t>consist </a:t>
            </a:r>
            <a:r>
              <a:rPr sz="2000" spc="15" dirty="0">
                <a:solidFill>
                  <a:srgbClr val="FFFFFF"/>
                </a:solidFill>
                <a:latin typeface="Georgia"/>
                <a:cs typeface="Georgia"/>
              </a:rPr>
              <a:t>of </a:t>
            </a:r>
            <a:r>
              <a:rPr sz="2000" spc="-10" dirty="0">
                <a:solidFill>
                  <a:srgbClr val="FFFFFF"/>
                </a:solidFill>
                <a:latin typeface="Georgia"/>
                <a:cs typeface="Georgia"/>
              </a:rPr>
              <a:t>a </a:t>
            </a:r>
            <a:r>
              <a:rPr sz="2000" spc="10" dirty="0">
                <a:solidFill>
                  <a:srgbClr val="FFFFFF"/>
                </a:solidFill>
                <a:latin typeface="Georgia"/>
                <a:cs typeface="Georgia"/>
              </a:rPr>
              <a:t>pillared </a:t>
            </a: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hall </a:t>
            </a:r>
            <a:r>
              <a:rPr sz="2000" spc="-10" dirty="0">
                <a:solidFill>
                  <a:srgbClr val="FFFFFF"/>
                </a:solidFill>
                <a:latin typeface="Georgia"/>
                <a:cs typeface="Georgia"/>
              </a:rPr>
              <a:t>or </a:t>
            </a:r>
            <a:r>
              <a:rPr sz="2000" spc="5" dirty="0">
                <a:solidFill>
                  <a:srgbClr val="FFFFFF"/>
                </a:solidFill>
                <a:latin typeface="Georgia"/>
                <a:cs typeface="Georgia"/>
              </a:rPr>
              <a:t>mukha- </a:t>
            </a:r>
            <a:r>
              <a:rPr sz="2000" spc="15" dirty="0">
                <a:solidFill>
                  <a:srgbClr val="FFFFFF"/>
                </a:solidFill>
                <a:latin typeface="Georgia"/>
                <a:cs typeface="Georgia"/>
              </a:rPr>
              <a:t>mandapa  and </a:t>
            </a:r>
            <a:r>
              <a:rPr sz="2000" spc="-15" dirty="0">
                <a:solidFill>
                  <a:srgbClr val="FFFFFF"/>
                </a:solidFill>
                <a:latin typeface="Georgia"/>
                <a:cs typeface="Georgia"/>
              </a:rPr>
              <a:t>an </a:t>
            </a:r>
            <a:r>
              <a:rPr sz="2000" spc="5" dirty="0">
                <a:solidFill>
                  <a:srgbClr val="FFFFFF"/>
                </a:solidFill>
                <a:latin typeface="Georgia"/>
                <a:cs typeface="Georgia"/>
              </a:rPr>
              <a:t>additional </a:t>
            </a:r>
            <a:r>
              <a:rPr sz="2000" spc="15" dirty="0">
                <a:solidFill>
                  <a:srgbClr val="FFFFFF"/>
                </a:solidFill>
                <a:latin typeface="Georgia"/>
                <a:cs typeface="Georgia"/>
              </a:rPr>
              <a:t>verandah </a:t>
            </a:r>
            <a:r>
              <a:rPr sz="2000" spc="5" dirty="0">
                <a:solidFill>
                  <a:srgbClr val="FFFFFF"/>
                </a:solidFill>
                <a:latin typeface="Georgia"/>
                <a:cs typeface="Georgia"/>
              </a:rPr>
              <a:t>all </a:t>
            </a:r>
            <a:r>
              <a:rPr sz="2000" spc="15" dirty="0">
                <a:solidFill>
                  <a:srgbClr val="FFFFFF"/>
                </a:solidFill>
                <a:latin typeface="Georgia"/>
                <a:cs typeface="Georgia"/>
              </a:rPr>
              <a:t>around</a:t>
            </a:r>
            <a:r>
              <a:rPr sz="20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00">
              <a:latin typeface="Times New Roman"/>
              <a:cs typeface="Times New Roman"/>
            </a:endParaRPr>
          </a:p>
          <a:p>
            <a:pPr marL="1312545" marR="1156335">
              <a:lnSpc>
                <a:spcPts val="2230"/>
              </a:lnSpc>
            </a:pPr>
            <a:r>
              <a:rPr sz="2000" spc="60" dirty="0">
                <a:solidFill>
                  <a:srgbClr val="FFFFFF"/>
                </a:solidFill>
                <a:latin typeface="Georgia"/>
                <a:cs typeface="Georgia"/>
              </a:rPr>
              <a:t>Two </a:t>
            </a:r>
            <a:r>
              <a:rPr sz="2000" spc="10" dirty="0">
                <a:solidFill>
                  <a:srgbClr val="FFFFFF"/>
                </a:solidFill>
                <a:latin typeface="Georgia"/>
                <a:cs typeface="Georgia"/>
              </a:rPr>
              <a:t>flight </a:t>
            </a:r>
            <a:r>
              <a:rPr sz="2000" spc="15" dirty="0">
                <a:solidFill>
                  <a:srgbClr val="FFFFFF"/>
                </a:solidFill>
                <a:latin typeface="Georgia"/>
                <a:cs typeface="Georgia"/>
              </a:rPr>
              <a:t>of </a:t>
            </a:r>
            <a:r>
              <a:rPr sz="2000" spc="-5" dirty="0">
                <a:solidFill>
                  <a:srgbClr val="FFFFFF"/>
                </a:solidFill>
                <a:latin typeface="Georgia"/>
                <a:cs typeface="Georgia"/>
              </a:rPr>
              <a:t>steps one </a:t>
            </a: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from </a:t>
            </a:r>
            <a:r>
              <a:rPr sz="2000" spc="-20" dirty="0">
                <a:solidFill>
                  <a:srgbClr val="FFFFFF"/>
                </a:solidFill>
                <a:latin typeface="Georgia"/>
                <a:cs typeface="Georgia"/>
              </a:rPr>
              <a:t>north </a:t>
            </a:r>
            <a:r>
              <a:rPr sz="2000" spc="15" dirty="0">
                <a:solidFill>
                  <a:srgbClr val="FFFFFF"/>
                </a:solidFill>
                <a:latin typeface="Georgia"/>
                <a:cs typeface="Georgia"/>
              </a:rPr>
              <a:t>and </a:t>
            </a:r>
            <a:r>
              <a:rPr sz="2000" spc="-20" dirty="0">
                <a:solidFill>
                  <a:srgbClr val="FFFFFF"/>
                </a:solidFill>
                <a:latin typeface="Georgia"/>
                <a:cs typeface="Georgia"/>
              </a:rPr>
              <a:t>other  </a:t>
            </a: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from south </a:t>
            </a:r>
            <a:r>
              <a:rPr sz="2000" spc="-15" dirty="0">
                <a:solidFill>
                  <a:srgbClr val="FFFFFF"/>
                </a:solidFill>
                <a:latin typeface="Georgia"/>
                <a:cs typeface="Georgia"/>
              </a:rPr>
              <a:t>are </a:t>
            </a:r>
            <a:r>
              <a:rPr sz="2000" spc="35" dirty="0">
                <a:solidFill>
                  <a:srgbClr val="FFFFFF"/>
                </a:solidFill>
                <a:latin typeface="Georgia"/>
                <a:cs typeface="Georgia"/>
              </a:rPr>
              <a:t>provided </a:t>
            </a:r>
            <a:r>
              <a:rPr sz="2000" spc="-15" dirty="0">
                <a:solidFill>
                  <a:srgbClr val="FFFFFF"/>
                </a:solidFill>
                <a:latin typeface="Georgia"/>
                <a:cs typeface="Georgia"/>
              </a:rPr>
              <a:t>in </a:t>
            </a:r>
            <a:r>
              <a:rPr sz="2000" spc="-10" dirty="0">
                <a:solidFill>
                  <a:srgbClr val="FFFFFF"/>
                </a:solidFill>
                <a:latin typeface="Georgia"/>
                <a:cs typeface="Georgia"/>
              </a:rPr>
              <a:t>front </a:t>
            </a:r>
            <a:r>
              <a:rPr sz="2000" spc="15" dirty="0">
                <a:solidFill>
                  <a:srgbClr val="FFFFFF"/>
                </a:solidFill>
                <a:latin typeface="Georgia"/>
                <a:cs typeface="Georgia"/>
              </a:rPr>
              <a:t>of </a:t>
            </a:r>
            <a:r>
              <a:rPr sz="2000" spc="-20" dirty="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r>
              <a:rPr sz="2000" spc="7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Georgia"/>
                <a:cs typeface="Georgia"/>
              </a:rPr>
              <a:t>porch..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Times New Roman"/>
              <a:cs typeface="Times New Roman"/>
            </a:endParaRPr>
          </a:p>
          <a:p>
            <a:pPr marL="1796414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roof </a:t>
            </a:r>
            <a:r>
              <a:rPr sz="2000" spc="15" dirty="0">
                <a:solidFill>
                  <a:srgbClr val="FFFFFF"/>
                </a:solidFill>
                <a:latin typeface="Georgia"/>
                <a:cs typeface="Georgia"/>
              </a:rPr>
              <a:t>of </a:t>
            </a:r>
            <a:r>
              <a:rPr sz="2000" spc="20" dirty="0">
                <a:solidFill>
                  <a:srgbClr val="FFFFFF"/>
                </a:solidFill>
                <a:latin typeface="Georgia"/>
                <a:cs typeface="Georgia"/>
              </a:rPr>
              <a:t>mukha </a:t>
            </a:r>
            <a:r>
              <a:rPr sz="2000" spc="15" dirty="0">
                <a:solidFill>
                  <a:srgbClr val="FFFFFF"/>
                </a:solidFill>
                <a:latin typeface="Georgia"/>
                <a:cs typeface="Georgia"/>
              </a:rPr>
              <a:t>mandapa </a:t>
            </a:r>
            <a:r>
              <a:rPr sz="2000" spc="-10" dirty="0">
                <a:solidFill>
                  <a:srgbClr val="FFFFFF"/>
                </a:solidFill>
                <a:latin typeface="Georgia"/>
                <a:cs typeface="Georgia"/>
              </a:rPr>
              <a:t>is </a:t>
            </a:r>
            <a:r>
              <a:rPr sz="2000" spc="-5" dirty="0">
                <a:solidFill>
                  <a:srgbClr val="FFFFFF"/>
                </a:solidFill>
                <a:latin typeface="Georgia"/>
                <a:cs typeface="Georgia"/>
              </a:rPr>
              <a:t>flat</a:t>
            </a:r>
            <a:r>
              <a:rPr sz="2000" spc="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Georgia"/>
                <a:cs typeface="Georgia"/>
              </a:rPr>
              <a:t>..</a:t>
            </a:r>
            <a:endParaRPr sz="2000">
              <a:latin typeface="Georgia"/>
              <a:cs typeface="Georgia"/>
            </a:endParaRPr>
          </a:p>
          <a:p>
            <a:pPr marL="2301240" marR="5080">
              <a:lnSpc>
                <a:spcPct val="93100"/>
              </a:lnSpc>
              <a:spcBef>
                <a:spcPts val="1225"/>
              </a:spcBef>
            </a:pPr>
            <a:r>
              <a:rPr sz="1800" spc="-65" dirty="0">
                <a:solidFill>
                  <a:srgbClr val="FFFFFF"/>
                </a:solidFill>
                <a:latin typeface="Georgia"/>
                <a:cs typeface="Georgia"/>
              </a:rPr>
              <a:t>It </a:t>
            </a: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is </a:t>
            </a:r>
            <a:r>
              <a:rPr sz="1800" spc="10" dirty="0">
                <a:solidFill>
                  <a:srgbClr val="FFFFFF"/>
                </a:solidFill>
                <a:latin typeface="Georgia"/>
                <a:cs typeface="Georgia"/>
              </a:rPr>
              <a:t>apsidal 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in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plan, </a:t>
            </a:r>
            <a:r>
              <a:rPr sz="1800" spc="15" dirty="0">
                <a:solidFill>
                  <a:srgbClr val="FFFFFF"/>
                </a:solidFill>
                <a:latin typeface="Georgia"/>
                <a:cs typeface="Georgia"/>
              </a:rPr>
              <a:t>along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lines </a:t>
            </a:r>
            <a:r>
              <a:rPr sz="1800" spc="10" dirty="0">
                <a:solidFill>
                  <a:srgbClr val="FFFFFF"/>
                </a:solidFill>
                <a:latin typeface="Georgia"/>
                <a:cs typeface="Georgia"/>
              </a:rPr>
              <a:t>of </a:t>
            </a: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a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Buddhist  chaitya</a:t>
            </a:r>
            <a:r>
              <a:rPr sz="1800">
                <a:solidFill>
                  <a:srgbClr val="FFFFFF"/>
                </a:solidFill>
                <a:latin typeface="Georgia"/>
                <a:cs typeface="Georgia"/>
              </a:rPr>
              <a:t>, </a:t>
            </a:r>
            <a:r>
              <a:rPr sz="1800" spc="-40" smtClean="0">
                <a:solidFill>
                  <a:srgbClr val="FFFFFF"/>
                </a:solidFill>
                <a:latin typeface="Georgia"/>
                <a:cs typeface="Georgia"/>
              </a:rPr>
              <a:t>. </a:t>
            </a:r>
            <a:r>
              <a:rPr sz="1800" spc="-20" smtClean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800" i="1" spc="5">
                <a:solidFill>
                  <a:srgbClr val="FFFFFF"/>
                </a:solidFill>
                <a:latin typeface="Times New Roman"/>
                <a:cs typeface="Times New Roman"/>
              </a:rPr>
              <a:t>mukhamantapa</a:t>
            </a:r>
            <a:r>
              <a:rPr sz="1800" i="1" spc="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10" smtClean="0">
                <a:solidFill>
                  <a:srgbClr val="FFFFFF"/>
                </a:solidFill>
                <a:latin typeface="Georgia"/>
                <a:cs typeface="Georgia"/>
              </a:rPr>
              <a:t>and</a:t>
            </a:r>
            <a:endParaRPr sz="1800" smtClean="0">
              <a:latin typeface="Georgia"/>
              <a:cs typeface="Georgia"/>
            </a:endParaRPr>
          </a:p>
          <a:p>
            <a:pPr marL="2301240">
              <a:lnSpc>
                <a:spcPts val="2014"/>
              </a:lnSpc>
            </a:pPr>
            <a:r>
              <a:rPr sz="1800" spc="-20" smtClean="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r>
              <a:rPr sz="1800" spc="15" smtClean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i="1" spc="-30" smtClean="0">
                <a:solidFill>
                  <a:srgbClr val="FFFFFF"/>
                </a:solidFill>
                <a:latin typeface="Times New Roman"/>
                <a:cs typeface="Times New Roman"/>
              </a:rPr>
              <a:t>sabhamantapa</a:t>
            </a:r>
            <a:r>
              <a:rPr sz="1600" spc="-30" smtClean="0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119366" y="2196845"/>
            <a:ext cx="631190" cy="632460"/>
          </a:xfrm>
          <a:custGeom>
            <a:avLst/>
            <a:gdLst/>
            <a:ahLst/>
            <a:cxnLst/>
            <a:rect l="l" t="t" r="r" b="b"/>
            <a:pathLst>
              <a:path w="631190" h="632460">
                <a:moveTo>
                  <a:pt x="630935" y="348488"/>
                </a:moveTo>
                <a:lnTo>
                  <a:pt x="0" y="348488"/>
                </a:lnTo>
                <a:lnTo>
                  <a:pt x="315467" y="632459"/>
                </a:lnTo>
                <a:lnTo>
                  <a:pt x="630935" y="348488"/>
                </a:lnTo>
                <a:close/>
              </a:path>
              <a:path w="631190" h="632460">
                <a:moveTo>
                  <a:pt x="488950" y="0"/>
                </a:moveTo>
                <a:lnTo>
                  <a:pt x="141985" y="0"/>
                </a:lnTo>
                <a:lnTo>
                  <a:pt x="141985" y="348488"/>
                </a:lnTo>
                <a:lnTo>
                  <a:pt x="488950" y="348488"/>
                </a:lnTo>
                <a:lnTo>
                  <a:pt x="488950" y="0"/>
                </a:lnTo>
                <a:close/>
              </a:path>
            </a:pathLst>
          </a:custGeom>
          <a:solidFill>
            <a:srgbClr val="D0D7E8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19366" y="2196845"/>
            <a:ext cx="631190" cy="632460"/>
          </a:xfrm>
          <a:custGeom>
            <a:avLst/>
            <a:gdLst/>
            <a:ahLst/>
            <a:cxnLst/>
            <a:rect l="l" t="t" r="r" b="b"/>
            <a:pathLst>
              <a:path w="631190" h="632460">
                <a:moveTo>
                  <a:pt x="0" y="348488"/>
                </a:moveTo>
                <a:lnTo>
                  <a:pt x="141985" y="348488"/>
                </a:lnTo>
                <a:lnTo>
                  <a:pt x="141985" y="0"/>
                </a:lnTo>
                <a:lnTo>
                  <a:pt x="488950" y="0"/>
                </a:lnTo>
                <a:lnTo>
                  <a:pt x="488950" y="348488"/>
                </a:lnTo>
                <a:lnTo>
                  <a:pt x="630935" y="348488"/>
                </a:lnTo>
                <a:lnTo>
                  <a:pt x="315467" y="632459"/>
                </a:lnTo>
                <a:lnTo>
                  <a:pt x="0" y="348488"/>
                </a:lnTo>
                <a:close/>
              </a:path>
            </a:pathLst>
          </a:custGeom>
          <a:ln w="25908">
            <a:solidFill>
              <a:srgbClr val="D0D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53706" y="2949701"/>
            <a:ext cx="632460" cy="631190"/>
          </a:xfrm>
          <a:custGeom>
            <a:avLst/>
            <a:gdLst/>
            <a:ahLst/>
            <a:cxnLst/>
            <a:rect l="l" t="t" r="r" b="b"/>
            <a:pathLst>
              <a:path w="632459" h="631189">
                <a:moveTo>
                  <a:pt x="632460" y="346963"/>
                </a:moveTo>
                <a:lnTo>
                  <a:pt x="0" y="346963"/>
                </a:lnTo>
                <a:lnTo>
                  <a:pt x="316229" y="630936"/>
                </a:lnTo>
                <a:lnTo>
                  <a:pt x="632460" y="346963"/>
                </a:lnTo>
                <a:close/>
              </a:path>
              <a:path w="632459" h="631189">
                <a:moveTo>
                  <a:pt x="490093" y="0"/>
                </a:moveTo>
                <a:lnTo>
                  <a:pt x="142240" y="0"/>
                </a:lnTo>
                <a:lnTo>
                  <a:pt x="142240" y="346963"/>
                </a:lnTo>
                <a:lnTo>
                  <a:pt x="490093" y="346963"/>
                </a:lnTo>
                <a:lnTo>
                  <a:pt x="490093" y="0"/>
                </a:lnTo>
                <a:close/>
              </a:path>
            </a:pathLst>
          </a:custGeom>
          <a:solidFill>
            <a:srgbClr val="D0D7E8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53706" y="2949701"/>
            <a:ext cx="632460" cy="631190"/>
          </a:xfrm>
          <a:custGeom>
            <a:avLst/>
            <a:gdLst/>
            <a:ahLst/>
            <a:cxnLst/>
            <a:rect l="l" t="t" r="r" b="b"/>
            <a:pathLst>
              <a:path w="632459" h="631189">
                <a:moveTo>
                  <a:pt x="0" y="346963"/>
                </a:moveTo>
                <a:lnTo>
                  <a:pt x="142240" y="346963"/>
                </a:lnTo>
                <a:lnTo>
                  <a:pt x="142240" y="0"/>
                </a:lnTo>
                <a:lnTo>
                  <a:pt x="490093" y="0"/>
                </a:lnTo>
                <a:lnTo>
                  <a:pt x="490093" y="346963"/>
                </a:lnTo>
                <a:lnTo>
                  <a:pt x="632460" y="346963"/>
                </a:lnTo>
                <a:lnTo>
                  <a:pt x="316229" y="630936"/>
                </a:lnTo>
                <a:lnTo>
                  <a:pt x="0" y="346963"/>
                </a:lnTo>
                <a:close/>
              </a:path>
            </a:pathLst>
          </a:custGeom>
          <a:ln w="25908">
            <a:solidFill>
              <a:srgbClr val="D0D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58150" y="3769614"/>
            <a:ext cx="632460" cy="632460"/>
          </a:xfrm>
          <a:custGeom>
            <a:avLst/>
            <a:gdLst/>
            <a:ahLst/>
            <a:cxnLst/>
            <a:rect l="l" t="t" r="r" b="b"/>
            <a:pathLst>
              <a:path w="632459" h="632460">
                <a:moveTo>
                  <a:pt x="632459" y="347853"/>
                </a:moveTo>
                <a:lnTo>
                  <a:pt x="0" y="347853"/>
                </a:lnTo>
                <a:lnTo>
                  <a:pt x="316229" y="632460"/>
                </a:lnTo>
                <a:lnTo>
                  <a:pt x="632459" y="347853"/>
                </a:lnTo>
                <a:close/>
              </a:path>
              <a:path w="632459" h="632460">
                <a:moveTo>
                  <a:pt x="490093" y="0"/>
                </a:moveTo>
                <a:lnTo>
                  <a:pt x="142240" y="0"/>
                </a:lnTo>
                <a:lnTo>
                  <a:pt x="142240" y="347853"/>
                </a:lnTo>
                <a:lnTo>
                  <a:pt x="490093" y="347853"/>
                </a:lnTo>
                <a:lnTo>
                  <a:pt x="490093" y="0"/>
                </a:lnTo>
                <a:close/>
              </a:path>
            </a:pathLst>
          </a:custGeom>
          <a:solidFill>
            <a:srgbClr val="D0D7E8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58150" y="3769614"/>
            <a:ext cx="632460" cy="632460"/>
          </a:xfrm>
          <a:custGeom>
            <a:avLst/>
            <a:gdLst/>
            <a:ahLst/>
            <a:cxnLst/>
            <a:rect l="l" t="t" r="r" b="b"/>
            <a:pathLst>
              <a:path w="632459" h="632460">
                <a:moveTo>
                  <a:pt x="0" y="347853"/>
                </a:moveTo>
                <a:lnTo>
                  <a:pt x="142240" y="347853"/>
                </a:lnTo>
                <a:lnTo>
                  <a:pt x="142240" y="0"/>
                </a:lnTo>
                <a:lnTo>
                  <a:pt x="490093" y="0"/>
                </a:lnTo>
                <a:lnTo>
                  <a:pt x="490093" y="347853"/>
                </a:lnTo>
                <a:lnTo>
                  <a:pt x="632459" y="347853"/>
                </a:lnTo>
                <a:lnTo>
                  <a:pt x="316229" y="632460"/>
                </a:lnTo>
                <a:lnTo>
                  <a:pt x="0" y="347853"/>
                </a:lnTo>
                <a:close/>
              </a:path>
            </a:pathLst>
          </a:custGeom>
          <a:ln w="25908">
            <a:solidFill>
              <a:srgbClr val="D0D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48400" y="4837177"/>
            <a:ext cx="3304032" cy="20208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28232" y="6630922"/>
            <a:ext cx="2514600" cy="227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40480" y="4953000"/>
            <a:ext cx="2484120" cy="17007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1873" y="100075"/>
            <a:ext cx="35394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Chalukyan</a:t>
            </a:r>
            <a:r>
              <a:rPr sz="4000" spc="-65" dirty="0"/>
              <a:t> </a:t>
            </a:r>
            <a:r>
              <a:rPr sz="4000" dirty="0"/>
              <a:t>style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81785"/>
            <a:ext cx="8227060" cy="4820422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5600" marR="433705" indent="-342900" algn="just">
              <a:lnSpc>
                <a:spcPct val="80000"/>
              </a:lnSpc>
              <a:spcBef>
                <a:spcPts val="745"/>
              </a:spcBef>
            </a:pPr>
            <a:r>
              <a:rPr lang="en-IN" sz="2400" dirty="0" smtClean="0">
                <a:latin typeface="Times New Roman"/>
                <a:cs typeface="Times New Roman"/>
              </a:rPr>
              <a:t>T</a:t>
            </a:r>
            <a:r>
              <a:rPr sz="2400" smtClean="0">
                <a:latin typeface="Times New Roman"/>
                <a:cs typeface="Times New Roman"/>
              </a:rPr>
              <a:t>he </a:t>
            </a:r>
            <a:r>
              <a:rPr sz="2400" dirty="0">
                <a:latin typeface="Times New Roman"/>
                <a:cs typeface="Times New Roman"/>
              </a:rPr>
              <a:t>distinctive style of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ornamented </a:t>
            </a:r>
            <a:r>
              <a:rPr sz="2400" dirty="0">
                <a:latin typeface="Times New Roman"/>
                <a:cs typeface="Times New Roman"/>
              </a:rPr>
              <a:t>architecture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that  evolved during the rule of the </a:t>
            </a:r>
            <a:r>
              <a:rPr sz="2400" spc="-35" dirty="0">
                <a:solidFill>
                  <a:srgbClr val="FF0000"/>
                </a:solidFill>
                <a:latin typeface="Times New Roman"/>
                <a:cs typeface="Times New Roman"/>
              </a:rPr>
              <a:t>Western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Chalukya 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Empire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in the 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Tungabhadra </a:t>
            </a:r>
            <a:r>
              <a:rPr sz="2400">
                <a:solidFill>
                  <a:srgbClr val="FF0000"/>
                </a:solidFill>
                <a:latin typeface="Times New Roman"/>
                <a:cs typeface="Times New Roman"/>
              </a:rPr>
              <a:t>region</a:t>
            </a:r>
            <a:r>
              <a:rPr sz="2400" spc="-9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mtClean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lang="en-IN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mtClean="0">
                <a:solidFill>
                  <a:srgbClr val="FF0000"/>
                </a:solidFill>
                <a:latin typeface="Times New Roman"/>
                <a:cs typeface="Times New Roman"/>
              </a:rPr>
              <a:t>central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Karnataka</a:t>
            </a:r>
            <a:r>
              <a:rPr sz="2400" dirty="0">
                <a:latin typeface="Times New Roman"/>
                <a:cs typeface="Times New Roman"/>
              </a:rPr>
              <a:t>, India, during the </a:t>
            </a: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11th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2400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12th  </a:t>
            </a:r>
            <a:r>
              <a:rPr sz="2400">
                <a:solidFill>
                  <a:srgbClr val="FF0000"/>
                </a:solidFill>
                <a:latin typeface="Times New Roman"/>
                <a:cs typeface="Times New Roman"/>
              </a:rPr>
              <a:t>centuries</a:t>
            </a:r>
            <a:r>
              <a:rPr sz="2400" smtClean="0">
                <a:latin typeface="Times New Roman"/>
                <a:cs typeface="Times New Roman"/>
              </a:rPr>
              <a:t>.</a:t>
            </a:r>
            <a:endParaRPr lang="en-IN" sz="2400" dirty="0" smtClean="0">
              <a:latin typeface="Times New Roman"/>
              <a:cs typeface="Times New Roman"/>
            </a:endParaRPr>
          </a:p>
          <a:p>
            <a:pPr marL="355600" marR="433705" indent="-342900" algn="just">
              <a:lnSpc>
                <a:spcPct val="80000"/>
              </a:lnSpc>
              <a:spcBef>
                <a:spcPts val="745"/>
              </a:spcBef>
            </a:pPr>
            <a:endParaRPr sz="24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650"/>
              </a:spcBef>
            </a:pPr>
            <a:r>
              <a:rPr sz="2400" dirty="0">
                <a:latin typeface="Times New Roman"/>
                <a:cs typeface="Times New Roman"/>
              </a:rPr>
              <a:t>The centre of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cultural and temple-building activity </a:t>
            </a:r>
            <a:r>
              <a:rPr sz="2400" dirty="0">
                <a:latin typeface="Times New Roman"/>
                <a:cs typeface="Times New Roman"/>
              </a:rPr>
              <a:t>lay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  the </a:t>
            </a:r>
            <a:r>
              <a:rPr sz="2400" spc="-10" dirty="0">
                <a:latin typeface="Times New Roman"/>
                <a:cs typeface="Times New Roman"/>
              </a:rPr>
              <a:t>Tungabhadra </a:t>
            </a:r>
            <a:r>
              <a:rPr sz="2400" dirty="0">
                <a:latin typeface="Times New Roman"/>
                <a:cs typeface="Times New Roman"/>
              </a:rPr>
              <a:t>region, where </a:t>
            </a:r>
            <a:r>
              <a:rPr sz="2400" spc="-10" dirty="0">
                <a:latin typeface="Times New Roman"/>
                <a:cs typeface="Times New Roman"/>
              </a:rPr>
              <a:t>large </a:t>
            </a:r>
            <a:r>
              <a:rPr sz="2400" spc="-5" dirty="0">
                <a:latin typeface="Times New Roman"/>
                <a:cs typeface="Times New Roman"/>
              </a:rPr>
              <a:t>medieval  </a:t>
            </a:r>
            <a:r>
              <a:rPr sz="2400" dirty="0">
                <a:latin typeface="Times New Roman"/>
                <a:cs typeface="Times New Roman"/>
              </a:rPr>
              <a:t>workshops built numerous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">
                <a:latin typeface="Times New Roman"/>
                <a:cs typeface="Times New Roman"/>
              </a:rPr>
              <a:t>monuments</a:t>
            </a:r>
            <a:r>
              <a:rPr sz="2400" spc="-5" smtClean="0">
                <a:latin typeface="Times New Roman"/>
                <a:cs typeface="Times New Roman"/>
              </a:rPr>
              <a:t>.</a:t>
            </a:r>
            <a:endParaRPr lang="en-IN" sz="2400" spc="-5" dirty="0" smtClean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65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ts val="2915"/>
              </a:lnSpc>
            </a:pPr>
            <a:r>
              <a:rPr sz="2400" spc="-5" dirty="0">
                <a:latin typeface="Times New Roman"/>
                <a:cs typeface="Times New Roman"/>
              </a:rPr>
              <a:t>These monuments, </a:t>
            </a:r>
            <a:r>
              <a:rPr sz="2400" dirty="0">
                <a:latin typeface="Times New Roman"/>
                <a:cs typeface="Times New Roman"/>
              </a:rPr>
              <a:t>regional variants </a:t>
            </a:r>
            <a:r>
              <a:rPr sz="240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400" spc="-3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mtClean="0">
                <a:solidFill>
                  <a:srgbClr val="FF0000"/>
                </a:solidFill>
                <a:latin typeface="Times New Roman"/>
                <a:cs typeface="Times New Roman"/>
              </a:rPr>
              <a:t>pre-existing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dravida (South Indian) temples</a:t>
            </a:r>
            <a:r>
              <a:rPr sz="2400" dirty="0">
                <a:latin typeface="Times New Roman"/>
                <a:cs typeface="Times New Roman"/>
              </a:rPr>
              <a:t>, </a:t>
            </a:r>
            <a:r>
              <a:rPr sz="2400">
                <a:latin typeface="Times New Roman"/>
                <a:cs typeface="Times New Roman"/>
              </a:rPr>
              <a:t>defined</a:t>
            </a:r>
            <a:r>
              <a:rPr sz="2400" spc="-114">
                <a:latin typeface="Times New Roman"/>
                <a:cs typeface="Times New Roman"/>
              </a:rPr>
              <a:t> </a:t>
            </a:r>
            <a:r>
              <a:rPr sz="2400" smtClean="0">
                <a:latin typeface="Times New Roman"/>
                <a:cs typeface="Times New Roman"/>
              </a:rPr>
              <a:t>the</a:t>
            </a:r>
            <a:r>
              <a:rPr sz="2400" i="1" smtClean="0">
                <a:solidFill>
                  <a:srgbClr val="FF0000"/>
                </a:solidFill>
                <a:latin typeface="Times New Roman"/>
                <a:cs typeface="Times New Roman"/>
              </a:rPr>
              <a:t>Karnata </a:t>
            </a:r>
            <a:r>
              <a:rPr sz="2400" i="1" dirty="0">
                <a:solidFill>
                  <a:srgbClr val="FF0000"/>
                </a:solidFill>
                <a:latin typeface="Times New Roman"/>
                <a:cs typeface="Times New Roman"/>
              </a:rPr>
              <a:t>dravida</a:t>
            </a:r>
            <a:r>
              <a:rPr sz="2400" i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>
                <a:solidFill>
                  <a:srgbClr val="FF0000"/>
                </a:solidFill>
                <a:latin typeface="Times New Roman"/>
                <a:cs typeface="Times New Roman"/>
              </a:rPr>
              <a:t>tradition</a:t>
            </a:r>
            <a:r>
              <a:rPr sz="2400" smtClean="0">
                <a:latin typeface="Times New Roman"/>
                <a:cs typeface="Times New Roman"/>
              </a:rPr>
              <a:t>.</a:t>
            </a:r>
            <a:endParaRPr lang="en-IN" sz="2400" dirty="0" smtClean="0">
              <a:latin typeface="Times New Roman"/>
              <a:cs typeface="Times New Roman"/>
            </a:endParaRPr>
          </a:p>
          <a:p>
            <a:pPr marL="12700" algn="just">
              <a:lnSpc>
                <a:spcPts val="2915"/>
              </a:lnSpc>
            </a:pPr>
            <a:endParaRPr sz="2400">
              <a:latin typeface="Times New Roman"/>
              <a:cs typeface="Times New Roman"/>
            </a:endParaRPr>
          </a:p>
          <a:p>
            <a:pPr marL="355600" marR="466725" indent="-342900" algn="just">
              <a:lnSpc>
                <a:spcPct val="80000"/>
              </a:lnSpc>
              <a:spcBef>
                <a:spcPts val="650"/>
              </a:spcBef>
            </a:pPr>
            <a:r>
              <a:rPr sz="2400" spc="-35" dirty="0">
                <a:latin typeface="Times New Roman"/>
                <a:cs typeface="Times New Roman"/>
              </a:rPr>
              <a:t>Temples </a:t>
            </a:r>
            <a:r>
              <a:rPr sz="2400" dirty="0">
                <a:latin typeface="Times New Roman"/>
                <a:cs typeface="Times New Roman"/>
              </a:rPr>
              <a:t>of all sizes built by the Chalukyan architects  during this era </a:t>
            </a:r>
            <a:r>
              <a:rPr sz="2400" spc="-5" dirty="0">
                <a:latin typeface="Times New Roman"/>
                <a:cs typeface="Times New Roman"/>
              </a:rPr>
              <a:t>remain </a:t>
            </a:r>
            <a:r>
              <a:rPr sz="2400" dirty="0">
                <a:latin typeface="Times New Roman"/>
                <a:cs typeface="Times New Roman"/>
              </a:rPr>
              <a:t>today as examples of the  architectural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style.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533400"/>
            <a:ext cx="81534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b="1" dirty="0" smtClean="0"/>
              <a:t>INTRODUCTION </a:t>
            </a:r>
          </a:p>
          <a:p>
            <a:r>
              <a:rPr lang="en-IN" sz="2400" dirty="0" smtClean="0"/>
              <a:t>The </a:t>
            </a:r>
            <a:r>
              <a:rPr lang="en-IN" sz="2400" dirty="0" err="1" smtClean="0"/>
              <a:t>Chalukya</a:t>
            </a:r>
            <a:r>
              <a:rPr lang="en-IN" sz="2400" dirty="0" smtClean="0"/>
              <a:t> dynasty was an Indian royal dynasty that ruled large parts of southern and central India between the 6th and the 12th centuries. </a:t>
            </a:r>
          </a:p>
          <a:p>
            <a:endParaRPr lang="en-IN" sz="2400" dirty="0" smtClean="0"/>
          </a:p>
          <a:p>
            <a:r>
              <a:rPr lang="en-IN" sz="2400" dirty="0" smtClean="0"/>
              <a:t>During this period, they ruled as three dynasties. </a:t>
            </a:r>
          </a:p>
          <a:p>
            <a:endParaRPr lang="en-IN" sz="2400" dirty="0" smtClean="0"/>
          </a:p>
          <a:p>
            <a:r>
              <a:rPr lang="en-IN" sz="2400" dirty="0" smtClean="0"/>
              <a:t>The rule of the </a:t>
            </a:r>
            <a:r>
              <a:rPr lang="en-IN" sz="2400" dirty="0" err="1" smtClean="0"/>
              <a:t>Chalukyas</a:t>
            </a:r>
            <a:r>
              <a:rPr lang="en-IN" sz="2400" dirty="0" smtClean="0"/>
              <a:t> marks an important milestone in the history of South India and a golden age in the history of Karnataka.</a:t>
            </a:r>
            <a:endParaRPr lang="en-IN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/>
          <a:srcRect l="25183" t="22917" r="25037" b="11458"/>
          <a:stretch>
            <a:fillRect/>
          </a:stretch>
        </p:blipFill>
        <p:spPr bwMode="auto">
          <a:xfrm>
            <a:off x="609600" y="457199"/>
            <a:ext cx="7924800" cy="58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9670" y="0"/>
            <a:ext cx="720979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88260" marR="5080" indent="-2576195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latin typeface="Arial"/>
                <a:cs typeface="Arial"/>
              </a:rPr>
              <a:t>ROCK-CUT </a:t>
            </a:r>
            <a:r>
              <a:rPr b="1" spc="-80" dirty="0">
                <a:latin typeface="Arial"/>
                <a:cs typeface="Arial"/>
              </a:rPr>
              <a:t>CAVE </a:t>
            </a:r>
            <a:r>
              <a:rPr b="1" spc="-5" dirty="0">
                <a:latin typeface="Arial"/>
                <a:cs typeface="Arial"/>
              </a:rPr>
              <a:t>TEMPLE</a:t>
            </a:r>
            <a:r>
              <a:rPr b="1" spc="-60" dirty="0">
                <a:latin typeface="Arial"/>
                <a:cs typeface="Arial"/>
              </a:rPr>
              <a:t> </a:t>
            </a:r>
            <a:r>
              <a:rPr b="1" spc="-155" dirty="0">
                <a:latin typeface="Arial"/>
                <a:cs typeface="Arial"/>
              </a:rPr>
              <a:t>AT  </a:t>
            </a:r>
            <a:r>
              <a:rPr b="1" spc="-15" dirty="0">
                <a:latin typeface="Arial"/>
                <a:cs typeface="Arial"/>
              </a:rPr>
              <a:t>BADAMI</a:t>
            </a:r>
          </a:p>
        </p:txBody>
      </p:sp>
      <p:sp>
        <p:nvSpPr>
          <p:cNvPr id="3" name="object 3"/>
          <p:cNvSpPr/>
          <p:nvPr/>
        </p:nvSpPr>
        <p:spPr>
          <a:xfrm>
            <a:off x="745236" y="1426463"/>
            <a:ext cx="7261859" cy="1572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60526" y="1626489"/>
            <a:ext cx="6507074" cy="719684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algn="just">
              <a:lnSpc>
                <a:spcPct val="90500"/>
              </a:lnSpc>
              <a:spcBef>
                <a:spcPts val="370"/>
              </a:spcBef>
            </a:pPr>
            <a:r>
              <a:rPr sz="2400" b="1" spc="-130" dirty="0">
                <a:latin typeface="Georgia"/>
                <a:cs typeface="Georgia"/>
              </a:rPr>
              <a:t>The </a:t>
            </a:r>
            <a:r>
              <a:rPr sz="2400" b="1" spc="-145" dirty="0">
                <a:latin typeface="Georgia"/>
                <a:cs typeface="Georgia"/>
              </a:rPr>
              <a:t>chalukyan capital </a:t>
            </a:r>
            <a:r>
              <a:rPr sz="2400" b="1" spc="-110" dirty="0">
                <a:latin typeface="Georgia"/>
                <a:cs typeface="Georgia"/>
              </a:rPr>
              <a:t>city </a:t>
            </a:r>
            <a:r>
              <a:rPr sz="2400" b="1" spc="-195" dirty="0">
                <a:latin typeface="Georgia"/>
                <a:cs typeface="Georgia"/>
              </a:rPr>
              <a:t>Badami  </a:t>
            </a:r>
            <a:r>
              <a:rPr sz="2400" b="1" spc="-155" dirty="0">
                <a:latin typeface="Georgia"/>
                <a:cs typeface="Georgia"/>
              </a:rPr>
              <a:t>was </a:t>
            </a:r>
            <a:r>
              <a:rPr sz="2400" b="1" spc="-180" dirty="0">
                <a:latin typeface="Georgia"/>
                <a:cs typeface="Georgia"/>
              </a:rPr>
              <a:t>protected </a:t>
            </a:r>
            <a:r>
              <a:rPr sz="2400" b="1" spc="-55" dirty="0">
                <a:latin typeface="Georgia"/>
                <a:cs typeface="Georgia"/>
              </a:rPr>
              <a:t>by </a:t>
            </a:r>
            <a:r>
              <a:rPr sz="2400" b="1" spc="-229" dirty="0">
                <a:latin typeface="Georgia"/>
                <a:cs typeface="Georgia"/>
              </a:rPr>
              <a:t>a </a:t>
            </a:r>
            <a:r>
              <a:rPr sz="2400" b="1" spc="-175" dirty="0">
                <a:latin typeface="Georgia"/>
                <a:cs typeface="Georgia"/>
              </a:rPr>
              <a:t>fort </a:t>
            </a:r>
            <a:r>
              <a:rPr sz="2400" b="1" spc="-195" dirty="0">
                <a:latin typeface="Georgia"/>
                <a:cs typeface="Georgia"/>
              </a:rPr>
              <a:t>surrounded  </a:t>
            </a:r>
            <a:r>
              <a:rPr sz="2400" b="1" spc="-50" dirty="0">
                <a:latin typeface="Georgia"/>
                <a:cs typeface="Georgia"/>
              </a:rPr>
              <a:t>by </a:t>
            </a:r>
            <a:r>
              <a:rPr sz="2400" b="1" spc="-229" dirty="0">
                <a:latin typeface="Georgia"/>
                <a:cs typeface="Georgia"/>
              </a:rPr>
              <a:t>a</a:t>
            </a:r>
            <a:r>
              <a:rPr sz="2400" b="1" spc="25" dirty="0">
                <a:latin typeface="Georgia"/>
                <a:cs typeface="Georgia"/>
              </a:rPr>
              <a:t> </a:t>
            </a:r>
            <a:r>
              <a:rPr sz="2400" b="1" spc="-220" dirty="0">
                <a:latin typeface="Georgia"/>
                <a:cs typeface="Georgia"/>
              </a:rPr>
              <a:t>moat</a:t>
            </a:r>
            <a:r>
              <a:rPr sz="2400" b="1" spc="-220" dirty="0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6591" y="3240023"/>
            <a:ext cx="7251192" cy="1642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56003" y="5053584"/>
            <a:ext cx="7251192" cy="1642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26337" y="3521455"/>
            <a:ext cx="6950863" cy="2993448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666750">
              <a:lnSpc>
                <a:spcPct val="90500"/>
              </a:lnSpc>
              <a:spcBef>
                <a:spcPts val="345"/>
              </a:spcBef>
            </a:pPr>
            <a:r>
              <a:rPr sz="2200" b="1" spc="-80" dirty="0">
                <a:latin typeface="Georgia"/>
                <a:cs typeface="Georgia"/>
              </a:rPr>
              <a:t>On </a:t>
            </a:r>
            <a:r>
              <a:rPr sz="2200" b="1" spc="-155" dirty="0">
                <a:latin typeface="Georgia"/>
                <a:cs typeface="Georgia"/>
              </a:rPr>
              <a:t>the </a:t>
            </a:r>
            <a:r>
              <a:rPr sz="2200" b="1" spc="-175" dirty="0">
                <a:latin typeface="Georgia"/>
                <a:cs typeface="Georgia"/>
              </a:rPr>
              <a:t>southern </a:t>
            </a:r>
            <a:r>
              <a:rPr sz="2200" b="1" spc="-65" dirty="0">
                <a:latin typeface="Georgia"/>
                <a:cs typeface="Georgia"/>
              </a:rPr>
              <a:t>hill </a:t>
            </a:r>
            <a:r>
              <a:rPr sz="2200" b="1" spc="-125" dirty="0">
                <a:latin typeface="Georgia"/>
                <a:cs typeface="Georgia"/>
              </a:rPr>
              <a:t>called </a:t>
            </a:r>
            <a:r>
              <a:rPr sz="2200" b="1" spc="-140" dirty="0">
                <a:latin typeface="Georgia"/>
                <a:cs typeface="Georgia"/>
              </a:rPr>
              <a:t>‘Ranmandal’  </a:t>
            </a:r>
            <a:r>
              <a:rPr sz="2200" b="1" spc="-185" dirty="0">
                <a:latin typeface="Georgia"/>
                <a:cs typeface="Georgia"/>
              </a:rPr>
              <a:t>there </a:t>
            </a:r>
            <a:r>
              <a:rPr sz="2200" b="1" spc="-220" dirty="0">
                <a:latin typeface="Georgia"/>
                <a:cs typeface="Georgia"/>
              </a:rPr>
              <a:t>are </a:t>
            </a:r>
            <a:r>
              <a:rPr sz="2200" b="1" spc="-165" dirty="0">
                <a:latin typeface="Georgia"/>
                <a:cs typeface="Georgia"/>
              </a:rPr>
              <a:t>series </a:t>
            </a:r>
            <a:r>
              <a:rPr sz="2200" b="1" spc="-100" dirty="0">
                <a:latin typeface="Georgia"/>
                <a:cs typeface="Georgia"/>
              </a:rPr>
              <a:t>of </a:t>
            </a:r>
            <a:r>
              <a:rPr sz="2200" b="1" spc="-150" dirty="0">
                <a:latin typeface="Georgia"/>
                <a:cs typeface="Georgia"/>
              </a:rPr>
              <a:t>cave </a:t>
            </a:r>
            <a:r>
              <a:rPr sz="2200" b="1" spc="-195" dirty="0">
                <a:latin typeface="Georgia"/>
                <a:cs typeface="Georgia"/>
              </a:rPr>
              <a:t>from </a:t>
            </a:r>
            <a:r>
              <a:rPr sz="2200" b="1" spc="-150" dirty="0">
                <a:latin typeface="Georgia"/>
                <a:cs typeface="Georgia"/>
              </a:rPr>
              <a:t>the </a:t>
            </a:r>
            <a:r>
              <a:rPr sz="2200" b="1" spc="-145" dirty="0">
                <a:latin typeface="Georgia"/>
                <a:cs typeface="Georgia"/>
              </a:rPr>
              <a:t>top </a:t>
            </a:r>
            <a:r>
              <a:rPr sz="2200" b="1" spc="-160" dirty="0">
                <a:latin typeface="Georgia"/>
                <a:cs typeface="Georgia"/>
              </a:rPr>
              <a:t>to  </a:t>
            </a:r>
            <a:r>
              <a:rPr sz="2200" b="1" spc="-170" dirty="0">
                <a:latin typeface="Georgia"/>
                <a:cs typeface="Georgia"/>
              </a:rPr>
              <a:t>bottom</a:t>
            </a:r>
            <a:endParaRPr sz="22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550">
              <a:latin typeface="Times New Roman"/>
              <a:cs typeface="Times New Roman"/>
            </a:endParaRPr>
          </a:p>
          <a:p>
            <a:pPr marL="641350" marR="5080">
              <a:lnSpc>
                <a:spcPct val="90500"/>
              </a:lnSpc>
            </a:pPr>
            <a:endParaRPr lang="en-IN" sz="2200" b="1" spc="-180" dirty="0" smtClean="0">
              <a:latin typeface="Georgia"/>
              <a:cs typeface="Georgia"/>
            </a:endParaRPr>
          </a:p>
          <a:p>
            <a:pPr marL="641350" marR="5080">
              <a:lnSpc>
                <a:spcPct val="90500"/>
              </a:lnSpc>
            </a:pPr>
            <a:r>
              <a:rPr sz="2200" b="1" spc="-180" smtClean="0">
                <a:latin typeface="Georgia"/>
                <a:cs typeface="Georgia"/>
              </a:rPr>
              <a:t>Badami </a:t>
            </a:r>
            <a:r>
              <a:rPr sz="2200" b="1" spc="-150" dirty="0">
                <a:latin typeface="Georgia"/>
                <a:cs typeface="Georgia"/>
              </a:rPr>
              <a:t>was </a:t>
            </a:r>
            <a:r>
              <a:rPr sz="2200" b="1" spc="-145" dirty="0">
                <a:latin typeface="Georgia"/>
                <a:cs typeface="Georgia"/>
              </a:rPr>
              <a:t>also </a:t>
            </a:r>
            <a:r>
              <a:rPr sz="2200" b="1" spc="-215" dirty="0">
                <a:latin typeface="Georgia"/>
                <a:cs typeface="Georgia"/>
              </a:rPr>
              <a:t>a </a:t>
            </a:r>
            <a:r>
              <a:rPr sz="2200" b="1" spc="-125" dirty="0">
                <a:latin typeface="Georgia"/>
                <a:cs typeface="Georgia"/>
              </a:rPr>
              <a:t>religious </a:t>
            </a:r>
            <a:r>
              <a:rPr sz="2200" b="1" spc="-185" dirty="0">
                <a:latin typeface="Georgia"/>
                <a:cs typeface="Georgia"/>
              </a:rPr>
              <a:t>centre.  </a:t>
            </a:r>
            <a:r>
              <a:rPr sz="2200" b="1" spc="-120" dirty="0">
                <a:latin typeface="Georgia"/>
                <a:cs typeface="Georgia"/>
              </a:rPr>
              <a:t>Goddess </a:t>
            </a:r>
            <a:r>
              <a:rPr sz="2200" b="1" spc="-150" dirty="0">
                <a:latin typeface="Georgia"/>
                <a:cs typeface="Georgia"/>
              </a:rPr>
              <a:t>‘Banashankari’ was </a:t>
            </a:r>
            <a:r>
              <a:rPr sz="2200" b="1" spc="-155" dirty="0">
                <a:latin typeface="Georgia"/>
                <a:cs typeface="Georgia"/>
              </a:rPr>
              <a:t>the  </a:t>
            </a:r>
            <a:r>
              <a:rPr sz="2200" b="1" spc="-130" dirty="0">
                <a:latin typeface="Georgia"/>
                <a:cs typeface="Georgia"/>
              </a:rPr>
              <a:t>presiding </a:t>
            </a:r>
            <a:r>
              <a:rPr sz="2200" b="1" spc="-100" dirty="0">
                <a:latin typeface="Georgia"/>
                <a:cs typeface="Georgia"/>
              </a:rPr>
              <a:t>diety </a:t>
            </a:r>
            <a:r>
              <a:rPr sz="2200" b="1" spc="-170" dirty="0">
                <a:latin typeface="Georgia"/>
                <a:cs typeface="Georgia"/>
              </a:rPr>
              <a:t>and </a:t>
            </a:r>
            <a:r>
              <a:rPr sz="2200" b="1" spc="-215" dirty="0">
                <a:latin typeface="Georgia"/>
                <a:cs typeface="Georgia"/>
              </a:rPr>
              <a:t>a </a:t>
            </a:r>
            <a:r>
              <a:rPr sz="2200" b="1" spc="-105" dirty="0">
                <a:latin typeface="Georgia"/>
                <a:cs typeface="Georgia"/>
              </a:rPr>
              <a:t>festival </a:t>
            </a:r>
            <a:r>
              <a:rPr sz="2200" b="1" spc="-100" dirty="0">
                <a:latin typeface="Georgia"/>
                <a:cs typeface="Georgia"/>
              </a:rPr>
              <a:t>is </a:t>
            </a:r>
            <a:r>
              <a:rPr sz="2200" b="1" spc="-114" dirty="0">
                <a:latin typeface="Georgia"/>
                <a:cs typeface="Georgia"/>
              </a:rPr>
              <a:t>held  </a:t>
            </a:r>
            <a:r>
              <a:rPr sz="2200" b="1" spc="-125" dirty="0">
                <a:latin typeface="Georgia"/>
                <a:cs typeface="Georgia"/>
              </a:rPr>
              <a:t>annually </a:t>
            </a:r>
            <a:r>
              <a:rPr sz="2200" b="1" spc="-114" dirty="0">
                <a:latin typeface="Georgia"/>
                <a:cs typeface="Georgia"/>
              </a:rPr>
              <a:t>in </a:t>
            </a:r>
            <a:r>
              <a:rPr sz="2200" b="1" spc="-200" dirty="0">
                <a:latin typeface="Georgia"/>
                <a:cs typeface="Georgia"/>
              </a:rPr>
              <a:t>her </a:t>
            </a:r>
            <a:r>
              <a:rPr sz="2200" b="1" spc="-190" dirty="0">
                <a:latin typeface="Georgia"/>
                <a:cs typeface="Georgia"/>
              </a:rPr>
              <a:t>honour </a:t>
            </a:r>
            <a:r>
              <a:rPr sz="2200" b="1" spc="-114" dirty="0">
                <a:latin typeface="Georgia"/>
                <a:cs typeface="Georgia"/>
              </a:rPr>
              <a:t>in </a:t>
            </a:r>
            <a:r>
              <a:rPr sz="2200" b="1" spc="-155" dirty="0">
                <a:latin typeface="Georgia"/>
                <a:cs typeface="Georgia"/>
              </a:rPr>
              <a:t>the </a:t>
            </a:r>
            <a:r>
              <a:rPr sz="2200" b="1" spc="-60" dirty="0">
                <a:latin typeface="Georgia"/>
                <a:cs typeface="Georgia"/>
              </a:rPr>
              <a:t>full</a:t>
            </a:r>
            <a:r>
              <a:rPr sz="2200" b="1" spc="-310" dirty="0">
                <a:latin typeface="Georgia"/>
                <a:cs typeface="Georgia"/>
              </a:rPr>
              <a:t> </a:t>
            </a:r>
            <a:r>
              <a:rPr sz="2200" b="1" spc="-204" dirty="0">
                <a:latin typeface="Georgia"/>
                <a:cs typeface="Georgia"/>
              </a:rPr>
              <a:t>moon.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75476" y="2616707"/>
            <a:ext cx="1050035" cy="10332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03364" y="4419600"/>
            <a:ext cx="1051559" cy="10332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7073" y="65405"/>
            <a:ext cx="56902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80" dirty="0">
                <a:solidFill>
                  <a:srgbClr val="000000"/>
                </a:solidFill>
                <a:latin typeface="Arial"/>
                <a:cs typeface="Arial"/>
              </a:rPr>
              <a:t>CAVE </a:t>
            </a:r>
            <a:r>
              <a:rPr sz="4400" b="1" dirty="0">
                <a:solidFill>
                  <a:srgbClr val="000000"/>
                </a:solidFill>
                <a:latin typeface="Arial"/>
                <a:cs typeface="Arial"/>
              </a:rPr>
              <a:t>I </a:t>
            </a:r>
            <a:r>
              <a:rPr sz="4400" b="1" spc="-55" dirty="0">
                <a:solidFill>
                  <a:srgbClr val="000000"/>
                </a:solidFill>
                <a:latin typeface="Arial"/>
                <a:cs typeface="Arial"/>
              </a:rPr>
              <a:t>(SHIVA</a:t>
            </a:r>
            <a:r>
              <a:rPr sz="4400" b="1" spc="-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1" spc="-65" dirty="0">
                <a:solidFill>
                  <a:srgbClr val="000000"/>
                </a:solidFill>
                <a:latin typeface="Arial"/>
                <a:cs typeface="Arial"/>
              </a:rPr>
              <a:t>CAVE)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1143000"/>
            <a:ext cx="4419600" cy="5806718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226060" indent="-342900">
              <a:lnSpc>
                <a:spcPct val="150000"/>
              </a:lnSpc>
              <a:spcBef>
                <a:spcPts val="6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2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200" spc="-150" dirty="0">
                <a:latin typeface="Times New Roman" pitchFamily="18" charset="0"/>
                <a:cs typeface="Times New Roman" pitchFamily="18" charset="0"/>
              </a:rPr>
              <a:t>cave </a:t>
            </a:r>
            <a:r>
              <a:rPr sz="2200" spc="-10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sz="2200" spc="-140" dirty="0">
                <a:latin typeface="Times New Roman" pitchFamily="18" charset="0"/>
                <a:cs typeface="Times New Roman" pitchFamily="18" charset="0"/>
              </a:rPr>
              <a:t>hewn </a:t>
            </a:r>
            <a:r>
              <a:rPr sz="2200" spc="-185" dirty="0">
                <a:latin typeface="Times New Roman" pitchFamily="18" charset="0"/>
                <a:cs typeface="Times New Roman" pitchFamily="18" charset="0"/>
              </a:rPr>
              <a:t>on  </a:t>
            </a:r>
            <a:r>
              <a:rPr sz="2200" spc="-175" dirty="0">
                <a:latin typeface="Times New Roman" pitchFamily="18" charset="0"/>
                <a:cs typeface="Times New Roman" pitchFamily="18" charset="0"/>
              </a:rPr>
              <a:t>southern </a:t>
            </a:r>
            <a:r>
              <a:rPr sz="2200" spc="-65" dirty="0">
                <a:latin typeface="Times New Roman" pitchFamily="18" charset="0"/>
                <a:cs typeface="Times New Roman" pitchFamily="18" charset="0"/>
              </a:rPr>
              <a:t>hill </a:t>
            </a:r>
            <a:r>
              <a:rPr sz="2200" spc="-17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2200" spc="-195" dirty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sz="2200" spc="-120" dirty="0">
                <a:latin typeface="Times New Roman" pitchFamily="18" charset="0"/>
                <a:cs typeface="Times New Roman" pitchFamily="18" charset="0"/>
              </a:rPr>
              <a:t>be  </a:t>
            </a:r>
            <a:r>
              <a:rPr sz="2200" spc="-185" dirty="0">
                <a:latin typeface="Times New Roman" pitchFamily="18" charset="0"/>
                <a:cs typeface="Times New Roman" pitchFamily="18" charset="0"/>
              </a:rPr>
              <a:t>reached </a:t>
            </a:r>
            <a:r>
              <a:rPr sz="2200" spc="-50" dirty="0">
                <a:latin typeface="Times New Roman" pitchFamily="18" charset="0"/>
                <a:cs typeface="Times New Roman" pitchFamily="18" charset="0"/>
              </a:rPr>
              <a:t>by </a:t>
            </a:r>
            <a:r>
              <a:rPr sz="2200" spc="-114" dirty="0">
                <a:latin typeface="Times New Roman" pitchFamily="18" charset="0"/>
                <a:cs typeface="Times New Roman" pitchFamily="18" charset="0"/>
              </a:rPr>
              <a:t>climbing  </a:t>
            </a:r>
            <a:r>
              <a:rPr sz="2200" spc="-150" dirty="0">
                <a:latin typeface="Times New Roman" pitchFamily="18" charset="0"/>
                <a:cs typeface="Times New Roman" pitchFamily="18" charset="0"/>
              </a:rPr>
              <a:t>about </a:t>
            </a:r>
            <a:r>
              <a:rPr sz="2200" spc="-250" dirty="0">
                <a:latin typeface="Times New Roman" pitchFamily="18" charset="0"/>
                <a:cs typeface="Times New Roman" pitchFamily="18" charset="0"/>
              </a:rPr>
              <a:t>35</a:t>
            </a:r>
            <a:r>
              <a:rPr sz="2200" spc="-2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150" dirty="0">
                <a:latin typeface="Times New Roman" pitchFamily="18" charset="0"/>
                <a:cs typeface="Times New Roman" pitchFamily="18" charset="0"/>
              </a:rPr>
              <a:t>steps.</a:t>
            </a:r>
            <a:endParaRPr sz="2200">
              <a:latin typeface="Times New Roman" pitchFamily="18" charset="0"/>
              <a:cs typeface="Times New Roman" pitchFamily="18" charset="0"/>
            </a:endParaRPr>
          </a:p>
          <a:p>
            <a:pPr marL="355600" marR="444500" indent="-342900">
              <a:lnSpc>
                <a:spcPct val="150000"/>
              </a:lnSpc>
              <a:spcBef>
                <a:spcPts val="5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0" dirty="0">
                <a:latin typeface="Times New Roman" pitchFamily="18" charset="0"/>
                <a:cs typeface="Times New Roman" pitchFamily="18" charset="0"/>
              </a:rPr>
              <a:t>This is </a:t>
            </a:r>
            <a:r>
              <a:rPr sz="2200" spc="-150" dirty="0">
                <a:latin typeface="Times New Roman" pitchFamily="18" charset="0"/>
                <a:cs typeface="Times New Roman" pitchFamily="18" charset="0"/>
              </a:rPr>
              <a:t>L-shaped cave  </a:t>
            </a:r>
            <a:r>
              <a:rPr sz="2200" spc="-125" dirty="0">
                <a:latin typeface="Times New Roman" pitchFamily="18" charset="0"/>
                <a:cs typeface="Times New Roman" pitchFamily="18" charset="0"/>
              </a:rPr>
              <a:t>which </a:t>
            </a:r>
            <a:r>
              <a:rPr sz="2200" spc="-10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sz="2200" spc="-195" dirty="0">
                <a:latin typeface="Times New Roman" pitchFamily="18" charset="0"/>
                <a:cs typeface="Times New Roman" pitchFamily="18" charset="0"/>
              </a:rPr>
              <a:t>14m </a:t>
            </a:r>
            <a:r>
              <a:rPr sz="2200" spc="-110" dirty="0">
                <a:latin typeface="Times New Roman" pitchFamily="18" charset="0"/>
                <a:cs typeface="Times New Roman" pitchFamily="18" charset="0"/>
              </a:rPr>
              <a:t>long </a:t>
            </a:r>
            <a:r>
              <a:rPr sz="2200" spc="-170" dirty="0">
                <a:latin typeface="Times New Roman" pitchFamily="18" charset="0"/>
                <a:cs typeface="Times New Roman" pitchFamily="18" charset="0"/>
              </a:rPr>
              <a:t>and  </a:t>
            </a:r>
            <a:r>
              <a:rPr sz="2200" spc="-200" dirty="0">
                <a:latin typeface="Times New Roman" pitchFamily="18" charset="0"/>
                <a:cs typeface="Times New Roman" pitchFamily="18" charset="0"/>
              </a:rPr>
              <a:t>7.5m </a:t>
            </a:r>
            <a:r>
              <a:rPr sz="2200" spc="-135" dirty="0">
                <a:latin typeface="Times New Roman" pitchFamily="18" charset="0"/>
                <a:cs typeface="Times New Roman" pitchFamily="18" charset="0"/>
              </a:rPr>
              <a:t>deep </a:t>
            </a:r>
            <a:r>
              <a:rPr sz="2200" spc="-17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2200" spc="-150" dirty="0">
                <a:latin typeface="Times New Roman" pitchFamily="18" charset="0"/>
                <a:cs typeface="Times New Roman" pitchFamily="18" charset="0"/>
              </a:rPr>
              <a:t>faces  </a:t>
            </a:r>
            <a:r>
              <a:rPr sz="2200" spc="-170" dirty="0">
                <a:latin typeface="Times New Roman" pitchFamily="18" charset="0"/>
                <a:cs typeface="Times New Roman" pitchFamily="18" charset="0"/>
              </a:rPr>
              <a:t>towards</a:t>
            </a:r>
            <a:r>
              <a:rPr sz="22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190" dirty="0">
                <a:latin typeface="Times New Roman" pitchFamily="18" charset="0"/>
                <a:cs typeface="Times New Roman" pitchFamily="18" charset="0"/>
              </a:rPr>
              <a:t>north.</a:t>
            </a:r>
            <a:endParaRPr sz="2200">
              <a:latin typeface="Times New Roman" pitchFamily="18" charset="0"/>
              <a:cs typeface="Times New Roman" pitchFamily="18" charset="0"/>
            </a:endParaRPr>
          </a:p>
          <a:p>
            <a:pPr marL="355600" marR="5080" indent="-342900">
              <a:lnSpc>
                <a:spcPct val="150000"/>
              </a:lnSpc>
              <a:spcBef>
                <a:spcPts val="5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2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200" spc="-150" dirty="0">
                <a:latin typeface="Times New Roman" pitchFamily="18" charset="0"/>
                <a:cs typeface="Times New Roman" pitchFamily="18" charset="0"/>
              </a:rPr>
              <a:t>cave consist </a:t>
            </a:r>
            <a:r>
              <a:rPr sz="2200" spc="-100" dirty="0">
                <a:latin typeface="Times New Roman" pitchFamily="18" charset="0"/>
                <a:cs typeface="Times New Roman" pitchFamily="18" charset="0"/>
              </a:rPr>
              <a:t>of  </a:t>
            </a:r>
            <a:r>
              <a:rPr sz="2200" spc="-125" dirty="0">
                <a:latin typeface="Times New Roman" pitchFamily="18" charset="0"/>
                <a:cs typeface="Times New Roman" pitchFamily="18" charset="0"/>
              </a:rPr>
              <a:t>pillared </a:t>
            </a:r>
            <a:r>
              <a:rPr sz="2200" spc="-170" dirty="0">
                <a:latin typeface="Times New Roman" pitchFamily="18" charset="0"/>
                <a:cs typeface="Times New Roman" pitchFamily="18" charset="0"/>
              </a:rPr>
              <a:t>verandah, </a:t>
            </a:r>
            <a:r>
              <a:rPr sz="2200" spc="-215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sz="2200" spc="-105" dirty="0">
                <a:latin typeface="Times New Roman" pitchFamily="18" charset="0"/>
                <a:cs typeface="Times New Roman" pitchFamily="18" charset="0"/>
              </a:rPr>
              <a:t>hall  </a:t>
            </a:r>
            <a:r>
              <a:rPr sz="2200" spc="-17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2200" spc="-215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sz="2200" spc="-175" dirty="0">
                <a:latin typeface="Times New Roman" pitchFamily="18" charset="0"/>
                <a:cs typeface="Times New Roman" pitchFamily="18" charset="0"/>
              </a:rPr>
              <a:t>square </a:t>
            </a:r>
            <a:r>
              <a:rPr sz="2200" spc="-105" dirty="0">
                <a:latin typeface="Times New Roman" pitchFamily="18" charset="0"/>
                <a:cs typeface="Times New Roman" pitchFamily="18" charset="0"/>
              </a:rPr>
              <a:t>cell </a:t>
            </a:r>
            <a:r>
              <a:rPr sz="2200" spc="-140" dirty="0">
                <a:latin typeface="Times New Roman" pitchFamily="18" charset="0"/>
                <a:cs typeface="Times New Roman" pitchFamily="18" charset="0"/>
              </a:rPr>
              <a:t>hewn  </a:t>
            </a:r>
            <a:r>
              <a:rPr sz="2200" spc="-135" dirty="0">
                <a:latin typeface="Times New Roman" pitchFamily="18" charset="0"/>
                <a:cs typeface="Times New Roman" pitchFamily="18" charset="0"/>
              </a:rPr>
              <a:t>deep </a:t>
            </a:r>
            <a:r>
              <a:rPr sz="2200" spc="-140" dirty="0">
                <a:latin typeface="Times New Roman" pitchFamily="18" charset="0"/>
                <a:cs typeface="Times New Roman" pitchFamily="18" charset="0"/>
              </a:rPr>
              <a:t>into </a:t>
            </a:r>
            <a:r>
              <a:rPr sz="2200" spc="-155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200" spc="-185" dirty="0">
                <a:latin typeface="Times New Roman" pitchFamily="18" charset="0"/>
                <a:cs typeface="Times New Roman" pitchFamily="18" charset="0"/>
              </a:rPr>
              <a:t>rock </a:t>
            </a:r>
            <a:r>
              <a:rPr sz="2200" spc="-170" dirty="0">
                <a:latin typeface="Times New Roman" pitchFamily="18" charset="0"/>
                <a:cs typeface="Times New Roman" pitchFamily="18" charset="0"/>
              </a:rPr>
              <a:t>and  </a:t>
            </a:r>
            <a:r>
              <a:rPr sz="2200" spc="-135" dirty="0">
                <a:latin typeface="Times New Roman" pitchFamily="18" charset="0"/>
                <a:cs typeface="Times New Roman" pitchFamily="18" charset="0"/>
              </a:rPr>
              <a:t>outside </a:t>
            </a:r>
            <a:r>
              <a:rPr sz="2200" spc="-155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200" spc="-150" dirty="0">
                <a:latin typeface="Times New Roman" pitchFamily="18" charset="0"/>
                <a:cs typeface="Times New Roman" pitchFamily="18" charset="0"/>
              </a:rPr>
              <a:t>cave </a:t>
            </a:r>
            <a:r>
              <a:rPr sz="2200" spc="-155" dirty="0">
                <a:latin typeface="Times New Roman" pitchFamily="18" charset="0"/>
                <a:cs typeface="Times New Roman" pitchFamily="18" charset="0"/>
              </a:rPr>
              <a:t>sculpture  </a:t>
            </a:r>
            <a:r>
              <a:rPr sz="2200" spc="-1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200" spc="-110" dirty="0">
                <a:latin typeface="Times New Roman" pitchFamily="18" charset="0"/>
                <a:cs typeface="Times New Roman" pitchFamily="18" charset="0"/>
              </a:rPr>
              <a:t>‘Natraj’ </a:t>
            </a:r>
            <a:r>
              <a:rPr sz="2200" spc="-10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sz="2200" spc="-165" dirty="0">
                <a:latin typeface="Times New Roman" pitchFamily="18" charset="0"/>
                <a:cs typeface="Times New Roman" pitchFamily="18" charset="0"/>
              </a:rPr>
              <a:t>carved </a:t>
            </a:r>
            <a:r>
              <a:rPr sz="2200" spc="-105" dirty="0">
                <a:latin typeface="Times New Roman" pitchFamily="18" charset="0"/>
                <a:cs typeface="Times New Roman" pitchFamily="18" charset="0"/>
              </a:rPr>
              <a:t>with  </a:t>
            </a:r>
            <a:r>
              <a:rPr sz="2200" spc="-130" dirty="0">
                <a:latin typeface="Times New Roman" pitchFamily="18" charset="0"/>
                <a:cs typeface="Times New Roman" pitchFamily="18" charset="0"/>
              </a:rPr>
              <a:t>eighteen </a:t>
            </a:r>
            <a:r>
              <a:rPr sz="2200" spc="-165" dirty="0">
                <a:latin typeface="Times New Roman" pitchFamily="18" charset="0"/>
                <a:cs typeface="Times New Roman" pitchFamily="18" charset="0"/>
              </a:rPr>
              <a:t>hands, </a:t>
            </a:r>
            <a:r>
              <a:rPr sz="2200" spc="-155" dirty="0">
                <a:latin typeface="Times New Roman" pitchFamily="18" charset="0"/>
                <a:cs typeface="Times New Roman" pitchFamily="18" charset="0"/>
              </a:rPr>
              <a:t>snake,  </a:t>
            </a:r>
            <a:r>
              <a:rPr sz="2200" spc="-140" dirty="0">
                <a:latin typeface="Times New Roman" pitchFamily="18" charset="0"/>
                <a:cs typeface="Times New Roman" pitchFamily="18" charset="0"/>
              </a:rPr>
              <a:t>fire, tiger </a:t>
            </a:r>
            <a:r>
              <a:rPr sz="2200" spc="-110" dirty="0">
                <a:latin typeface="Times New Roman" pitchFamily="18" charset="0"/>
                <a:cs typeface="Times New Roman" pitchFamily="18" charset="0"/>
              </a:rPr>
              <a:t>skin</a:t>
            </a:r>
            <a:r>
              <a:rPr sz="2200" spc="-1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170" dirty="0">
                <a:latin typeface="Times New Roman" pitchFamily="18" charset="0"/>
                <a:cs typeface="Times New Roman" pitchFamily="18" charset="0"/>
              </a:rPr>
              <a:t>etc.</a:t>
            </a:r>
            <a:endParaRPr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46447" y="1298447"/>
            <a:ext cx="4797552" cy="2886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95800" y="1447800"/>
            <a:ext cx="4495800" cy="251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32553" y="1384553"/>
            <a:ext cx="4622800" cy="2641600"/>
          </a:xfrm>
          <a:custGeom>
            <a:avLst/>
            <a:gdLst/>
            <a:ahLst/>
            <a:cxnLst/>
            <a:rect l="l" t="t" r="r" b="b"/>
            <a:pathLst>
              <a:path w="4622800" h="2641600">
                <a:moveTo>
                  <a:pt x="0" y="2641092"/>
                </a:moveTo>
                <a:lnTo>
                  <a:pt x="4622292" y="2641092"/>
                </a:lnTo>
                <a:lnTo>
                  <a:pt x="4622292" y="0"/>
                </a:lnTo>
                <a:lnTo>
                  <a:pt x="0" y="0"/>
                </a:lnTo>
                <a:lnTo>
                  <a:pt x="0" y="2641092"/>
                </a:lnTo>
                <a:close/>
              </a:path>
            </a:pathLst>
          </a:custGeom>
          <a:ln w="1264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98847" y="4194046"/>
            <a:ext cx="4562856" cy="2663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48200" y="4343400"/>
            <a:ext cx="4191000" cy="2362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84953" y="4280152"/>
            <a:ext cx="4318000" cy="2489200"/>
          </a:xfrm>
          <a:custGeom>
            <a:avLst/>
            <a:gdLst/>
            <a:ahLst/>
            <a:cxnLst/>
            <a:rect l="l" t="t" r="r" b="b"/>
            <a:pathLst>
              <a:path w="4318000" h="2489200">
                <a:moveTo>
                  <a:pt x="0" y="2488691"/>
                </a:moveTo>
                <a:lnTo>
                  <a:pt x="4317492" y="2488691"/>
                </a:lnTo>
                <a:lnTo>
                  <a:pt x="4317492" y="0"/>
                </a:lnTo>
                <a:lnTo>
                  <a:pt x="0" y="0"/>
                </a:lnTo>
                <a:lnTo>
                  <a:pt x="0" y="2488691"/>
                </a:lnTo>
                <a:close/>
              </a:path>
            </a:pathLst>
          </a:custGeom>
          <a:ln w="1264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3498"/>
            <a:ext cx="4406900" cy="6446637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7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310">
                <a:cs typeface="Times New Roman" pitchFamily="18" charset="0"/>
              </a:rPr>
              <a:t>From </a:t>
            </a:r>
            <a:r>
              <a:rPr lang="en-IN" sz="2400" spc="-310" dirty="0" smtClean="0">
                <a:cs typeface="Times New Roman" pitchFamily="18" charset="0"/>
              </a:rPr>
              <a:t> </a:t>
            </a:r>
            <a:r>
              <a:rPr sz="2400" spc="-190" smtClean="0">
                <a:cs typeface="Times New Roman" pitchFamily="18" charset="0"/>
              </a:rPr>
              <a:t>the </a:t>
            </a:r>
            <a:r>
              <a:rPr sz="2400" spc="-210" dirty="0">
                <a:cs typeface="Times New Roman" pitchFamily="18" charset="0"/>
              </a:rPr>
              <a:t>verandah </a:t>
            </a:r>
            <a:r>
              <a:rPr sz="2400" spc="-195" dirty="0">
                <a:cs typeface="Times New Roman" pitchFamily="18" charset="0"/>
              </a:rPr>
              <a:t>opens  </a:t>
            </a:r>
            <a:r>
              <a:rPr sz="2400" spc="-260" dirty="0">
                <a:cs typeface="Times New Roman" pitchFamily="18" charset="0"/>
              </a:rPr>
              <a:t>a </a:t>
            </a:r>
            <a:r>
              <a:rPr sz="2400" spc="-130" dirty="0">
                <a:cs typeface="Times New Roman" pitchFamily="18" charset="0"/>
              </a:rPr>
              <a:t>hall </a:t>
            </a:r>
            <a:r>
              <a:rPr sz="2400" spc="-204" dirty="0">
                <a:cs typeface="Times New Roman" pitchFamily="18" charset="0"/>
              </a:rPr>
              <a:t>where </a:t>
            </a:r>
            <a:r>
              <a:rPr sz="2400" spc="-120" dirty="0">
                <a:cs typeface="Times New Roman" pitchFamily="18" charset="0"/>
              </a:rPr>
              <a:t>fine </a:t>
            </a:r>
            <a:r>
              <a:rPr sz="2400" spc="-155" dirty="0">
                <a:cs typeface="Times New Roman" pitchFamily="18" charset="0"/>
              </a:rPr>
              <a:t>figures  </a:t>
            </a:r>
            <a:r>
              <a:rPr sz="2400" spc="-120" dirty="0">
                <a:cs typeface="Times New Roman" pitchFamily="18" charset="0"/>
              </a:rPr>
              <a:t>of </a:t>
            </a:r>
            <a:r>
              <a:rPr sz="2400" spc="-130" dirty="0">
                <a:cs typeface="Times New Roman" pitchFamily="18" charset="0"/>
              </a:rPr>
              <a:t>Shiva </a:t>
            </a:r>
            <a:r>
              <a:rPr sz="2400" spc="-204" dirty="0">
                <a:cs typeface="Times New Roman" pitchFamily="18" charset="0"/>
              </a:rPr>
              <a:t>and </a:t>
            </a:r>
            <a:r>
              <a:rPr sz="2400" spc="-200" dirty="0">
                <a:cs typeface="Times New Roman" pitchFamily="18" charset="0"/>
              </a:rPr>
              <a:t>Parvati  </a:t>
            </a:r>
            <a:r>
              <a:rPr sz="2400" spc="-190" dirty="0">
                <a:cs typeface="Times New Roman" pitchFamily="18" charset="0"/>
              </a:rPr>
              <a:t>combined </a:t>
            </a:r>
            <a:r>
              <a:rPr sz="2400" spc="-185" dirty="0">
                <a:cs typeface="Times New Roman" pitchFamily="18" charset="0"/>
              </a:rPr>
              <a:t>about </a:t>
            </a:r>
            <a:r>
              <a:rPr sz="2400" spc="-220" dirty="0">
                <a:cs typeface="Times New Roman" pitchFamily="18" charset="0"/>
              </a:rPr>
              <a:t>three  </a:t>
            </a:r>
            <a:r>
              <a:rPr sz="2400" spc="-245" dirty="0">
                <a:cs typeface="Times New Roman" pitchFamily="18" charset="0"/>
              </a:rPr>
              <a:t>metres </a:t>
            </a:r>
            <a:r>
              <a:rPr sz="2400" spc="-125" dirty="0">
                <a:cs typeface="Times New Roman" pitchFamily="18" charset="0"/>
              </a:rPr>
              <a:t>high with </a:t>
            </a:r>
            <a:r>
              <a:rPr sz="2400" spc="-195" dirty="0">
                <a:cs typeface="Times New Roman" pitchFamily="18" charset="0"/>
              </a:rPr>
              <a:t>four  head </a:t>
            </a:r>
            <a:r>
              <a:rPr sz="2400" spc="-120" dirty="0">
                <a:cs typeface="Times New Roman" pitchFamily="18" charset="0"/>
              </a:rPr>
              <a:t>is </a:t>
            </a:r>
            <a:r>
              <a:rPr sz="2400" spc="-200" dirty="0">
                <a:cs typeface="Times New Roman" pitchFamily="18" charset="0"/>
              </a:rPr>
              <a:t>carved </a:t>
            </a:r>
            <a:r>
              <a:rPr sz="2400" spc="-125" dirty="0">
                <a:cs typeface="Times New Roman" pitchFamily="18" charset="0"/>
              </a:rPr>
              <a:t>with </a:t>
            </a:r>
            <a:r>
              <a:rPr sz="2400" spc="-260" dirty="0">
                <a:cs typeface="Times New Roman" pitchFamily="18" charset="0"/>
              </a:rPr>
              <a:t>a  </a:t>
            </a:r>
            <a:r>
              <a:rPr sz="2400" spc="-190" dirty="0">
                <a:cs typeface="Times New Roman" pitchFamily="18" charset="0"/>
              </a:rPr>
              <a:t>musical </a:t>
            </a:r>
            <a:r>
              <a:rPr sz="2400" spc="-210" dirty="0">
                <a:cs typeface="Times New Roman" pitchFamily="18" charset="0"/>
              </a:rPr>
              <a:t>instrument </a:t>
            </a:r>
            <a:r>
              <a:rPr sz="2400" spc="-180" dirty="0">
                <a:cs typeface="Times New Roman" pitchFamily="18" charset="0"/>
              </a:rPr>
              <a:t>veena  </a:t>
            </a:r>
            <a:r>
              <a:rPr sz="2400" spc="-204" dirty="0">
                <a:cs typeface="Times New Roman" pitchFamily="18" charset="0"/>
              </a:rPr>
              <a:t>and </a:t>
            </a:r>
            <a:r>
              <a:rPr sz="2400" spc="-185" dirty="0">
                <a:cs typeface="Times New Roman" pitchFamily="18" charset="0"/>
              </a:rPr>
              <a:t>image </a:t>
            </a:r>
            <a:r>
              <a:rPr sz="2400" spc="-120" dirty="0">
                <a:cs typeface="Times New Roman" pitchFamily="18" charset="0"/>
              </a:rPr>
              <a:t>of</a:t>
            </a:r>
            <a:r>
              <a:rPr sz="2400" spc="-160" dirty="0">
                <a:cs typeface="Times New Roman" pitchFamily="18" charset="0"/>
              </a:rPr>
              <a:t> </a:t>
            </a:r>
            <a:r>
              <a:rPr sz="2400" spc="-185" dirty="0">
                <a:cs typeface="Times New Roman" pitchFamily="18" charset="0"/>
              </a:rPr>
              <a:t>nandi.</a:t>
            </a:r>
            <a:endParaRPr sz="2400">
              <a:cs typeface="Times New Roman" pitchFamily="18" charset="0"/>
            </a:endParaRPr>
          </a:p>
          <a:p>
            <a:pPr marL="355600" marR="318135" indent="-342900">
              <a:lnSpc>
                <a:spcPct val="15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45" dirty="0">
                <a:cs typeface="Times New Roman" pitchFamily="18" charset="0"/>
              </a:rPr>
              <a:t>The </a:t>
            </a:r>
            <a:r>
              <a:rPr sz="2400" spc="-120" dirty="0">
                <a:cs typeface="Times New Roman" pitchFamily="18" charset="0"/>
              </a:rPr>
              <a:t>ceiling of </a:t>
            </a:r>
            <a:r>
              <a:rPr sz="2400" spc="-204" dirty="0">
                <a:cs typeface="Times New Roman" pitchFamily="18" charset="0"/>
              </a:rPr>
              <a:t>verandah  </a:t>
            </a:r>
            <a:r>
              <a:rPr sz="2400" spc="-120" dirty="0">
                <a:cs typeface="Times New Roman" pitchFamily="18" charset="0"/>
              </a:rPr>
              <a:t>is </a:t>
            </a:r>
            <a:r>
              <a:rPr sz="2400" spc="-200" dirty="0">
                <a:cs typeface="Times New Roman" pitchFamily="18" charset="0"/>
              </a:rPr>
              <a:t>carved </a:t>
            </a:r>
            <a:r>
              <a:rPr sz="2400" spc="-125">
                <a:cs typeface="Times New Roman" pitchFamily="18" charset="0"/>
              </a:rPr>
              <a:t>with</a:t>
            </a:r>
            <a:r>
              <a:rPr sz="2400" spc="-240">
                <a:cs typeface="Times New Roman" pitchFamily="18" charset="0"/>
              </a:rPr>
              <a:t> </a:t>
            </a:r>
            <a:r>
              <a:rPr sz="2400" spc="-160" smtClean="0">
                <a:cs typeface="Times New Roman" pitchFamily="18" charset="0"/>
              </a:rPr>
              <a:t>huge</a:t>
            </a:r>
            <a:r>
              <a:rPr lang="en-IN" sz="2400" spc="-160" dirty="0" smtClean="0">
                <a:cs typeface="Times New Roman" pitchFamily="18" charset="0"/>
              </a:rPr>
              <a:t> </a:t>
            </a:r>
            <a:r>
              <a:rPr sz="2400" spc="-90" smtClean="0">
                <a:cs typeface="Times New Roman" pitchFamily="18" charset="0"/>
              </a:rPr>
              <a:t>‘Naga</a:t>
            </a:r>
            <a:r>
              <a:rPr sz="2400" spc="-90" dirty="0">
                <a:cs typeface="Times New Roman" pitchFamily="18" charset="0"/>
              </a:rPr>
              <a:t>’</a:t>
            </a:r>
            <a:r>
              <a:rPr sz="2400" spc="-30" dirty="0">
                <a:cs typeface="Times New Roman" pitchFamily="18" charset="0"/>
              </a:rPr>
              <a:t> </a:t>
            </a:r>
            <a:r>
              <a:rPr sz="2400" spc="-229" dirty="0">
                <a:cs typeface="Times New Roman" pitchFamily="18" charset="0"/>
              </a:rPr>
              <a:t>(serpent).</a:t>
            </a:r>
            <a:endParaRPr sz="2400">
              <a:cs typeface="Times New Roman" pitchFamily="18" charset="0"/>
            </a:endParaRPr>
          </a:p>
          <a:p>
            <a:pPr marL="355600" marR="42545" indent="-342900">
              <a:lnSpc>
                <a:spcPct val="150000"/>
              </a:lnSpc>
              <a:spcBef>
                <a:spcPts val="6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45" dirty="0">
                <a:cs typeface="Times New Roman" pitchFamily="18" charset="0"/>
              </a:rPr>
              <a:t>The </a:t>
            </a:r>
            <a:r>
              <a:rPr sz="2400" spc="-195" dirty="0">
                <a:cs typeface="Times New Roman" pitchFamily="18" charset="0"/>
              </a:rPr>
              <a:t>four </a:t>
            </a:r>
            <a:r>
              <a:rPr sz="2400" spc="-215" dirty="0">
                <a:cs typeface="Times New Roman" pitchFamily="18" charset="0"/>
              </a:rPr>
              <a:t>square </a:t>
            </a:r>
            <a:r>
              <a:rPr sz="2400" spc="-150" dirty="0">
                <a:cs typeface="Times New Roman" pitchFamily="18" charset="0"/>
              </a:rPr>
              <a:t>pillars </a:t>
            </a:r>
            <a:r>
              <a:rPr sz="2400" spc="-120" dirty="0">
                <a:cs typeface="Times New Roman" pitchFamily="18" charset="0"/>
              </a:rPr>
              <a:t>of  </a:t>
            </a:r>
            <a:r>
              <a:rPr sz="2400" spc="-204" dirty="0">
                <a:cs typeface="Times New Roman" pitchFamily="18" charset="0"/>
              </a:rPr>
              <a:t>verandah and </a:t>
            </a:r>
            <a:r>
              <a:rPr sz="2400" spc="-130" dirty="0">
                <a:cs typeface="Times New Roman" pitchFamily="18" charset="0"/>
              </a:rPr>
              <a:t>hall </a:t>
            </a:r>
            <a:r>
              <a:rPr sz="2400" spc="-275" dirty="0">
                <a:cs typeface="Times New Roman" pitchFamily="18" charset="0"/>
              </a:rPr>
              <a:t>are  </a:t>
            </a:r>
            <a:r>
              <a:rPr sz="2400" spc="-204" dirty="0">
                <a:cs typeface="Times New Roman" pitchFamily="18" charset="0"/>
              </a:rPr>
              <a:t>carved </a:t>
            </a:r>
            <a:r>
              <a:rPr sz="2400" spc="-125" dirty="0">
                <a:cs typeface="Times New Roman" pitchFamily="18" charset="0"/>
              </a:rPr>
              <a:t>with </a:t>
            </a:r>
            <a:r>
              <a:rPr sz="2400" spc="-195" dirty="0">
                <a:cs typeface="Times New Roman" pitchFamily="18" charset="0"/>
              </a:rPr>
              <a:t>animal  </a:t>
            </a:r>
            <a:r>
              <a:rPr sz="2400" spc="-145" dirty="0">
                <a:cs typeface="Times New Roman" pitchFamily="18" charset="0"/>
              </a:rPr>
              <a:t>figure </a:t>
            </a:r>
            <a:r>
              <a:rPr sz="2400" spc="-85" dirty="0">
                <a:cs typeface="Times New Roman" pitchFamily="18" charset="0"/>
              </a:rPr>
              <a:t>like </a:t>
            </a:r>
            <a:r>
              <a:rPr sz="2400" spc="-145" dirty="0">
                <a:cs typeface="Times New Roman" pitchFamily="18" charset="0"/>
              </a:rPr>
              <a:t>lion,  </a:t>
            </a:r>
            <a:r>
              <a:rPr sz="2400" spc="-180" dirty="0">
                <a:cs typeface="Times New Roman" pitchFamily="18" charset="0"/>
              </a:rPr>
              <a:t>elephants</a:t>
            </a:r>
            <a:r>
              <a:rPr sz="2400" spc="-180">
                <a:cs typeface="Times New Roman" pitchFamily="18" charset="0"/>
              </a:rPr>
              <a:t>. </a:t>
            </a:r>
            <a:endParaRPr lang="en-IN" sz="2400" spc="-180" dirty="0" smtClean="0">
              <a:cs typeface="Times New Roman" pitchFamily="18" charset="0"/>
            </a:endParaRPr>
          </a:p>
          <a:p>
            <a:pPr marL="355600" marR="42545" indent="-342900">
              <a:lnSpc>
                <a:spcPct val="150000"/>
              </a:lnSpc>
              <a:spcBef>
                <a:spcPts val="6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45" smtClean="0">
                <a:cs typeface="Times New Roman" pitchFamily="18" charset="0"/>
              </a:rPr>
              <a:t>The </a:t>
            </a:r>
            <a:r>
              <a:rPr sz="2400" spc="-155" dirty="0">
                <a:cs typeface="Times New Roman" pitchFamily="18" charset="0"/>
              </a:rPr>
              <a:t>pillars  </a:t>
            </a:r>
            <a:r>
              <a:rPr sz="2400" spc="-170" dirty="0">
                <a:cs typeface="Times New Roman" pitchFamily="18" charset="0"/>
              </a:rPr>
              <a:t>have </a:t>
            </a:r>
            <a:r>
              <a:rPr sz="2400" spc="-160" dirty="0">
                <a:cs typeface="Times New Roman" pitchFamily="18" charset="0"/>
              </a:rPr>
              <a:t>ribbed</a:t>
            </a:r>
            <a:r>
              <a:rPr sz="2400" spc="-375" dirty="0">
                <a:cs typeface="Times New Roman" pitchFamily="18" charset="0"/>
              </a:rPr>
              <a:t> </a:t>
            </a:r>
            <a:r>
              <a:rPr sz="2400" spc="-145" dirty="0">
                <a:cs typeface="Times New Roman" pitchFamily="18" charset="0"/>
              </a:rPr>
              <a:t>shaft</a:t>
            </a:r>
            <a:r>
              <a:rPr sz="2400" spc="-145" dirty="0">
                <a:solidFill>
                  <a:srgbClr val="FFFFFF"/>
                </a:solidFill>
                <a:cs typeface="Times New Roman" pitchFamily="18" charset="0"/>
              </a:rPr>
              <a:t>.</a:t>
            </a:r>
            <a:endParaRPr sz="2400">
              <a:cs typeface="Times New Roman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27676" y="455676"/>
            <a:ext cx="3889248" cy="3584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0600" y="4130040"/>
            <a:ext cx="4343400" cy="137160"/>
          </a:xfrm>
          <a:custGeom>
            <a:avLst/>
            <a:gdLst/>
            <a:ahLst/>
            <a:cxnLst/>
            <a:rect l="l" t="t" r="r" b="b"/>
            <a:pathLst>
              <a:path w="4343400" h="137160">
                <a:moveTo>
                  <a:pt x="0" y="137160"/>
                </a:moveTo>
                <a:lnTo>
                  <a:pt x="4343400" y="137160"/>
                </a:lnTo>
                <a:lnTo>
                  <a:pt x="4343400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00600" y="365759"/>
            <a:ext cx="137160" cy="3764279"/>
          </a:xfrm>
          <a:custGeom>
            <a:avLst/>
            <a:gdLst/>
            <a:ahLst/>
            <a:cxnLst/>
            <a:rect l="l" t="t" r="r" b="b"/>
            <a:pathLst>
              <a:path w="137160" h="3764279">
                <a:moveTo>
                  <a:pt x="0" y="3764280"/>
                </a:moveTo>
                <a:lnTo>
                  <a:pt x="137160" y="3764280"/>
                </a:lnTo>
                <a:lnTo>
                  <a:pt x="137160" y="0"/>
                </a:lnTo>
                <a:lnTo>
                  <a:pt x="0" y="0"/>
                </a:lnTo>
                <a:lnTo>
                  <a:pt x="0" y="37642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00600" y="228600"/>
            <a:ext cx="4343400" cy="137160"/>
          </a:xfrm>
          <a:custGeom>
            <a:avLst/>
            <a:gdLst/>
            <a:ahLst/>
            <a:cxnLst/>
            <a:rect l="l" t="t" r="r" b="b"/>
            <a:pathLst>
              <a:path w="4343400" h="137160">
                <a:moveTo>
                  <a:pt x="0" y="137159"/>
                </a:moveTo>
                <a:lnTo>
                  <a:pt x="4343400" y="137159"/>
                </a:lnTo>
                <a:lnTo>
                  <a:pt x="4343400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06840" y="365759"/>
            <a:ext cx="137160" cy="3764279"/>
          </a:xfrm>
          <a:custGeom>
            <a:avLst/>
            <a:gdLst/>
            <a:ahLst/>
            <a:cxnLst/>
            <a:rect l="l" t="t" r="r" b="b"/>
            <a:pathLst>
              <a:path w="137159" h="3764279">
                <a:moveTo>
                  <a:pt x="137159" y="0"/>
                </a:moveTo>
                <a:lnTo>
                  <a:pt x="0" y="0"/>
                </a:lnTo>
                <a:lnTo>
                  <a:pt x="0" y="3764279"/>
                </a:lnTo>
                <a:lnTo>
                  <a:pt x="137159" y="3764279"/>
                </a:lnTo>
                <a:lnTo>
                  <a:pt x="1371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83479" y="4061459"/>
            <a:ext cx="3977640" cy="0"/>
          </a:xfrm>
          <a:custGeom>
            <a:avLst/>
            <a:gdLst/>
            <a:ahLst/>
            <a:cxnLst/>
            <a:rect l="l" t="t" r="r" b="b"/>
            <a:pathLst>
              <a:path w="3977640">
                <a:moveTo>
                  <a:pt x="0" y="0"/>
                </a:moveTo>
                <a:lnTo>
                  <a:pt x="3977640" y="0"/>
                </a:lnTo>
              </a:path>
            </a:pathLst>
          </a:custGeom>
          <a:ln w="4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06340" y="457200"/>
            <a:ext cx="0" cy="3581400"/>
          </a:xfrm>
          <a:custGeom>
            <a:avLst/>
            <a:gdLst/>
            <a:ahLst/>
            <a:cxnLst/>
            <a:rect l="l" t="t" r="r" b="b"/>
            <a:pathLst>
              <a:path h="3581400">
                <a:moveTo>
                  <a:pt x="0" y="0"/>
                </a:moveTo>
                <a:lnTo>
                  <a:pt x="0" y="3581400"/>
                </a:lnTo>
              </a:path>
            </a:pathLst>
          </a:custGeom>
          <a:ln w="457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83479" y="434340"/>
            <a:ext cx="3977640" cy="0"/>
          </a:xfrm>
          <a:custGeom>
            <a:avLst/>
            <a:gdLst/>
            <a:ahLst/>
            <a:cxnLst/>
            <a:rect l="l" t="t" r="r" b="b"/>
            <a:pathLst>
              <a:path w="3977640">
                <a:moveTo>
                  <a:pt x="0" y="0"/>
                </a:moveTo>
                <a:lnTo>
                  <a:pt x="3977640" y="0"/>
                </a:lnTo>
              </a:path>
            </a:pathLst>
          </a:custGeom>
          <a:ln w="457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38259" y="457200"/>
            <a:ext cx="0" cy="3581400"/>
          </a:xfrm>
          <a:custGeom>
            <a:avLst/>
            <a:gdLst/>
            <a:ahLst/>
            <a:cxnLst/>
            <a:rect l="l" t="t" r="r" b="b"/>
            <a:pathLst>
              <a:path h="3581400">
                <a:moveTo>
                  <a:pt x="0" y="0"/>
                </a:moveTo>
                <a:lnTo>
                  <a:pt x="0" y="3581400"/>
                </a:lnTo>
              </a:path>
            </a:pathLst>
          </a:custGeom>
          <a:ln w="457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27676" y="4494276"/>
            <a:ext cx="3736848" cy="2004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00600" y="6588759"/>
            <a:ext cx="4191000" cy="137160"/>
          </a:xfrm>
          <a:custGeom>
            <a:avLst/>
            <a:gdLst/>
            <a:ahLst/>
            <a:cxnLst/>
            <a:rect l="l" t="t" r="r" b="b"/>
            <a:pathLst>
              <a:path w="4191000" h="137159">
                <a:moveTo>
                  <a:pt x="0" y="137160"/>
                </a:moveTo>
                <a:lnTo>
                  <a:pt x="4191000" y="137160"/>
                </a:lnTo>
                <a:lnTo>
                  <a:pt x="4191000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00600" y="4404359"/>
            <a:ext cx="137160" cy="2184400"/>
          </a:xfrm>
          <a:custGeom>
            <a:avLst/>
            <a:gdLst/>
            <a:ahLst/>
            <a:cxnLst/>
            <a:rect l="l" t="t" r="r" b="b"/>
            <a:pathLst>
              <a:path w="137160" h="2184400">
                <a:moveTo>
                  <a:pt x="0" y="2184400"/>
                </a:moveTo>
                <a:lnTo>
                  <a:pt x="137160" y="2184400"/>
                </a:lnTo>
                <a:lnTo>
                  <a:pt x="137160" y="0"/>
                </a:lnTo>
                <a:lnTo>
                  <a:pt x="0" y="0"/>
                </a:lnTo>
                <a:lnTo>
                  <a:pt x="0" y="2184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00600" y="4267200"/>
            <a:ext cx="4191000" cy="137160"/>
          </a:xfrm>
          <a:custGeom>
            <a:avLst/>
            <a:gdLst/>
            <a:ahLst/>
            <a:cxnLst/>
            <a:rect l="l" t="t" r="r" b="b"/>
            <a:pathLst>
              <a:path w="4191000" h="137160">
                <a:moveTo>
                  <a:pt x="0" y="137159"/>
                </a:moveTo>
                <a:lnTo>
                  <a:pt x="4191000" y="137159"/>
                </a:lnTo>
                <a:lnTo>
                  <a:pt x="4191000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54440" y="4404359"/>
            <a:ext cx="137160" cy="2184400"/>
          </a:xfrm>
          <a:custGeom>
            <a:avLst/>
            <a:gdLst/>
            <a:ahLst/>
            <a:cxnLst/>
            <a:rect l="l" t="t" r="r" b="b"/>
            <a:pathLst>
              <a:path w="137159" h="2184400">
                <a:moveTo>
                  <a:pt x="137159" y="0"/>
                </a:moveTo>
                <a:lnTo>
                  <a:pt x="0" y="0"/>
                </a:lnTo>
                <a:lnTo>
                  <a:pt x="0" y="2183891"/>
                </a:lnTo>
                <a:lnTo>
                  <a:pt x="137159" y="2183891"/>
                </a:lnTo>
                <a:lnTo>
                  <a:pt x="1371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83479" y="6520180"/>
            <a:ext cx="3825240" cy="0"/>
          </a:xfrm>
          <a:custGeom>
            <a:avLst/>
            <a:gdLst/>
            <a:ahLst/>
            <a:cxnLst/>
            <a:rect l="l" t="t" r="r" b="b"/>
            <a:pathLst>
              <a:path w="3825240">
                <a:moveTo>
                  <a:pt x="0" y="0"/>
                </a:moveTo>
                <a:lnTo>
                  <a:pt x="3825240" y="0"/>
                </a:lnTo>
              </a:path>
            </a:pathLst>
          </a:custGeom>
          <a:ln w="457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06340" y="4495800"/>
            <a:ext cx="0" cy="2001520"/>
          </a:xfrm>
          <a:custGeom>
            <a:avLst/>
            <a:gdLst/>
            <a:ahLst/>
            <a:cxnLst/>
            <a:rect l="l" t="t" r="r" b="b"/>
            <a:pathLst>
              <a:path h="2001520">
                <a:moveTo>
                  <a:pt x="0" y="0"/>
                </a:moveTo>
                <a:lnTo>
                  <a:pt x="0" y="2001520"/>
                </a:lnTo>
              </a:path>
            </a:pathLst>
          </a:custGeom>
          <a:ln w="457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83479" y="4472940"/>
            <a:ext cx="3825240" cy="0"/>
          </a:xfrm>
          <a:custGeom>
            <a:avLst/>
            <a:gdLst/>
            <a:ahLst/>
            <a:cxnLst/>
            <a:rect l="l" t="t" r="r" b="b"/>
            <a:pathLst>
              <a:path w="3825240">
                <a:moveTo>
                  <a:pt x="0" y="0"/>
                </a:moveTo>
                <a:lnTo>
                  <a:pt x="3825240" y="0"/>
                </a:lnTo>
              </a:path>
            </a:pathLst>
          </a:custGeom>
          <a:ln w="457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785859" y="4495800"/>
            <a:ext cx="0" cy="2001520"/>
          </a:xfrm>
          <a:custGeom>
            <a:avLst/>
            <a:gdLst/>
            <a:ahLst/>
            <a:cxnLst/>
            <a:rect l="l" t="t" r="r" b="b"/>
            <a:pathLst>
              <a:path h="2001520">
                <a:moveTo>
                  <a:pt x="0" y="0"/>
                </a:moveTo>
                <a:lnTo>
                  <a:pt x="0" y="2001012"/>
                </a:lnTo>
              </a:path>
            </a:pathLst>
          </a:custGeom>
          <a:ln w="457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566" y="483234"/>
            <a:ext cx="73469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80" dirty="0">
                <a:solidFill>
                  <a:srgbClr val="000000"/>
                </a:solidFill>
                <a:latin typeface="Arial"/>
                <a:cs typeface="Arial"/>
              </a:rPr>
              <a:t>CAVE </a:t>
            </a:r>
            <a:r>
              <a:rPr sz="4400" b="1" dirty="0">
                <a:solidFill>
                  <a:srgbClr val="000000"/>
                </a:solidFill>
                <a:latin typeface="Arial"/>
                <a:cs typeface="Arial"/>
              </a:rPr>
              <a:t>II </a:t>
            </a:r>
            <a:r>
              <a:rPr sz="4400" b="1" spc="-100" dirty="0">
                <a:solidFill>
                  <a:srgbClr val="000000"/>
                </a:solidFill>
                <a:latin typeface="Arial"/>
                <a:cs typeface="Arial"/>
              </a:rPr>
              <a:t>(VAISHNAVA</a:t>
            </a:r>
            <a:r>
              <a:rPr sz="4400" b="1" spc="-1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1" spc="-65" dirty="0">
                <a:solidFill>
                  <a:srgbClr val="000000"/>
                </a:solidFill>
                <a:latin typeface="Arial"/>
                <a:cs typeface="Arial"/>
              </a:rPr>
              <a:t>CAVE</a:t>
            </a:r>
            <a:r>
              <a:rPr sz="4400" spc="-65" dirty="0">
                <a:solidFill>
                  <a:srgbClr val="000000"/>
                </a:solidFill>
              </a:rPr>
              <a:t>)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37461"/>
            <a:ext cx="4003040" cy="3931461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7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45" dirty="0">
                <a:cs typeface="Times New Roman" pitchFamily="18" charset="0"/>
              </a:rPr>
              <a:t>The </a:t>
            </a:r>
            <a:r>
              <a:rPr sz="2700" spc="-180" dirty="0">
                <a:cs typeface="Times New Roman" pitchFamily="18" charset="0"/>
              </a:rPr>
              <a:t>cave </a:t>
            </a:r>
            <a:r>
              <a:rPr sz="2700" spc="-235" dirty="0">
                <a:cs typeface="Times New Roman" pitchFamily="18" charset="0"/>
              </a:rPr>
              <a:t>can </a:t>
            </a:r>
            <a:r>
              <a:rPr sz="2700" spc="-145" dirty="0">
                <a:cs typeface="Times New Roman" pitchFamily="18" charset="0"/>
              </a:rPr>
              <a:t>be  </a:t>
            </a:r>
            <a:r>
              <a:rPr sz="2700" spc="-225" dirty="0">
                <a:cs typeface="Times New Roman" pitchFamily="18" charset="0"/>
              </a:rPr>
              <a:t>reached </a:t>
            </a:r>
            <a:r>
              <a:rPr sz="2700" spc="-55" dirty="0">
                <a:cs typeface="Times New Roman" pitchFamily="18" charset="0"/>
              </a:rPr>
              <a:t>by </a:t>
            </a:r>
            <a:r>
              <a:rPr sz="2700" spc="-135" dirty="0">
                <a:cs typeface="Times New Roman" pitchFamily="18" charset="0"/>
              </a:rPr>
              <a:t>climbing </a:t>
            </a:r>
            <a:r>
              <a:rPr sz="2700" spc="-330" dirty="0">
                <a:cs typeface="Times New Roman" pitchFamily="18" charset="0"/>
              </a:rPr>
              <a:t>65  </a:t>
            </a:r>
            <a:r>
              <a:rPr sz="2700" spc="-175" dirty="0">
                <a:cs typeface="Times New Roman" pitchFamily="18" charset="0"/>
              </a:rPr>
              <a:t>steps </a:t>
            </a:r>
            <a:r>
              <a:rPr sz="2700" spc="-235" dirty="0">
                <a:cs typeface="Times New Roman" pitchFamily="18" charset="0"/>
              </a:rPr>
              <a:t>from </a:t>
            </a:r>
            <a:r>
              <a:rPr sz="2700" spc="-120" dirty="0">
                <a:cs typeface="Times New Roman" pitchFamily="18" charset="0"/>
              </a:rPr>
              <a:t>Cave </a:t>
            </a:r>
            <a:r>
              <a:rPr sz="2700" spc="-155" dirty="0">
                <a:cs typeface="Times New Roman" pitchFamily="18" charset="0"/>
              </a:rPr>
              <a:t>I  </a:t>
            </a:r>
            <a:r>
              <a:rPr sz="2700" spc="-204" dirty="0">
                <a:cs typeface="Times New Roman" pitchFamily="18" charset="0"/>
              </a:rPr>
              <a:t>toward east and </a:t>
            </a:r>
            <a:r>
              <a:rPr sz="2700" spc="-114" dirty="0">
                <a:cs typeface="Times New Roman" pitchFamily="18" charset="0"/>
              </a:rPr>
              <a:t>it </a:t>
            </a:r>
            <a:r>
              <a:rPr sz="2700" spc="-175" dirty="0">
                <a:cs typeface="Times New Roman" pitchFamily="18" charset="0"/>
              </a:rPr>
              <a:t>also  faces </a:t>
            </a:r>
            <a:r>
              <a:rPr sz="2700" spc="-204" dirty="0">
                <a:cs typeface="Times New Roman" pitchFamily="18" charset="0"/>
              </a:rPr>
              <a:t>toward</a:t>
            </a:r>
            <a:r>
              <a:rPr sz="2700" spc="125" dirty="0">
                <a:cs typeface="Times New Roman" pitchFamily="18" charset="0"/>
              </a:rPr>
              <a:t> </a:t>
            </a:r>
            <a:r>
              <a:rPr sz="2700" spc="-229" dirty="0">
                <a:cs typeface="Times New Roman" pitchFamily="18" charset="0"/>
              </a:rPr>
              <a:t>north.</a:t>
            </a:r>
            <a:endParaRPr sz="2700">
              <a:cs typeface="Times New Roman" pitchFamily="18" charset="0"/>
            </a:endParaRPr>
          </a:p>
          <a:p>
            <a:pPr marL="355600" marR="52705" indent="-342900">
              <a:lnSpc>
                <a:spcPct val="80000"/>
              </a:lnSpc>
              <a:spcBef>
                <a:spcPts val="6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45" dirty="0">
                <a:cs typeface="Times New Roman" pitchFamily="18" charset="0"/>
              </a:rPr>
              <a:t>The </a:t>
            </a:r>
            <a:r>
              <a:rPr sz="2700" spc="-195" dirty="0">
                <a:cs typeface="Times New Roman" pitchFamily="18" charset="0"/>
              </a:rPr>
              <a:t>four </a:t>
            </a:r>
            <a:r>
              <a:rPr sz="2700" spc="-145" dirty="0">
                <a:cs typeface="Times New Roman" pitchFamily="18" charset="0"/>
              </a:rPr>
              <a:t>pillar  </a:t>
            </a:r>
            <a:r>
              <a:rPr sz="2700" spc="-204" dirty="0">
                <a:cs typeface="Times New Roman" pitchFamily="18" charset="0"/>
              </a:rPr>
              <a:t>verandah </a:t>
            </a:r>
            <a:r>
              <a:rPr sz="2700" spc="-270" dirty="0">
                <a:cs typeface="Times New Roman" pitchFamily="18" charset="0"/>
              </a:rPr>
              <a:t>are </a:t>
            </a:r>
            <a:r>
              <a:rPr sz="2700" spc="-204" dirty="0">
                <a:cs typeface="Times New Roman" pitchFamily="18" charset="0"/>
              </a:rPr>
              <a:t>carved  </a:t>
            </a:r>
            <a:r>
              <a:rPr sz="2700" spc="-125" dirty="0">
                <a:cs typeface="Times New Roman" pitchFamily="18" charset="0"/>
              </a:rPr>
              <a:t>with </a:t>
            </a:r>
            <a:r>
              <a:rPr sz="2700" spc="-180" dirty="0">
                <a:cs typeface="Times New Roman" pitchFamily="18" charset="0"/>
              </a:rPr>
              <a:t>bands </a:t>
            </a:r>
            <a:r>
              <a:rPr sz="2700" spc="-120" dirty="0">
                <a:cs typeface="Times New Roman" pitchFamily="18" charset="0"/>
              </a:rPr>
              <a:t>of  </a:t>
            </a:r>
            <a:r>
              <a:rPr sz="2700" spc="-240" dirty="0">
                <a:cs typeface="Times New Roman" pitchFamily="18" charset="0"/>
              </a:rPr>
              <a:t>ornaments </a:t>
            </a:r>
            <a:r>
              <a:rPr sz="2700" spc="-204" dirty="0">
                <a:cs typeface="Times New Roman" pitchFamily="18" charset="0"/>
              </a:rPr>
              <a:t>and </a:t>
            </a:r>
            <a:r>
              <a:rPr sz="2700" spc="-195" dirty="0">
                <a:cs typeface="Times New Roman" pitchFamily="18" charset="0"/>
              </a:rPr>
              <a:t>bracket  contains animal  </a:t>
            </a:r>
            <a:r>
              <a:rPr sz="2700" spc="-190" dirty="0">
                <a:cs typeface="Times New Roman" pitchFamily="18" charset="0"/>
              </a:rPr>
              <a:t>sculptures.</a:t>
            </a:r>
            <a:endParaRPr sz="2700">
              <a:cs typeface="Times New Roman" pitchFamily="18" charset="0"/>
            </a:endParaRPr>
          </a:p>
          <a:p>
            <a:pPr marL="355600" marR="188595" indent="-342900">
              <a:lnSpc>
                <a:spcPct val="80000"/>
              </a:lnSpc>
              <a:spcBef>
                <a:spcPts val="6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45" dirty="0">
                <a:cs typeface="Times New Roman" pitchFamily="18" charset="0"/>
              </a:rPr>
              <a:t>The </a:t>
            </a:r>
            <a:r>
              <a:rPr sz="2700" spc="-180" dirty="0">
                <a:cs typeface="Times New Roman" pitchFamily="18" charset="0"/>
              </a:rPr>
              <a:t>cave </a:t>
            </a:r>
            <a:r>
              <a:rPr sz="2700" spc="-125" dirty="0">
                <a:cs typeface="Times New Roman" pitchFamily="18" charset="0"/>
              </a:rPr>
              <a:t>is </a:t>
            </a:r>
            <a:r>
              <a:rPr sz="2700" spc="-285" dirty="0">
                <a:cs typeface="Times New Roman" pitchFamily="18" charset="0"/>
              </a:rPr>
              <a:t>10m </a:t>
            </a:r>
            <a:r>
              <a:rPr sz="2700" spc="-130" dirty="0">
                <a:cs typeface="Times New Roman" pitchFamily="18" charset="0"/>
              </a:rPr>
              <a:t>long  </a:t>
            </a:r>
            <a:r>
              <a:rPr sz="2700" spc="-245" dirty="0">
                <a:cs typeface="Times New Roman" pitchFamily="18" charset="0"/>
              </a:rPr>
              <a:t>7m </a:t>
            </a:r>
            <a:r>
              <a:rPr sz="2700" spc="-120" dirty="0">
                <a:cs typeface="Times New Roman" pitchFamily="18" charset="0"/>
              </a:rPr>
              <a:t>wide </a:t>
            </a:r>
            <a:r>
              <a:rPr sz="2700" spc="-204" dirty="0">
                <a:cs typeface="Times New Roman" pitchFamily="18" charset="0"/>
              </a:rPr>
              <a:t>and </a:t>
            </a:r>
            <a:r>
              <a:rPr sz="2700" spc="-195" dirty="0">
                <a:cs typeface="Times New Roman" pitchFamily="18" charset="0"/>
              </a:rPr>
              <a:t>stand </a:t>
            </a:r>
            <a:r>
              <a:rPr sz="2700" spc="-220" dirty="0">
                <a:cs typeface="Times New Roman" pitchFamily="18" charset="0"/>
              </a:rPr>
              <a:t>on  </a:t>
            </a:r>
            <a:r>
              <a:rPr sz="2700" spc="-135" dirty="0">
                <a:cs typeface="Times New Roman" pitchFamily="18" charset="0"/>
              </a:rPr>
              <a:t>eight </a:t>
            </a:r>
            <a:r>
              <a:rPr sz="2700" spc="-180" dirty="0">
                <a:cs typeface="Times New Roman" pitchFamily="18" charset="0"/>
              </a:rPr>
              <a:t>massive </a:t>
            </a:r>
            <a:r>
              <a:rPr sz="2700" spc="-150" dirty="0">
                <a:cs typeface="Times New Roman" pitchFamily="18" charset="0"/>
              </a:rPr>
              <a:t>pillars  </a:t>
            </a:r>
            <a:r>
              <a:rPr sz="2700" spc="-290" dirty="0">
                <a:cs typeface="Times New Roman" pitchFamily="18" charset="0"/>
              </a:rPr>
              <a:t>3.5m</a:t>
            </a:r>
            <a:r>
              <a:rPr sz="2700" spc="-35" dirty="0">
                <a:cs typeface="Times New Roman" pitchFamily="18" charset="0"/>
              </a:rPr>
              <a:t> </a:t>
            </a:r>
            <a:r>
              <a:rPr sz="2700" spc="-110" dirty="0">
                <a:cs typeface="Times New Roman" pitchFamily="18" charset="0"/>
              </a:rPr>
              <a:t>high</a:t>
            </a:r>
            <a:r>
              <a:rPr sz="2200" spc="-110" dirty="0">
                <a:cs typeface="Times New Roman" pitchFamily="18" charset="0"/>
              </a:rPr>
              <a:t>.</a:t>
            </a:r>
            <a:endParaRPr sz="2200"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03647" y="1069847"/>
            <a:ext cx="4105655" cy="3191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53000" y="1219200"/>
            <a:ext cx="3733800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89753" y="1155953"/>
            <a:ext cx="3860800" cy="2946400"/>
          </a:xfrm>
          <a:custGeom>
            <a:avLst/>
            <a:gdLst/>
            <a:ahLst/>
            <a:cxnLst/>
            <a:rect l="l" t="t" r="r" b="b"/>
            <a:pathLst>
              <a:path w="3860800" h="2946400">
                <a:moveTo>
                  <a:pt x="0" y="2945892"/>
                </a:moveTo>
                <a:lnTo>
                  <a:pt x="3860292" y="2945892"/>
                </a:lnTo>
                <a:lnTo>
                  <a:pt x="3860292" y="0"/>
                </a:lnTo>
                <a:lnTo>
                  <a:pt x="0" y="0"/>
                </a:lnTo>
                <a:lnTo>
                  <a:pt x="0" y="2945892"/>
                </a:lnTo>
                <a:close/>
              </a:path>
            </a:pathLst>
          </a:custGeom>
          <a:ln w="1264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79847" y="4270246"/>
            <a:ext cx="4181855" cy="25816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29200" y="4419600"/>
            <a:ext cx="3810000" cy="2209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65953" y="4356353"/>
            <a:ext cx="3937000" cy="2336800"/>
          </a:xfrm>
          <a:custGeom>
            <a:avLst/>
            <a:gdLst/>
            <a:ahLst/>
            <a:cxnLst/>
            <a:rect l="l" t="t" r="r" b="b"/>
            <a:pathLst>
              <a:path w="3937000" h="2336800">
                <a:moveTo>
                  <a:pt x="0" y="2336292"/>
                </a:moveTo>
                <a:lnTo>
                  <a:pt x="3936492" y="2336292"/>
                </a:lnTo>
                <a:lnTo>
                  <a:pt x="3936492" y="0"/>
                </a:lnTo>
                <a:lnTo>
                  <a:pt x="0" y="0"/>
                </a:lnTo>
                <a:lnTo>
                  <a:pt x="0" y="2336292"/>
                </a:lnTo>
                <a:close/>
              </a:path>
            </a:pathLst>
          </a:custGeom>
          <a:ln w="1264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380452"/>
            <a:ext cx="4874261" cy="2122183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5600" marR="53340" indent="-342900" algn="just">
              <a:lnSpc>
                <a:spcPct val="80000"/>
              </a:lnSpc>
              <a:spcBef>
                <a:spcPts val="81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0" dirty="0">
                <a:cs typeface="Times New Roman" pitchFamily="18" charset="0"/>
              </a:rPr>
              <a:t>On </a:t>
            </a:r>
            <a:r>
              <a:rPr sz="2400" spc="-210" dirty="0">
                <a:cs typeface="Times New Roman" pitchFamily="18" charset="0"/>
              </a:rPr>
              <a:t>the </a:t>
            </a:r>
            <a:r>
              <a:rPr sz="2400" spc="-250" dirty="0">
                <a:cs typeface="Times New Roman" pitchFamily="18" charset="0"/>
              </a:rPr>
              <a:t>eastern </a:t>
            </a:r>
            <a:r>
              <a:rPr sz="2400" spc="-114" dirty="0">
                <a:cs typeface="Times New Roman" pitchFamily="18" charset="0"/>
              </a:rPr>
              <a:t>wall </a:t>
            </a:r>
            <a:r>
              <a:rPr sz="2400" spc="-135" dirty="0">
                <a:cs typeface="Times New Roman" pitchFamily="18" charset="0"/>
              </a:rPr>
              <a:t>of  </a:t>
            </a:r>
            <a:r>
              <a:rPr sz="2400" spc="-229" dirty="0">
                <a:cs typeface="Times New Roman" pitchFamily="18" charset="0"/>
              </a:rPr>
              <a:t>verandah </a:t>
            </a:r>
            <a:r>
              <a:rPr sz="2400" spc="-235" dirty="0">
                <a:cs typeface="Times New Roman" pitchFamily="18" charset="0"/>
              </a:rPr>
              <a:t>, </a:t>
            </a:r>
            <a:r>
              <a:rPr sz="2400" spc="-135" dirty="0">
                <a:cs typeface="Times New Roman" pitchFamily="18" charset="0"/>
              </a:rPr>
              <a:t>is </a:t>
            </a:r>
            <a:r>
              <a:rPr sz="2400" spc="-204" dirty="0">
                <a:cs typeface="Times New Roman" pitchFamily="18" charset="0"/>
              </a:rPr>
              <a:t>the </a:t>
            </a:r>
            <a:r>
              <a:rPr sz="2400" spc="-170" dirty="0">
                <a:cs typeface="Times New Roman" pitchFamily="18" charset="0"/>
              </a:rPr>
              <a:t>huge  </a:t>
            </a:r>
            <a:r>
              <a:rPr sz="2400" spc="-204" dirty="0">
                <a:cs typeface="Times New Roman" pitchFamily="18" charset="0"/>
              </a:rPr>
              <a:t>image </a:t>
            </a:r>
            <a:r>
              <a:rPr sz="2400" spc="-130" dirty="0">
                <a:cs typeface="Times New Roman" pitchFamily="18" charset="0"/>
              </a:rPr>
              <a:t>of </a:t>
            </a:r>
            <a:r>
              <a:rPr sz="2400" spc="-175" dirty="0">
                <a:cs typeface="Times New Roman" pitchFamily="18" charset="0"/>
              </a:rPr>
              <a:t>‘Varaha’  </a:t>
            </a:r>
            <a:r>
              <a:rPr sz="2400" spc="-145" dirty="0">
                <a:cs typeface="Times New Roman" pitchFamily="18" charset="0"/>
              </a:rPr>
              <a:t>holding</a:t>
            </a:r>
            <a:r>
              <a:rPr sz="2400" spc="-15" dirty="0">
                <a:cs typeface="Times New Roman" pitchFamily="18" charset="0"/>
              </a:rPr>
              <a:t> </a:t>
            </a:r>
            <a:r>
              <a:rPr sz="2400" spc="-254" dirty="0">
                <a:cs typeface="Times New Roman" pitchFamily="18" charset="0"/>
              </a:rPr>
              <a:t>earth.</a:t>
            </a:r>
            <a:endParaRPr sz="2400">
              <a:cs typeface="Times New Roman" pitchFamily="18" charset="0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0" dirty="0">
                <a:cs typeface="Times New Roman" pitchFamily="18" charset="0"/>
              </a:rPr>
              <a:t>On </a:t>
            </a:r>
            <a:r>
              <a:rPr sz="2400" spc="-210" dirty="0">
                <a:cs typeface="Times New Roman" pitchFamily="18" charset="0"/>
              </a:rPr>
              <a:t>the </a:t>
            </a:r>
            <a:r>
              <a:rPr sz="2400" spc="-225" dirty="0">
                <a:cs typeface="Times New Roman" pitchFamily="18" charset="0"/>
              </a:rPr>
              <a:t>western </a:t>
            </a:r>
            <a:r>
              <a:rPr sz="2400" spc="-114" dirty="0">
                <a:cs typeface="Times New Roman" pitchFamily="18" charset="0"/>
              </a:rPr>
              <a:t>wall  </a:t>
            </a:r>
            <a:r>
              <a:rPr sz="2400" spc="-245" dirty="0">
                <a:cs typeface="Times New Roman" pitchFamily="18" charset="0"/>
              </a:rPr>
              <a:t>there </a:t>
            </a:r>
            <a:r>
              <a:rPr sz="2400" spc="-135" dirty="0">
                <a:cs typeface="Times New Roman" pitchFamily="18" charset="0"/>
              </a:rPr>
              <a:t>is </a:t>
            </a:r>
            <a:r>
              <a:rPr sz="2400" spc="-290" dirty="0">
                <a:cs typeface="Times New Roman" pitchFamily="18" charset="0"/>
              </a:rPr>
              <a:t>a </a:t>
            </a:r>
            <a:r>
              <a:rPr sz="2400" spc="-170" dirty="0">
                <a:cs typeface="Times New Roman" pitchFamily="18" charset="0"/>
              </a:rPr>
              <a:t>huge  </a:t>
            </a:r>
            <a:r>
              <a:rPr sz="2400" spc="-204" dirty="0">
                <a:cs typeface="Times New Roman" pitchFamily="18" charset="0"/>
              </a:rPr>
              <a:t>sculpture </a:t>
            </a:r>
            <a:r>
              <a:rPr sz="2400" spc="-165" dirty="0">
                <a:cs typeface="Times New Roman" pitchFamily="18" charset="0"/>
              </a:rPr>
              <a:t>of, Tri-  </a:t>
            </a:r>
            <a:r>
              <a:rPr sz="2400" spc="-190" dirty="0">
                <a:cs typeface="Times New Roman" pitchFamily="18" charset="0"/>
              </a:rPr>
              <a:t>vikrama’ </a:t>
            </a:r>
            <a:r>
              <a:rPr sz="2400" spc="-185" dirty="0">
                <a:cs typeface="Times New Roman" pitchFamily="18" charset="0"/>
              </a:rPr>
              <a:t>(vishnu)with  </a:t>
            </a:r>
            <a:r>
              <a:rPr sz="2400" spc="-150" dirty="0">
                <a:cs typeface="Times New Roman" pitchFamily="18" charset="0"/>
              </a:rPr>
              <a:t>eight</a:t>
            </a:r>
            <a:r>
              <a:rPr sz="2400" spc="-20" dirty="0">
                <a:cs typeface="Times New Roman" pitchFamily="18" charset="0"/>
              </a:rPr>
              <a:t> </a:t>
            </a:r>
            <a:r>
              <a:rPr sz="2400" spc="-225" dirty="0">
                <a:cs typeface="Times New Roman" pitchFamily="18" charset="0"/>
              </a:rPr>
              <a:t>hands.</a:t>
            </a:r>
            <a:endParaRPr sz="2400">
              <a:cs typeface="Times New Roman" pitchFamily="18" charset="0"/>
            </a:endParaRPr>
          </a:p>
          <a:p>
            <a:pPr marL="355600" marR="290195" indent="-342900" algn="just">
              <a:lnSpc>
                <a:spcPts val="288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60" dirty="0">
                <a:cs typeface="Times New Roman" pitchFamily="18" charset="0"/>
              </a:rPr>
              <a:t>The </a:t>
            </a:r>
            <a:r>
              <a:rPr sz="2400" spc="-135" dirty="0">
                <a:cs typeface="Times New Roman" pitchFamily="18" charset="0"/>
              </a:rPr>
              <a:t>ceiling is </a:t>
            </a:r>
            <a:r>
              <a:rPr sz="2400" spc="-75" dirty="0">
                <a:cs typeface="Times New Roman" pitchFamily="18" charset="0"/>
              </a:rPr>
              <a:t>full </a:t>
            </a:r>
            <a:r>
              <a:rPr sz="2400" spc="-130" dirty="0">
                <a:cs typeface="Times New Roman" pitchFamily="18" charset="0"/>
              </a:rPr>
              <a:t>of  </a:t>
            </a:r>
            <a:r>
              <a:rPr sz="2400" spc="-175" dirty="0">
                <a:cs typeface="Times New Roman" pitchFamily="18" charset="0"/>
              </a:rPr>
              <a:t>mythological</a:t>
            </a:r>
            <a:r>
              <a:rPr sz="2400" spc="-60" dirty="0">
                <a:cs typeface="Times New Roman" pitchFamily="18" charset="0"/>
              </a:rPr>
              <a:t> </a:t>
            </a:r>
            <a:r>
              <a:rPr sz="2400" spc="-225" dirty="0">
                <a:cs typeface="Times New Roman" pitchFamily="18" charset="0"/>
              </a:rPr>
              <a:t>stories</a:t>
            </a:r>
            <a:r>
              <a:rPr sz="2400" spc="-225" dirty="0">
                <a:solidFill>
                  <a:srgbClr val="FFFFFF"/>
                </a:solidFill>
                <a:cs typeface="Times New Roman" pitchFamily="18" charset="0"/>
              </a:rPr>
              <a:t>.</a:t>
            </a:r>
            <a:endParaRPr sz="2400">
              <a:cs typeface="Times New Roman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08447" y="231647"/>
            <a:ext cx="3953255" cy="3115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57800" y="381000"/>
            <a:ext cx="3581400" cy="274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94553" y="317754"/>
            <a:ext cx="3708400" cy="2870200"/>
          </a:xfrm>
          <a:custGeom>
            <a:avLst/>
            <a:gdLst/>
            <a:ahLst/>
            <a:cxnLst/>
            <a:rect l="l" t="t" r="r" b="b"/>
            <a:pathLst>
              <a:path w="3708400" h="2870200">
                <a:moveTo>
                  <a:pt x="0" y="2869692"/>
                </a:moveTo>
                <a:lnTo>
                  <a:pt x="3707892" y="2869692"/>
                </a:lnTo>
                <a:lnTo>
                  <a:pt x="3707892" y="0"/>
                </a:lnTo>
                <a:lnTo>
                  <a:pt x="0" y="0"/>
                </a:lnTo>
                <a:lnTo>
                  <a:pt x="0" y="2869692"/>
                </a:lnTo>
                <a:close/>
              </a:path>
            </a:pathLst>
          </a:custGeom>
          <a:ln w="1264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03647" y="3508246"/>
            <a:ext cx="4334256" cy="33497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53000" y="3657600"/>
            <a:ext cx="3962400" cy="304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89753" y="3594352"/>
            <a:ext cx="4089400" cy="3175000"/>
          </a:xfrm>
          <a:custGeom>
            <a:avLst/>
            <a:gdLst/>
            <a:ahLst/>
            <a:cxnLst/>
            <a:rect l="l" t="t" r="r" b="b"/>
            <a:pathLst>
              <a:path w="4089400" h="3175000">
                <a:moveTo>
                  <a:pt x="0" y="3174491"/>
                </a:moveTo>
                <a:lnTo>
                  <a:pt x="4088892" y="3174491"/>
                </a:lnTo>
                <a:lnTo>
                  <a:pt x="4088892" y="0"/>
                </a:lnTo>
                <a:lnTo>
                  <a:pt x="0" y="0"/>
                </a:lnTo>
                <a:lnTo>
                  <a:pt x="0" y="3174491"/>
                </a:lnTo>
                <a:close/>
              </a:path>
            </a:pathLst>
          </a:custGeom>
          <a:ln w="1264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7847" y="4346446"/>
            <a:ext cx="4105655" cy="25054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" y="4495800"/>
            <a:ext cx="3733800" cy="2133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3954" y="4432553"/>
            <a:ext cx="3860800" cy="2260600"/>
          </a:xfrm>
          <a:custGeom>
            <a:avLst/>
            <a:gdLst/>
            <a:ahLst/>
            <a:cxnLst/>
            <a:rect l="l" t="t" r="r" b="b"/>
            <a:pathLst>
              <a:path w="3860800" h="2260600">
                <a:moveTo>
                  <a:pt x="0" y="2260092"/>
                </a:moveTo>
                <a:lnTo>
                  <a:pt x="3860291" y="2260092"/>
                </a:lnTo>
                <a:lnTo>
                  <a:pt x="3860291" y="0"/>
                </a:lnTo>
                <a:lnTo>
                  <a:pt x="0" y="0"/>
                </a:lnTo>
                <a:lnTo>
                  <a:pt x="0" y="2260092"/>
                </a:lnTo>
                <a:close/>
              </a:path>
            </a:pathLst>
          </a:custGeom>
          <a:ln w="1264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</TotalTime>
  <Words>920</Words>
  <Application>Microsoft Office PowerPoint</Application>
  <PresentationFormat>On-screen Show (4:3)</PresentationFormat>
  <Paragraphs>84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Adobe Gothic Std B</vt:lpstr>
      <vt:lpstr>Arial</vt:lpstr>
      <vt:lpstr>Calibri</vt:lpstr>
      <vt:lpstr>Comic Sans MS</vt:lpstr>
      <vt:lpstr>Georgia</vt:lpstr>
      <vt:lpstr>GothicE</vt:lpstr>
      <vt:lpstr>Times New Roman</vt:lpstr>
      <vt:lpstr>Office Theme</vt:lpstr>
      <vt:lpstr>PowerPoint Presentation</vt:lpstr>
      <vt:lpstr>Chalukyan style</vt:lpstr>
      <vt:lpstr>PowerPoint Presentation</vt:lpstr>
      <vt:lpstr>PowerPoint Presentation</vt:lpstr>
      <vt:lpstr>ROCK-CUT CAVE TEMPLE AT  BADAMI</vt:lpstr>
      <vt:lpstr>CAVE I (SHIVA CAVE)</vt:lpstr>
      <vt:lpstr>PowerPoint Presentation</vt:lpstr>
      <vt:lpstr>CAVE II (VAISHNAVA CAVE)</vt:lpstr>
      <vt:lpstr>PowerPoint Presentation</vt:lpstr>
      <vt:lpstr>CAVE III (VAISHNAVA CAVE)</vt:lpstr>
      <vt:lpstr>CAVE IV (JAINA CAVE)</vt:lpstr>
      <vt:lpstr>STRUCTURAL TEMPLES</vt:lpstr>
      <vt:lpstr>Characteristic feature</vt:lpstr>
      <vt:lpstr>PowerPoint Presentation</vt:lpstr>
      <vt:lpstr>PowerPoint Presentation</vt:lpstr>
      <vt:lpstr>DURGA TEMPLE AT AIHOLE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INDIAN TEMPLE ARCHITECTURE</dc:title>
  <dc:creator>user</dc:creator>
  <cp:lastModifiedBy>Admin</cp:lastModifiedBy>
  <cp:revision>14</cp:revision>
  <dcterms:created xsi:type="dcterms:W3CDTF">2018-01-26T18:36:13Z</dcterms:created>
  <dcterms:modified xsi:type="dcterms:W3CDTF">2022-02-14T17:51:29Z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2012-10-30T00:00:00Z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2018-01-26T00:00:00Z</vt:filetime>
  </property>
</Properties>
</file>