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63" r:id="rId5"/>
    <p:sldId id="289" r:id="rId6"/>
    <p:sldId id="264" r:id="rId7"/>
    <p:sldId id="290"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8" d="100"/>
          <a:sy n="98" d="100"/>
        </p:scale>
        <p:origin x="110" y="1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001BB1-4333-4268-96A3-32A59007B143}" type="datetimeFigureOut">
              <a:rPr lang="en-IN" smtClean="0"/>
              <a:t>20-01-2024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2B9B5E3-0E6E-4DD4-918D-A6276961D125}" type="slidenum">
              <a:rPr lang="en-IN" smtClean="0"/>
              <a:t>‹#›</a:t>
            </a:fld>
            <a:endParaRPr lang="en-IN"/>
          </a:p>
        </p:txBody>
      </p:sp>
    </p:spTree>
    <p:extLst>
      <p:ext uri="{BB962C8B-B14F-4D97-AF65-F5344CB8AC3E}">
        <p14:creationId xmlns:p14="http://schemas.microsoft.com/office/powerpoint/2010/main" val="2298595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001BB1-4333-4268-96A3-32A59007B143}" type="datetimeFigureOut">
              <a:rPr lang="en-IN" smtClean="0"/>
              <a:t>20-01-2024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2B9B5E3-0E6E-4DD4-918D-A6276961D125}" type="slidenum">
              <a:rPr lang="en-IN" smtClean="0"/>
              <a:t>‹#›</a:t>
            </a:fld>
            <a:endParaRPr lang="en-IN"/>
          </a:p>
        </p:txBody>
      </p:sp>
    </p:spTree>
    <p:extLst>
      <p:ext uri="{BB962C8B-B14F-4D97-AF65-F5344CB8AC3E}">
        <p14:creationId xmlns:p14="http://schemas.microsoft.com/office/powerpoint/2010/main" val="213790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F001BB1-4333-4268-96A3-32A59007B143}" type="datetimeFigureOut">
              <a:rPr lang="en-IN" smtClean="0"/>
              <a:t>20-01-2024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2B9B5E3-0E6E-4DD4-918D-A6276961D125}" type="slidenum">
              <a:rPr lang="en-IN" smtClean="0"/>
              <a:t>‹#›</a:t>
            </a:fld>
            <a:endParaRPr lang="en-IN"/>
          </a:p>
        </p:txBody>
      </p:sp>
    </p:spTree>
    <p:extLst>
      <p:ext uri="{BB962C8B-B14F-4D97-AF65-F5344CB8AC3E}">
        <p14:creationId xmlns:p14="http://schemas.microsoft.com/office/powerpoint/2010/main" val="1540526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F001BB1-4333-4268-96A3-32A59007B143}" type="datetimeFigureOut">
              <a:rPr lang="en-IN" smtClean="0"/>
              <a:t>20-01-2024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2B9B5E3-0E6E-4DD4-918D-A6276961D125}" type="slidenum">
              <a:rPr lang="en-IN" smtClean="0"/>
              <a:t>‹#›</a:t>
            </a:fld>
            <a:endParaRPr lang="en-IN"/>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263874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001BB1-4333-4268-96A3-32A59007B143}" type="datetimeFigureOut">
              <a:rPr lang="en-IN" smtClean="0"/>
              <a:t>20-01-2024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2B9B5E3-0E6E-4DD4-918D-A6276961D125}" type="slidenum">
              <a:rPr lang="en-IN" smtClean="0"/>
              <a:t>‹#›</a:t>
            </a:fld>
            <a:endParaRPr lang="en-IN"/>
          </a:p>
        </p:txBody>
      </p:sp>
    </p:spTree>
    <p:extLst>
      <p:ext uri="{BB962C8B-B14F-4D97-AF65-F5344CB8AC3E}">
        <p14:creationId xmlns:p14="http://schemas.microsoft.com/office/powerpoint/2010/main" val="423754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F001BB1-4333-4268-96A3-32A59007B143}" type="datetimeFigureOut">
              <a:rPr lang="en-IN" smtClean="0"/>
              <a:t>20-01-2024</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2B9B5E3-0E6E-4DD4-918D-A6276961D125}" type="slidenum">
              <a:rPr lang="en-IN" smtClean="0"/>
              <a:t>‹#›</a:t>
            </a:fld>
            <a:endParaRPr lang="en-IN"/>
          </a:p>
        </p:txBody>
      </p:sp>
    </p:spTree>
    <p:extLst>
      <p:ext uri="{BB962C8B-B14F-4D97-AF65-F5344CB8AC3E}">
        <p14:creationId xmlns:p14="http://schemas.microsoft.com/office/powerpoint/2010/main" val="925112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F001BB1-4333-4268-96A3-32A59007B143}" type="datetimeFigureOut">
              <a:rPr lang="en-IN" smtClean="0"/>
              <a:t>20-01-2024</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2B9B5E3-0E6E-4DD4-918D-A6276961D125}" type="slidenum">
              <a:rPr lang="en-IN" smtClean="0"/>
              <a:t>‹#›</a:t>
            </a:fld>
            <a:endParaRPr lang="en-IN"/>
          </a:p>
        </p:txBody>
      </p:sp>
    </p:spTree>
    <p:extLst>
      <p:ext uri="{BB962C8B-B14F-4D97-AF65-F5344CB8AC3E}">
        <p14:creationId xmlns:p14="http://schemas.microsoft.com/office/powerpoint/2010/main" val="2192272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001BB1-4333-4268-96A3-32A59007B143}" type="datetimeFigureOut">
              <a:rPr lang="en-IN" smtClean="0"/>
              <a:t>20-01-2024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2B9B5E3-0E6E-4DD4-918D-A6276961D125}" type="slidenum">
              <a:rPr lang="en-IN" smtClean="0"/>
              <a:t>‹#›</a:t>
            </a:fld>
            <a:endParaRPr lang="en-IN"/>
          </a:p>
        </p:txBody>
      </p:sp>
    </p:spTree>
    <p:extLst>
      <p:ext uri="{BB962C8B-B14F-4D97-AF65-F5344CB8AC3E}">
        <p14:creationId xmlns:p14="http://schemas.microsoft.com/office/powerpoint/2010/main" val="2262374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001BB1-4333-4268-96A3-32A59007B143}" type="datetimeFigureOut">
              <a:rPr lang="en-IN" smtClean="0"/>
              <a:t>20-01-2024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2B9B5E3-0E6E-4DD4-918D-A6276961D125}" type="slidenum">
              <a:rPr lang="en-IN" smtClean="0"/>
              <a:t>‹#›</a:t>
            </a:fld>
            <a:endParaRPr lang="en-IN"/>
          </a:p>
        </p:txBody>
      </p:sp>
    </p:spTree>
    <p:extLst>
      <p:ext uri="{BB962C8B-B14F-4D97-AF65-F5344CB8AC3E}">
        <p14:creationId xmlns:p14="http://schemas.microsoft.com/office/powerpoint/2010/main" val="1044511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2 Column">
    <p:bg>
      <p:bgPr>
        <a:solidFill>
          <a:schemeClr val="tx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bg1"/>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12" name="Text Placeholder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13" name="Text Placeholder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a:lstStyle/>
          <a:p>
            <a:fld id="{B5CEABB6-07DC-46E8-9B57-56EC44A396E5}" type="slidenum">
              <a:rPr lang="en-US" smtClean="0"/>
              <a:t>‹#›</a:t>
            </a:fld>
            <a:endParaRPr lang="en-US" dirty="0"/>
          </a:p>
        </p:txBody>
      </p:sp>
      <p:cxnSp>
        <p:nvCxnSpPr>
          <p:cNvPr id="2" name="Straight Connector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8" y="0"/>
            <a:ext cx="3503612" cy="23529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3" y="0"/>
            <a:ext cx="2471057" cy="269903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3740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3 Colum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anchor="b">
            <a:normAutofit/>
          </a:bodyPr>
          <a:lstStyle>
            <a:lvl1pPr algn="l">
              <a:defRPr lang="en-US" sz="2800" kern="1200" spc="150" baseline="0" dirty="0">
                <a:solidFill>
                  <a:schemeClr val="tx1"/>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6" name="Text Placehold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8" name="Text Placehold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9" name="Text Placehold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0" name="Text Placehold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3" name="Text Placehold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4" name="Text Placehold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pic>
        <p:nvPicPr>
          <p:cNvPr id="2" name="Graphic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3388350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DF001BB1-4333-4268-96A3-32A59007B143}" type="datetimeFigureOut">
              <a:rPr lang="en-IN" smtClean="0"/>
              <a:t>20-01-2024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2B9B5E3-0E6E-4DD4-918D-A6276961D125}" type="slidenum">
              <a:rPr lang="en-IN" smtClean="0"/>
              <a:t>‹#›</a:t>
            </a:fld>
            <a:endParaRPr lang="en-IN"/>
          </a:p>
        </p:txBody>
      </p:sp>
    </p:spTree>
    <p:extLst>
      <p:ext uri="{BB962C8B-B14F-4D97-AF65-F5344CB8AC3E}">
        <p14:creationId xmlns:p14="http://schemas.microsoft.com/office/powerpoint/2010/main" val="2900630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001BB1-4333-4268-96A3-32A59007B143}" type="datetimeFigureOut">
              <a:rPr lang="en-IN" smtClean="0"/>
              <a:t>20-01-2024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2B9B5E3-0E6E-4DD4-918D-A6276961D125}" type="slidenum">
              <a:rPr lang="en-IN" smtClean="0"/>
              <a:t>‹#›</a:t>
            </a:fld>
            <a:endParaRPr lang="en-IN"/>
          </a:p>
        </p:txBody>
      </p:sp>
    </p:spTree>
    <p:extLst>
      <p:ext uri="{BB962C8B-B14F-4D97-AF65-F5344CB8AC3E}">
        <p14:creationId xmlns:p14="http://schemas.microsoft.com/office/powerpoint/2010/main" val="3862772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001BB1-4333-4268-96A3-32A59007B143}" type="datetimeFigureOut">
              <a:rPr lang="en-IN" smtClean="0"/>
              <a:t>20-01-2024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2B9B5E3-0E6E-4DD4-918D-A6276961D125}" type="slidenum">
              <a:rPr lang="en-IN" smtClean="0"/>
              <a:t>‹#›</a:t>
            </a:fld>
            <a:endParaRPr lang="en-IN"/>
          </a:p>
        </p:txBody>
      </p:sp>
    </p:spTree>
    <p:extLst>
      <p:ext uri="{BB962C8B-B14F-4D97-AF65-F5344CB8AC3E}">
        <p14:creationId xmlns:p14="http://schemas.microsoft.com/office/powerpoint/2010/main" val="3258705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001BB1-4333-4268-96A3-32A59007B143}" type="datetimeFigureOut">
              <a:rPr lang="en-IN" smtClean="0"/>
              <a:t>20-01-2024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2B9B5E3-0E6E-4DD4-918D-A6276961D125}" type="slidenum">
              <a:rPr lang="en-IN" smtClean="0"/>
              <a:t>‹#›</a:t>
            </a:fld>
            <a:endParaRPr lang="en-IN"/>
          </a:p>
        </p:txBody>
      </p:sp>
    </p:spTree>
    <p:extLst>
      <p:ext uri="{BB962C8B-B14F-4D97-AF65-F5344CB8AC3E}">
        <p14:creationId xmlns:p14="http://schemas.microsoft.com/office/powerpoint/2010/main" val="1161727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DF001BB1-4333-4268-96A3-32A59007B143}" type="datetimeFigureOut">
              <a:rPr lang="en-IN" smtClean="0"/>
              <a:t>20-01-2024</a:t>
            </a:fld>
            <a:endParaRPr lang="en-IN"/>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fld id="{32B9B5E3-0E6E-4DD4-918D-A6276961D125}" type="slidenum">
              <a:rPr lang="en-IN" smtClean="0"/>
              <a:t>‹#›</a:t>
            </a:fld>
            <a:endParaRPr lang="en-IN"/>
          </a:p>
        </p:txBody>
      </p:sp>
    </p:spTree>
    <p:extLst>
      <p:ext uri="{BB962C8B-B14F-4D97-AF65-F5344CB8AC3E}">
        <p14:creationId xmlns:p14="http://schemas.microsoft.com/office/powerpoint/2010/main" val="2927879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F001BB1-4333-4268-96A3-32A59007B143}" type="datetimeFigureOut">
              <a:rPr lang="en-IN" smtClean="0"/>
              <a:t>20-01-2024</a:t>
            </a:fld>
            <a:endParaRPr lang="en-IN"/>
          </a:p>
        </p:txBody>
      </p:sp>
      <p:sp>
        <p:nvSpPr>
          <p:cNvPr id="5" name="Footer Placeholder 2"/>
          <p:cNvSpPr>
            <a:spLocks noGrp="1"/>
          </p:cNvSpPr>
          <p:nvPr>
            <p:ph type="ftr" sz="quarter" idx="11"/>
          </p:nvPr>
        </p:nvSpPr>
        <p:spPr/>
        <p:txBody>
          <a:bodyPr/>
          <a:lstStyle/>
          <a:p>
            <a:endParaRPr lang="en-IN"/>
          </a:p>
        </p:txBody>
      </p:sp>
      <p:sp>
        <p:nvSpPr>
          <p:cNvPr id="6" name="Slide Number Placeholder 3"/>
          <p:cNvSpPr>
            <a:spLocks noGrp="1"/>
          </p:cNvSpPr>
          <p:nvPr>
            <p:ph type="sldNum" sz="quarter" idx="12"/>
          </p:nvPr>
        </p:nvSpPr>
        <p:spPr/>
        <p:txBody>
          <a:bodyPr/>
          <a:lstStyle/>
          <a:p>
            <a:fld id="{32B9B5E3-0E6E-4DD4-918D-A6276961D125}" type="slidenum">
              <a:rPr lang="en-IN" smtClean="0"/>
              <a:t>‹#›</a:t>
            </a:fld>
            <a:endParaRPr lang="en-IN"/>
          </a:p>
        </p:txBody>
      </p:sp>
    </p:spTree>
    <p:extLst>
      <p:ext uri="{BB962C8B-B14F-4D97-AF65-F5344CB8AC3E}">
        <p14:creationId xmlns:p14="http://schemas.microsoft.com/office/powerpoint/2010/main" val="807825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DF001BB1-4333-4268-96A3-32A59007B143}" type="datetimeFigureOut">
              <a:rPr lang="en-IN" smtClean="0"/>
              <a:t>20-01-2024</a:t>
            </a:fld>
            <a:endParaRPr lang="en-IN"/>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fld id="{32B9B5E3-0E6E-4DD4-918D-A6276961D125}" type="slidenum">
              <a:rPr lang="en-IN" smtClean="0"/>
              <a:t>‹#›</a:t>
            </a:fld>
            <a:endParaRPr lang="en-IN"/>
          </a:p>
        </p:txBody>
      </p:sp>
    </p:spTree>
    <p:extLst>
      <p:ext uri="{BB962C8B-B14F-4D97-AF65-F5344CB8AC3E}">
        <p14:creationId xmlns:p14="http://schemas.microsoft.com/office/powerpoint/2010/main" val="3764429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001BB1-4333-4268-96A3-32A59007B143}" type="datetimeFigureOut">
              <a:rPr lang="en-IN" smtClean="0"/>
              <a:t>20-01-2024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2B9B5E3-0E6E-4DD4-918D-A6276961D125}" type="slidenum">
              <a:rPr lang="en-IN" smtClean="0"/>
              <a:t>‹#›</a:t>
            </a:fld>
            <a:endParaRPr lang="en-IN"/>
          </a:p>
        </p:txBody>
      </p:sp>
    </p:spTree>
    <p:extLst>
      <p:ext uri="{BB962C8B-B14F-4D97-AF65-F5344CB8AC3E}">
        <p14:creationId xmlns:p14="http://schemas.microsoft.com/office/powerpoint/2010/main" val="2915886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F001BB1-4333-4268-96A3-32A59007B143}" type="datetimeFigureOut">
              <a:rPr lang="en-IN" smtClean="0"/>
              <a:t>20-01-2024</a:t>
            </a:fld>
            <a:endParaRPr lang="en-IN"/>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2B9B5E3-0E6E-4DD4-918D-A6276961D125}" type="slidenum">
              <a:rPr lang="en-IN" smtClean="0"/>
              <a:t>‹#›</a:t>
            </a:fld>
            <a:endParaRPr lang="en-IN"/>
          </a:p>
        </p:txBody>
      </p:sp>
    </p:spTree>
    <p:extLst>
      <p:ext uri="{BB962C8B-B14F-4D97-AF65-F5344CB8AC3E}">
        <p14:creationId xmlns:p14="http://schemas.microsoft.com/office/powerpoint/2010/main" val="9909426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8F880D-F22E-E6BD-28E7-509DAF08421B}"/>
              </a:ext>
            </a:extLst>
          </p:cNvPr>
          <p:cNvSpPr/>
          <p:nvPr/>
        </p:nvSpPr>
        <p:spPr>
          <a:xfrm>
            <a:off x="1606882" y="1077575"/>
            <a:ext cx="5381602" cy="1446550"/>
          </a:xfrm>
          <a:prstGeom prst="rect">
            <a:avLst/>
          </a:prstGeom>
          <a:noFill/>
        </p:spPr>
        <p:txBody>
          <a:bodyPr wrap="none" lIns="91440" tIns="45720" rIns="91440" bIns="45720">
            <a:spAutoFit/>
          </a:bodyPr>
          <a:lstStyle/>
          <a:p>
            <a:pPr algn="ctr"/>
            <a:r>
              <a:rPr lang="en-US" sz="8800" b="0" cap="none" spc="0" dirty="0">
                <a:ln w="0"/>
                <a:solidFill>
                  <a:schemeClr val="bg1"/>
                </a:solidFill>
                <a:effectLst>
                  <a:glow rad="101600">
                    <a:schemeClr val="accent5">
                      <a:satMod val="175000"/>
                      <a:alpha val="40000"/>
                    </a:schemeClr>
                  </a:glow>
                  <a:outerShdw blurRad="38100" dist="38100" dir="2700000" algn="tl">
                    <a:srgbClr val="000000">
                      <a:alpha val="43137"/>
                    </a:srgbClr>
                  </a:outerShdw>
                  <a:reflection blurRad="6350" stA="53000" endA="300" endPos="35500" dir="5400000" sy="-90000" algn="bl" rotWithShape="0"/>
                </a:effectLst>
              </a:rPr>
              <a:t>Authority</a:t>
            </a:r>
            <a:r>
              <a:rPr lang="en-US" sz="8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glow rad="101600">
                    <a:schemeClr val="accent5">
                      <a:satMod val="175000"/>
                      <a:alpha val="40000"/>
                    </a:schemeClr>
                  </a:glow>
                  <a:outerShdw blurRad="38100" dist="38100" dir="2700000" algn="tl">
                    <a:srgbClr val="000000">
                      <a:alpha val="43137"/>
                    </a:srgbClr>
                  </a:outerShdw>
                  <a:reflection blurRad="6350" stA="53000" endA="300" endPos="35500" dir="5400000" sy="-90000" algn="bl" rotWithShape="0"/>
                </a:effectLst>
              </a:rPr>
              <a:t> </a:t>
            </a:r>
          </a:p>
        </p:txBody>
      </p:sp>
    </p:spTree>
    <p:extLst>
      <p:ext uri="{BB962C8B-B14F-4D97-AF65-F5344CB8AC3E}">
        <p14:creationId xmlns:p14="http://schemas.microsoft.com/office/powerpoint/2010/main" val="2411167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256D56-CF44-C101-222B-ED9E4325E302}"/>
              </a:ext>
            </a:extLst>
          </p:cNvPr>
          <p:cNvSpPr txBox="1"/>
          <p:nvPr/>
        </p:nvSpPr>
        <p:spPr>
          <a:xfrm>
            <a:off x="1121434" y="1231519"/>
            <a:ext cx="9946257" cy="3108543"/>
          </a:xfrm>
          <a:prstGeom prst="rect">
            <a:avLst/>
          </a:prstGeom>
          <a:noFill/>
        </p:spPr>
        <p:txBody>
          <a:bodyPr wrap="square">
            <a:spAutoFit/>
          </a:bodyPr>
          <a:lstStyle/>
          <a:p>
            <a:r>
              <a:rPr lang="en-US" sz="2800" b="0" i="0" dirty="0">
                <a:solidFill>
                  <a:schemeClr val="bg1"/>
                </a:solidFill>
                <a:effectLst/>
                <a:latin typeface="Montserrat" panose="020B0604020202020204" pitchFamily="2" charset="0"/>
              </a:rPr>
              <a:t>The legitimate power of a person to use and allocate resources and make decisions, and/ or give orders so as to achieve the organizational objectives. Following are some examples of Authority: Managers are authorized to make hiring and termination decisions. Managers are authorized for spending money on certain fields. </a:t>
            </a:r>
            <a:endParaRPr lang="en-US" sz="2800" dirty="0">
              <a:solidFill>
                <a:schemeClr val="bg1"/>
              </a:solidFill>
            </a:endParaRPr>
          </a:p>
        </p:txBody>
      </p:sp>
    </p:spTree>
    <p:extLst>
      <p:ext uri="{BB962C8B-B14F-4D97-AF65-F5344CB8AC3E}">
        <p14:creationId xmlns:p14="http://schemas.microsoft.com/office/powerpoint/2010/main" val="646553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736599" y="377827"/>
            <a:ext cx="8421688" cy="1325563"/>
          </a:xfrm>
        </p:spPr>
        <p:txBody>
          <a:bodyPr>
            <a:normAutofit/>
          </a:bodyPr>
          <a:lstStyle/>
          <a:p>
            <a:r>
              <a:rPr lang="en-US" sz="3600" dirty="0">
                <a:effectLst>
                  <a:outerShdw blurRad="38100" dist="38100" dir="2700000" algn="tl">
                    <a:srgbClr val="000000">
                      <a:alpha val="43137"/>
                    </a:srgbClr>
                  </a:outerShdw>
                </a:effectLst>
                <a:latin typeface="Algerian" panose="04020705040A02060702" pitchFamily="82" charset="0"/>
              </a:rPr>
              <a:t>responsibility and accountability</a:t>
            </a:r>
          </a:p>
        </p:txBody>
      </p:sp>
      <p:sp>
        <p:nvSpPr>
          <p:cNvPr id="28" name="TextBox 27">
            <a:extLst>
              <a:ext uri="{FF2B5EF4-FFF2-40B4-BE49-F238E27FC236}">
                <a16:creationId xmlns:a16="http://schemas.microsoft.com/office/drawing/2014/main" id="{73202928-7CB6-677A-A50A-042AD5892396}"/>
              </a:ext>
            </a:extLst>
          </p:cNvPr>
          <p:cNvSpPr txBox="1"/>
          <p:nvPr/>
        </p:nvSpPr>
        <p:spPr>
          <a:xfrm>
            <a:off x="565149" y="1703390"/>
            <a:ext cx="8421688" cy="1938992"/>
          </a:xfrm>
          <a:prstGeom prst="rect">
            <a:avLst/>
          </a:prstGeom>
          <a:noFill/>
        </p:spPr>
        <p:txBody>
          <a:bodyPr wrap="square">
            <a:spAutoFit/>
          </a:bodyPr>
          <a:lstStyle/>
          <a:p>
            <a:r>
              <a:rPr lang="en-US" sz="24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Authority is the power delegated by senior executives to assign duties to all employees for better functioning. Responsibility is the commitment to fulfill a task given by an executive. Accountability makes a person answerable for his or her work based on their position, strength, and skills.</a:t>
            </a:r>
            <a:endParaRPr lang="en-IN"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83A09B1D-E069-0846-C02E-9BFC653A44F9}"/>
              </a:ext>
            </a:extLst>
          </p:cNvPr>
          <p:cNvSpPr txBox="1"/>
          <p:nvPr/>
        </p:nvSpPr>
        <p:spPr>
          <a:xfrm>
            <a:off x="565149" y="3846774"/>
            <a:ext cx="7493000" cy="1938992"/>
          </a:xfrm>
          <a:prstGeom prst="rect">
            <a:avLst/>
          </a:prstGeom>
          <a:noFill/>
        </p:spPr>
        <p:txBody>
          <a:bodyPr wrap="square">
            <a:spAutoFit/>
          </a:bodyPr>
          <a:lstStyle/>
          <a:p>
            <a:pPr algn="l"/>
            <a:r>
              <a:rPr lang="en-US" sz="2400" b="0" i="0" dirty="0">
                <a:solidFill>
                  <a:schemeClr val="bg1"/>
                </a:solidFill>
                <a:latin typeface="Calibri" panose="020F0502020204030204" pitchFamily="34" charset="0"/>
                <a:ea typeface="Calibri" panose="020F0502020204030204" pitchFamily="34" charset="0"/>
                <a:cs typeface="Calibri" panose="020F0502020204030204" pitchFamily="34" charset="0"/>
              </a:rPr>
              <a:t>Accountability means</a:t>
            </a:r>
          </a:p>
          <a:p>
            <a:r>
              <a:rPr lang="en-US" sz="2400" b="0" i="0" dirty="0">
                <a:solidFill>
                  <a:schemeClr val="bg1"/>
                </a:solidFill>
                <a:latin typeface="Calibri" panose="020F0502020204030204" pitchFamily="34" charset="0"/>
                <a:ea typeface="Calibri" panose="020F0502020204030204" pitchFamily="34" charset="0"/>
                <a:cs typeface="Calibri" panose="020F0502020204030204" pitchFamily="34" charset="0"/>
              </a:rPr>
              <a:t>Authority is the granting of power. Responsibility is the fulfillment of an obligation, and accountability is answering for one's work. Authority can be delegated. Responsibility can be shared but cannot be delegated</a:t>
            </a:r>
            <a:endParaRPr lang="en-IN"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3920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994C5D-9CC0-9558-45E3-CB5F31B139B9}"/>
              </a:ext>
            </a:extLst>
          </p:cNvPr>
          <p:cNvPicPr>
            <a:picLocks noChangeAspect="1"/>
          </p:cNvPicPr>
          <p:nvPr/>
        </p:nvPicPr>
        <p:blipFill rotWithShape="1">
          <a:blip r:embed="rId2">
            <a:extLst>
              <a:ext uri="{28A0092B-C50C-407E-A947-70E740481C1C}">
                <a14:useLocalDpi xmlns:a14="http://schemas.microsoft.com/office/drawing/2010/main" val="0"/>
              </a:ext>
            </a:extLst>
          </a:blip>
          <a:srcRect b="10062"/>
          <a:stretch/>
        </p:blipFill>
        <p:spPr>
          <a:xfrm rot="16200000">
            <a:off x="3401907" y="-1241214"/>
            <a:ext cx="4907281" cy="9807786"/>
          </a:xfrm>
          <a:prstGeom prst="rect">
            <a:avLst/>
          </a:prstGeom>
        </p:spPr>
      </p:pic>
    </p:spTree>
    <p:extLst>
      <p:ext uri="{BB962C8B-B14F-4D97-AF65-F5344CB8AC3E}">
        <p14:creationId xmlns:p14="http://schemas.microsoft.com/office/powerpoint/2010/main" val="3777829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1508760" y="4156405"/>
            <a:ext cx="3139440" cy="1325563"/>
          </a:xfrm>
        </p:spPr>
        <p:txBody>
          <a:bodyPr anchor="ctr"/>
          <a:lstStyle/>
          <a:p>
            <a:r>
              <a:rPr lang="en-US" dirty="0"/>
              <a:t>Delegation </a:t>
            </a:r>
          </a:p>
        </p:txBody>
      </p:sp>
      <p:sp>
        <p:nvSpPr>
          <p:cNvPr id="22" name="Slide Number Placeholder 21">
            <a:extLst>
              <a:ext uri="{FF2B5EF4-FFF2-40B4-BE49-F238E27FC236}">
                <a16:creationId xmlns:a16="http://schemas.microsoft.com/office/drawing/2014/main" id="{5D1BD041-3428-4D62-934F-F3FF6D36F90F}"/>
              </a:ext>
            </a:extLst>
          </p:cNvPr>
          <p:cNvSpPr>
            <a:spLocks noGrp="1"/>
          </p:cNvSpPr>
          <p:nvPr>
            <p:ph type="sldNum" sz="quarter" idx="22"/>
          </p:nvPr>
        </p:nvSpPr>
        <p:spPr>
          <a:xfrm>
            <a:off x="10700656" y="6356350"/>
            <a:ext cx="653143" cy="365125"/>
          </a:xfrm>
        </p:spPr>
        <p:txBody>
          <a:bodyPr/>
          <a:lstStyle/>
          <a:p>
            <a:fld id="{B5CEABB6-07DC-46E8-9B57-56EC44A396E5}" type="slidenum">
              <a:rPr lang="en-US" smtClean="0"/>
              <a:pPr/>
              <a:t>5</a:t>
            </a:fld>
            <a:endParaRPr lang="en-US" dirty="0"/>
          </a:p>
        </p:txBody>
      </p:sp>
      <p:sp>
        <p:nvSpPr>
          <p:cNvPr id="31" name="TextBox 30">
            <a:extLst>
              <a:ext uri="{FF2B5EF4-FFF2-40B4-BE49-F238E27FC236}">
                <a16:creationId xmlns:a16="http://schemas.microsoft.com/office/drawing/2014/main" id="{E30EAB26-B080-EB70-8FBF-CDC174DAC3F7}"/>
              </a:ext>
            </a:extLst>
          </p:cNvPr>
          <p:cNvSpPr txBox="1"/>
          <p:nvPr/>
        </p:nvSpPr>
        <p:spPr>
          <a:xfrm>
            <a:off x="5086350" y="1351687"/>
            <a:ext cx="6438900" cy="1938992"/>
          </a:xfrm>
          <a:prstGeom prst="rect">
            <a:avLst/>
          </a:prstGeom>
          <a:noFill/>
        </p:spPr>
        <p:txBody>
          <a:bodyPr wrap="square">
            <a:spAutoFit/>
          </a:bodyPr>
          <a:lstStyle/>
          <a:p>
            <a:pPr algn="l"/>
            <a:r>
              <a:rPr lang="en-IN" sz="2400" b="0" i="0" dirty="0">
                <a:solidFill>
                  <a:srgbClr val="202124"/>
                </a:solidFill>
                <a:effectLst/>
                <a:latin typeface="Google Sans"/>
              </a:rPr>
              <a:t>The delegation of authority refers to </a:t>
            </a:r>
            <a:r>
              <a:rPr lang="en-IN" sz="2400" b="0" i="0" dirty="0">
                <a:solidFill>
                  <a:srgbClr val="040C28"/>
                </a:solidFill>
                <a:effectLst/>
                <a:latin typeface="Google Sans"/>
              </a:rPr>
              <a:t>the division of </a:t>
            </a:r>
            <a:r>
              <a:rPr lang="en-IN" sz="2400" b="0" i="0" dirty="0" err="1">
                <a:solidFill>
                  <a:srgbClr val="040C28"/>
                </a:solidFill>
                <a:effectLst/>
                <a:latin typeface="Google Sans"/>
              </a:rPr>
              <a:t>labor</a:t>
            </a:r>
            <a:r>
              <a:rPr lang="en-IN" sz="2400" b="0" i="0" dirty="0">
                <a:solidFill>
                  <a:srgbClr val="040C28"/>
                </a:solidFill>
                <a:effectLst/>
                <a:latin typeface="Google Sans"/>
              </a:rPr>
              <a:t> and decision-making responsibility to an individual that reports to a leader or manager</a:t>
            </a:r>
            <a:r>
              <a:rPr lang="en-IN" sz="2400" b="0" i="0" dirty="0">
                <a:solidFill>
                  <a:srgbClr val="202124"/>
                </a:solidFill>
                <a:effectLst/>
                <a:latin typeface="Google Sans"/>
              </a:rPr>
              <a:t>. It is the organizational process of a manager dividing their own work among all their people.</a:t>
            </a:r>
            <a:endParaRPr lang="en-IN" sz="2400" b="0" i="0" dirty="0">
              <a:solidFill>
                <a:srgbClr val="202124"/>
              </a:solidFill>
              <a:effectLst/>
              <a:latin typeface="arial" panose="020B0604020202020204" pitchFamily="34" charset="0"/>
            </a:endParaRPr>
          </a:p>
        </p:txBody>
      </p:sp>
      <p:sp>
        <p:nvSpPr>
          <p:cNvPr id="33" name="TextBox 32">
            <a:extLst>
              <a:ext uri="{FF2B5EF4-FFF2-40B4-BE49-F238E27FC236}">
                <a16:creationId xmlns:a16="http://schemas.microsoft.com/office/drawing/2014/main" id="{64378310-7D38-418A-1785-C23B67F9E785}"/>
              </a:ext>
            </a:extLst>
          </p:cNvPr>
          <p:cNvSpPr txBox="1"/>
          <p:nvPr/>
        </p:nvSpPr>
        <p:spPr>
          <a:xfrm>
            <a:off x="5181600" y="3665024"/>
            <a:ext cx="6096000" cy="2308324"/>
          </a:xfrm>
          <a:prstGeom prst="rect">
            <a:avLst/>
          </a:prstGeom>
          <a:noFill/>
        </p:spPr>
        <p:txBody>
          <a:bodyPr wrap="square">
            <a:spAutoFit/>
          </a:bodyPr>
          <a:lstStyle/>
          <a:p>
            <a:r>
              <a:rPr lang="en-US" sz="2400" b="0" i="0" dirty="0">
                <a:solidFill>
                  <a:srgbClr val="4D5156"/>
                </a:solidFill>
                <a:effectLst/>
                <a:latin typeface="Google Sans"/>
              </a:rPr>
              <a:t>The delegation of authority </a:t>
            </a:r>
            <a:r>
              <a:rPr lang="en-US" sz="2400" b="0" i="0" dirty="0">
                <a:solidFill>
                  <a:srgbClr val="040C28"/>
                </a:solidFill>
                <a:effectLst/>
                <a:latin typeface="Google Sans"/>
              </a:rPr>
              <a:t>allows for the concentration of time on more important activities in an organization</a:t>
            </a:r>
            <a:r>
              <a:rPr lang="en-US" sz="2400" b="0" i="0" dirty="0">
                <a:solidFill>
                  <a:srgbClr val="4D5156"/>
                </a:solidFill>
                <a:effectLst/>
                <a:latin typeface="Google Sans"/>
              </a:rPr>
              <a:t>. Further, it provides a sense of responsibility, a chance to grow, and exercise initiatives to whom the authority is delegated.</a:t>
            </a:r>
            <a:endParaRPr lang="en-IN" sz="2400" dirty="0"/>
          </a:p>
        </p:txBody>
      </p:sp>
    </p:spTree>
    <p:extLst>
      <p:ext uri="{BB962C8B-B14F-4D97-AF65-F5344CB8AC3E}">
        <p14:creationId xmlns:p14="http://schemas.microsoft.com/office/powerpoint/2010/main" val="184494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752475" y="795339"/>
            <a:ext cx="5111750" cy="1204912"/>
          </a:xfrm>
        </p:spPr>
        <p:txBody>
          <a:bodyPr>
            <a:normAutofit/>
          </a:bodyPr>
          <a:lstStyle/>
          <a:p>
            <a:r>
              <a:rPr lang="en-US" sz="3600" dirty="0">
                <a:solidFill>
                  <a:schemeClr val="bg1"/>
                </a:solidFill>
                <a:effectLst>
                  <a:outerShdw blurRad="38100" dist="38100" dir="2700000" algn="tl">
                    <a:srgbClr val="000000">
                      <a:alpha val="43137"/>
                    </a:srgbClr>
                  </a:outerShdw>
                </a:effectLst>
              </a:rPr>
              <a:t>decentralization of authority</a:t>
            </a:r>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type="body" idx="1"/>
          </p:nvPr>
        </p:nvSpPr>
        <p:spPr>
          <a:xfrm>
            <a:off x="228599" y="2400301"/>
            <a:ext cx="7562851" cy="3009900"/>
          </a:xfrm>
        </p:spPr>
        <p:txBody>
          <a:bodyPr vert="horz" lIns="91440" tIns="45720" rIns="91440" bIns="45720" rtlCol="0" anchor="t">
            <a:normAutofit/>
          </a:bodyPr>
          <a:lstStyle/>
          <a:p>
            <a:r>
              <a:rPr lang="en-US" sz="1800" b="0" i="0" dirty="0">
                <a:solidFill>
                  <a:schemeClr val="bg1"/>
                </a:solidFill>
                <a:effectLst/>
                <a:latin typeface="Georgia" panose="02040502050405020303" pitchFamily="18" charset="0"/>
              </a:rPr>
              <a:t>Decentralization is referred to as a form of an organizational structure where there is a delegation of authority by the top management to the middle and lower levels of management in an organization. In a decentralized organization, lower levels in the organizational hierarchy can make decisions. An example of a decentralized organization is a fast-food franchise chain. Each franchised restaurant in the chain is responsible for its own operation.</a:t>
            </a:r>
            <a:endParaRPr lang="en-ZA" sz="1800" noProof="1">
              <a:solidFill>
                <a:schemeClr val="bg1"/>
              </a:solidFill>
              <a:latin typeface="Georgia" panose="02040502050405020303" pitchFamily="18" charset="0"/>
            </a:endParaRPr>
          </a:p>
        </p:txBody>
      </p:sp>
      <p:sp>
        <p:nvSpPr>
          <p:cNvPr id="6" name="Slide Number Placeholder 5">
            <a:extLst>
              <a:ext uri="{FF2B5EF4-FFF2-40B4-BE49-F238E27FC236}">
                <a16:creationId xmlns:a16="http://schemas.microsoft.com/office/drawing/2014/main" id="{C23C3221-5F04-4CA7-A86A-EEA8566A1735}"/>
              </a:ext>
            </a:extLst>
          </p:cNvPr>
          <p:cNvSpPr>
            <a:spLocks noGrp="1"/>
          </p:cNvSpPr>
          <p:nvPr>
            <p:ph type="sldNum" sz="quarter" idx="12"/>
          </p:nvPr>
        </p:nvSpPr>
        <p:spPr>
          <a:xfrm>
            <a:off x="8610600" y="6356350"/>
            <a:ext cx="2743200" cy="365125"/>
          </a:xfrm>
        </p:spPr>
        <p:txBody>
          <a:bodyPr/>
          <a:lstStyle/>
          <a:p>
            <a:fld id="{B5CEABB6-07DC-46E8-9B57-56EC44A396E5}" type="slidenum">
              <a:rPr lang="en-US" sz="1000" smtClean="0">
                <a:solidFill>
                  <a:schemeClr val="bg1"/>
                </a:solidFill>
              </a:rPr>
              <a:pPr/>
              <a:t>6</a:t>
            </a:fld>
            <a:endParaRPr lang="en-US" sz="1000" dirty="0">
              <a:solidFill>
                <a:schemeClr val="bg1"/>
              </a:solidFill>
            </a:endParaRPr>
          </a:p>
        </p:txBody>
      </p:sp>
      <p:sp>
        <p:nvSpPr>
          <p:cNvPr id="5" name="TextBox 4">
            <a:extLst>
              <a:ext uri="{FF2B5EF4-FFF2-40B4-BE49-F238E27FC236}">
                <a16:creationId xmlns:a16="http://schemas.microsoft.com/office/drawing/2014/main" id="{964C51FB-25E2-A1D9-3F90-A0D1488D8B54}"/>
              </a:ext>
            </a:extLst>
          </p:cNvPr>
          <p:cNvSpPr txBox="1"/>
          <p:nvPr/>
        </p:nvSpPr>
        <p:spPr>
          <a:xfrm>
            <a:off x="470140" y="5139331"/>
            <a:ext cx="6098874" cy="1323439"/>
          </a:xfrm>
          <a:prstGeom prst="rect">
            <a:avLst/>
          </a:prstGeom>
          <a:noFill/>
        </p:spPr>
        <p:txBody>
          <a:bodyPr wrap="square">
            <a:spAutoFit/>
          </a:bodyPr>
          <a:lstStyle/>
          <a:p>
            <a:r>
              <a:rPr lang="en-IN" sz="2000" dirty="0">
                <a:solidFill>
                  <a:schemeClr val="bg1"/>
                </a:solidFill>
                <a:effectLst>
                  <a:outerShdw blurRad="38100" dist="38100" dir="2700000" algn="tl">
                    <a:srgbClr val="000000">
                      <a:alpha val="43137"/>
                    </a:srgbClr>
                  </a:outerShdw>
                </a:effectLst>
              </a:rPr>
              <a:t>Authority is delegated, responsibility is assured and accountability is imposed. Responsibility is derived from authority and accountability is derived from responsibility</a:t>
            </a:r>
            <a:r>
              <a:rPr lang="en-IN" dirty="0">
                <a:solidFill>
                  <a:schemeClr val="bg1"/>
                </a:solidFill>
              </a:rPr>
              <a:t>.</a:t>
            </a:r>
          </a:p>
        </p:txBody>
      </p:sp>
    </p:spTree>
    <p:extLst>
      <p:ext uri="{BB962C8B-B14F-4D97-AF65-F5344CB8AC3E}">
        <p14:creationId xmlns:p14="http://schemas.microsoft.com/office/powerpoint/2010/main" val="1346372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4ACFF2-B9B9-823C-C43E-0F04E8BFBEDD}"/>
              </a:ext>
            </a:extLst>
          </p:cNvPr>
          <p:cNvSpPr/>
          <p:nvPr/>
        </p:nvSpPr>
        <p:spPr>
          <a:xfrm>
            <a:off x="2982811" y="2967335"/>
            <a:ext cx="6226384" cy="1569660"/>
          </a:xfrm>
          <a:prstGeom prst="rect">
            <a:avLst/>
          </a:prstGeom>
          <a:noFill/>
        </p:spPr>
        <p:txBody>
          <a:bodyPr wrap="none" lIns="91440" tIns="45720" rIns="91440" bIns="45720">
            <a:spAutoFit/>
          </a:bodyPr>
          <a:lstStyle/>
          <a:p>
            <a:pPr algn="ctr"/>
            <a:r>
              <a:rPr lang="en-US" sz="96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rPr>
              <a:t>Thank you</a:t>
            </a:r>
            <a:endParaRPr lang="en-US" sz="9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endParaRPr>
          </a:p>
        </p:txBody>
      </p:sp>
    </p:spTree>
    <p:extLst>
      <p:ext uri="{BB962C8B-B14F-4D97-AF65-F5344CB8AC3E}">
        <p14:creationId xmlns:p14="http://schemas.microsoft.com/office/powerpoint/2010/main" val="25892323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20</TotalTime>
  <Words>337</Words>
  <Application>Microsoft Office PowerPoint</Application>
  <PresentationFormat>Widescreen</PresentationFormat>
  <Paragraphs>15</Paragraphs>
  <Slides>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Algerian</vt:lpstr>
      <vt:lpstr>Arial</vt:lpstr>
      <vt:lpstr>Arial</vt:lpstr>
      <vt:lpstr>Calibri</vt:lpstr>
      <vt:lpstr>Century Gothic</vt:lpstr>
      <vt:lpstr>Georgia</vt:lpstr>
      <vt:lpstr>Google Sans</vt:lpstr>
      <vt:lpstr>Montserrat</vt:lpstr>
      <vt:lpstr>Wingdings 3</vt:lpstr>
      <vt:lpstr>Ion</vt:lpstr>
      <vt:lpstr>PowerPoint Presentation</vt:lpstr>
      <vt:lpstr>PowerPoint Presentation</vt:lpstr>
      <vt:lpstr>responsibility and accountability</vt:lpstr>
      <vt:lpstr>PowerPoint Presentation</vt:lpstr>
      <vt:lpstr>Delegation </vt:lpstr>
      <vt:lpstr>decentralization of authority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Sasuke Uchiha</dc:creator>
  <cp:lastModifiedBy>Gaurav Singh</cp:lastModifiedBy>
  <cp:revision>2</cp:revision>
  <dcterms:created xsi:type="dcterms:W3CDTF">2023-05-17T06:30:55Z</dcterms:created>
  <dcterms:modified xsi:type="dcterms:W3CDTF">2024-01-20T09:47:02Z</dcterms:modified>
</cp:coreProperties>
</file>