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67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8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6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4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2118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65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38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95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78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3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2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6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3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2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2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4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05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1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029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843280" cy="5666740"/>
          </a:xfrm>
          <a:custGeom>
            <a:avLst/>
            <a:gdLst/>
            <a:ahLst/>
            <a:cxnLst/>
            <a:rect l="l" t="t" r="r" b="b"/>
            <a:pathLst>
              <a:path w="843280" h="5666740">
                <a:moveTo>
                  <a:pt x="842772" y="0"/>
                </a:moveTo>
                <a:lnTo>
                  <a:pt x="0" y="0"/>
                </a:lnTo>
                <a:lnTo>
                  <a:pt x="0" y="5666232"/>
                </a:lnTo>
                <a:lnTo>
                  <a:pt x="842772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276600" y="1143000"/>
            <a:ext cx="5943600" cy="1400530"/>
          </a:xfrm>
        </p:spPr>
        <p:txBody>
          <a:bodyPr/>
          <a:lstStyle/>
          <a:p>
            <a:r>
              <a:rPr lang="en-US" sz="6600" dirty="0" smtClean="0"/>
              <a:t>Water consumption in domestic</a:t>
            </a:r>
            <a:endParaRPr lang="en-US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10439400" y="6324600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Ar. </a:t>
            </a:r>
            <a:r>
              <a:rPr lang="en-US" sz="1400" b="1" dirty="0" err="1" smtClean="0"/>
              <a:t>Vivek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Painuli</a:t>
            </a:r>
            <a:endParaRPr lang="en-US" sz="14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-35859"/>
            <a:ext cx="1171606" cy="1399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3891890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Problems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633854"/>
            <a:ext cx="8442325" cy="4119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450" spc="-14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1800" b="1" dirty="0">
                <a:latin typeface="Trebuchet MS"/>
                <a:cs typeface="Trebuchet MS"/>
              </a:rPr>
              <a:t>Physical </a:t>
            </a:r>
            <a:r>
              <a:rPr sz="1800" dirty="0">
                <a:latin typeface="Trebuchet MS"/>
                <a:cs typeface="Trebuchet MS"/>
              </a:rPr>
              <a:t>: </a:t>
            </a:r>
            <a:r>
              <a:rPr sz="1800" spc="-5" dirty="0">
                <a:latin typeface="Trebuchet MS"/>
                <a:cs typeface="Trebuchet MS"/>
              </a:rPr>
              <a:t>Scarcity of </a:t>
            </a:r>
            <a:r>
              <a:rPr sz="1800" spc="-25" dirty="0">
                <a:latin typeface="Trebuchet MS"/>
                <a:cs typeface="Trebuchet MS"/>
              </a:rPr>
              <a:t>Water </a:t>
            </a:r>
            <a:r>
              <a:rPr sz="1800" dirty="0">
                <a:latin typeface="Trebuchet MS"/>
                <a:cs typeface="Trebuchet MS"/>
              </a:rPr>
              <a:t>: </a:t>
            </a:r>
            <a:r>
              <a:rPr sz="1800" spc="-5" dirty="0">
                <a:latin typeface="Trebuchet MS"/>
                <a:cs typeface="Trebuchet MS"/>
              </a:rPr>
              <a:t>Most of the water supplied to </a:t>
            </a:r>
            <a:r>
              <a:rPr sz="1800" dirty="0">
                <a:latin typeface="Trebuchet MS"/>
                <a:cs typeface="Trebuchet MS"/>
              </a:rPr>
              <a:t>a </a:t>
            </a:r>
            <a:r>
              <a:rPr sz="1800" spc="-5" dirty="0">
                <a:latin typeface="Trebuchet MS"/>
                <a:cs typeface="Trebuchet MS"/>
              </a:rPr>
              <a:t>household </a:t>
            </a:r>
            <a:r>
              <a:rPr sz="1800" spc="-10" dirty="0">
                <a:latin typeface="Trebuchet MS"/>
                <a:cs typeface="Trebuchet MS"/>
              </a:rPr>
              <a:t>is 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b="1" dirty="0">
                <a:latin typeface="Trebuchet MS"/>
                <a:cs typeface="Trebuchet MS"/>
              </a:rPr>
              <a:t>actually </a:t>
            </a:r>
            <a:r>
              <a:rPr sz="1800" b="1" spc="-5" dirty="0">
                <a:latin typeface="Trebuchet MS"/>
                <a:cs typeface="Trebuchet MS"/>
              </a:rPr>
              <a:t>wasted</a:t>
            </a:r>
            <a:r>
              <a:rPr sz="1800" spc="-5" dirty="0">
                <a:latin typeface="Trebuchet MS"/>
                <a:cs typeface="Trebuchet MS"/>
              </a:rPr>
              <a:t>. </a:t>
            </a:r>
            <a:r>
              <a:rPr sz="1800" dirty="0">
                <a:latin typeface="Trebuchet MS"/>
                <a:cs typeface="Trebuchet MS"/>
              </a:rPr>
              <a:t>The </a:t>
            </a:r>
            <a:r>
              <a:rPr sz="1800" spc="-5" dirty="0">
                <a:latin typeface="Trebuchet MS"/>
                <a:cs typeface="Trebuchet MS"/>
              </a:rPr>
              <a:t>practice of </a:t>
            </a:r>
            <a:r>
              <a:rPr sz="1800" dirty="0">
                <a:latin typeface="Trebuchet MS"/>
                <a:cs typeface="Trebuchet MS"/>
              </a:rPr>
              <a:t>recycling is </a:t>
            </a:r>
            <a:r>
              <a:rPr sz="1800" spc="-5" dirty="0">
                <a:latin typeface="Trebuchet MS"/>
                <a:cs typeface="Trebuchet MS"/>
              </a:rPr>
              <a:t>not widely observed </a:t>
            </a:r>
            <a:r>
              <a:rPr sz="1800" dirty="0">
                <a:latin typeface="Trebuchet MS"/>
                <a:cs typeface="Trebuchet MS"/>
              </a:rPr>
              <a:t>and </a:t>
            </a:r>
            <a:r>
              <a:rPr sz="1800" spc="-5" dirty="0">
                <a:latin typeface="Trebuchet MS"/>
                <a:cs typeface="Trebuchet MS"/>
              </a:rPr>
              <a:t>also 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avoided due to misconceptions related to the quality of the </a:t>
            </a:r>
            <a:r>
              <a:rPr sz="1800" spc="-45" dirty="0">
                <a:latin typeface="Trebuchet MS"/>
                <a:cs typeface="Trebuchet MS"/>
              </a:rPr>
              <a:t>water. </a:t>
            </a:r>
            <a:r>
              <a:rPr sz="1800" spc="-5" dirty="0">
                <a:latin typeface="Trebuchet MS"/>
                <a:cs typeface="Trebuchet MS"/>
              </a:rPr>
              <a:t>Sometimes 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due to head difference between the source and consumers water flow gets 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reversed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and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phenomena</a:t>
            </a:r>
            <a:r>
              <a:rPr sz="1800" dirty="0">
                <a:latin typeface="Trebuchet MS"/>
                <a:cs typeface="Trebuchet MS"/>
              </a:rPr>
              <a:t> like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water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hammering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occurs</a:t>
            </a:r>
            <a:r>
              <a:rPr sz="1800" spc="-5" dirty="0">
                <a:latin typeface="Trebuchet MS"/>
                <a:cs typeface="Trebuchet MS"/>
              </a:rPr>
              <a:t> which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have</a:t>
            </a:r>
            <a:r>
              <a:rPr sz="1800" spc="5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 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capacity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to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damage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 </a:t>
            </a:r>
            <a:r>
              <a:rPr sz="1800" dirty="0">
                <a:latin typeface="Trebuchet MS"/>
                <a:cs typeface="Trebuchet MS"/>
              </a:rPr>
              <a:t>pipelines.</a:t>
            </a:r>
          </a:p>
          <a:p>
            <a:pPr marL="355600" marR="5080" indent="-342900" algn="just">
              <a:lnSpc>
                <a:spcPct val="100000"/>
              </a:lnSpc>
              <a:spcBef>
                <a:spcPts val="994"/>
              </a:spcBef>
            </a:pPr>
            <a:r>
              <a:rPr sz="1450" spc="-150" dirty="0">
                <a:latin typeface="Lucida Sans Unicode"/>
                <a:cs typeface="Lucida Sans Unicode"/>
              </a:rPr>
              <a:t>▶</a:t>
            </a:r>
            <a:r>
              <a:rPr sz="1450" spc="-145" dirty="0">
                <a:latin typeface="Lucida Sans Unicode"/>
                <a:cs typeface="Lucida Sans Unicode"/>
              </a:rPr>
              <a:t> </a:t>
            </a:r>
            <a:r>
              <a:rPr sz="1800" b="1" dirty="0">
                <a:latin typeface="Trebuchet MS"/>
                <a:cs typeface="Trebuchet MS"/>
              </a:rPr>
              <a:t>Chemical </a:t>
            </a:r>
            <a:r>
              <a:rPr sz="1800" dirty="0">
                <a:latin typeface="Trebuchet MS"/>
                <a:cs typeface="Trebuchet MS"/>
              </a:rPr>
              <a:t>: </a:t>
            </a:r>
            <a:r>
              <a:rPr sz="1800" spc="-30" dirty="0">
                <a:latin typeface="Trebuchet MS"/>
                <a:cs typeface="Trebuchet MS"/>
              </a:rPr>
              <a:t>Poor</a:t>
            </a:r>
            <a:r>
              <a:rPr sz="1800" spc="48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quality of </a:t>
            </a:r>
            <a:r>
              <a:rPr sz="1800" spc="-45" dirty="0">
                <a:latin typeface="Trebuchet MS"/>
                <a:cs typeface="Trebuchet MS"/>
              </a:rPr>
              <a:t>water.</a:t>
            </a:r>
            <a:r>
              <a:rPr sz="1800" spc="45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The </a:t>
            </a:r>
            <a:r>
              <a:rPr sz="1800" spc="-5" dirty="0">
                <a:latin typeface="Trebuchet MS"/>
                <a:cs typeface="Trebuchet MS"/>
              </a:rPr>
              <a:t>concentration of Dissolved </a:t>
            </a:r>
            <a:r>
              <a:rPr sz="1800" spc="-10" dirty="0">
                <a:latin typeface="Trebuchet MS"/>
                <a:cs typeface="Trebuchet MS"/>
              </a:rPr>
              <a:t>Oxygen </a:t>
            </a:r>
            <a:r>
              <a:rPr sz="1800" spc="-5" dirty="0">
                <a:latin typeface="Trebuchet MS"/>
                <a:cs typeface="Trebuchet MS"/>
              </a:rPr>
              <a:t> depend upon </a:t>
            </a:r>
            <a:r>
              <a:rPr sz="1800" spc="-10" dirty="0">
                <a:latin typeface="Trebuchet MS"/>
                <a:cs typeface="Trebuchet MS"/>
              </a:rPr>
              <a:t>the </a:t>
            </a:r>
            <a:r>
              <a:rPr sz="1800" spc="-5" dirty="0">
                <a:latin typeface="Trebuchet MS"/>
                <a:cs typeface="Trebuchet MS"/>
              </a:rPr>
              <a:t>presence of dissolved and </a:t>
            </a:r>
            <a:r>
              <a:rPr sz="1800" dirty="0">
                <a:latin typeface="Trebuchet MS"/>
                <a:cs typeface="Trebuchet MS"/>
              </a:rPr>
              <a:t>suspended </a:t>
            </a:r>
            <a:r>
              <a:rPr sz="1800" spc="-5" dirty="0">
                <a:latin typeface="Trebuchet MS"/>
                <a:cs typeface="Trebuchet MS"/>
              </a:rPr>
              <a:t>solids specially the bio-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degradable products. As </a:t>
            </a:r>
            <a:r>
              <a:rPr sz="1800" dirty="0">
                <a:latin typeface="Trebuchet MS"/>
                <a:cs typeface="Trebuchet MS"/>
              </a:rPr>
              <a:t>a </a:t>
            </a:r>
            <a:r>
              <a:rPr sz="1800" spc="-5" dirty="0">
                <a:latin typeface="Trebuchet MS"/>
                <a:cs typeface="Trebuchet MS"/>
              </a:rPr>
              <a:t>result the taste </a:t>
            </a:r>
            <a:r>
              <a:rPr sz="1800" dirty="0">
                <a:latin typeface="Trebuchet MS"/>
                <a:cs typeface="Trebuchet MS"/>
              </a:rPr>
              <a:t>and </a:t>
            </a:r>
            <a:r>
              <a:rPr sz="1800" spc="-5" dirty="0">
                <a:latin typeface="Trebuchet MS"/>
                <a:cs typeface="Trebuchet MS"/>
              </a:rPr>
              <a:t>visibility of the supplied </a:t>
            </a:r>
            <a:r>
              <a:rPr sz="1800" spc="-10" dirty="0">
                <a:latin typeface="Trebuchet MS"/>
                <a:cs typeface="Trebuchet MS"/>
              </a:rPr>
              <a:t>water 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get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affected</a:t>
            </a:r>
            <a:r>
              <a:rPr sz="1800" spc="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most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of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times</a:t>
            </a:r>
            <a:endParaRPr sz="1800" dirty="0">
              <a:latin typeface="Trebuchet MS"/>
              <a:cs typeface="Trebuchet MS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1000"/>
              </a:spcBef>
            </a:pPr>
            <a:r>
              <a:rPr sz="1450" spc="-150" dirty="0">
                <a:latin typeface="Lucida Sans Unicode"/>
                <a:cs typeface="Lucida Sans Unicode"/>
              </a:rPr>
              <a:t>▶</a:t>
            </a:r>
            <a:r>
              <a:rPr sz="1450" spc="-145" dirty="0">
                <a:latin typeface="Lucida Sans Unicode"/>
                <a:cs typeface="Lucida Sans Unicode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Biological</a:t>
            </a:r>
            <a:r>
              <a:rPr sz="1800" b="1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: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The</a:t>
            </a:r>
            <a:r>
              <a:rPr sz="1800" spc="-5" dirty="0">
                <a:latin typeface="Trebuchet MS"/>
                <a:cs typeface="Trebuchet MS"/>
              </a:rPr>
              <a:t> supplied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water</a:t>
            </a:r>
            <a:r>
              <a:rPr sz="1800" dirty="0">
                <a:latin typeface="Trebuchet MS"/>
                <a:cs typeface="Trebuchet MS"/>
              </a:rPr>
              <a:t> is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often</a:t>
            </a:r>
            <a:r>
              <a:rPr sz="1800" spc="-5" dirty="0">
                <a:latin typeface="Trebuchet MS"/>
                <a:cs typeface="Trebuchet MS"/>
              </a:rPr>
              <a:t> contaminated</a:t>
            </a:r>
            <a:r>
              <a:rPr sz="1800" dirty="0">
                <a:latin typeface="Trebuchet MS"/>
                <a:cs typeface="Trebuchet MS"/>
              </a:rPr>
              <a:t> by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organic</a:t>
            </a:r>
            <a:r>
              <a:rPr sz="1800" spc="5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wastes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released</a:t>
            </a:r>
            <a:r>
              <a:rPr sz="1800" spc="14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from</a:t>
            </a:r>
            <a:r>
              <a:rPr sz="1800" spc="14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other</a:t>
            </a:r>
            <a:r>
              <a:rPr sz="1800" spc="14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households</a:t>
            </a:r>
            <a:r>
              <a:rPr sz="1800" spc="14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which</a:t>
            </a:r>
            <a:r>
              <a:rPr sz="1800" spc="13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leads</a:t>
            </a:r>
            <a:r>
              <a:rPr sz="1800" spc="1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to</a:t>
            </a:r>
            <a:r>
              <a:rPr sz="1800" spc="13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spc="14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presence</a:t>
            </a:r>
            <a:r>
              <a:rPr sz="1800" spc="14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of</a:t>
            </a:r>
            <a:r>
              <a:rPr sz="1800" spc="13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various</a:t>
            </a:r>
            <a:r>
              <a:rPr sz="1800" spc="15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types </a:t>
            </a:r>
            <a:r>
              <a:rPr sz="1800" spc="-53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of microorganism. </a:t>
            </a:r>
            <a:r>
              <a:rPr sz="1800" spc="-50" dirty="0">
                <a:latin typeface="Trebuchet MS"/>
                <a:cs typeface="Trebuchet MS"/>
              </a:rPr>
              <a:t>Tests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show </a:t>
            </a:r>
            <a:r>
              <a:rPr sz="1800" spc="-5" dirty="0">
                <a:latin typeface="Trebuchet MS"/>
                <a:cs typeface="Trebuchet MS"/>
              </a:rPr>
              <a:t>that contaminants affect the health </a:t>
            </a:r>
            <a:r>
              <a:rPr sz="1800" dirty="0">
                <a:latin typeface="Trebuchet MS"/>
                <a:cs typeface="Trebuchet MS"/>
              </a:rPr>
              <a:t>of </a:t>
            </a:r>
            <a:r>
              <a:rPr sz="1800" spc="-5" dirty="0">
                <a:latin typeface="Trebuchet MS"/>
                <a:cs typeface="Trebuchet MS"/>
              </a:rPr>
              <a:t>the 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consumers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and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many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time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is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sole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reason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for </a:t>
            </a:r>
            <a:r>
              <a:rPr sz="1800" spc="-5" dirty="0">
                <a:latin typeface="Trebuchet MS"/>
                <a:cs typeface="Trebuchet MS"/>
              </a:rPr>
              <a:t>health</a:t>
            </a:r>
            <a:r>
              <a:rPr sz="1800" spc="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related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disasters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0998" y="630682"/>
            <a:ext cx="4019601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Major</a:t>
            </a:r>
            <a:r>
              <a:rPr sz="3200" spc="-70" dirty="0"/>
              <a:t> </a:t>
            </a:r>
            <a:r>
              <a:rPr sz="3200" spc="-20" dirty="0"/>
              <a:t>Problem</a:t>
            </a:r>
            <a:endParaRPr sz="32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6416" y="3396560"/>
            <a:ext cx="152690" cy="179251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014418" y="3241548"/>
            <a:ext cx="4455795" cy="513715"/>
            <a:chOff x="1014418" y="3241548"/>
            <a:chExt cx="4455795" cy="51371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4418" y="3374700"/>
              <a:ext cx="894194" cy="23777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12035" y="3241548"/>
              <a:ext cx="521207" cy="51358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93975" y="3241548"/>
              <a:ext cx="1316736" cy="51358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172968" y="3241548"/>
              <a:ext cx="1039368" cy="51358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74591" y="3241548"/>
              <a:ext cx="512063" cy="51358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245863" y="3241548"/>
              <a:ext cx="1223772" cy="513588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659688" y="1545463"/>
            <a:ext cx="5527675" cy="3896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spc="-5" dirty="0">
                <a:latin typeface="Trebuchet MS"/>
                <a:cs typeface="Trebuchet MS"/>
              </a:rPr>
              <a:t>Scarcity</a:t>
            </a:r>
            <a:r>
              <a:rPr sz="1800" spc="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of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20" dirty="0">
                <a:latin typeface="Trebuchet MS"/>
                <a:cs typeface="Trebuchet MS"/>
              </a:rPr>
              <a:t>Water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: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Both</a:t>
            </a:r>
            <a:r>
              <a:rPr sz="1800" spc="4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amount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and</a:t>
            </a:r>
            <a:r>
              <a:rPr sz="1800" spc="5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frequency</a:t>
            </a:r>
            <a:r>
              <a:rPr sz="1800" spc="5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of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supply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is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unreliable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and </a:t>
            </a:r>
            <a:r>
              <a:rPr sz="1800" spc="-10" dirty="0">
                <a:latin typeface="Trebuchet MS"/>
                <a:cs typeface="Trebuchet MS"/>
              </a:rPr>
              <a:t>irregular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latin typeface="Lucida Sans Unicode"/>
                <a:cs typeface="Lucida Sans Unicode"/>
              </a:rPr>
              <a:t>▶	</a:t>
            </a:r>
            <a:r>
              <a:rPr sz="1800" spc="-5" dirty="0">
                <a:latin typeface="Trebuchet MS"/>
                <a:cs typeface="Trebuchet MS"/>
              </a:rPr>
              <a:t>Degradation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in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 quality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of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supplied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water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latin typeface="Lucida Sans Unicode"/>
                <a:cs typeface="Lucida Sans Unicode"/>
              </a:rPr>
              <a:t>▶	</a:t>
            </a:r>
            <a:r>
              <a:rPr sz="1800" spc="-5" dirty="0">
                <a:latin typeface="Trebuchet MS"/>
                <a:cs typeface="Trebuchet MS"/>
              </a:rPr>
              <a:t>Another</a:t>
            </a:r>
            <a:r>
              <a:rPr sz="1800" spc="17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problem</a:t>
            </a:r>
            <a:r>
              <a:rPr sz="1800" spc="18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which</a:t>
            </a:r>
            <a:r>
              <a:rPr sz="1800" spc="17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is</a:t>
            </a:r>
            <a:r>
              <a:rPr sz="1800" spc="17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an</a:t>
            </a:r>
            <a:r>
              <a:rPr sz="1800" spc="17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indirect</a:t>
            </a:r>
            <a:r>
              <a:rPr sz="1800" spc="17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problem</a:t>
            </a:r>
            <a:r>
              <a:rPr sz="1800" spc="18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of</a:t>
            </a:r>
            <a:endParaRPr sz="1800" dirty="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</a:pP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previous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two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problems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is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:</a:t>
            </a: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450" spc="-150" dirty="0">
                <a:latin typeface="Lucida Sans Unicode"/>
                <a:cs typeface="Lucida Sans Unicode"/>
              </a:rPr>
              <a:t>▶	</a:t>
            </a:r>
            <a:r>
              <a:rPr sz="1800" b="1" spc="-10" dirty="0">
                <a:latin typeface="Trebuchet MS"/>
                <a:cs typeface="Trebuchet MS"/>
              </a:rPr>
              <a:t>Wastage</a:t>
            </a:r>
            <a:r>
              <a:rPr sz="1800" b="1" spc="-25" dirty="0">
                <a:latin typeface="Trebuchet MS"/>
                <a:cs typeface="Trebuchet MS"/>
              </a:rPr>
              <a:t> </a:t>
            </a:r>
            <a:r>
              <a:rPr sz="1800" b="1" dirty="0">
                <a:latin typeface="Trebuchet MS"/>
                <a:cs typeface="Trebuchet MS"/>
              </a:rPr>
              <a:t>of</a:t>
            </a:r>
            <a:r>
              <a:rPr sz="1800" b="1" spc="-15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electrical</a:t>
            </a:r>
            <a:r>
              <a:rPr sz="1800" b="1" dirty="0">
                <a:latin typeface="Trebuchet MS"/>
                <a:cs typeface="Trebuchet MS"/>
              </a:rPr>
              <a:t> energy</a:t>
            </a:r>
            <a:r>
              <a:rPr sz="1800" b="1" spc="-10" dirty="0">
                <a:latin typeface="Trebuchet MS"/>
                <a:cs typeface="Trebuchet MS"/>
              </a:rPr>
              <a:t> </a:t>
            </a:r>
            <a:r>
              <a:rPr sz="1800" b="1" dirty="0">
                <a:latin typeface="Trebuchet MS"/>
                <a:cs typeface="Trebuchet MS"/>
              </a:rPr>
              <a:t>in</a:t>
            </a:r>
            <a:r>
              <a:rPr sz="1800" b="1" spc="-15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pumping</a:t>
            </a:r>
            <a:endParaRPr sz="1800" dirty="0">
              <a:latin typeface="Trebuchet MS"/>
              <a:cs typeface="Trebuchet MS"/>
            </a:endParaRPr>
          </a:p>
          <a:p>
            <a:pPr marL="756285" marR="5080" indent="-287020">
              <a:lnSpc>
                <a:spcPct val="100000"/>
              </a:lnSpc>
              <a:spcBef>
                <a:spcPts val="1005"/>
              </a:spcBef>
              <a:tabLst>
                <a:tab pos="756285" algn="l"/>
                <a:tab pos="1122045" algn="l"/>
                <a:tab pos="2088514" algn="l"/>
                <a:tab pos="2882265" algn="l"/>
                <a:tab pos="3575685" algn="l"/>
                <a:tab pos="4040504" algn="l"/>
                <a:tab pos="4396105" algn="l"/>
                <a:tab pos="4784725" algn="l"/>
              </a:tabLst>
            </a:pPr>
            <a:r>
              <a:rPr sz="1250" spc="-100" dirty="0">
                <a:latin typeface="Lucida Sans Unicode"/>
                <a:cs typeface="Lucida Sans Unicode"/>
              </a:rPr>
              <a:t>▶	</a:t>
            </a:r>
            <a:r>
              <a:rPr sz="1600" spc="-215" dirty="0">
                <a:latin typeface="Trebuchet MS"/>
                <a:cs typeface="Trebuchet MS"/>
              </a:rPr>
              <a:t>T</a:t>
            </a:r>
            <a:r>
              <a:rPr sz="1600" spc="-5" dirty="0">
                <a:latin typeface="Trebuchet MS"/>
                <a:cs typeface="Trebuchet MS"/>
              </a:rPr>
              <a:t>o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-10" dirty="0">
                <a:latin typeface="Trebuchet MS"/>
                <a:cs typeface="Trebuchet MS"/>
              </a:rPr>
              <a:t>main</a:t>
            </a:r>
            <a:r>
              <a:rPr sz="1600" spc="-5" dirty="0">
                <a:latin typeface="Trebuchet MS"/>
                <a:cs typeface="Trebuchet MS"/>
              </a:rPr>
              <a:t>t</a:t>
            </a:r>
            <a:r>
              <a:rPr sz="1600" spc="5" dirty="0">
                <a:latin typeface="Trebuchet MS"/>
                <a:cs typeface="Trebuchet MS"/>
              </a:rPr>
              <a:t>a</a:t>
            </a:r>
            <a:r>
              <a:rPr sz="1600" spc="-10" dirty="0">
                <a:latin typeface="Trebuchet MS"/>
                <a:cs typeface="Trebuchet MS"/>
              </a:rPr>
              <a:t>i</a:t>
            </a:r>
            <a:r>
              <a:rPr sz="1600" spc="-5" dirty="0">
                <a:latin typeface="Trebuchet MS"/>
                <a:cs typeface="Trebuchet MS"/>
              </a:rPr>
              <a:t>n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-5" dirty="0">
                <a:latin typeface="Trebuchet MS"/>
                <a:cs typeface="Trebuchet MS"/>
              </a:rPr>
              <a:t>s</a:t>
            </a:r>
            <a:r>
              <a:rPr sz="1600" spc="10" dirty="0">
                <a:latin typeface="Trebuchet MS"/>
                <a:cs typeface="Trebuchet MS"/>
              </a:rPr>
              <a:t>u</a:t>
            </a:r>
            <a:r>
              <a:rPr sz="1600" spc="-10" dirty="0">
                <a:latin typeface="Trebuchet MS"/>
                <a:cs typeface="Trebuchet MS"/>
              </a:rPr>
              <a:t>ppl</a:t>
            </a:r>
            <a:r>
              <a:rPr sz="1600" spc="-200" dirty="0">
                <a:latin typeface="Trebuchet MS"/>
                <a:cs typeface="Trebuchet MS"/>
              </a:rPr>
              <a:t>y</a:t>
            </a:r>
            <a:r>
              <a:rPr sz="1600" spc="-5" dirty="0">
                <a:latin typeface="Trebuchet MS"/>
                <a:cs typeface="Trebuchet MS"/>
              </a:rPr>
              <a:t>,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-10" dirty="0">
                <a:latin typeface="Trebuchet MS"/>
                <a:cs typeface="Trebuchet MS"/>
              </a:rPr>
              <a:t>wa</a:t>
            </a:r>
            <a:r>
              <a:rPr sz="1600" spc="-5" dirty="0">
                <a:latin typeface="Trebuchet MS"/>
                <a:cs typeface="Trebuchet MS"/>
              </a:rPr>
              <a:t>ter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-10" dirty="0">
                <a:latin typeface="Trebuchet MS"/>
                <a:cs typeface="Trebuchet MS"/>
              </a:rPr>
              <a:t>h</a:t>
            </a:r>
            <a:r>
              <a:rPr sz="1600" spc="10" dirty="0">
                <a:latin typeface="Trebuchet MS"/>
                <a:cs typeface="Trebuchet MS"/>
              </a:rPr>
              <a:t>a</a:t>
            </a:r>
            <a:r>
              <a:rPr sz="1600" spc="-5" dirty="0">
                <a:latin typeface="Trebuchet MS"/>
                <a:cs typeface="Trebuchet MS"/>
              </a:rPr>
              <a:t>s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10" dirty="0">
                <a:latin typeface="Trebuchet MS"/>
                <a:cs typeface="Trebuchet MS"/>
              </a:rPr>
              <a:t>t</a:t>
            </a:r>
            <a:r>
              <a:rPr sz="1600" spc="-5" dirty="0">
                <a:latin typeface="Trebuchet MS"/>
                <a:cs typeface="Trebuchet MS"/>
              </a:rPr>
              <a:t>o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-10" dirty="0">
                <a:latin typeface="Trebuchet MS"/>
                <a:cs typeface="Trebuchet MS"/>
              </a:rPr>
              <a:t>b</a:t>
            </a:r>
            <a:r>
              <a:rPr sz="1600" spc="-5" dirty="0">
                <a:latin typeface="Trebuchet MS"/>
                <a:cs typeface="Trebuchet MS"/>
              </a:rPr>
              <a:t>e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-10" dirty="0">
                <a:latin typeface="Trebuchet MS"/>
                <a:cs typeface="Trebuchet MS"/>
              </a:rPr>
              <a:t>p</a:t>
            </a:r>
            <a:r>
              <a:rPr sz="1600" spc="5" dirty="0">
                <a:latin typeface="Trebuchet MS"/>
                <a:cs typeface="Trebuchet MS"/>
              </a:rPr>
              <a:t>u</a:t>
            </a:r>
            <a:r>
              <a:rPr sz="1600" spc="-10" dirty="0">
                <a:latin typeface="Trebuchet MS"/>
                <a:cs typeface="Trebuchet MS"/>
              </a:rPr>
              <a:t>m</a:t>
            </a:r>
            <a:r>
              <a:rPr sz="1600" spc="-5" dirty="0">
                <a:latin typeface="Trebuchet MS"/>
                <a:cs typeface="Trebuchet MS"/>
              </a:rPr>
              <a:t>p</a:t>
            </a:r>
            <a:r>
              <a:rPr sz="1600" spc="-15" dirty="0">
                <a:latin typeface="Trebuchet MS"/>
                <a:cs typeface="Trebuchet MS"/>
              </a:rPr>
              <a:t>e</a:t>
            </a:r>
            <a:r>
              <a:rPr sz="1600" spc="-5" dirty="0">
                <a:latin typeface="Trebuchet MS"/>
                <a:cs typeface="Trebuchet MS"/>
              </a:rPr>
              <a:t>d  frequently</a:t>
            </a:r>
            <a:endParaRPr sz="1600" dirty="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994"/>
              </a:spcBef>
              <a:tabLst>
                <a:tab pos="756285" algn="l"/>
              </a:tabLst>
            </a:pPr>
            <a:r>
              <a:rPr sz="1250" spc="-100" dirty="0">
                <a:latin typeface="Lucida Sans Unicode"/>
                <a:cs typeface="Lucida Sans Unicode"/>
              </a:rPr>
              <a:t>▶	</a:t>
            </a:r>
            <a:r>
              <a:rPr sz="1600" spc="-5" dirty="0">
                <a:latin typeface="Trebuchet MS"/>
                <a:cs typeface="Trebuchet MS"/>
              </a:rPr>
              <a:t>Degraded</a:t>
            </a:r>
            <a:r>
              <a:rPr sz="1600" spc="80" dirty="0">
                <a:latin typeface="Trebuchet MS"/>
                <a:cs typeface="Trebuchet MS"/>
              </a:rPr>
              <a:t> </a:t>
            </a:r>
            <a:r>
              <a:rPr sz="1600" spc="-5" dirty="0">
                <a:latin typeface="Trebuchet MS"/>
                <a:cs typeface="Trebuchet MS"/>
              </a:rPr>
              <a:t>quality</a:t>
            </a:r>
            <a:r>
              <a:rPr sz="1600" spc="10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of</a:t>
            </a:r>
            <a:r>
              <a:rPr sz="1600" spc="100" dirty="0">
                <a:latin typeface="Trebuchet MS"/>
                <a:cs typeface="Trebuchet MS"/>
              </a:rPr>
              <a:t> </a:t>
            </a:r>
            <a:r>
              <a:rPr sz="1600" spc="-5" dirty="0">
                <a:latin typeface="Trebuchet MS"/>
                <a:cs typeface="Trebuchet MS"/>
              </a:rPr>
              <a:t>water</a:t>
            </a:r>
            <a:r>
              <a:rPr sz="1600" spc="85" dirty="0">
                <a:latin typeface="Trebuchet MS"/>
                <a:cs typeface="Trebuchet MS"/>
              </a:rPr>
              <a:t> </a:t>
            </a:r>
            <a:r>
              <a:rPr sz="1600" spc="-5" dirty="0">
                <a:latin typeface="Trebuchet MS"/>
                <a:cs typeface="Trebuchet MS"/>
              </a:rPr>
              <a:t>can</a:t>
            </a:r>
            <a:r>
              <a:rPr sz="1600" spc="100" dirty="0">
                <a:latin typeface="Trebuchet MS"/>
                <a:cs typeface="Trebuchet MS"/>
              </a:rPr>
              <a:t> </a:t>
            </a:r>
            <a:r>
              <a:rPr sz="1600" spc="-5" dirty="0">
                <a:latin typeface="Trebuchet MS"/>
                <a:cs typeface="Trebuchet MS"/>
              </a:rPr>
              <a:t>corrode</a:t>
            </a:r>
            <a:r>
              <a:rPr sz="1600" spc="110" dirty="0">
                <a:latin typeface="Trebuchet MS"/>
                <a:cs typeface="Trebuchet MS"/>
              </a:rPr>
              <a:t> </a:t>
            </a:r>
            <a:r>
              <a:rPr sz="1600" spc="-5" dirty="0">
                <a:latin typeface="Trebuchet MS"/>
                <a:cs typeface="Trebuchet MS"/>
              </a:rPr>
              <a:t>the</a:t>
            </a:r>
            <a:r>
              <a:rPr sz="1600" spc="100" dirty="0">
                <a:latin typeface="Trebuchet MS"/>
                <a:cs typeface="Trebuchet MS"/>
              </a:rPr>
              <a:t> </a:t>
            </a:r>
            <a:r>
              <a:rPr sz="1600" spc="-5" dirty="0">
                <a:latin typeface="Trebuchet MS"/>
                <a:cs typeface="Trebuchet MS"/>
              </a:rPr>
              <a:t>internal</a:t>
            </a:r>
            <a:endParaRPr sz="1600" dirty="0">
              <a:latin typeface="Trebuchet MS"/>
              <a:cs typeface="Trebuchet MS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Trebuchet MS"/>
                <a:cs typeface="Trebuchet MS"/>
              </a:rPr>
              <a:t>materials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-5" dirty="0">
                <a:latin typeface="Trebuchet MS"/>
                <a:cs typeface="Trebuchet MS"/>
              </a:rPr>
              <a:t>of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-5" dirty="0">
                <a:latin typeface="Trebuchet MS"/>
                <a:cs typeface="Trebuchet MS"/>
              </a:rPr>
              <a:t>the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pump(if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-5" dirty="0">
                <a:latin typeface="Trebuchet MS"/>
                <a:cs typeface="Trebuchet MS"/>
              </a:rPr>
              <a:t>submerged)</a:t>
            </a:r>
            <a:endParaRPr sz="1600" dirty="0">
              <a:latin typeface="Trebuchet MS"/>
              <a:cs typeface="Trebuchet MS"/>
            </a:endParaRPr>
          </a:p>
          <a:p>
            <a:pPr marL="756285" marR="6985" indent="-287020">
              <a:lnSpc>
                <a:spcPct val="100000"/>
              </a:lnSpc>
              <a:spcBef>
                <a:spcPts val="994"/>
              </a:spcBef>
              <a:tabLst>
                <a:tab pos="756285" algn="l"/>
                <a:tab pos="1504315" algn="l"/>
                <a:tab pos="2030730" algn="l"/>
                <a:tab pos="2614295" algn="l"/>
                <a:tab pos="2999740" algn="l"/>
                <a:tab pos="3301365" algn="l"/>
                <a:tab pos="4371340" algn="l"/>
                <a:tab pos="4735830" algn="l"/>
              </a:tabLst>
            </a:pPr>
            <a:r>
              <a:rPr sz="1250" spc="-100" dirty="0">
                <a:latin typeface="Lucida Sans Unicode"/>
                <a:cs typeface="Lucida Sans Unicode"/>
              </a:rPr>
              <a:t>▶	</a:t>
            </a:r>
            <a:r>
              <a:rPr sz="1600" spc="-10" dirty="0">
                <a:latin typeface="Trebuchet MS"/>
                <a:cs typeface="Trebuchet MS"/>
              </a:rPr>
              <a:t>Whic</a:t>
            </a:r>
            <a:r>
              <a:rPr sz="1600" spc="-5" dirty="0">
                <a:latin typeface="Trebuchet MS"/>
                <a:cs typeface="Trebuchet MS"/>
              </a:rPr>
              <a:t>h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-10" dirty="0">
                <a:latin typeface="Trebuchet MS"/>
                <a:cs typeface="Trebuchet MS"/>
              </a:rPr>
              <a:t>w</a:t>
            </a:r>
            <a:r>
              <a:rPr sz="1600" spc="5" dirty="0">
                <a:latin typeface="Trebuchet MS"/>
                <a:cs typeface="Trebuchet MS"/>
              </a:rPr>
              <a:t>i</a:t>
            </a:r>
            <a:r>
              <a:rPr sz="1600" spc="-5" dirty="0">
                <a:latin typeface="Trebuchet MS"/>
                <a:cs typeface="Trebuchet MS"/>
              </a:rPr>
              <a:t>ll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-5" dirty="0">
                <a:latin typeface="Trebuchet MS"/>
                <a:cs typeface="Trebuchet MS"/>
              </a:rPr>
              <a:t>lead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10" dirty="0">
                <a:latin typeface="Trebuchet MS"/>
                <a:cs typeface="Trebuchet MS"/>
              </a:rPr>
              <a:t>t</a:t>
            </a:r>
            <a:r>
              <a:rPr sz="1600" spc="-5" dirty="0">
                <a:latin typeface="Trebuchet MS"/>
                <a:cs typeface="Trebuchet MS"/>
              </a:rPr>
              <a:t>o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-5" dirty="0">
                <a:latin typeface="Trebuchet MS"/>
                <a:cs typeface="Trebuchet MS"/>
              </a:rPr>
              <a:t>a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-5" dirty="0">
                <a:latin typeface="Trebuchet MS"/>
                <a:cs typeface="Trebuchet MS"/>
              </a:rPr>
              <a:t>r</a:t>
            </a:r>
            <a:r>
              <a:rPr sz="1600" dirty="0">
                <a:latin typeface="Trebuchet MS"/>
                <a:cs typeface="Trebuchet MS"/>
              </a:rPr>
              <a:t>e</a:t>
            </a:r>
            <a:r>
              <a:rPr sz="1600" spc="-10" dirty="0">
                <a:latin typeface="Trebuchet MS"/>
                <a:cs typeface="Trebuchet MS"/>
              </a:rPr>
              <a:t>du</a:t>
            </a:r>
            <a:r>
              <a:rPr sz="1600" spc="-5" dirty="0">
                <a:latin typeface="Trebuchet MS"/>
                <a:cs typeface="Trebuchet MS"/>
              </a:rPr>
              <a:t>c</a:t>
            </a:r>
            <a:r>
              <a:rPr sz="1600" spc="-10" dirty="0">
                <a:latin typeface="Trebuchet MS"/>
                <a:cs typeface="Trebuchet MS"/>
              </a:rPr>
              <a:t>t</a:t>
            </a:r>
            <a:r>
              <a:rPr sz="1600" spc="10" dirty="0">
                <a:latin typeface="Trebuchet MS"/>
                <a:cs typeface="Trebuchet MS"/>
              </a:rPr>
              <a:t>i</a:t>
            </a:r>
            <a:r>
              <a:rPr sz="1600" spc="-10" dirty="0">
                <a:latin typeface="Trebuchet MS"/>
                <a:cs typeface="Trebuchet MS"/>
              </a:rPr>
              <a:t>o</a:t>
            </a:r>
            <a:r>
              <a:rPr sz="1600" spc="-5" dirty="0">
                <a:latin typeface="Trebuchet MS"/>
                <a:cs typeface="Trebuchet MS"/>
              </a:rPr>
              <a:t>n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-5" dirty="0">
                <a:latin typeface="Trebuchet MS"/>
                <a:cs typeface="Trebuchet MS"/>
              </a:rPr>
              <a:t>in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-10" dirty="0">
                <a:latin typeface="Trebuchet MS"/>
                <a:cs typeface="Trebuchet MS"/>
              </a:rPr>
              <a:t>pum</a:t>
            </a:r>
            <a:r>
              <a:rPr sz="1600" dirty="0">
                <a:latin typeface="Trebuchet MS"/>
                <a:cs typeface="Trebuchet MS"/>
              </a:rPr>
              <a:t>p</a:t>
            </a:r>
            <a:r>
              <a:rPr sz="1600" spc="5" dirty="0">
                <a:latin typeface="Trebuchet MS"/>
                <a:cs typeface="Trebuchet MS"/>
              </a:rPr>
              <a:t>i</a:t>
            </a:r>
            <a:r>
              <a:rPr sz="1600" spc="-10" dirty="0">
                <a:latin typeface="Trebuchet MS"/>
                <a:cs typeface="Trebuchet MS"/>
              </a:rPr>
              <a:t>ng  </a:t>
            </a:r>
            <a:r>
              <a:rPr sz="1600" spc="-5" dirty="0">
                <a:latin typeface="Trebuchet MS"/>
                <a:cs typeface="Trebuchet MS"/>
              </a:rPr>
              <a:t>efficiency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73620" y="2976753"/>
            <a:ext cx="168211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Trebuchet MS"/>
                <a:cs typeface="Trebuchet MS"/>
              </a:rPr>
              <a:t>Solution</a:t>
            </a:r>
            <a:endParaRPr sz="36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78294" y="4093209"/>
            <a:ext cx="4203700" cy="1249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spc="-25" dirty="0">
                <a:latin typeface="Trebuchet MS"/>
                <a:cs typeface="Trebuchet MS"/>
              </a:rPr>
              <a:t>Water </a:t>
            </a:r>
            <a:r>
              <a:rPr sz="1800" spc="-5" dirty="0">
                <a:latin typeface="Trebuchet MS"/>
                <a:cs typeface="Trebuchet MS"/>
              </a:rPr>
              <a:t>has to </a:t>
            </a:r>
            <a:r>
              <a:rPr sz="1800" dirty="0">
                <a:latin typeface="Trebuchet MS"/>
                <a:cs typeface="Trebuchet MS"/>
              </a:rPr>
              <a:t>be </a:t>
            </a:r>
            <a:r>
              <a:rPr sz="1800" spc="-5" dirty="0">
                <a:latin typeface="Trebuchet MS"/>
                <a:cs typeface="Trebuchet MS"/>
              </a:rPr>
              <a:t>conserved at least at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dirty="0">
                <a:latin typeface="Trebuchet MS"/>
                <a:cs typeface="Trebuchet MS"/>
              </a:rPr>
              <a:t> side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of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consumers</a:t>
            </a:r>
            <a:endParaRPr sz="1800" dirty="0">
              <a:latin typeface="Trebuchet MS"/>
              <a:cs typeface="Trebuchet MS"/>
            </a:endParaRPr>
          </a:p>
          <a:p>
            <a:pPr marL="355600" marR="22225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latin typeface="Lucida Sans Unicode"/>
                <a:cs typeface="Lucida Sans Unicode"/>
              </a:rPr>
              <a:t>▶	</a:t>
            </a:r>
            <a:r>
              <a:rPr sz="1800" spc="-5" dirty="0">
                <a:latin typeface="Trebuchet MS"/>
                <a:cs typeface="Trebuchet MS"/>
              </a:rPr>
              <a:t>Different types of water filter can </a:t>
            </a:r>
            <a:r>
              <a:rPr sz="1800" dirty="0">
                <a:latin typeface="Trebuchet MS"/>
                <a:cs typeface="Trebuchet MS"/>
              </a:rPr>
              <a:t>be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used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to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treat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dirty="0">
                <a:latin typeface="Trebuchet MS"/>
                <a:cs typeface="Trebuchet MS"/>
              </a:rPr>
              <a:t> supplied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water.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How</a:t>
            </a:r>
            <a:r>
              <a:rPr spc="-10" dirty="0"/>
              <a:t> </a:t>
            </a:r>
            <a:r>
              <a:rPr spc="-5" dirty="0"/>
              <a:t>water</a:t>
            </a:r>
            <a:r>
              <a:rPr spc="-20" dirty="0"/>
              <a:t> </a:t>
            </a:r>
            <a:r>
              <a:rPr spc="-5" dirty="0"/>
              <a:t>is</a:t>
            </a:r>
            <a:r>
              <a:rPr spc="-10" dirty="0"/>
              <a:t> </a:t>
            </a:r>
            <a:r>
              <a:rPr dirty="0"/>
              <a:t>utilized</a:t>
            </a:r>
            <a:r>
              <a:rPr spc="-25" dirty="0"/>
              <a:t> </a:t>
            </a:r>
            <a:r>
              <a:rPr spc="-5" dirty="0"/>
              <a:t>in</a:t>
            </a:r>
            <a:r>
              <a:rPr spc="-10" dirty="0"/>
              <a:t> </a:t>
            </a:r>
            <a:r>
              <a:rPr spc="-5" dirty="0"/>
              <a:t>domestic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933450"/>
            <a:ext cx="25774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90C225"/>
                </a:solidFill>
                <a:latin typeface="Trebuchet MS"/>
                <a:cs typeface="Trebuchet MS"/>
              </a:rPr>
              <a:t>households</a:t>
            </a:r>
            <a:r>
              <a:rPr sz="3600" spc="-90" dirty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sz="3600" dirty="0">
                <a:solidFill>
                  <a:srgbClr val="90C225"/>
                </a:solidFill>
                <a:latin typeface="Trebuchet MS"/>
                <a:cs typeface="Trebuchet MS"/>
              </a:rPr>
              <a:t>?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2526563"/>
            <a:ext cx="3618229" cy="2796540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2250" spc="-22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2250" spc="1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latin typeface="Corbel"/>
                <a:cs typeface="Corbel"/>
              </a:rPr>
              <a:t>Wa</a:t>
            </a:r>
            <a:r>
              <a:rPr sz="2800" spc="-15" dirty="0">
                <a:latin typeface="Corbel"/>
                <a:cs typeface="Corbel"/>
              </a:rPr>
              <a:t>s</a:t>
            </a:r>
            <a:r>
              <a:rPr sz="2800" spc="-10" dirty="0">
                <a:latin typeface="Corbel"/>
                <a:cs typeface="Corbel"/>
              </a:rPr>
              <a:t>hin</a:t>
            </a:r>
            <a:r>
              <a:rPr sz="2800" spc="-5" dirty="0">
                <a:latin typeface="Corbel"/>
                <a:cs typeface="Corbel"/>
              </a:rPr>
              <a:t>g</a:t>
            </a:r>
            <a:r>
              <a:rPr sz="2800" spc="25" dirty="0">
                <a:latin typeface="Corbel"/>
                <a:cs typeface="Corbel"/>
              </a:rPr>
              <a:t> </a:t>
            </a:r>
            <a:r>
              <a:rPr sz="2800" spc="-5" dirty="0">
                <a:latin typeface="Corbel"/>
                <a:cs typeface="Corbel"/>
              </a:rPr>
              <a:t>and</a:t>
            </a:r>
            <a:r>
              <a:rPr sz="2800" spc="-90" dirty="0">
                <a:latin typeface="Corbel"/>
                <a:cs typeface="Corbel"/>
              </a:rPr>
              <a:t> </a:t>
            </a:r>
            <a:r>
              <a:rPr sz="2800" spc="-10" dirty="0">
                <a:latin typeface="Corbel"/>
                <a:cs typeface="Corbel"/>
              </a:rPr>
              <a:t>Cleaning</a:t>
            </a:r>
            <a:endParaRPr sz="2800" dirty="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250" spc="-220" dirty="0">
                <a:latin typeface="Lucida Sans Unicode"/>
                <a:cs typeface="Lucida Sans Unicode"/>
              </a:rPr>
              <a:t>▶</a:t>
            </a:r>
            <a:r>
              <a:rPr sz="2250" spc="15" dirty="0">
                <a:latin typeface="Lucida Sans Unicode"/>
                <a:cs typeface="Lucida Sans Unicode"/>
              </a:rPr>
              <a:t> </a:t>
            </a:r>
            <a:r>
              <a:rPr sz="2800" spc="-10" dirty="0">
                <a:latin typeface="Corbel"/>
                <a:cs typeface="Corbel"/>
              </a:rPr>
              <a:t>Fl</a:t>
            </a:r>
            <a:r>
              <a:rPr sz="2800" dirty="0">
                <a:latin typeface="Corbel"/>
                <a:cs typeface="Corbel"/>
              </a:rPr>
              <a:t>u</a:t>
            </a:r>
            <a:r>
              <a:rPr sz="2800" spc="-10" dirty="0">
                <a:latin typeface="Corbel"/>
                <a:cs typeface="Corbel"/>
              </a:rPr>
              <a:t>shin</a:t>
            </a:r>
            <a:r>
              <a:rPr sz="2800" spc="-5" dirty="0">
                <a:latin typeface="Corbel"/>
                <a:cs typeface="Corbel"/>
              </a:rPr>
              <a:t>g</a:t>
            </a:r>
            <a:r>
              <a:rPr sz="2800" spc="-185" dirty="0">
                <a:latin typeface="Corbel"/>
                <a:cs typeface="Corbel"/>
              </a:rPr>
              <a:t> </a:t>
            </a:r>
            <a:r>
              <a:rPr sz="2800" spc="-190" dirty="0">
                <a:latin typeface="Corbel"/>
                <a:cs typeface="Corbel"/>
              </a:rPr>
              <a:t>T</a:t>
            </a:r>
            <a:r>
              <a:rPr sz="2800" spc="-10" dirty="0">
                <a:latin typeface="Corbel"/>
                <a:cs typeface="Corbel"/>
              </a:rPr>
              <a:t>oilets</a:t>
            </a:r>
            <a:endParaRPr sz="2800" dirty="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250" spc="-220" dirty="0">
                <a:latin typeface="Lucida Sans Unicode"/>
                <a:cs typeface="Lucida Sans Unicode"/>
              </a:rPr>
              <a:t>▶</a:t>
            </a:r>
            <a:r>
              <a:rPr sz="2250" spc="15" dirty="0">
                <a:latin typeface="Lucida Sans Unicode"/>
                <a:cs typeface="Lucida Sans Unicode"/>
              </a:rPr>
              <a:t> </a:t>
            </a:r>
            <a:r>
              <a:rPr sz="2800" spc="-10" dirty="0">
                <a:latin typeface="Corbel"/>
                <a:cs typeface="Corbel"/>
              </a:rPr>
              <a:t>Bathing</a:t>
            </a:r>
            <a:endParaRPr sz="2800" dirty="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250" spc="-220" dirty="0">
                <a:latin typeface="Lucida Sans Unicode"/>
                <a:cs typeface="Lucida Sans Unicode"/>
              </a:rPr>
              <a:t>▶</a:t>
            </a:r>
            <a:r>
              <a:rPr sz="2250" spc="15" dirty="0">
                <a:latin typeface="Lucida Sans Unicode"/>
                <a:cs typeface="Lucida Sans Unicode"/>
              </a:rPr>
              <a:t> </a:t>
            </a:r>
            <a:r>
              <a:rPr sz="2800" spc="-10" dirty="0">
                <a:latin typeface="Corbel"/>
                <a:cs typeface="Corbel"/>
              </a:rPr>
              <a:t>Coo</a:t>
            </a:r>
            <a:r>
              <a:rPr sz="2800" spc="-20" dirty="0">
                <a:latin typeface="Corbel"/>
                <a:cs typeface="Corbel"/>
              </a:rPr>
              <a:t>k</a:t>
            </a:r>
            <a:r>
              <a:rPr sz="2800" spc="-5" dirty="0">
                <a:latin typeface="Corbel"/>
                <a:cs typeface="Corbel"/>
              </a:rPr>
              <a:t>ing</a:t>
            </a:r>
            <a:endParaRPr sz="2800" dirty="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250" spc="-220" dirty="0">
                <a:latin typeface="Lucida Sans Unicode"/>
                <a:cs typeface="Lucida Sans Unicode"/>
              </a:rPr>
              <a:t>▶</a:t>
            </a:r>
            <a:r>
              <a:rPr sz="2250" spc="15" dirty="0">
                <a:latin typeface="Lucida Sans Unicode"/>
                <a:cs typeface="Lucida Sans Unicode"/>
              </a:rPr>
              <a:t> </a:t>
            </a:r>
            <a:r>
              <a:rPr sz="2800" spc="-5" dirty="0">
                <a:latin typeface="Corbel"/>
                <a:cs typeface="Corbel"/>
              </a:rPr>
              <a:t>Gardening</a:t>
            </a:r>
            <a:endParaRPr sz="2800" dirty="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2563" y="1262253"/>
            <a:ext cx="5938520" cy="4743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orbel"/>
                <a:cs typeface="Corbel"/>
              </a:rPr>
              <a:t>“Most</a:t>
            </a:r>
            <a:r>
              <a:rPr sz="1800" b="1" dirty="0">
                <a:latin typeface="Corbel"/>
                <a:cs typeface="Corbel"/>
              </a:rPr>
              <a:t> high-efficiency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washers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use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only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15</a:t>
            </a:r>
            <a:r>
              <a:rPr sz="1800" b="1" dirty="0">
                <a:latin typeface="Corbel"/>
                <a:cs typeface="Corbel"/>
              </a:rPr>
              <a:t> </a:t>
            </a:r>
            <a:r>
              <a:rPr sz="1800" b="1" spc="5" dirty="0">
                <a:latin typeface="Corbel"/>
                <a:cs typeface="Corbel"/>
              </a:rPr>
              <a:t>to</a:t>
            </a:r>
            <a:r>
              <a:rPr sz="1800" b="1" spc="10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30</a:t>
            </a:r>
            <a:r>
              <a:rPr sz="1800" b="1" spc="360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gallons </a:t>
            </a:r>
            <a:r>
              <a:rPr sz="1800" b="1" dirty="0">
                <a:latin typeface="Corbel"/>
                <a:cs typeface="Corbel"/>
              </a:rPr>
              <a:t> (56.8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to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spc="-15" dirty="0">
                <a:latin typeface="Corbel"/>
                <a:cs typeface="Corbel"/>
              </a:rPr>
              <a:t>113.6</a:t>
            </a:r>
            <a:r>
              <a:rPr sz="1800" b="1" spc="-1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L)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of</a:t>
            </a:r>
            <a:r>
              <a:rPr sz="1800" b="1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water</a:t>
            </a:r>
            <a:r>
              <a:rPr sz="1800" b="1" dirty="0">
                <a:latin typeface="Corbel"/>
                <a:cs typeface="Corbel"/>
              </a:rPr>
              <a:t> to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wash</a:t>
            </a:r>
            <a:r>
              <a:rPr sz="1800" b="1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the</a:t>
            </a:r>
            <a:r>
              <a:rPr sz="1800" b="1" dirty="0">
                <a:latin typeface="Corbel"/>
                <a:cs typeface="Corbel"/>
              </a:rPr>
              <a:t> same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amount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of </a:t>
            </a:r>
            <a:r>
              <a:rPr sz="1800" b="1" dirty="0">
                <a:latin typeface="Corbel"/>
                <a:cs typeface="Corbel"/>
              </a:rPr>
              <a:t> clothes </a:t>
            </a:r>
            <a:r>
              <a:rPr sz="1800" b="1" spc="-5" dirty="0">
                <a:latin typeface="Corbel"/>
                <a:cs typeface="Corbel"/>
              </a:rPr>
              <a:t>as older washers </a:t>
            </a:r>
            <a:r>
              <a:rPr sz="1800" b="1" dirty="0">
                <a:latin typeface="Corbel"/>
                <a:cs typeface="Corbel"/>
              </a:rPr>
              <a:t>(29 to </a:t>
            </a:r>
            <a:r>
              <a:rPr sz="1800" b="1" spc="-5" dirty="0">
                <a:latin typeface="Corbel"/>
                <a:cs typeface="Corbel"/>
              </a:rPr>
              <a:t>45 gallons per load (109.7 </a:t>
            </a:r>
            <a:r>
              <a:rPr sz="1800" b="1" dirty="0">
                <a:latin typeface="Corbel"/>
                <a:cs typeface="Corbel"/>
              </a:rPr>
              <a:t>to 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spc="-15" dirty="0">
                <a:latin typeface="Corbel"/>
                <a:cs typeface="Corbel"/>
              </a:rPr>
              <a:t>170</a:t>
            </a:r>
            <a:r>
              <a:rPr sz="1800" b="1" spc="-1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L).”</a:t>
            </a:r>
            <a:r>
              <a:rPr sz="1800" b="1" spc="-5" dirty="0">
                <a:latin typeface="Corbel"/>
                <a:cs typeface="Corbel"/>
              </a:rPr>
              <a:t> in</a:t>
            </a:r>
            <a:r>
              <a:rPr sz="1800" b="1" spc="-4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USA.</a:t>
            </a:r>
            <a:endParaRPr sz="1800" dirty="0">
              <a:latin typeface="Corbel"/>
              <a:cs typeface="Corbel"/>
            </a:endParaRPr>
          </a:p>
          <a:p>
            <a:pPr marL="12700">
              <a:lnSpc>
                <a:spcPts val="1985"/>
              </a:lnSpc>
            </a:pPr>
            <a:r>
              <a:rPr sz="1800" b="1" spc="-5" dirty="0">
                <a:latin typeface="Corbel"/>
                <a:cs typeface="Corbel"/>
              </a:rPr>
              <a:t>In</a:t>
            </a:r>
            <a:r>
              <a:rPr sz="1800" b="1" spc="42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the</a:t>
            </a:r>
            <a:r>
              <a:rPr sz="1800" b="1" spc="430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US</a:t>
            </a:r>
            <a:r>
              <a:rPr sz="1800" b="1" spc="434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“Older</a:t>
            </a:r>
            <a:r>
              <a:rPr sz="1800" b="1" spc="434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toilets</a:t>
            </a:r>
            <a:r>
              <a:rPr sz="1800" b="1" spc="44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can</a:t>
            </a:r>
            <a:r>
              <a:rPr sz="1800" b="1" spc="42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use</a:t>
            </a:r>
            <a:r>
              <a:rPr sz="1800" b="1" spc="434" dirty="0">
                <a:latin typeface="Corbel"/>
                <a:cs typeface="Corbel"/>
              </a:rPr>
              <a:t> </a:t>
            </a:r>
            <a:r>
              <a:rPr sz="1800" b="1" spc="-10" dirty="0">
                <a:latin typeface="Corbel"/>
                <a:cs typeface="Corbel"/>
              </a:rPr>
              <a:t>3.5,</a:t>
            </a:r>
            <a:r>
              <a:rPr sz="1800" b="1" spc="434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5,</a:t>
            </a:r>
            <a:r>
              <a:rPr sz="1800" b="1" spc="440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or</a:t>
            </a:r>
            <a:r>
              <a:rPr sz="1800" b="1" spc="425" dirty="0">
                <a:latin typeface="Corbel"/>
                <a:cs typeface="Corbel"/>
              </a:rPr>
              <a:t> </a:t>
            </a:r>
            <a:r>
              <a:rPr sz="1800" b="1" spc="-10" dirty="0">
                <a:latin typeface="Corbel"/>
                <a:cs typeface="Corbel"/>
              </a:rPr>
              <a:t>even</a:t>
            </a:r>
            <a:r>
              <a:rPr sz="1800" b="1" spc="43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up</a:t>
            </a:r>
            <a:r>
              <a:rPr sz="1800" b="1" spc="42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to</a:t>
            </a:r>
            <a:r>
              <a:rPr sz="1800" b="1" spc="43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7</a:t>
            </a:r>
            <a:endParaRPr sz="1800" dirty="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tabLst>
                <a:tab pos="894715" algn="l"/>
                <a:tab pos="1269365" algn="l"/>
                <a:tab pos="2016760" algn="l"/>
                <a:tab pos="2635250" algn="l"/>
                <a:tab pos="3353435" algn="l"/>
                <a:tab pos="4077335" algn="l"/>
                <a:tab pos="4986020" algn="l"/>
              </a:tabLst>
            </a:pPr>
            <a:r>
              <a:rPr sz="1800" b="1" spc="-5" dirty="0">
                <a:latin typeface="Corbel"/>
                <a:cs typeface="Corbel"/>
              </a:rPr>
              <a:t>gallons	of	water	</a:t>
            </a:r>
            <a:r>
              <a:rPr sz="1800" b="1" dirty="0">
                <a:latin typeface="Corbel"/>
                <a:cs typeface="Corbel"/>
              </a:rPr>
              <a:t>with	</a:t>
            </a:r>
            <a:r>
              <a:rPr sz="1800" b="1" spc="-5" dirty="0">
                <a:latin typeface="Corbel"/>
                <a:cs typeface="Corbel"/>
              </a:rPr>
              <a:t>every	flush.	Federal	plumbing</a:t>
            </a:r>
            <a:endParaRPr sz="1800" dirty="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orbel"/>
                <a:cs typeface="Corbel"/>
              </a:rPr>
              <a:t>standards</a:t>
            </a:r>
            <a:r>
              <a:rPr sz="1800" b="1" spc="24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now</a:t>
            </a:r>
            <a:r>
              <a:rPr sz="1800" b="1" spc="229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specify</a:t>
            </a:r>
            <a:r>
              <a:rPr sz="1800" b="1" spc="240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that</a:t>
            </a:r>
            <a:r>
              <a:rPr sz="1800" b="1" spc="25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new</a:t>
            </a:r>
            <a:r>
              <a:rPr sz="1800" b="1" spc="23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toilets</a:t>
            </a:r>
            <a:r>
              <a:rPr sz="1800" b="1" spc="24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can</a:t>
            </a:r>
            <a:r>
              <a:rPr sz="1800" b="1" spc="23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only</a:t>
            </a:r>
            <a:r>
              <a:rPr sz="1800" b="1" spc="23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use</a:t>
            </a:r>
            <a:r>
              <a:rPr sz="1800" b="1" spc="22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up</a:t>
            </a:r>
            <a:r>
              <a:rPr sz="1800" b="1" spc="229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to</a:t>
            </a:r>
            <a:endParaRPr sz="1800" dirty="0">
              <a:latin typeface="Corbel"/>
              <a:cs typeface="Corbel"/>
            </a:endParaRPr>
          </a:p>
          <a:p>
            <a:pPr marL="12700" marR="6350">
              <a:lnSpc>
                <a:spcPct val="100000"/>
              </a:lnSpc>
            </a:pPr>
            <a:r>
              <a:rPr sz="1800" b="1" spc="-5" dirty="0">
                <a:latin typeface="Corbel"/>
                <a:cs typeface="Corbel"/>
              </a:rPr>
              <a:t>1.6</a:t>
            </a:r>
            <a:r>
              <a:rPr sz="1800" b="1" spc="40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gallons</a:t>
            </a:r>
            <a:r>
              <a:rPr sz="1800" b="1" spc="3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per</a:t>
            </a:r>
            <a:r>
              <a:rPr sz="1800" b="1" spc="30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flush</a:t>
            </a:r>
            <a:r>
              <a:rPr sz="1800" b="1" spc="40" dirty="0">
                <a:latin typeface="Corbel"/>
                <a:cs typeface="Corbel"/>
              </a:rPr>
              <a:t> </a:t>
            </a:r>
            <a:r>
              <a:rPr sz="1800" b="1" spc="-15" dirty="0">
                <a:latin typeface="Corbel"/>
                <a:cs typeface="Corbel"/>
              </a:rPr>
              <a:t>(GPF),</a:t>
            </a:r>
            <a:r>
              <a:rPr sz="1800" b="1" spc="50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and</a:t>
            </a:r>
            <a:r>
              <a:rPr sz="1800" b="1" spc="3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there</a:t>
            </a:r>
            <a:r>
              <a:rPr sz="1800" b="1" spc="3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are</a:t>
            </a:r>
            <a:r>
              <a:rPr sz="1800" b="1" spc="3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high</a:t>
            </a:r>
            <a:r>
              <a:rPr sz="1800" b="1" spc="4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efficiency </a:t>
            </a:r>
            <a:r>
              <a:rPr sz="1800" b="1" spc="-360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toilets</a:t>
            </a:r>
            <a:r>
              <a:rPr sz="1800" b="1" spc="1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that</a:t>
            </a:r>
            <a:r>
              <a:rPr sz="1800" b="1" spc="1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use</a:t>
            </a:r>
            <a:r>
              <a:rPr sz="1800" b="1" spc="-1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up</a:t>
            </a:r>
            <a:r>
              <a:rPr sz="1800" b="1" spc="-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to</a:t>
            </a:r>
            <a:r>
              <a:rPr sz="1800" b="1" spc="10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1.28</a:t>
            </a:r>
            <a:r>
              <a:rPr sz="1800" b="1" spc="-80" dirty="0">
                <a:latin typeface="Corbel"/>
                <a:cs typeface="Corbel"/>
              </a:rPr>
              <a:t> </a:t>
            </a:r>
            <a:r>
              <a:rPr sz="1800" b="1" spc="-30" dirty="0">
                <a:latin typeface="Corbel"/>
                <a:cs typeface="Corbel"/>
              </a:rPr>
              <a:t>GPF.”</a:t>
            </a:r>
            <a:endParaRPr sz="1800" dirty="0">
              <a:latin typeface="Corbel"/>
              <a:cs typeface="Corbel"/>
            </a:endParaRPr>
          </a:p>
          <a:p>
            <a:pPr marL="12700" marR="5080" algn="just">
              <a:lnSpc>
                <a:spcPct val="100000"/>
              </a:lnSpc>
              <a:spcBef>
                <a:spcPts val="300"/>
              </a:spcBef>
            </a:pPr>
            <a:r>
              <a:rPr sz="1800" b="1" spc="-5" dirty="0">
                <a:latin typeface="Corbel"/>
                <a:cs typeface="Corbel"/>
              </a:rPr>
              <a:t>Indian Standards </a:t>
            </a:r>
            <a:r>
              <a:rPr sz="1800" b="1" dirty="0">
                <a:latin typeface="Corbel"/>
                <a:cs typeface="Corbel"/>
              </a:rPr>
              <a:t>: </a:t>
            </a:r>
            <a:r>
              <a:rPr sz="1800" b="1" spc="-5" dirty="0">
                <a:latin typeface="Corbel"/>
                <a:cs typeface="Corbel"/>
              </a:rPr>
              <a:t>Maximum </a:t>
            </a:r>
            <a:r>
              <a:rPr sz="1800" b="1" dirty="0">
                <a:latin typeface="Corbel"/>
                <a:cs typeface="Corbel"/>
              </a:rPr>
              <a:t>amount </a:t>
            </a:r>
            <a:r>
              <a:rPr sz="1800" b="1" spc="-5" dirty="0">
                <a:latin typeface="Corbel"/>
                <a:cs typeface="Corbel"/>
              </a:rPr>
              <a:t>of </a:t>
            </a:r>
            <a:r>
              <a:rPr sz="1800" b="1" dirty="0">
                <a:latin typeface="Corbel"/>
                <a:cs typeface="Corbel"/>
              </a:rPr>
              <a:t>water allowed to </a:t>
            </a:r>
            <a:r>
              <a:rPr sz="1800" b="1" spc="5" dirty="0">
                <a:latin typeface="Corbel"/>
                <a:cs typeface="Corbel"/>
              </a:rPr>
              <a:t>be </a:t>
            </a:r>
            <a:r>
              <a:rPr sz="1800" b="1" spc="-360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used</a:t>
            </a:r>
            <a:r>
              <a:rPr sz="1800" b="1" dirty="0">
                <a:latin typeface="Corbel"/>
                <a:cs typeface="Corbel"/>
              </a:rPr>
              <a:t> by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a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person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per</a:t>
            </a:r>
            <a:r>
              <a:rPr sz="1800" b="1" dirty="0">
                <a:latin typeface="Corbel"/>
                <a:cs typeface="Corbel"/>
              </a:rPr>
              <a:t> day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: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“Bathing:</a:t>
            </a:r>
            <a:r>
              <a:rPr sz="1800" b="1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55</a:t>
            </a:r>
            <a:r>
              <a:rPr sz="1800" b="1" spc="360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litres;</a:t>
            </a:r>
            <a:r>
              <a:rPr sz="1800" b="1" spc="360" dirty="0">
                <a:latin typeface="Corbel"/>
                <a:cs typeface="Corbel"/>
              </a:rPr>
              <a:t> </a:t>
            </a:r>
            <a:r>
              <a:rPr sz="1800" b="1" spc="-20" dirty="0">
                <a:latin typeface="Corbel"/>
                <a:cs typeface="Corbel"/>
              </a:rPr>
              <a:t>Toilet </a:t>
            </a:r>
            <a:r>
              <a:rPr sz="1800" b="1" spc="-1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flushing: 30 litres; Washing of </a:t>
            </a:r>
            <a:r>
              <a:rPr sz="1800" b="1" dirty="0">
                <a:latin typeface="Corbel"/>
                <a:cs typeface="Corbel"/>
              </a:rPr>
              <a:t>clothes: </a:t>
            </a:r>
            <a:r>
              <a:rPr sz="1800" b="1" spc="-20" dirty="0">
                <a:latin typeface="Corbel"/>
                <a:cs typeface="Corbel"/>
              </a:rPr>
              <a:t>20 </a:t>
            </a:r>
            <a:r>
              <a:rPr sz="1800" b="1" spc="-5" dirty="0">
                <a:latin typeface="Corbel"/>
                <a:cs typeface="Corbel"/>
              </a:rPr>
              <a:t>litres; Washing the </a:t>
            </a:r>
            <a:r>
              <a:rPr sz="1800" b="1" spc="-36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house: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10</a:t>
            </a:r>
            <a:r>
              <a:rPr sz="1800" b="1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litres;</a:t>
            </a:r>
            <a:r>
              <a:rPr sz="1800" b="1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Washing</a:t>
            </a:r>
            <a:r>
              <a:rPr sz="1800" b="1" dirty="0">
                <a:latin typeface="Corbel"/>
                <a:cs typeface="Corbel"/>
              </a:rPr>
              <a:t> utensils: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10</a:t>
            </a:r>
            <a:r>
              <a:rPr sz="1800" b="1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litres;</a:t>
            </a:r>
            <a:r>
              <a:rPr sz="1800" b="1" spc="360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Cooking:</a:t>
            </a:r>
            <a:r>
              <a:rPr sz="1800" b="1" spc="36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5 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litres;</a:t>
            </a:r>
            <a:r>
              <a:rPr sz="1800" b="1" dirty="0">
                <a:latin typeface="Corbel"/>
                <a:cs typeface="Corbel"/>
              </a:rPr>
              <a:t> </a:t>
            </a:r>
            <a:r>
              <a:rPr sz="1800" b="1" spc="-10" dirty="0">
                <a:latin typeface="Corbel"/>
                <a:cs typeface="Corbel"/>
              </a:rPr>
              <a:t>Drinking:</a:t>
            </a:r>
            <a:r>
              <a:rPr sz="1800" b="1" spc="2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5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spc="-15" dirty="0">
                <a:latin typeface="Corbel"/>
                <a:cs typeface="Corbel"/>
              </a:rPr>
              <a:t>litres”.</a:t>
            </a:r>
            <a:endParaRPr sz="1800" dirty="0">
              <a:latin typeface="Corbel"/>
              <a:cs typeface="Corbel"/>
            </a:endParaRPr>
          </a:p>
          <a:p>
            <a:pPr marL="12700" marR="5080" algn="just">
              <a:lnSpc>
                <a:spcPct val="100000"/>
              </a:lnSpc>
              <a:spcBef>
                <a:spcPts val="300"/>
              </a:spcBef>
            </a:pPr>
            <a:r>
              <a:rPr sz="1800" b="1" spc="-5" dirty="0">
                <a:latin typeface="Corbel"/>
                <a:cs typeface="Corbel"/>
              </a:rPr>
              <a:t>In USA, </a:t>
            </a:r>
            <a:r>
              <a:rPr sz="1800" b="1" dirty="0">
                <a:latin typeface="Corbel"/>
                <a:cs typeface="Corbel"/>
              </a:rPr>
              <a:t>estimated use </a:t>
            </a:r>
            <a:r>
              <a:rPr sz="1800" b="1" spc="-5" dirty="0">
                <a:latin typeface="Corbel"/>
                <a:cs typeface="Corbel"/>
              </a:rPr>
              <a:t>of water per person per </a:t>
            </a:r>
            <a:r>
              <a:rPr sz="1800" b="1" dirty="0">
                <a:latin typeface="Corbel"/>
                <a:cs typeface="Corbel"/>
              </a:rPr>
              <a:t>day </a:t>
            </a:r>
            <a:r>
              <a:rPr sz="1800" b="1" spc="-5" dirty="0">
                <a:latin typeface="Corbel"/>
                <a:cs typeface="Corbel"/>
              </a:rPr>
              <a:t>is </a:t>
            </a:r>
            <a:r>
              <a:rPr sz="1800" b="1" dirty="0">
                <a:latin typeface="Corbel"/>
                <a:cs typeface="Corbel"/>
              </a:rPr>
              <a:t>about 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80-100</a:t>
            </a:r>
            <a:r>
              <a:rPr sz="1800" b="1" dirty="0">
                <a:latin typeface="Corbel"/>
                <a:cs typeface="Corbel"/>
              </a:rPr>
              <a:t> gallons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whereas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in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India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the</a:t>
            </a:r>
            <a:r>
              <a:rPr sz="1800" b="1" dirty="0">
                <a:latin typeface="Corbel"/>
                <a:cs typeface="Corbel"/>
              </a:rPr>
              <a:t> standard(IS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spc="-25" dirty="0">
                <a:latin typeface="Corbel"/>
                <a:cs typeface="Corbel"/>
              </a:rPr>
              <a:t>1172</a:t>
            </a:r>
            <a:r>
              <a:rPr sz="1800" b="1" spc="-2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)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is </a:t>
            </a:r>
            <a:r>
              <a:rPr sz="1800" b="1" dirty="0">
                <a:latin typeface="Corbel"/>
                <a:cs typeface="Corbel"/>
              </a:rPr>
              <a:t> </a:t>
            </a:r>
            <a:r>
              <a:rPr sz="1800" b="1" spc="-10" dirty="0">
                <a:latin typeface="Corbel"/>
                <a:cs typeface="Corbel"/>
              </a:rPr>
              <a:t>135L/35.66</a:t>
            </a:r>
            <a:r>
              <a:rPr sz="1800" b="1" spc="-30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gallons</a:t>
            </a:r>
            <a:r>
              <a:rPr sz="1800" b="1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per</a:t>
            </a:r>
            <a:r>
              <a:rPr sz="1800" b="1" spc="5" dirty="0">
                <a:latin typeface="Corbel"/>
                <a:cs typeface="Corbel"/>
              </a:rPr>
              <a:t> </a:t>
            </a:r>
            <a:r>
              <a:rPr sz="1800" b="1" spc="-5" dirty="0">
                <a:latin typeface="Corbel"/>
                <a:cs typeface="Corbel"/>
              </a:rPr>
              <a:t>person</a:t>
            </a:r>
            <a:r>
              <a:rPr sz="1800" b="1" spc="1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but actual</a:t>
            </a:r>
            <a:r>
              <a:rPr sz="1800" b="1" spc="-1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use</a:t>
            </a:r>
            <a:r>
              <a:rPr sz="1800" b="1" spc="-5" dirty="0">
                <a:latin typeface="Corbel"/>
                <a:cs typeface="Corbel"/>
              </a:rPr>
              <a:t> varies</a:t>
            </a:r>
            <a:r>
              <a:rPr sz="1800" b="1" spc="20" dirty="0">
                <a:latin typeface="Corbel"/>
                <a:cs typeface="Corbel"/>
              </a:rPr>
              <a:t> </a:t>
            </a:r>
            <a:r>
              <a:rPr sz="1800" b="1" spc="-15" dirty="0">
                <a:latin typeface="Corbel"/>
                <a:cs typeface="Corbel"/>
              </a:rPr>
              <a:t>widely.</a:t>
            </a:r>
            <a:endParaRPr sz="18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7"/>
                </a:lnTo>
                <a:lnTo>
                  <a:pt x="448056" y="2845307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41291" y="1459991"/>
            <a:ext cx="0" cy="3937000"/>
          </a:xfrm>
          <a:custGeom>
            <a:avLst/>
            <a:gdLst/>
            <a:ahLst/>
            <a:cxnLst/>
            <a:rect l="l" t="t" r="r" b="b"/>
            <a:pathLst>
              <a:path h="3937000">
                <a:moveTo>
                  <a:pt x="0" y="0"/>
                </a:moveTo>
                <a:lnTo>
                  <a:pt x="0" y="3937000"/>
                </a:lnTo>
              </a:path>
            </a:pathLst>
          </a:custGeom>
          <a:ln w="12192">
            <a:solidFill>
              <a:srgbClr val="90C2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22172" y="2305939"/>
            <a:ext cx="270383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G</a:t>
            </a:r>
            <a:r>
              <a:rPr spc="5" dirty="0"/>
              <a:t>r</a:t>
            </a:r>
            <a:r>
              <a:rPr dirty="0"/>
              <a:t>ou</a:t>
            </a:r>
            <a:r>
              <a:rPr spc="5" dirty="0"/>
              <a:t>n</a:t>
            </a:r>
            <a:r>
              <a:rPr spc="-5" dirty="0"/>
              <a:t>dwa</a:t>
            </a:r>
            <a:r>
              <a:rPr spc="10" dirty="0"/>
              <a:t>t</a:t>
            </a:r>
            <a:r>
              <a:rPr spc="-5" dirty="0"/>
              <a:t>er  based </a:t>
            </a:r>
            <a:r>
              <a:rPr dirty="0"/>
              <a:t> </a:t>
            </a:r>
            <a:r>
              <a:rPr spc="-5" dirty="0"/>
              <a:t>Households </a:t>
            </a:r>
            <a:r>
              <a:rPr dirty="0"/>
              <a:t> (GWS)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51934" y="1867027"/>
            <a:ext cx="5219065" cy="3002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3535" algn="just">
              <a:lnSpc>
                <a:spcPct val="100000"/>
              </a:lnSpc>
              <a:spcBef>
                <a:spcPts val="100"/>
              </a:spcBef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450" spc="-14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latin typeface="Trebuchet MS"/>
                <a:cs typeface="Trebuchet MS"/>
              </a:rPr>
              <a:t>The </a:t>
            </a:r>
            <a:r>
              <a:rPr sz="1800" spc="-5" dirty="0">
                <a:latin typeface="Trebuchet MS"/>
                <a:cs typeface="Trebuchet MS"/>
              </a:rPr>
              <a:t>required amount </a:t>
            </a:r>
            <a:r>
              <a:rPr sz="1800" dirty="0">
                <a:latin typeface="Trebuchet MS"/>
                <a:cs typeface="Trebuchet MS"/>
              </a:rPr>
              <a:t>of water is </a:t>
            </a:r>
            <a:r>
              <a:rPr sz="1800" spc="-5" dirty="0">
                <a:latin typeface="Trebuchet MS"/>
                <a:cs typeface="Trebuchet MS"/>
              </a:rPr>
              <a:t>withdrawn </a:t>
            </a:r>
            <a:r>
              <a:rPr sz="1800" spc="5" dirty="0">
                <a:latin typeface="Trebuchet MS"/>
                <a:cs typeface="Trebuchet MS"/>
              </a:rPr>
              <a:t>by 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electric pumps or tube wells from underground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aquifers</a:t>
            </a:r>
            <a:endParaRPr sz="1800" dirty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994"/>
              </a:spcBef>
            </a:pPr>
            <a:r>
              <a:rPr sz="1450" spc="-150" dirty="0">
                <a:latin typeface="Lucida Sans Unicode"/>
                <a:cs typeface="Lucida Sans Unicode"/>
              </a:rPr>
              <a:t>▶</a:t>
            </a:r>
            <a:r>
              <a:rPr sz="1450" spc="665" dirty="0">
                <a:latin typeface="Lucida Sans Unicode"/>
                <a:cs typeface="Lucida Sans Unicode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Water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may </a:t>
            </a:r>
            <a:r>
              <a:rPr sz="1800" dirty="0">
                <a:latin typeface="Trebuchet MS"/>
                <a:cs typeface="Trebuchet MS"/>
              </a:rPr>
              <a:t>be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“heavy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and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hard”</a:t>
            </a:r>
            <a:endParaRPr sz="1800" dirty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994"/>
              </a:spcBef>
            </a:pPr>
            <a:r>
              <a:rPr sz="1450" spc="-150" dirty="0">
                <a:latin typeface="Lucida Sans Unicode"/>
                <a:cs typeface="Lucida Sans Unicode"/>
              </a:rPr>
              <a:t>▶</a:t>
            </a:r>
            <a:r>
              <a:rPr sz="1450" spc="635" dirty="0">
                <a:latin typeface="Lucida Sans Unicode"/>
                <a:cs typeface="Lucida Sans Unicode"/>
              </a:rPr>
              <a:t> </a:t>
            </a:r>
            <a:r>
              <a:rPr sz="1800" dirty="0">
                <a:latin typeface="Trebuchet MS"/>
                <a:cs typeface="Trebuchet MS"/>
              </a:rPr>
              <a:t>Can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be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contaminated</a:t>
            </a:r>
            <a:endParaRPr sz="1800" dirty="0">
              <a:latin typeface="Trebuchet MS"/>
              <a:cs typeface="Trebuchet MS"/>
            </a:endParaRPr>
          </a:p>
          <a:p>
            <a:pPr marL="355600" marR="7620" indent="-343535" algn="just">
              <a:lnSpc>
                <a:spcPct val="100000"/>
              </a:lnSpc>
              <a:spcBef>
                <a:spcPts val="1010"/>
              </a:spcBef>
            </a:pPr>
            <a:r>
              <a:rPr sz="1450" spc="-150" dirty="0">
                <a:latin typeface="Lucida Sans Unicode"/>
                <a:cs typeface="Lucida Sans Unicode"/>
              </a:rPr>
              <a:t>▶</a:t>
            </a:r>
            <a:r>
              <a:rPr sz="1450" spc="-145" dirty="0">
                <a:latin typeface="Lucida Sans Unicode"/>
                <a:cs typeface="Lucida Sans Unicode"/>
              </a:rPr>
              <a:t> </a:t>
            </a:r>
            <a:r>
              <a:rPr sz="1800" spc="-15" dirty="0">
                <a:latin typeface="Trebuchet MS"/>
                <a:cs typeface="Trebuchet MS"/>
              </a:rPr>
              <a:t>Presence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of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Iron</a:t>
            </a:r>
            <a:r>
              <a:rPr sz="1800" spc="53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and</a:t>
            </a:r>
            <a:r>
              <a:rPr sz="1800" spc="53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Fluorine</a:t>
            </a:r>
            <a:r>
              <a:rPr sz="1800" spc="53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sometimes 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Arsenic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994"/>
              </a:spcBef>
            </a:pPr>
            <a:r>
              <a:rPr sz="1450" spc="-150" dirty="0">
                <a:latin typeface="Lucida Sans Unicode"/>
                <a:cs typeface="Lucida Sans Unicode"/>
              </a:rPr>
              <a:t>▶</a:t>
            </a:r>
            <a:r>
              <a:rPr sz="1450" spc="-145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Scarcity</a:t>
            </a:r>
            <a:r>
              <a:rPr sz="1800" dirty="0">
                <a:latin typeface="Trebuchet MS"/>
                <a:cs typeface="Trebuchet MS"/>
              </a:rPr>
              <a:t> :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When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adjacent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water</a:t>
            </a:r>
            <a:r>
              <a:rPr sz="1800" dirty="0">
                <a:latin typeface="Trebuchet MS"/>
                <a:cs typeface="Trebuchet MS"/>
              </a:rPr>
              <a:t> table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is 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decreased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during summer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310" y="4791583"/>
            <a:ext cx="7404100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FFFFFF"/>
                </a:solidFill>
                <a:latin typeface="Trebuchet MS"/>
                <a:cs typeface="Trebuchet MS"/>
              </a:rPr>
              <a:t>Surface</a:t>
            </a:r>
            <a:r>
              <a:rPr sz="40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000" spc="-50" dirty="0">
                <a:solidFill>
                  <a:srgbClr val="FFFFFF"/>
                </a:solidFill>
                <a:latin typeface="Trebuchet MS"/>
                <a:cs typeface="Trebuchet MS"/>
              </a:rPr>
              <a:t>Water</a:t>
            </a:r>
            <a:r>
              <a:rPr sz="4000" spc="-5" dirty="0">
                <a:solidFill>
                  <a:srgbClr val="FFFFFF"/>
                </a:solidFill>
                <a:latin typeface="Trebuchet MS"/>
                <a:cs typeface="Trebuchet MS"/>
              </a:rPr>
              <a:t> Based</a:t>
            </a:r>
            <a:r>
              <a:rPr sz="40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Trebuchet MS"/>
                <a:cs typeface="Trebuchet MS"/>
              </a:rPr>
              <a:t>Households </a:t>
            </a:r>
            <a:r>
              <a:rPr sz="4000" spc="-11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Trebuchet MS"/>
                <a:cs typeface="Trebuchet MS"/>
              </a:rPr>
              <a:t>(SWS)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8555" y="1484375"/>
            <a:ext cx="3522345" cy="1079500"/>
          </a:xfrm>
          <a:prstGeom prst="rect">
            <a:avLst/>
          </a:prstGeom>
          <a:solidFill>
            <a:srgbClr val="539F20"/>
          </a:solidFill>
        </p:spPr>
        <p:txBody>
          <a:bodyPr vert="horz" wrap="square" lIns="0" tIns="56515" rIns="0" bIns="0" rtlCol="0">
            <a:spAutoFit/>
          </a:bodyPr>
          <a:lstStyle/>
          <a:p>
            <a:pPr marL="93980" marR="85725" algn="just">
              <a:lnSpc>
                <a:spcPct val="87200"/>
              </a:lnSpc>
              <a:spcBef>
                <a:spcPts val="445"/>
              </a:spcBef>
            </a:pP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Withdraws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water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rebuchet MS"/>
                <a:cs typeface="Trebuchet MS"/>
              </a:rPr>
              <a:t>from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 surface</a:t>
            </a:r>
            <a:r>
              <a:rPr sz="1200" spc="3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water</a:t>
            </a:r>
            <a:r>
              <a:rPr sz="1200" spc="3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sources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like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rivers,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lakes, ponds etc. with the help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of </a:t>
            </a:r>
            <a:r>
              <a:rPr sz="12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electric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pumps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 and</a:t>
            </a:r>
            <a:r>
              <a:rPr sz="12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pipelines/canals</a:t>
            </a:r>
            <a:r>
              <a:rPr sz="1200" spc="3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which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 brings the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water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from the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source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to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consumers.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More the length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of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the pipelines more will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be </a:t>
            </a:r>
            <a:r>
              <a:rPr sz="12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energy</a:t>
            </a:r>
            <a:r>
              <a:rPr sz="12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utilized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by</a:t>
            </a:r>
            <a:r>
              <a:rPr sz="12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the</a:t>
            </a:r>
            <a:r>
              <a:rPr sz="12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pump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67841" y="1484122"/>
            <a:ext cx="7090409" cy="1605280"/>
            <a:chOff x="767841" y="1484122"/>
            <a:chExt cx="7090409" cy="1605280"/>
          </a:xfrm>
        </p:grpSpPr>
        <p:sp>
          <p:nvSpPr>
            <p:cNvPr id="5" name="object 5"/>
            <p:cNvSpPr/>
            <p:nvPr/>
          </p:nvSpPr>
          <p:spPr>
            <a:xfrm>
              <a:off x="778001" y="2553461"/>
              <a:ext cx="3243580" cy="525780"/>
            </a:xfrm>
            <a:custGeom>
              <a:avLst/>
              <a:gdLst/>
              <a:ahLst/>
              <a:cxnLst/>
              <a:rect l="l" t="t" r="r" b="b"/>
              <a:pathLst>
                <a:path w="3243579" h="525780">
                  <a:moveTo>
                    <a:pt x="3243072" y="0"/>
                  </a:moveTo>
                  <a:lnTo>
                    <a:pt x="0" y="0"/>
                  </a:lnTo>
                  <a:lnTo>
                    <a:pt x="0" y="525779"/>
                  </a:lnTo>
                  <a:lnTo>
                    <a:pt x="3243072" y="525779"/>
                  </a:lnTo>
                  <a:lnTo>
                    <a:pt x="3243072" y="0"/>
                  </a:lnTo>
                  <a:close/>
                </a:path>
              </a:pathLst>
            </a:custGeom>
            <a:solidFill>
              <a:srgbClr val="D1DFCC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78001" y="2553461"/>
              <a:ext cx="3243580" cy="525780"/>
            </a:xfrm>
            <a:custGeom>
              <a:avLst/>
              <a:gdLst/>
              <a:ahLst/>
              <a:cxnLst/>
              <a:rect l="l" t="t" r="r" b="b"/>
              <a:pathLst>
                <a:path w="3243579" h="525780">
                  <a:moveTo>
                    <a:pt x="0" y="525779"/>
                  </a:moveTo>
                  <a:lnTo>
                    <a:pt x="3243072" y="525779"/>
                  </a:lnTo>
                  <a:lnTo>
                    <a:pt x="3243072" y="0"/>
                  </a:lnTo>
                  <a:lnTo>
                    <a:pt x="0" y="0"/>
                  </a:lnTo>
                  <a:lnTo>
                    <a:pt x="0" y="525779"/>
                  </a:lnTo>
                  <a:close/>
                </a:path>
              </a:pathLst>
            </a:custGeom>
            <a:ln w="19812">
              <a:solidFill>
                <a:srgbClr val="D1DF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604765" y="1494282"/>
              <a:ext cx="3243580" cy="1059180"/>
            </a:xfrm>
            <a:custGeom>
              <a:avLst/>
              <a:gdLst/>
              <a:ahLst/>
              <a:cxnLst/>
              <a:rect l="l" t="t" r="r" b="b"/>
              <a:pathLst>
                <a:path w="3243579" h="1059180">
                  <a:moveTo>
                    <a:pt x="3243072" y="0"/>
                  </a:moveTo>
                  <a:lnTo>
                    <a:pt x="0" y="0"/>
                  </a:lnTo>
                  <a:lnTo>
                    <a:pt x="0" y="1059180"/>
                  </a:lnTo>
                  <a:lnTo>
                    <a:pt x="3243072" y="1059180"/>
                  </a:lnTo>
                  <a:lnTo>
                    <a:pt x="3243072" y="0"/>
                  </a:lnTo>
                  <a:close/>
                </a:path>
              </a:pathLst>
            </a:custGeom>
            <a:solidFill>
              <a:srgbClr val="A4C4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604765" y="1494282"/>
              <a:ext cx="3243580" cy="1059180"/>
            </a:xfrm>
            <a:custGeom>
              <a:avLst/>
              <a:gdLst/>
              <a:ahLst/>
              <a:cxnLst/>
              <a:rect l="l" t="t" r="r" b="b"/>
              <a:pathLst>
                <a:path w="3243579" h="1059180">
                  <a:moveTo>
                    <a:pt x="0" y="1059180"/>
                  </a:moveTo>
                  <a:lnTo>
                    <a:pt x="3243072" y="1059180"/>
                  </a:lnTo>
                  <a:lnTo>
                    <a:pt x="3243072" y="0"/>
                  </a:lnTo>
                  <a:lnTo>
                    <a:pt x="0" y="0"/>
                  </a:lnTo>
                  <a:lnTo>
                    <a:pt x="0" y="1059180"/>
                  </a:lnTo>
                  <a:close/>
                </a:path>
              </a:pathLst>
            </a:custGeom>
            <a:ln w="19811">
              <a:solidFill>
                <a:srgbClr val="A4C4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594859" y="1484375"/>
            <a:ext cx="3263265" cy="1079500"/>
          </a:xfrm>
          <a:prstGeom prst="rect">
            <a:avLst/>
          </a:prstGeom>
          <a:solidFill>
            <a:srgbClr val="A4C41F"/>
          </a:solidFill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Times New Roman"/>
              <a:cs typeface="Times New Roman"/>
            </a:endParaRPr>
          </a:p>
          <a:p>
            <a:pPr marL="95250" marR="85725" algn="just">
              <a:lnSpc>
                <a:spcPct val="87200"/>
              </a:lnSpc>
            </a:pP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May</a:t>
            </a:r>
            <a:r>
              <a:rPr sz="12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be</a:t>
            </a:r>
            <a:r>
              <a:rPr sz="12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contaminated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with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coliform</a:t>
            </a:r>
            <a:r>
              <a:rPr sz="1200" spc="3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and </a:t>
            </a:r>
            <a:r>
              <a:rPr sz="12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algae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: the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concentration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of the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algae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or </a:t>
            </a:r>
            <a:r>
              <a:rPr sz="12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bacteria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depends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 on</a:t>
            </a:r>
            <a:r>
              <a:rPr sz="12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the</a:t>
            </a:r>
            <a:r>
              <a:rPr sz="1200" spc="3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amount</a:t>
            </a:r>
            <a:r>
              <a:rPr sz="1200" spc="3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rebuchet MS"/>
                <a:cs typeface="Trebuchet MS"/>
              </a:rPr>
              <a:t>of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 dissolved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 oxygen.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594605" y="1484122"/>
            <a:ext cx="6960870" cy="1605280"/>
            <a:chOff x="4594605" y="1484122"/>
            <a:chExt cx="6960870" cy="1605280"/>
          </a:xfrm>
        </p:grpSpPr>
        <p:sp>
          <p:nvSpPr>
            <p:cNvPr id="11" name="object 11"/>
            <p:cNvSpPr/>
            <p:nvPr/>
          </p:nvSpPr>
          <p:spPr>
            <a:xfrm>
              <a:off x="4604765" y="2553461"/>
              <a:ext cx="3243580" cy="525780"/>
            </a:xfrm>
            <a:custGeom>
              <a:avLst/>
              <a:gdLst/>
              <a:ahLst/>
              <a:cxnLst/>
              <a:rect l="l" t="t" r="r" b="b"/>
              <a:pathLst>
                <a:path w="3243579" h="525780">
                  <a:moveTo>
                    <a:pt x="3243072" y="0"/>
                  </a:moveTo>
                  <a:lnTo>
                    <a:pt x="0" y="0"/>
                  </a:lnTo>
                  <a:lnTo>
                    <a:pt x="0" y="525779"/>
                  </a:lnTo>
                  <a:lnTo>
                    <a:pt x="3243072" y="525779"/>
                  </a:lnTo>
                  <a:lnTo>
                    <a:pt x="3243072" y="0"/>
                  </a:lnTo>
                  <a:close/>
                </a:path>
              </a:pathLst>
            </a:custGeom>
            <a:solidFill>
              <a:srgbClr val="E4EBC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604765" y="2553461"/>
              <a:ext cx="3243580" cy="525780"/>
            </a:xfrm>
            <a:custGeom>
              <a:avLst/>
              <a:gdLst/>
              <a:ahLst/>
              <a:cxnLst/>
              <a:rect l="l" t="t" r="r" b="b"/>
              <a:pathLst>
                <a:path w="3243579" h="525780">
                  <a:moveTo>
                    <a:pt x="0" y="525779"/>
                  </a:moveTo>
                  <a:lnTo>
                    <a:pt x="3243072" y="525779"/>
                  </a:lnTo>
                  <a:lnTo>
                    <a:pt x="3243072" y="0"/>
                  </a:lnTo>
                  <a:lnTo>
                    <a:pt x="0" y="0"/>
                  </a:lnTo>
                  <a:lnTo>
                    <a:pt x="0" y="525779"/>
                  </a:lnTo>
                  <a:close/>
                </a:path>
              </a:pathLst>
            </a:custGeom>
            <a:ln w="19812">
              <a:solidFill>
                <a:srgbClr val="E4EB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01990" y="1494282"/>
              <a:ext cx="3243580" cy="1059180"/>
            </a:xfrm>
            <a:custGeom>
              <a:avLst/>
              <a:gdLst/>
              <a:ahLst/>
              <a:cxnLst/>
              <a:rect l="l" t="t" r="r" b="b"/>
              <a:pathLst>
                <a:path w="3243579" h="1059180">
                  <a:moveTo>
                    <a:pt x="3243072" y="0"/>
                  </a:moveTo>
                  <a:lnTo>
                    <a:pt x="0" y="0"/>
                  </a:lnTo>
                  <a:lnTo>
                    <a:pt x="0" y="1059180"/>
                  </a:lnTo>
                  <a:lnTo>
                    <a:pt x="3243072" y="1059180"/>
                  </a:lnTo>
                  <a:lnTo>
                    <a:pt x="3243072" y="0"/>
                  </a:lnTo>
                  <a:close/>
                </a:path>
              </a:pathLst>
            </a:custGeom>
            <a:solidFill>
              <a:srgbClr val="E6B8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301990" y="1494282"/>
              <a:ext cx="3243580" cy="1059180"/>
            </a:xfrm>
            <a:custGeom>
              <a:avLst/>
              <a:gdLst/>
              <a:ahLst/>
              <a:cxnLst/>
              <a:rect l="l" t="t" r="r" b="b"/>
              <a:pathLst>
                <a:path w="3243579" h="1059180">
                  <a:moveTo>
                    <a:pt x="0" y="1059180"/>
                  </a:moveTo>
                  <a:lnTo>
                    <a:pt x="3243072" y="1059180"/>
                  </a:lnTo>
                  <a:lnTo>
                    <a:pt x="3243072" y="0"/>
                  </a:lnTo>
                  <a:lnTo>
                    <a:pt x="0" y="0"/>
                  </a:lnTo>
                  <a:lnTo>
                    <a:pt x="0" y="1059180"/>
                  </a:lnTo>
                  <a:close/>
                </a:path>
              </a:pathLst>
            </a:custGeom>
            <a:ln w="19812">
              <a:solidFill>
                <a:srgbClr val="E6B8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8292083" y="1484375"/>
            <a:ext cx="3263265" cy="10795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000">
              <a:latin typeface="Times New Roman"/>
              <a:cs typeface="Times New Roman"/>
            </a:endParaRPr>
          </a:p>
          <a:p>
            <a:pPr marL="95250" marR="85725" algn="just">
              <a:lnSpc>
                <a:spcPct val="87100"/>
              </a:lnSpc>
            </a:pPr>
            <a:r>
              <a:rPr sz="1200" spc="-10" dirty="0">
                <a:solidFill>
                  <a:srgbClr val="FFFFFF"/>
                </a:solidFill>
                <a:latin typeface="Trebuchet MS"/>
                <a:cs typeface="Trebuchet MS"/>
              </a:rPr>
              <a:t>Presence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of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“Iron/Fluorine/Arsenic/Oil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and </a:t>
            </a:r>
            <a:r>
              <a:rPr sz="12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Grease/Suspended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as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well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 as</a:t>
            </a:r>
            <a:r>
              <a:rPr sz="12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dissolved </a:t>
            </a:r>
            <a:r>
              <a:rPr sz="1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rebuchet MS"/>
                <a:cs typeface="Trebuchet MS"/>
              </a:rPr>
              <a:t>matters”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8292083" y="2543555"/>
            <a:ext cx="3263265" cy="546100"/>
            <a:chOff x="8292083" y="2543555"/>
            <a:chExt cx="3263265" cy="546100"/>
          </a:xfrm>
        </p:grpSpPr>
        <p:sp>
          <p:nvSpPr>
            <p:cNvPr id="17" name="object 17"/>
            <p:cNvSpPr/>
            <p:nvPr/>
          </p:nvSpPr>
          <p:spPr>
            <a:xfrm>
              <a:off x="8301989" y="2553461"/>
              <a:ext cx="3243580" cy="525780"/>
            </a:xfrm>
            <a:custGeom>
              <a:avLst/>
              <a:gdLst/>
              <a:ahLst/>
              <a:cxnLst/>
              <a:rect l="l" t="t" r="r" b="b"/>
              <a:pathLst>
                <a:path w="3243579" h="525780">
                  <a:moveTo>
                    <a:pt x="3243072" y="0"/>
                  </a:moveTo>
                  <a:lnTo>
                    <a:pt x="0" y="0"/>
                  </a:lnTo>
                  <a:lnTo>
                    <a:pt x="0" y="525779"/>
                  </a:lnTo>
                  <a:lnTo>
                    <a:pt x="3243072" y="525779"/>
                  </a:lnTo>
                  <a:lnTo>
                    <a:pt x="3243072" y="0"/>
                  </a:lnTo>
                  <a:close/>
                </a:path>
              </a:pathLst>
            </a:custGeom>
            <a:solidFill>
              <a:srgbClr val="F5E6CC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301989" y="2553461"/>
              <a:ext cx="3243580" cy="525780"/>
            </a:xfrm>
            <a:custGeom>
              <a:avLst/>
              <a:gdLst/>
              <a:ahLst/>
              <a:cxnLst/>
              <a:rect l="l" t="t" r="r" b="b"/>
              <a:pathLst>
                <a:path w="3243579" h="525780">
                  <a:moveTo>
                    <a:pt x="0" y="525779"/>
                  </a:moveTo>
                  <a:lnTo>
                    <a:pt x="3243072" y="525779"/>
                  </a:lnTo>
                  <a:lnTo>
                    <a:pt x="3243072" y="0"/>
                  </a:lnTo>
                  <a:lnTo>
                    <a:pt x="0" y="0"/>
                  </a:lnTo>
                  <a:lnTo>
                    <a:pt x="0" y="525779"/>
                  </a:lnTo>
                  <a:close/>
                </a:path>
              </a:pathLst>
            </a:custGeom>
            <a:ln w="19812">
              <a:solidFill>
                <a:srgbClr val="F5E6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8006690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Consumes </a:t>
            </a:r>
            <a:r>
              <a:rPr spc="-30" dirty="0"/>
              <a:t>Municipal/Treated </a:t>
            </a:r>
            <a:r>
              <a:rPr spc="-45" dirty="0"/>
              <a:t>Water </a:t>
            </a:r>
            <a:r>
              <a:rPr spc="-1070" dirty="0"/>
              <a:t> </a:t>
            </a:r>
            <a:r>
              <a:rPr spc="-5" dirty="0"/>
              <a:t>(MS)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2062073"/>
            <a:ext cx="8475980" cy="3702050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  <a:tabLst>
                <a:tab pos="354965" algn="l"/>
              </a:tabLst>
            </a:pPr>
            <a:r>
              <a:rPr sz="1350" spc="-13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700" spc="-5" dirty="0">
                <a:latin typeface="Trebuchet MS"/>
                <a:cs typeface="Trebuchet MS"/>
              </a:rPr>
              <a:t>Uses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submersible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pumps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to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withdraw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40" dirty="0">
                <a:latin typeface="Trebuchet MS"/>
                <a:cs typeface="Trebuchet MS"/>
              </a:rPr>
              <a:t>water.</a:t>
            </a:r>
            <a:endParaRPr sz="17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  <a:tabLst>
                <a:tab pos="354965" algn="l"/>
              </a:tabLst>
            </a:pPr>
            <a:r>
              <a:rPr sz="1350" spc="-130" dirty="0">
                <a:latin typeface="Lucida Sans Unicode"/>
                <a:cs typeface="Lucida Sans Unicode"/>
              </a:rPr>
              <a:t>▶	</a:t>
            </a:r>
            <a:r>
              <a:rPr sz="1700" dirty="0">
                <a:latin typeface="Trebuchet MS"/>
                <a:cs typeface="Trebuchet MS"/>
              </a:rPr>
              <a:t>Supplied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by</a:t>
            </a:r>
            <a:r>
              <a:rPr sz="170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the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municipality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after</a:t>
            </a:r>
            <a:r>
              <a:rPr sz="170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treatment.</a:t>
            </a:r>
            <a:endParaRPr sz="17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  <a:tabLst>
                <a:tab pos="354965" algn="l"/>
              </a:tabLst>
            </a:pPr>
            <a:r>
              <a:rPr sz="1350" spc="-130" dirty="0">
                <a:latin typeface="Lucida Sans Unicode"/>
                <a:cs typeface="Lucida Sans Unicode"/>
              </a:rPr>
              <a:t>▶	</a:t>
            </a:r>
            <a:r>
              <a:rPr sz="1700" dirty="0">
                <a:latin typeface="Trebuchet MS"/>
                <a:cs typeface="Trebuchet MS"/>
              </a:rPr>
              <a:t>As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purified,</a:t>
            </a:r>
            <a:r>
              <a:rPr sz="1700" spc="1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minimum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chance</a:t>
            </a:r>
            <a:r>
              <a:rPr sz="1700" spc="-4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of contamination.</a:t>
            </a:r>
            <a:endParaRPr sz="17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4965" algn="l"/>
              </a:tabLst>
            </a:pPr>
            <a:r>
              <a:rPr sz="1350" spc="-130" dirty="0">
                <a:latin typeface="Lucida Sans Unicode"/>
                <a:cs typeface="Lucida Sans Unicode"/>
              </a:rPr>
              <a:t>▶	</a:t>
            </a:r>
            <a:r>
              <a:rPr sz="1700" spc="-15" dirty="0">
                <a:latin typeface="Trebuchet MS"/>
                <a:cs typeface="Trebuchet MS"/>
              </a:rPr>
              <a:t>Reduced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amount</a:t>
            </a:r>
            <a:r>
              <a:rPr sz="1700" spc="-35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of</a:t>
            </a:r>
            <a:r>
              <a:rPr sz="1700" dirty="0">
                <a:latin typeface="Trebuchet MS"/>
                <a:cs typeface="Trebuchet MS"/>
              </a:rPr>
              <a:t> heavy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metal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concentration.</a:t>
            </a:r>
            <a:endParaRPr sz="17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  <a:tabLst>
                <a:tab pos="354965" algn="l"/>
              </a:tabLst>
            </a:pPr>
            <a:r>
              <a:rPr sz="1350" spc="-130" dirty="0">
                <a:latin typeface="Lucida Sans Unicode"/>
                <a:cs typeface="Lucida Sans Unicode"/>
              </a:rPr>
              <a:t>▶	</a:t>
            </a:r>
            <a:r>
              <a:rPr sz="1700" spc="-5" dirty="0">
                <a:latin typeface="Trebuchet MS"/>
                <a:cs typeface="Trebuchet MS"/>
              </a:rPr>
              <a:t>Minor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amount</a:t>
            </a:r>
            <a:r>
              <a:rPr sz="1700" spc="-45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of dissolved</a:t>
            </a:r>
            <a:r>
              <a:rPr sz="1700" spc="15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and/or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suspended solids.</a:t>
            </a:r>
            <a:endParaRPr sz="17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  <a:tabLst>
                <a:tab pos="354965" algn="l"/>
              </a:tabLst>
            </a:pPr>
            <a:r>
              <a:rPr sz="1350" spc="-130" dirty="0">
                <a:latin typeface="Lucida Sans Unicode"/>
                <a:cs typeface="Lucida Sans Unicode"/>
              </a:rPr>
              <a:t>▶	</a:t>
            </a:r>
            <a:r>
              <a:rPr sz="1700" spc="-5" dirty="0">
                <a:latin typeface="Trebuchet MS"/>
                <a:cs typeface="Trebuchet MS"/>
              </a:rPr>
              <a:t>Increased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amount</a:t>
            </a:r>
            <a:r>
              <a:rPr sz="1700" spc="-35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of dissolved</a:t>
            </a:r>
            <a:r>
              <a:rPr sz="170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oxygen.</a:t>
            </a:r>
            <a:endParaRPr sz="17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4965" algn="l"/>
              </a:tabLst>
            </a:pPr>
            <a:r>
              <a:rPr sz="1350" spc="-130" dirty="0">
                <a:latin typeface="Lucida Sans Unicode"/>
                <a:cs typeface="Lucida Sans Unicode"/>
              </a:rPr>
              <a:t>▶	</a:t>
            </a:r>
            <a:r>
              <a:rPr sz="1700" dirty="0">
                <a:latin typeface="Trebuchet MS"/>
                <a:cs typeface="Trebuchet MS"/>
              </a:rPr>
              <a:t>Free</a:t>
            </a:r>
            <a:r>
              <a:rPr sz="1700" spc="-35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of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Oil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and</a:t>
            </a:r>
            <a:r>
              <a:rPr sz="1700" spc="-4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Grease.</a:t>
            </a:r>
            <a:endParaRPr sz="17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  <a:tabLst>
                <a:tab pos="354965" algn="l"/>
              </a:tabLst>
            </a:pPr>
            <a:r>
              <a:rPr sz="1350" spc="-130" dirty="0">
                <a:latin typeface="Lucida Sans Unicode"/>
                <a:cs typeface="Lucida Sans Unicode"/>
              </a:rPr>
              <a:t>▶	</a:t>
            </a:r>
            <a:r>
              <a:rPr sz="1700" spc="-5" dirty="0">
                <a:latin typeface="Trebuchet MS"/>
                <a:cs typeface="Trebuchet MS"/>
              </a:rPr>
              <a:t>Expensive.</a:t>
            </a:r>
            <a:endParaRPr sz="17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  <a:tabLst>
                <a:tab pos="354965" algn="l"/>
              </a:tabLst>
            </a:pPr>
            <a:r>
              <a:rPr sz="1350" spc="-130" dirty="0">
                <a:latin typeface="Lucida Sans Unicode"/>
                <a:cs typeface="Lucida Sans Unicode"/>
              </a:rPr>
              <a:t>▶	</a:t>
            </a:r>
            <a:r>
              <a:rPr sz="1700" spc="-5" dirty="0">
                <a:latin typeface="Trebuchet MS"/>
                <a:cs typeface="Trebuchet MS"/>
              </a:rPr>
              <a:t>Infrequently</a:t>
            </a:r>
            <a:r>
              <a:rPr sz="1700" spc="-4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supplied</a:t>
            </a:r>
            <a:r>
              <a:rPr sz="170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in some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places.</a:t>
            </a:r>
            <a:endParaRPr sz="17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4965" algn="l"/>
              </a:tabLst>
            </a:pPr>
            <a:r>
              <a:rPr sz="1350" spc="-130" dirty="0">
                <a:latin typeface="Lucida Sans Unicode"/>
                <a:cs typeface="Lucida Sans Unicode"/>
              </a:rPr>
              <a:t>▶	</a:t>
            </a:r>
            <a:r>
              <a:rPr sz="1700" spc="-5" dirty="0">
                <a:latin typeface="Trebuchet MS"/>
                <a:cs typeface="Trebuchet MS"/>
              </a:rPr>
              <a:t>Sometimes taste</a:t>
            </a:r>
            <a:r>
              <a:rPr sz="1700" spc="5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and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colour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of</a:t>
            </a:r>
            <a:r>
              <a:rPr sz="1700" spc="5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the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supplied</a:t>
            </a:r>
            <a:r>
              <a:rPr sz="1700" spc="1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water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becomes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untenable.</a:t>
            </a:r>
            <a:endParaRPr sz="17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  <a:tabLst>
                <a:tab pos="354965" algn="l"/>
              </a:tabLst>
            </a:pPr>
            <a:r>
              <a:rPr sz="1350" spc="-130" dirty="0">
                <a:latin typeface="Lucida Sans Unicode"/>
                <a:cs typeface="Lucida Sans Unicode"/>
              </a:rPr>
              <a:t>▶	</a:t>
            </a:r>
            <a:r>
              <a:rPr sz="1700" dirty="0">
                <a:latin typeface="Trebuchet MS"/>
                <a:cs typeface="Trebuchet MS"/>
              </a:rPr>
              <a:t>Amount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of</a:t>
            </a:r>
            <a:r>
              <a:rPr sz="1700" spc="5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chlorine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may </a:t>
            </a:r>
            <a:r>
              <a:rPr sz="1700" spc="-5" dirty="0">
                <a:latin typeface="Trebuchet MS"/>
                <a:cs typeface="Trebuchet MS"/>
              </a:rPr>
              <a:t>be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more</a:t>
            </a:r>
            <a:r>
              <a:rPr sz="1700" spc="5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compared to</a:t>
            </a:r>
            <a:r>
              <a:rPr sz="1700" spc="1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the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surface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or</a:t>
            </a:r>
            <a:r>
              <a:rPr sz="1700" spc="5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ground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5" dirty="0">
                <a:latin typeface="Trebuchet MS"/>
                <a:cs typeface="Trebuchet MS"/>
              </a:rPr>
              <a:t>water sources.</a:t>
            </a:r>
            <a:endParaRPr sz="17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8311490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Consumes </a:t>
            </a:r>
            <a:r>
              <a:rPr spc="-45" dirty="0"/>
              <a:t>Water </a:t>
            </a:r>
            <a:r>
              <a:rPr dirty="0"/>
              <a:t>from Surface </a:t>
            </a:r>
            <a:r>
              <a:rPr spc="-45" dirty="0"/>
              <a:t>Water </a:t>
            </a:r>
            <a:r>
              <a:rPr spc="-1070" dirty="0"/>
              <a:t> </a:t>
            </a:r>
            <a:r>
              <a:rPr spc="-45" dirty="0"/>
              <a:t>Treatment</a:t>
            </a:r>
            <a:r>
              <a:rPr spc="-35" dirty="0"/>
              <a:t> </a:t>
            </a:r>
            <a:r>
              <a:rPr spc="-5" dirty="0"/>
              <a:t>Plant(SWTP)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2419858"/>
            <a:ext cx="8061325" cy="270700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spc="-5" dirty="0">
                <a:latin typeface="Trebuchet MS"/>
                <a:cs typeface="Trebuchet MS"/>
              </a:rPr>
              <a:t>House hold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is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fed</a:t>
            </a:r>
            <a:r>
              <a:rPr sz="1800" dirty="0">
                <a:latin typeface="Trebuchet MS"/>
                <a:cs typeface="Trebuchet MS"/>
              </a:rPr>
              <a:t> by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 treated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water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from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SWTP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latin typeface="Lucida Sans Unicode"/>
                <a:cs typeface="Lucida Sans Unicode"/>
              </a:rPr>
              <a:t>▶	</a:t>
            </a:r>
            <a:r>
              <a:rPr sz="1800" spc="-5" dirty="0">
                <a:latin typeface="Trebuchet MS"/>
                <a:cs typeface="Trebuchet MS"/>
              </a:rPr>
              <a:t>May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have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greater amount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of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chlorine.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-150" dirty="0">
                <a:latin typeface="Lucida Sans Unicode"/>
                <a:cs typeface="Lucida Sans Unicode"/>
              </a:rPr>
              <a:t>▶	</a:t>
            </a:r>
            <a:r>
              <a:rPr sz="1800" spc="-30" dirty="0">
                <a:latin typeface="Trebuchet MS"/>
                <a:cs typeface="Trebuchet MS"/>
              </a:rPr>
              <a:t>Turbidity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may </a:t>
            </a:r>
            <a:r>
              <a:rPr sz="1800" dirty="0">
                <a:latin typeface="Trebuchet MS"/>
                <a:cs typeface="Trebuchet MS"/>
              </a:rPr>
              <a:t>be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high which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make the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transparency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low.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450" spc="-150" dirty="0">
                <a:latin typeface="Lucida Sans Unicode"/>
                <a:cs typeface="Lucida Sans Unicode"/>
              </a:rPr>
              <a:t>▶	</a:t>
            </a:r>
            <a:r>
              <a:rPr sz="1800" spc="-5" dirty="0">
                <a:latin typeface="Trebuchet MS"/>
                <a:cs typeface="Trebuchet MS"/>
              </a:rPr>
              <a:t>Chance of contamination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during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supply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and </a:t>
            </a:r>
            <a:r>
              <a:rPr sz="1800" dirty="0">
                <a:latin typeface="Trebuchet MS"/>
                <a:cs typeface="Trebuchet MS"/>
              </a:rPr>
              <a:t>in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dirty="0">
                <a:latin typeface="Trebuchet MS"/>
                <a:cs typeface="Trebuchet MS"/>
              </a:rPr>
              <a:t> supply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lines.</a:t>
            </a: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-150" dirty="0">
                <a:latin typeface="Lucida Sans Unicode"/>
                <a:cs typeface="Lucida Sans Unicode"/>
              </a:rPr>
              <a:t>▶	</a:t>
            </a:r>
            <a:r>
              <a:rPr sz="1800" spc="-5" dirty="0">
                <a:latin typeface="Trebuchet MS"/>
                <a:cs typeface="Trebuchet MS"/>
              </a:rPr>
              <a:t>Dissolved oxygen will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be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high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which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may effect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 taste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of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water.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latin typeface="Lucida Sans Unicode"/>
                <a:cs typeface="Lucida Sans Unicode"/>
              </a:rPr>
              <a:t>▶	</a:t>
            </a:r>
            <a:r>
              <a:rPr sz="1800" spc="-5" dirty="0">
                <a:latin typeface="Trebuchet MS"/>
                <a:cs typeface="Trebuchet MS"/>
              </a:rPr>
              <a:t>Expensive</a:t>
            </a:r>
            <a:r>
              <a:rPr sz="1800" spc="18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due</a:t>
            </a:r>
            <a:r>
              <a:rPr sz="1800" spc="19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to</a:t>
            </a:r>
            <a:r>
              <a:rPr sz="1800" spc="18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spc="18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treatment</a:t>
            </a:r>
            <a:r>
              <a:rPr sz="1800" spc="18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process,</a:t>
            </a:r>
            <a:r>
              <a:rPr sz="1800" spc="19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so</a:t>
            </a:r>
            <a:r>
              <a:rPr sz="1800" spc="18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wastage</a:t>
            </a:r>
            <a:r>
              <a:rPr sz="1800" spc="18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of</a:t>
            </a:r>
            <a:r>
              <a:rPr sz="1800" spc="17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water</a:t>
            </a:r>
            <a:r>
              <a:rPr sz="1800" spc="18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will</a:t>
            </a:r>
            <a:r>
              <a:rPr sz="1800" spc="18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effect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bill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paid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by</a:t>
            </a:r>
            <a:r>
              <a:rPr sz="1800" spc="-5" dirty="0">
                <a:latin typeface="Trebuchet MS"/>
                <a:cs typeface="Trebuchet MS"/>
              </a:rPr>
              <a:t> the </a:t>
            </a:r>
            <a:r>
              <a:rPr sz="1800" spc="-30" dirty="0">
                <a:latin typeface="Trebuchet MS"/>
                <a:cs typeface="Trebuchet MS"/>
              </a:rPr>
              <a:t>consumer.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8006690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Consumes</a:t>
            </a:r>
            <a:r>
              <a:rPr spc="-15" dirty="0"/>
              <a:t> </a:t>
            </a:r>
            <a:r>
              <a:rPr spc="-45" dirty="0"/>
              <a:t>Water</a:t>
            </a:r>
            <a:r>
              <a:rPr spc="-40" dirty="0"/>
              <a:t> </a:t>
            </a:r>
            <a:r>
              <a:rPr dirty="0"/>
              <a:t>from</a:t>
            </a:r>
            <a:r>
              <a:rPr spc="-20" dirty="0"/>
              <a:t> </a:t>
            </a:r>
            <a:r>
              <a:rPr spc="-45" dirty="0"/>
              <a:t>Waste</a:t>
            </a:r>
            <a:r>
              <a:rPr spc="-20" dirty="0"/>
              <a:t> </a:t>
            </a:r>
            <a:r>
              <a:rPr spc="-40" dirty="0"/>
              <a:t>Water </a:t>
            </a:r>
            <a:r>
              <a:rPr spc="-1070" dirty="0"/>
              <a:t> </a:t>
            </a:r>
            <a:r>
              <a:rPr spc="-45" dirty="0"/>
              <a:t>Treatment</a:t>
            </a:r>
            <a:r>
              <a:rPr spc="-35" dirty="0"/>
              <a:t> </a:t>
            </a:r>
            <a:r>
              <a:rPr spc="-5" dirty="0"/>
              <a:t>Plant(WWTP)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2236470"/>
            <a:ext cx="8978265" cy="352996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dirty="0">
                <a:latin typeface="Trebuchet MS"/>
                <a:cs typeface="Trebuchet MS"/>
              </a:rPr>
              <a:t>The </a:t>
            </a:r>
            <a:r>
              <a:rPr sz="1800" spc="-5" dirty="0">
                <a:latin typeface="Trebuchet MS"/>
                <a:cs typeface="Trebuchet MS"/>
              </a:rPr>
              <a:t>house hold</a:t>
            </a:r>
            <a:r>
              <a:rPr sz="1800" dirty="0">
                <a:latin typeface="Trebuchet MS"/>
                <a:cs typeface="Trebuchet MS"/>
              </a:rPr>
              <a:t> is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fed</a:t>
            </a:r>
            <a:r>
              <a:rPr sz="1800" dirty="0">
                <a:latin typeface="Trebuchet MS"/>
                <a:cs typeface="Trebuchet MS"/>
              </a:rPr>
              <a:t> by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treated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water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from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WWTP.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latin typeface="Lucida Sans Unicode"/>
                <a:cs typeface="Lucida Sans Unicode"/>
              </a:rPr>
              <a:t>▶	</a:t>
            </a:r>
            <a:r>
              <a:rPr sz="1800" dirty="0">
                <a:latin typeface="Trebuchet MS"/>
                <a:cs typeface="Trebuchet MS"/>
              </a:rPr>
              <a:t>Such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water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have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a </a:t>
            </a:r>
            <a:r>
              <a:rPr sz="1800" spc="-5" dirty="0">
                <a:latin typeface="Trebuchet MS"/>
                <a:cs typeface="Trebuchet MS"/>
              </a:rPr>
              <a:t>higher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chance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of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contamination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compared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to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other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sources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latin typeface="Lucida Sans Unicode"/>
                <a:cs typeface="Lucida Sans Unicode"/>
              </a:rPr>
              <a:t>▶	</a:t>
            </a:r>
            <a:r>
              <a:rPr sz="1800" spc="-10" dirty="0">
                <a:latin typeface="Trebuchet MS"/>
                <a:cs typeface="Trebuchet MS"/>
              </a:rPr>
              <a:t>Probability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of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presence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of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chemical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compounds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will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be</a:t>
            </a:r>
            <a:r>
              <a:rPr sz="1800" spc="-5" dirty="0">
                <a:latin typeface="Trebuchet MS"/>
                <a:cs typeface="Trebuchet MS"/>
              </a:rPr>
              <a:t> more.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010"/>
              </a:spcBef>
            </a:pPr>
            <a:r>
              <a:rPr sz="1450" spc="-150" dirty="0">
                <a:latin typeface="Lucida Sans Unicode"/>
                <a:cs typeface="Lucida Sans Unicode"/>
              </a:rPr>
              <a:t>▶</a:t>
            </a:r>
            <a:r>
              <a:rPr sz="1450" spc="-145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Dissolved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oxygen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may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not </a:t>
            </a:r>
            <a:r>
              <a:rPr sz="1800" spc="5" dirty="0">
                <a:latin typeface="Trebuchet MS"/>
                <a:cs typeface="Trebuchet MS"/>
              </a:rPr>
              <a:t>be </a:t>
            </a:r>
            <a:r>
              <a:rPr sz="1800" dirty="0">
                <a:latin typeface="Trebuchet MS"/>
                <a:cs typeface="Trebuchet MS"/>
              </a:rPr>
              <a:t>as </a:t>
            </a:r>
            <a:r>
              <a:rPr sz="1800" spc="-5" dirty="0">
                <a:latin typeface="Trebuchet MS"/>
                <a:cs typeface="Trebuchet MS"/>
              </a:rPr>
              <a:t>high</a:t>
            </a:r>
            <a:r>
              <a:rPr sz="1800" dirty="0">
                <a:latin typeface="Trebuchet MS"/>
                <a:cs typeface="Trebuchet MS"/>
              </a:rPr>
              <a:t> as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water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received</a:t>
            </a:r>
            <a:r>
              <a:rPr sz="1800" spc="5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from</a:t>
            </a:r>
            <a:r>
              <a:rPr sz="1800" spc="5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other</a:t>
            </a:r>
            <a:r>
              <a:rPr sz="1800" spc="53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sources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which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may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effect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 taste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and quality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of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water</a:t>
            </a:r>
            <a:endParaRPr sz="1800" dirty="0">
              <a:latin typeface="Trebuchet MS"/>
              <a:cs typeface="Trebuchet MS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994"/>
              </a:spcBef>
            </a:pPr>
            <a:r>
              <a:rPr sz="1450" spc="-150" dirty="0">
                <a:latin typeface="Lucida Sans Unicode"/>
                <a:cs typeface="Lucida Sans Unicode"/>
              </a:rPr>
              <a:t>▶</a:t>
            </a:r>
            <a:r>
              <a:rPr sz="1450" spc="-145" dirty="0">
                <a:latin typeface="Lucida Sans Unicode"/>
                <a:cs typeface="Lucida Sans Unicode"/>
              </a:rPr>
              <a:t> </a:t>
            </a:r>
            <a:r>
              <a:rPr sz="1800" spc="-15" dirty="0">
                <a:latin typeface="Trebuchet MS"/>
                <a:cs typeface="Trebuchet MS"/>
              </a:rPr>
              <a:t>Presence </a:t>
            </a:r>
            <a:r>
              <a:rPr sz="1800" spc="-5" dirty="0">
                <a:latin typeface="Trebuchet MS"/>
                <a:cs typeface="Trebuchet MS"/>
              </a:rPr>
              <a:t>of faecal coliform and bacteria </a:t>
            </a:r>
            <a:r>
              <a:rPr sz="1800" dirty="0">
                <a:latin typeface="Trebuchet MS"/>
                <a:cs typeface="Trebuchet MS"/>
              </a:rPr>
              <a:t>will be </a:t>
            </a:r>
            <a:r>
              <a:rPr sz="1800" spc="-5" dirty="0">
                <a:latin typeface="Trebuchet MS"/>
                <a:cs typeface="Trebuchet MS"/>
              </a:rPr>
              <a:t>more compared to </a:t>
            </a:r>
            <a:r>
              <a:rPr sz="1800" spc="-10" dirty="0">
                <a:latin typeface="Trebuchet MS"/>
                <a:cs typeface="Trebuchet MS"/>
              </a:rPr>
              <a:t>the </a:t>
            </a:r>
            <a:r>
              <a:rPr sz="1800" dirty="0">
                <a:latin typeface="Trebuchet MS"/>
                <a:cs typeface="Trebuchet MS"/>
              </a:rPr>
              <a:t>supply 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received </a:t>
            </a:r>
            <a:r>
              <a:rPr sz="1800" spc="-5" dirty="0">
                <a:latin typeface="Trebuchet MS"/>
                <a:cs typeface="Trebuchet MS"/>
              </a:rPr>
              <a:t>from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SWTP</a:t>
            </a:r>
          </a:p>
          <a:p>
            <a:pPr marL="355600" marR="5080" indent="-342900" algn="just">
              <a:lnSpc>
                <a:spcPct val="100000"/>
              </a:lnSpc>
              <a:spcBef>
                <a:spcPts val="1000"/>
              </a:spcBef>
            </a:pPr>
            <a:r>
              <a:rPr sz="1450" spc="-150" dirty="0">
                <a:latin typeface="Lucida Sans Unicode"/>
                <a:cs typeface="Lucida Sans Unicode"/>
              </a:rPr>
              <a:t>▶</a:t>
            </a:r>
            <a:r>
              <a:rPr sz="1450" spc="60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Highly</a:t>
            </a:r>
            <a:r>
              <a:rPr sz="1800" spc="27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Expensive,</a:t>
            </a:r>
            <a:r>
              <a:rPr sz="1800" spc="28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more</a:t>
            </a:r>
            <a:r>
              <a:rPr sz="1800" spc="27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than</a:t>
            </a:r>
            <a:r>
              <a:rPr sz="1800" spc="290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SWTP,</a:t>
            </a:r>
            <a:r>
              <a:rPr sz="1800" spc="27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for</a:t>
            </a:r>
            <a:r>
              <a:rPr sz="1800" spc="27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spc="27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advanced</a:t>
            </a:r>
            <a:r>
              <a:rPr sz="1800" spc="28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treatment</a:t>
            </a:r>
            <a:r>
              <a:rPr sz="1800" spc="28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process</a:t>
            </a:r>
            <a:r>
              <a:rPr sz="1800" spc="28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adopted </a:t>
            </a:r>
            <a:r>
              <a:rPr sz="1800" spc="-53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for </a:t>
            </a:r>
            <a:r>
              <a:rPr sz="1800" spc="-5" dirty="0">
                <a:latin typeface="Trebuchet MS"/>
                <a:cs typeface="Trebuchet MS"/>
              </a:rPr>
              <a:t>purification of the </a:t>
            </a:r>
            <a:r>
              <a:rPr sz="1800" dirty="0">
                <a:latin typeface="Trebuchet MS"/>
                <a:cs typeface="Trebuchet MS"/>
              </a:rPr>
              <a:t>waste </a:t>
            </a:r>
            <a:r>
              <a:rPr sz="1800" spc="-45" dirty="0">
                <a:latin typeface="Trebuchet MS"/>
                <a:cs typeface="Trebuchet MS"/>
              </a:rPr>
              <a:t>water, </a:t>
            </a:r>
            <a:r>
              <a:rPr sz="1800" dirty="0">
                <a:latin typeface="Trebuchet MS"/>
                <a:cs typeface="Trebuchet MS"/>
              </a:rPr>
              <a:t>so </a:t>
            </a:r>
            <a:r>
              <a:rPr sz="1800" spc="-5" dirty="0">
                <a:latin typeface="Trebuchet MS"/>
                <a:cs typeface="Trebuchet MS"/>
              </a:rPr>
              <a:t>wastage of </a:t>
            </a:r>
            <a:r>
              <a:rPr sz="1800" dirty="0">
                <a:latin typeface="Trebuchet MS"/>
                <a:cs typeface="Trebuchet MS"/>
              </a:rPr>
              <a:t>water will </a:t>
            </a:r>
            <a:r>
              <a:rPr sz="1800" spc="-5" dirty="0">
                <a:latin typeface="Trebuchet MS"/>
                <a:cs typeface="Trebuchet MS"/>
              </a:rPr>
              <a:t>effect the bill paid </a:t>
            </a:r>
            <a:r>
              <a:rPr sz="1800" spc="-10" dirty="0">
                <a:latin typeface="Trebuchet MS"/>
                <a:cs typeface="Trebuchet MS"/>
              </a:rPr>
              <a:t>by </a:t>
            </a:r>
            <a:r>
              <a:rPr sz="1800" spc="-5" dirty="0">
                <a:latin typeface="Trebuchet MS"/>
                <a:cs typeface="Trebuchet MS"/>
              </a:rPr>
              <a:t> the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consumer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7223759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Consumes </a:t>
            </a:r>
            <a:r>
              <a:rPr spc="-45" dirty="0"/>
              <a:t>Water </a:t>
            </a:r>
            <a:r>
              <a:rPr dirty="0"/>
              <a:t>from </a:t>
            </a:r>
            <a:r>
              <a:rPr spc="-60" dirty="0"/>
              <a:t>Treated </a:t>
            </a:r>
            <a:r>
              <a:rPr dirty="0"/>
              <a:t>Rain </a:t>
            </a:r>
            <a:r>
              <a:rPr spc="-1070" dirty="0"/>
              <a:t> </a:t>
            </a:r>
            <a:r>
              <a:rPr spc="-45" dirty="0"/>
              <a:t>Water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2568" y="1964563"/>
            <a:ext cx="8354059" cy="352996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5600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spc="-25" dirty="0">
                <a:latin typeface="Trebuchet MS"/>
                <a:cs typeface="Trebuchet MS"/>
              </a:rPr>
              <a:t>Water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is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withdrawn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from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rain </a:t>
            </a:r>
            <a:r>
              <a:rPr sz="1800" spc="-5" dirty="0">
                <a:latin typeface="Trebuchet MS"/>
                <a:cs typeface="Trebuchet MS"/>
              </a:rPr>
              <a:t>water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harvesting</a:t>
            </a:r>
            <a:r>
              <a:rPr sz="1800" spc="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tank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or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recharge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pits.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450" spc="-150" dirty="0">
                <a:latin typeface="Lucida Sans Unicode"/>
                <a:cs typeface="Lucida Sans Unicode"/>
              </a:rPr>
              <a:t>▶	</a:t>
            </a:r>
            <a:r>
              <a:rPr sz="1800" spc="-5" dirty="0">
                <a:latin typeface="Trebuchet MS"/>
                <a:cs typeface="Trebuchet MS"/>
              </a:rPr>
              <a:t>Contamination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chance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is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high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and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depend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on the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tank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and </a:t>
            </a:r>
            <a:r>
              <a:rPr sz="1800" dirty="0">
                <a:latin typeface="Trebuchet MS"/>
                <a:cs typeface="Trebuchet MS"/>
              </a:rPr>
              <a:t>supply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lines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used.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450" spc="-150" dirty="0">
                <a:latin typeface="Lucida Sans Unicode"/>
                <a:cs typeface="Lucida Sans Unicode"/>
              </a:rPr>
              <a:t>▶	</a:t>
            </a:r>
            <a:r>
              <a:rPr sz="1800" spc="-5" dirty="0">
                <a:latin typeface="Trebuchet MS"/>
                <a:cs typeface="Trebuchet MS"/>
              </a:rPr>
              <a:t>Chance of contamination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during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supply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and </a:t>
            </a:r>
            <a:r>
              <a:rPr sz="1800" dirty="0">
                <a:latin typeface="Trebuchet MS"/>
                <a:cs typeface="Trebuchet MS"/>
              </a:rPr>
              <a:t>in</a:t>
            </a:r>
            <a:r>
              <a:rPr sz="1800" spc="-5" dirty="0">
                <a:latin typeface="Trebuchet MS"/>
                <a:cs typeface="Trebuchet MS"/>
              </a:rPr>
              <a:t> the</a:t>
            </a:r>
            <a:r>
              <a:rPr sz="1800" dirty="0">
                <a:latin typeface="Trebuchet MS"/>
                <a:cs typeface="Trebuchet MS"/>
              </a:rPr>
              <a:t> supply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lines.</a:t>
            </a:r>
          </a:p>
          <a:p>
            <a:pPr marL="355600" marR="5715" indent="-343535" algn="just">
              <a:lnSpc>
                <a:spcPct val="100000"/>
              </a:lnSpc>
              <a:spcBef>
                <a:spcPts val="1010"/>
              </a:spcBef>
            </a:pPr>
            <a:r>
              <a:rPr sz="1450" spc="-150" dirty="0">
                <a:latin typeface="Lucida Sans Unicode"/>
                <a:cs typeface="Lucida Sans Unicode"/>
              </a:rPr>
              <a:t>▶</a:t>
            </a:r>
            <a:r>
              <a:rPr sz="1450" spc="-145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Suspended solids and </a:t>
            </a:r>
            <a:r>
              <a:rPr sz="1800" spc="-10" dirty="0">
                <a:latin typeface="Trebuchet MS"/>
                <a:cs typeface="Trebuchet MS"/>
              </a:rPr>
              <a:t>turbidity </a:t>
            </a:r>
            <a:r>
              <a:rPr sz="1800" spc="-5" dirty="0">
                <a:latin typeface="Trebuchet MS"/>
                <a:cs typeface="Trebuchet MS"/>
              </a:rPr>
              <a:t>will </a:t>
            </a:r>
            <a:r>
              <a:rPr sz="1800" dirty="0">
                <a:latin typeface="Trebuchet MS"/>
                <a:cs typeface="Trebuchet MS"/>
              </a:rPr>
              <a:t>be </a:t>
            </a:r>
            <a:r>
              <a:rPr sz="1800" spc="-10" dirty="0">
                <a:latin typeface="Trebuchet MS"/>
                <a:cs typeface="Trebuchet MS"/>
              </a:rPr>
              <a:t>high </a:t>
            </a:r>
            <a:r>
              <a:rPr sz="1800" spc="-5" dirty="0">
                <a:latin typeface="Trebuchet MS"/>
                <a:cs typeface="Trebuchet MS"/>
              </a:rPr>
              <a:t>compared </a:t>
            </a:r>
            <a:r>
              <a:rPr sz="1800" spc="-10" dirty="0">
                <a:latin typeface="Trebuchet MS"/>
                <a:cs typeface="Trebuchet MS"/>
              </a:rPr>
              <a:t>to </a:t>
            </a:r>
            <a:r>
              <a:rPr sz="1800" dirty="0">
                <a:latin typeface="Trebuchet MS"/>
                <a:cs typeface="Trebuchet MS"/>
              </a:rPr>
              <a:t>SWTP </a:t>
            </a:r>
            <a:r>
              <a:rPr sz="1800" spc="-5" dirty="0">
                <a:latin typeface="Trebuchet MS"/>
                <a:cs typeface="Trebuchet MS"/>
              </a:rPr>
              <a:t>but lower 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compared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to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WWTP.</a:t>
            </a:r>
            <a:endParaRPr sz="1800" dirty="0">
              <a:latin typeface="Trebuchet MS"/>
              <a:cs typeface="Trebuchet MS"/>
            </a:endParaRPr>
          </a:p>
          <a:p>
            <a:pPr marL="355600" marR="6985" indent="-343535" algn="just">
              <a:lnSpc>
                <a:spcPct val="100000"/>
              </a:lnSpc>
              <a:spcBef>
                <a:spcPts val="1000"/>
              </a:spcBef>
            </a:pPr>
            <a:r>
              <a:rPr sz="1450" spc="-150" dirty="0">
                <a:latin typeface="Lucida Sans Unicode"/>
                <a:cs typeface="Lucida Sans Unicode"/>
              </a:rPr>
              <a:t>▶</a:t>
            </a:r>
            <a:r>
              <a:rPr sz="1450" spc="-145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Cheap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but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quality</a:t>
            </a:r>
            <a:r>
              <a:rPr sz="1800" dirty="0">
                <a:latin typeface="Trebuchet MS"/>
                <a:cs typeface="Trebuchet MS"/>
              </a:rPr>
              <a:t> is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.doubtful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and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will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depend</a:t>
            </a:r>
            <a:r>
              <a:rPr sz="1800" spc="53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upon</a:t>
            </a:r>
            <a:r>
              <a:rPr sz="1800" spc="5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spc="53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treatment 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mechanism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adopted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by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the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system.</a:t>
            </a:r>
            <a:endParaRPr sz="1800" dirty="0">
              <a:latin typeface="Trebuchet MS"/>
              <a:cs typeface="Trebuchet MS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995"/>
              </a:spcBef>
            </a:pPr>
            <a:r>
              <a:rPr sz="1450" spc="-145" dirty="0">
                <a:latin typeface="Lucida Sans Unicode"/>
                <a:cs typeface="Lucida Sans Unicode"/>
              </a:rPr>
              <a:t>▶</a:t>
            </a:r>
            <a:r>
              <a:rPr sz="1450" spc="-140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Quantity that can </a:t>
            </a:r>
            <a:r>
              <a:rPr sz="1800" dirty="0">
                <a:latin typeface="Trebuchet MS"/>
                <a:cs typeface="Trebuchet MS"/>
              </a:rPr>
              <a:t>be </a:t>
            </a:r>
            <a:r>
              <a:rPr sz="1800" spc="-5" dirty="0">
                <a:latin typeface="Trebuchet MS"/>
                <a:cs typeface="Trebuchet MS"/>
              </a:rPr>
              <a:t>treated and supplied </a:t>
            </a:r>
            <a:r>
              <a:rPr sz="1800" spc="-10" dirty="0">
                <a:latin typeface="Trebuchet MS"/>
                <a:cs typeface="Trebuchet MS"/>
              </a:rPr>
              <a:t>for </a:t>
            </a:r>
            <a:r>
              <a:rPr sz="1800" spc="-5" dirty="0">
                <a:latin typeface="Trebuchet MS"/>
                <a:cs typeface="Trebuchet MS"/>
              </a:rPr>
              <a:t>consumption </a:t>
            </a:r>
            <a:r>
              <a:rPr sz="1800" dirty="0">
                <a:latin typeface="Trebuchet MS"/>
                <a:cs typeface="Trebuchet MS"/>
              </a:rPr>
              <a:t>is </a:t>
            </a:r>
            <a:r>
              <a:rPr sz="1800" spc="-5" dirty="0">
                <a:latin typeface="Trebuchet MS"/>
                <a:cs typeface="Trebuchet MS"/>
              </a:rPr>
              <a:t>uncertain and 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depend upon the amount </a:t>
            </a:r>
            <a:r>
              <a:rPr sz="1800" dirty="0">
                <a:latin typeface="Trebuchet MS"/>
                <a:cs typeface="Trebuchet MS"/>
              </a:rPr>
              <a:t>and </a:t>
            </a:r>
            <a:r>
              <a:rPr sz="1800" spc="-5" dirty="0">
                <a:latin typeface="Trebuchet MS"/>
                <a:cs typeface="Trebuchet MS"/>
              </a:rPr>
              <a:t>frequency of </a:t>
            </a:r>
            <a:r>
              <a:rPr sz="1800" dirty="0">
                <a:latin typeface="Trebuchet MS"/>
                <a:cs typeface="Trebuchet MS"/>
              </a:rPr>
              <a:t>rainfall </a:t>
            </a:r>
            <a:r>
              <a:rPr sz="1800" spc="-5" dirty="0">
                <a:latin typeface="Trebuchet MS"/>
                <a:cs typeface="Trebuchet MS"/>
              </a:rPr>
              <a:t>along with the </a:t>
            </a:r>
            <a:r>
              <a:rPr sz="1800" dirty="0">
                <a:latin typeface="Trebuchet MS"/>
                <a:cs typeface="Trebuchet MS"/>
              </a:rPr>
              <a:t>volume </a:t>
            </a:r>
            <a:r>
              <a:rPr sz="1800" spc="-10" dirty="0">
                <a:latin typeface="Trebuchet MS"/>
                <a:cs typeface="Trebuchet MS"/>
              </a:rPr>
              <a:t>of </a:t>
            </a:r>
            <a:r>
              <a:rPr sz="1800" spc="-5" dirty="0">
                <a:latin typeface="Trebuchet MS"/>
                <a:cs typeface="Trebuchet MS"/>
              </a:rPr>
              <a:t> the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storage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tank.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304800"/>
            <a:ext cx="4958690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Contaminants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838200"/>
            <a:ext cx="9917430" cy="5747727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  <a:tabLst>
                <a:tab pos="354965" algn="l"/>
              </a:tabLst>
            </a:pPr>
            <a:r>
              <a:rPr sz="1100" spc="-95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400" dirty="0">
                <a:solidFill>
                  <a:srgbClr val="404040"/>
                </a:solidFill>
                <a:latin typeface="Trebuchet MS"/>
                <a:cs typeface="Trebuchet MS"/>
              </a:rPr>
              <a:t>SWTP</a:t>
            </a:r>
            <a:endParaRPr sz="1400" dirty="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715"/>
              </a:spcBef>
              <a:tabLst>
                <a:tab pos="756285" algn="l"/>
              </a:tabLst>
            </a:pPr>
            <a:r>
              <a:rPr sz="950" spc="-85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Aluminium,</a:t>
            </a:r>
            <a:r>
              <a:rPr b="1" spc="-5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Arsenic,</a:t>
            </a:r>
            <a:r>
              <a:rPr b="1" spc="-6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Asbestos,</a:t>
            </a:r>
            <a:endParaRPr dirty="0">
              <a:latin typeface="Trebuchet MS" panose="020B0603020202020204" pitchFamily="34" charset="0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720"/>
              </a:spcBef>
              <a:tabLst>
                <a:tab pos="756285" algn="l"/>
              </a:tabLst>
            </a:pPr>
            <a:r>
              <a:rPr spc="-85" dirty="0">
                <a:latin typeface="Trebuchet MS" panose="020B0603020202020204" pitchFamily="34" charset="0"/>
                <a:cs typeface="Lucida Sans Unicode"/>
              </a:rPr>
              <a:t>▶	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Barium,</a:t>
            </a:r>
            <a:r>
              <a:rPr b="1" spc="-1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Beryllium,</a:t>
            </a:r>
            <a:r>
              <a:rPr b="1" spc="-2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Boron,</a:t>
            </a:r>
            <a:endParaRPr dirty="0">
              <a:latin typeface="Trebuchet MS" panose="020B0603020202020204" pitchFamily="34" charset="0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710"/>
              </a:spcBef>
              <a:tabLst>
                <a:tab pos="756285" algn="l"/>
              </a:tabLst>
            </a:pPr>
            <a:r>
              <a:rPr spc="-85" dirty="0">
                <a:latin typeface="Trebuchet MS" panose="020B0603020202020204" pitchFamily="34" charset="0"/>
                <a:cs typeface="Lucida Sans Unicode"/>
              </a:rPr>
              <a:t>▶	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Cadmium,</a:t>
            </a:r>
            <a:r>
              <a:rPr b="1" spc="1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Cobalt,</a:t>
            </a:r>
            <a:r>
              <a:rPr b="1" spc="-1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25" dirty="0">
                <a:latin typeface="Trebuchet MS" panose="020B0603020202020204" pitchFamily="34" charset="0"/>
                <a:cs typeface="Trebuchet MS"/>
              </a:rPr>
              <a:t>Copper,</a:t>
            </a:r>
            <a:r>
              <a:rPr b="1" spc="-2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Cyanides,</a:t>
            </a:r>
            <a:endParaRPr dirty="0">
              <a:latin typeface="Trebuchet MS" panose="020B0603020202020204" pitchFamily="34" charset="0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710"/>
              </a:spcBef>
              <a:tabLst>
                <a:tab pos="756285" algn="l"/>
              </a:tabLst>
            </a:pPr>
            <a:r>
              <a:rPr spc="-85" dirty="0">
                <a:latin typeface="Trebuchet MS" panose="020B0603020202020204" pitchFamily="34" charset="0"/>
                <a:cs typeface="Lucida Sans Unicode"/>
              </a:rPr>
              <a:t>▶	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Iron</a:t>
            </a:r>
            <a:endParaRPr dirty="0">
              <a:latin typeface="Trebuchet MS" panose="020B0603020202020204" pitchFamily="34" charset="0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720"/>
              </a:spcBef>
              <a:tabLst>
                <a:tab pos="756285" algn="l"/>
              </a:tabLst>
            </a:pPr>
            <a:r>
              <a:rPr spc="-85" dirty="0">
                <a:latin typeface="Trebuchet MS" panose="020B0603020202020204" pitchFamily="34" charset="0"/>
                <a:cs typeface="Lucida Sans Unicode"/>
              </a:rPr>
              <a:t>▶	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Lead,</a:t>
            </a:r>
            <a:r>
              <a:rPr b="1" spc="-4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Mercury</a:t>
            </a:r>
            <a:endParaRPr dirty="0">
              <a:latin typeface="Trebuchet MS" panose="020B0603020202020204" pitchFamily="34" charset="0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705"/>
              </a:spcBef>
              <a:tabLst>
                <a:tab pos="756285" algn="l"/>
              </a:tabLst>
            </a:pPr>
            <a:r>
              <a:rPr spc="-85" dirty="0">
                <a:latin typeface="Trebuchet MS" panose="020B0603020202020204" pitchFamily="34" charset="0"/>
                <a:cs typeface="Lucida Sans Unicode"/>
              </a:rPr>
              <a:t>▶	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Nickel,</a:t>
            </a:r>
            <a:r>
              <a:rPr b="1" spc="-4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Nitrogen</a:t>
            </a:r>
            <a:endParaRPr dirty="0">
              <a:latin typeface="Trebuchet MS" panose="020B0603020202020204" pitchFamily="34" charset="0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710"/>
              </a:spcBef>
              <a:tabLst>
                <a:tab pos="756285" algn="l"/>
              </a:tabLst>
            </a:pPr>
            <a:r>
              <a:rPr spc="-85" dirty="0">
                <a:latin typeface="Trebuchet MS" panose="020B0603020202020204" pitchFamily="34" charset="0"/>
                <a:cs typeface="Lucida Sans Unicode"/>
              </a:rPr>
              <a:t>▶	</a:t>
            </a:r>
            <a:r>
              <a:rPr b="1" spc="-10" dirty="0">
                <a:latin typeface="Trebuchet MS" panose="020B0603020202020204" pitchFamily="34" charset="0"/>
                <a:cs typeface="Trebuchet MS"/>
              </a:rPr>
              <a:t>Selenium,</a:t>
            </a:r>
            <a:r>
              <a:rPr b="1" spc="-1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25" dirty="0">
                <a:latin typeface="Trebuchet MS" panose="020B0603020202020204" pitchFamily="34" charset="0"/>
                <a:cs typeface="Trebuchet MS"/>
              </a:rPr>
              <a:t>Silver.</a:t>
            </a:r>
            <a:endParaRPr dirty="0">
              <a:latin typeface="Trebuchet MS" panose="020B0603020202020204" pitchFamily="34" charset="0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  <a:tabLst>
                <a:tab pos="354965" algn="l"/>
              </a:tabLst>
            </a:pPr>
            <a:r>
              <a:rPr spc="-95" dirty="0">
                <a:latin typeface="Trebuchet MS" panose="020B0603020202020204" pitchFamily="34" charset="0"/>
                <a:cs typeface="Lucida Sans Unicode"/>
              </a:rPr>
              <a:t>▶	</a:t>
            </a:r>
            <a:r>
              <a:rPr dirty="0">
                <a:latin typeface="Trebuchet MS" panose="020B0603020202020204" pitchFamily="34" charset="0"/>
                <a:cs typeface="Trebuchet MS"/>
              </a:rPr>
              <a:t>WWTP</a:t>
            </a:r>
          </a:p>
          <a:p>
            <a:pPr marL="469900">
              <a:lnSpc>
                <a:spcPct val="100000"/>
              </a:lnSpc>
              <a:spcBef>
                <a:spcPts val="715"/>
              </a:spcBef>
              <a:tabLst>
                <a:tab pos="756285" algn="l"/>
              </a:tabLst>
            </a:pPr>
            <a:r>
              <a:rPr spc="-85" dirty="0">
                <a:latin typeface="Trebuchet MS" panose="020B0603020202020204" pitchFamily="34" charset="0"/>
                <a:cs typeface="Lucida Sans Unicode"/>
              </a:rPr>
              <a:t>▶	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Non-regulated</a:t>
            </a:r>
            <a:r>
              <a:rPr b="1" spc="-10" dirty="0">
                <a:latin typeface="Trebuchet MS" panose="020B0603020202020204" pitchFamily="34" charset="0"/>
                <a:cs typeface="Trebuchet MS"/>
              </a:rPr>
              <a:t> trace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organic</a:t>
            </a:r>
            <a:r>
              <a:rPr b="1" spc="-1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dirty="0">
                <a:latin typeface="Trebuchet MS" panose="020B0603020202020204" pitchFamily="34" charset="0"/>
                <a:cs typeface="Trebuchet MS"/>
              </a:rPr>
              <a:t>ECs</a:t>
            </a:r>
            <a:r>
              <a:rPr b="1" spc="-1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including</a:t>
            </a:r>
            <a:r>
              <a:rPr b="1" spc="2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pharmaceuticals</a:t>
            </a:r>
            <a:endParaRPr dirty="0">
              <a:latin typeface="Trebuchet MS" panose="020B0603020202020204" pitchFamily="34" charset="0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710"/>
              </a:spcBef>
              <a:tabLst>
                <a:tab pos="756285" algn="l"/>
              </a:tabLst>
            </a:pPr>
            <a:r>
              <a:rPr spc="-85" dirty="0">
                <a:latin typeface="Trebuchet MS" panose="020B0603020202020204" pitchFamily="34" charset="0"/>
                <a:cs typeface="Lucida Sans Unicode"/>
              </a:rPr>
              <a:t>▶	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Illicit</a:t>
            </a:r>
            <a:r>
              <a:rPr b="1" spc="-4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dirty="0">
                <a:latin typeface="Trebuchet MS" panose="020B0603020202020204" pitchFamily="34" charset="0"/>
                <a:cs typeface="Trebuchet MS"/>
              </a:rPr>
              <a:t>drugs</a:t>
            </a:r>
            <a:endParaRPr dirty="0">
              <a:latin typeface="Trebuchet MS" panose="020B0603020202020204" pitchFamily="34" charset="0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720"/>
              </a:spcBef>
              <a:tabLst>
                <a:tab pos="756285" algn="l"/>
              </a:tabLst>
            </a:pPr>
            <a:r>
              <a:rPr spc="-85" dirty="0">
                <a:latin typeface="Trebuchet MS" panose="020B0603020202020204" pitchFamily="34" charset="0"/>
                <a:cs typeface="Lucida Sans Unicode"/>
              </a:rPr>
              <a:t>▶	</a:t>
            </a:r>
            <a:r>
              <a:rPr b="1" spc="-15" dirty="0">
                <a:latin typeface="Trebuchet MS" panose="020B0603020202020204" pitchFamily="34" charset="0"/>
                <a:cs typeface="Trebuchet MS"/>
              </a:rPr>
              <a:t>Personal</a:t>
            </a:r>
            <a:r>
              <a:rPr b="1" spc="-3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care</a:t>
            </a:r>
            <a:r>
              <a:rPr b="1" spc="-1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products</a:t>
            </a:r>
            <a:endParaRPr dirty="0">
              <a:latin typeface="Trebuchet MS" panose="020B0603020202020204" pitchFamily="34" charset="0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  <a:tabLst>
                <a:tab pos="354965" algn="l"/>
              </a:tabLst>
            </a:pPr>
            <a:r>
              <a:rPr spc="-95" dirty="0">
                <a:latin typeface="Trebuchet MS" panose="020B0603020202020204" pitchFamily="34" charset="0"/>
                <a:cs typeface="Lucida Sans Unicode"/>
              </a:rPr>
              <a:t>▶	</a:t>
            </a:r>
            <a:r>
              <a:rPr dirty="0">
                <a:latin typeface="Trebuchet MS" panose="020B0603020202020204" pitchFamily="34" charset="0"/>
                <a:cs typeface="Trebuchet MS"/>
              </a:rPr>
              <a:t>SWS</a:t>
            </a:r>
          </a:p>
          <a:p>
            <a:pPr marL="469900">
              <a:lnSpc>
                <a:spcPct val="100000"/>
              </a:lnSpc>
              <a:spcBef>
                <a:spcPts val="720"/>
              </a:spcBef>
              <a:tabLst>
                <a:tab pos="802005" algn="l"/>
              </a:tabLst>
            </a:pPr>
            <a:r>
              <a:rPr spc="-85" dirty="0">
                <a:latin typeface="Trebuchet MS" panose="020B0603020202020204" pitchFamily="34" charset="0"/>
                <a:cs typeface="Lucida Sans Unicode"/>
              </a:rPr>
              <a:t>▶	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sludge,</a:t>
            </a:r>
            <a:r>
              <a:rPr b="1" spc="1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brine</a:t>
            </a:r>
            <a:r>
              <a:rPr b="1" spc="1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disposal</a:t>
            </a:r>
            <a:r>
              <a:rPr b="1" dirty="0">
                <a:latin typeface="Trebuchet MS" panose="020B0603020202020204" pitchFamily="34" charset="0"/>
                <a:cs typeface="Trebuchet MS"/>
              </a:rPr>
              <a:t> from</a:t>
            </a:r>
            <a:r>
              <a:rPr b="1" spc="-1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the</a:t>
            </a:r>
            <a:r>
              <a:rPr b="1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petroleum</a:t>
            </a:r>
            <a:r>
              <a:rPr b="1" spc="1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20" dirty="0">
                <a:latin typeface="Trebuchet MS" panose="020B0603020202020204" pitchFamily="34" charset="0"/>
                <a:cs typeface="Trebuchet MS"/>
              </a:rPr>
              <a:t>industry,</a:t>
            </a:r>
            <a:r>
              <a:rPr b="1" spc="2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mine</a:t>
            </a:r>
            <a:r>
              <a:rPr b="1" spc="2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wastes,</a:t>
            </a:r>
            <a:r>
              <a:rPr b="1" spc="-1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deep-well</a:t>
            </a:r>
            <a:r>
              <a:rPr b="1" spc="2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disposal</a:t>
            </a:r>
            <a:r>
              <a:rPr b="1" dirty="0">
                <a:latin typeface="Trebuchet MS" panose="020B0603020202020204" pitchFamily="34" charset="0"/>
                <a:cs typeface="Trebuchet MS"/>
              </a:rPr>
              <a:t> of</a:t>
            </a:r>
            <a:r>
              <a:rPr b="1" spc="-1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liquid</a:t>
            </a:r>
            <a:r>
              <a:rPr b="1" spc="1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wastes,</a:t>
            </a:r>
            <a:r>
              <a:rPr b="1" spc="1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animal</a:t>
            </a:r>
            <a:r>
              <a:rPr b="1" spc="1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feedlot</a:t>
            </a:r>
            <a:r>
              <a:rPr b="1" spc="1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wastes,</a:t>
            </a:r>
            <a:r>
              <a:rPr b="1" spc="-1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dirty="0" smtClean="0">
                <a:latin typeface="Trebuchet MS" panose="020B0603020202020204" pitchFamily="34" charset="0"/>
                <a:cs typeface="Trebuchet MS"/>
              </a:rPr>
              <a:t>...</a:t>
            </a:r>
            <a:endParaRPr dirty="0">
              <a:latin typeface="Trebuchet MS" panose="020B0603020202020204" pitchFamily="34" charset="0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715"/>
              </a:spcBef>
              <a:tabLst>
                <a:tab pos="756285" algn="l"/>
              </a:tabLst>
            </a:pPr>
            <a:r>
              <a:rPr spc="-85" dirty="0">
                <a:latin typeface="Trebuchet MS" panose="020B0603020202020204" pitchFamily="34" charset="0"/>
                <a:cs typeface="Lucida Sans Unicode"/>
              </a:rPr>
              <a:t>▶	</a:t>
            </a:r>
            <a:r>
              <a:rPr b="1" spc="-10" dirty="0">
                <a:latin typeface="Trebuchet MS" panose="020B0603020202020204" pitchFamily="34" charset="0"/>
                <a:cs typeface="Trebuchet MS"/>
              </a:rPr>
              <a:t>Nitrates,</a:t>
            </a:r>
            <a:r>
              <a:rPr b="1" spc="-2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Pharmaceuticals</a:t>
            </a:r>
            <a:r>
              <a:rPr b="1" spc="1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dirty="0">
                <a:latin typeface="Trebuchet MS" panose="020B0603020202020204" pitchFamily="34" charset="0"/>
                <a:cs typeface="Trebuchet MS"/>
              </a:rPr>
              <a:t>&amp;</a:t>
            </a:r>
            <a:r>
              <a:rPr b="1" spc="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15" dirty="0">
                <a:latin typeface="Trebuchet MS" panose="020B0603020202020204" pitchFamily="34" charset="0"/>
                <a:cs typeface="Trebuchet MS"/>
              </a:rPr>
              <a:t>Personal</a:t>
            </a:r>
            <a:r>
              <a:rPr b="1" spc="-1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Care</a:t>
            </a:r>
            <a:r>
              <a:rPr b="1" spc="1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b="1" spc="-5" dirty="0">
                <a:latin typeface="Trebuchet MS" panose="020B0603020202020204" pitchFamily="34" charset="0"/>
                <a:cs typeface="Trebuchet MS"/>
              </a:rPr>
              <a:t>Products</a:t>
            </a:r>
            <a:endParaRPr dirty="0">
              <a:latin typeface="Trebuchet MS" panose="020B0603020202020204" pitchFamily="34" charset="0"/>
              <a:cs typeface="Trebuchet M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</TotalTime>
  <Words>438</Words>
  <Application>Microsoft Office PowerPoint</Application>
  <PresentationFormat>Widescreen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Century Gothic</vt:lpstr>
      <vt:lpstr>Corbel</vt:lpstr>
      <vt:lpstr>Lucida Sans Unicode</vt:lpstr>
      <vt:lpstr>Times New Roman</vt:lpstr>
      <vt:lpstr>Trebuchet MS</vt:lpstr>
      <vt:lpstr>Wingdings 3</vt:lpstr>
      <vt:lpstr>Ion</vt:lpstr>
      <vt:lpstr>Water consumption in domestic</vt:lpstr>
      <vt:lpstr>How water is utilized in domestic</vt:lpstr>
      <vt:lpstr>Groundwater  based  Households  (GWS)</vt:lpstr>
      <vt:lpstr>PowerPoint Presentation</vt:lpstr>
      <vt:lpstr>Consumes Municipal/Treated Water  (MS)</vt:lpstr>
      <vt:lpstr>Consumes Water from Surface Water  Treatment Plant(SWTP)</vt:lpstr>
      <vt:lpstr>Consumes Water from Waste Water  Treatment Plant(WWTP)</vt:lpstr>
      <vt:lpstr>Consumes Water from Treated Rain  Water</vt:lpstr>
      <vt:lpstr>Contaminants</vt:lpstr>
      <vt:lpstr>Problems</vt:lpstr>
      <vt:lpstr>Major Problem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consumption in domestic</dc:title>
  <cp:lastModifiedBy>Admin</cp:lastModifiedBy>
  <cp:revision>2</cp:revision>
  <dcterms:created xsi:type="dcterms:W3CDTF">2022-09-06T08:36:07Z</dcterms:created>
  <dcterms:modified xsi:type="dcterms:W3CDTF">2022-09-06T08:45:12Z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2017-07-15T00:00:00Z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2022-09-06T00:00:00Z</vt:filetime>
  </property>
</Properties>
</file>