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6ACDC-989F-4A58-A297-8312CB034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B6800-0A11-4011-AAED-371D80F77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7E724-F1EA-47C5-9F84-176A8A25F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69D3-E12A-4E65-BE8B-DA66C0634C5C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ECDFA-2334-479F-BC6F-72905E97F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544B2-5AF4-46BA-9DF8-E72DA0F4F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2036-FAF0-41C7-8318-191534CE46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797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470DF-A4C0-4B77-8DFF-94B7C9651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6B396F-E2F0-4C7D-9172-63F7AE581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5000D-455C-4E18-BD68-593899594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69D3-E12A-4E65-BE8B-DA66C0634C5C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F3BFC-54C9-4D59-BEAD-5A3B339B4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61FAA-6E6B-4980-8F2E-E3734B3F3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2036-FAF0-41C7-8318-191534CE46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310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D38304-C843-48A8-82F4-441EB36250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D0F354-CF1E-499E-B89D-888D1E7AA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2660A-C205-495A-A89C-5088023D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69D3-E12A-4E65-BE8B-DA66C0634C5C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AD312-883F-4021-9910-0CFC5D1E0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8A550-2D5B-4394-8B49-FC4F1F15A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2036-FAF0-41C7-8318-191534CE46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389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A9367-0A04-4BE8-A328-65F26F5A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EF911-EDF0-43D8-BB19-BC9C3C2F9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71F3F-0064-4132-A71E-7F3465266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69D3-E12A-4E65-BE8B-DA66C0634C5C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B8C7B-E200-44BF-851B-0701E31C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FC805-76CD-4A27-B8EC-C0391D665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2036-FAF0-41C7-8318-191534CE46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5073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48AD0-8236-448F-9E5C-606DF1D22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5D905-0443-4FB9-B11F-10093FB6F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9B558-DCEC-4F36-A50A-E9BA09DFD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69D3-E12A-4E65-BE8B-DA66C0634C5C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1ED48-9A08-4DEB-ACC0-28C18FD53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332C8-B58F-4F3D-9394-4D0814D44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2036-FAF0-41C7-8318-191534CE46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126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6244-D9F9-4722-BCC7-6AD530AE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CCB0B-D2B8-40E0-ACBB-DEDEA981B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66B3F-DA27-483E-89B0-FAD9D12A9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944CD-0F62-47E2-8896-3147CB6E5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69D3-E12A-4E65-BE8B-DA66C0634C5C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44671-1BA9-4D7B-979D-A1573F434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F9350-2E8A-4F8B-8CDE-786611DEC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2036-FAF0-41C7-8318-191534CE46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141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A62C0-D7FE-44EB-BD28-CBE1A0A88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F7F3-6133-4A63-A749-F47353DBE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959B5-86F4-447A-88D3-75C5AAEB5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8836A-7583-4529-8F50-0C2AE28D9C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4A0AC9-5974-4D22-A3CB-011DA94BA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89910F-4114-4F35-B592-6BA58A8C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69D3-E12A-4E65-BE8B-DA66C0634C5C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1CFB5A-3866-4815-9BE9-41D812D1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AA9FB2-95A8-4B7B-8B2E-BD718CF54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2036-FAF0-41C7-8318-191534CE46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082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63185-709E-4FEB-BEDD-5ECD76E18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2A2C7D-16A0-49FF-9698-ED703EE7D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69D3-E12A-4E65-BE8B-DA66C0634C5C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C7E5D-A8C1-4CD5-9CB5-D6D4F2859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CB49F-A102-410B-9416-54A12493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2036-FAF0-41C7-8318-191534CE46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862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961A86-ADDA-4342-A566-CC010CD42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69D3-E12A-4E65-BE8B-DA66C0634C5C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E770E6-3F78-4DED-AF97-E02D2E1E9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E14BB-EAE4-4F76-A279-611510B90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2036-FAF0-41C7-8318-191534CE46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58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E762-0302-4773-8D87-F5D35632E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31865-1A8D-4DC6-B574-1A1BD9B0D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C7357-8F73-459E-AF7A-3D5A9B9ED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E8510-3464-4679-BDE8-5C11EEAB6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69D3-E12A-4E65-BE8B-DA66C0634C5C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BE0FC-DA57-490A-92C7-EA73C003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68560-859A-470A-9023-3EB0BF661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2036-FAF0-41C7-8318-191534CE46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217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AD1B3-08DD-46E6-AC62-75A9C94D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B36304-5107-4D86-B427-C7435BF51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056F20-77F1-4DD6-8FA9-0B3B5C6C1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A2C8E-666E-4C3C-9333-7890F4F1E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69D3-E12A-4E65-BE8B-DA66C0634C5C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F3EEA-80CE-47BD-A4BC-8FCDB5B2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9780C-37A8-4C8A-B439-55CC909F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2036-FAF0-41C7-8318-191534CE46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004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35227B-1DD8-4E46-A1A9-2E062ED6C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95060-FC61-4ECA-BF8D-26837C3B5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F600E-68C5-4406-BEB8-E0C2BC7BAD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F69D3-E12A-4E65-BE8B-DA66C0634C5C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DDA27-790D-434C-9DE0-D87FF842B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C3557-7727-48B4-96B6-9A027C583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72036-FAF0-41C7-8318-191534CE46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2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BB034C-CEE3-4D4E-9C63-9B7879DC2525}"/>
              </a:ext>
            </a:extLst>
          </p:cNvPr>
          <p:cNvSpPr txBox="1"/>
          <p:nvPr/>
        </p:nvSpPr>
        <p:spPr>
          <a:xfrm>
            <a:off x="0" y="310583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GIS &amp; REMOTE SENSING </a:t>
            </a:r>
            <a:endParaRPr lang="en-IN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493ED81-3307-4781-BA75-AD32427D7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22" y="5565198"/>
            <a:ext cx="7945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entury Gothic" panose="020B0502020202020204" pitchFamily="34" charset="0"/>
              </a:rPr>
              <a:t>Subject: GIS Studio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entury Gothic" panose="020B0502020202020204" pitchFamily="34" charset="0"/>
              </a:rPr>
              <a:t>Topic: Visualizations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entury Gothic" panose="020B0502020202020204" pitchFamily="34" charset="0"/>
              </a:rPr>
              <a:t>Presented by: Pallavi Tiwari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B6238A44-9693-4CB7-BACB-48B0AE851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927" y="0"/>
            <a:ext cx="16510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753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823C07-CD96-44DC-A431-0CE597DDE80E}"/>
              </a:ext>
            </a:extLst>
          </p:cNvPr>
          <p:cNvSpPr txBox="1"/>
          <p:nvPr/>
        </p:nvSpPr>
        <p:spPr>
          <a:xfrm>
            <a:off x="217538" y="889843"/>
            <a:ext cx="400050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1" i="0" dirty="0">
                <a:solidFill>
                  <a:srgbClr val="111111"/>
                </a:solidFill>
                <a:effectLst/>
                <a:latin typeface="Century Gothic" panose="020B0502020202020204" pitchFamily="34" charset="0"/>
              </a:rPr>
              <a:t>Cartogram Map</a:t>
            </a:r>
          </a:p>
          <a:p>
            <a:pPr algn="l" fontAlgn="base"/>
            <a:endParaRPr lang="en-US" b="1" i="0" dirty="0">
              <a:solidFill>
                <a:srgbClr val="111111"/>
              </a:solidFill>
              <a:effectLst/>
              <a:latin typeface="Century Gothic" panose="020B0502020202020204" pitchFamily="34" charset="0"/>
            </a:endParaRPr>
          </a:p>
          <a:p>
            <a:pPr algn="l" fontAlgn="base"/>
            <a:r>
              <a:rPr lang="en-US" b="0" i="0" dirty="0">
                <a:effectLst/>
                <a:latin typeface="Century Gothic" panose="020B0502020202020204" pitchFamily="34" charset="0"/>
              </a:rPr>
              <a:t>In a cartogram, the mapping variable is shown in a diagrammatic form. </a:t>
            </a:r>
          </a:p>
          <a:p>
            <a:pPr algn="l" fontAlgn="base"/>
            <a:endParaRPr lang="en-US" dirty="0">
              <a:latin typeface="Century Gothic" panose="020B0502020202020204" pitchFamily="34" charset="0"/>
            </a:endParaRPr>
          </a:p>
          <a:p>
            <a:pPr algn="l" fontAlgn="base"/>
            <a:r>
              <a:rPr lang="en-US" b="0" i="0" dirty="0">
                <a:effectLst/>
                <a:latin typeface="Century Gothic" panose="020B0502020202020204" pitchFamily="34" charset="0"/>
              </a:rPr>
              <a:t>The mapping variable often substitutes the land area or distance in the map due to which the map gets distorted in proportion to the mapping variable.</a:t>
            </a:r>
          </a:p>
          <a:p>
            <a:pPr algn="l" fontAlgn="base"/>
            <a:endParaRPr lang="en-US" b="0" i="0" dirty="0">
              <a:effectLst/>
              <a:latin typeface="Century Gothic" panose="020B0502020202020204" pitchFamily="34" charset="0"/>
            </a:endParaRPr>
          </a:p>
          <a:p>
            <a:pPr algn="l" fontAlgn="base"/>
            <a:r>
              <a:rPr lang="en-US" b="0" i="0" dirty="0">
                <a:effectLst/>
                <a:latin typeface="Century Gothic" panose="020B0502020202020204" pitchFamily="34" charset="0"/>
              </a:rPr>
              <a:t>The </a:t>
            </a:r>
            <a:r>
              <a:rPr lang="en-US" b="0" i="0" u="none" strike="noStrike" dirty="0">
                <a:effectLst/>
                <a:latin typeface="Century Gothic" panose="020B0502020202020204" pitchFamily="34" charset="0"/>
              </a:rPr>
              <a:t>India social cartogram project maps</a:t>
            </a:r>
            <a:r>
              <a:rPr lang="en-US" b="0" i="0" dirty="0">
                <a:effectLst/>
                <a:latin typeface="Century Gothic" panose="020B0502020202020204" pitchFamily="34" charset="0"/>
              </a:rPr>
              <a:t>, for instance, contains cartogram maps representing India’s population for different caste groups.</a:t>
            </a:r>
          </a:p>
        </p:txBody>
      </p:sp>
      <p:pic>
        <p:nvPicPr>
          <p:cNvPr id="6146" name="Picture 2" descr="geospatial data, geospatial visualization">
            <a:extLst>
              <a:ext uri="{FF2B5EF4-FFF2-40B4-BE49-F238E27FC236}">
                <a16:creationId xmlns:a16="http://schemas.microsoft.com/office/drawing/2014/main" id="{2BF844CC-99FC-4B5B-8447-CB412AF85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52" y="889843"/>
            <a:ext cx="7531510" cy="470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022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DD8EDB-3673-4149-B8FA-1B49365753DE}"/>
              </a:ext>
            </a:extLst>
          </p:cNvPr>
          <p:cNvSpPr txBox="1"/>
          <p:nvPr/>
        </p:nvSpPr>
        <p:spPr>
          <a:xfrm>
            <a:off x="1005963" y="2274838"/>
            <a:ext cx="101800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Century Gothic" panose="020B0502020202020204" pitchFamily="34" charset="0"/>
              </a:rPr>
              <a:t>Cartogram overcomes the limitations of other forms of geospatial visualization in that it represents the mapping variable relative to the corresponding geographical area.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b="0" i="0" dirty="0">
                <a:effectLst/>
                <a:latin typeface="Century Gothic" panose="020B0502020202020204" pitchFamily="34" charset="0"/>
              </a:rPr>
              <a:t>However, cartograms must be used with care because knowledge of the actual land area is essential for the reader to make sense of the distorted version shown in the cartogram.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b="0" i="0" dirty="0">
                <a:effectLst/>
                <a:latin typeface="Century Gothic" panose="020B0502020202020204" pitchFamily="34" charset="0"/>
              </a:rPr>
              <a:t>It is a good practice to show the actual map before introducing the cartogram.</a:t>
            </a:r>
            <a:endParaRPr lang="en-IN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009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5. Simplification – Mapping, Society, and Technology">
            <a:extLst>
              <a:ext uri="{FF2B5EF4-FFF2-40B4-BE49-F238E27FC236}">
                <a16:creationId xmlns:a16="http://schemas.microsoft.com/office/drawing/2014/main" id="{1740724A-E438-4428-9EB1-AEB57CA66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891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evelop digital elevation model, gis, contours, topographic maps, dem in  arcgis by Geospatial_engr | Fiverr">
            <a:extLst>
              <a:ext uri="{FF2B5EF4-FFF2-40B4-BE49-F238E27FC236}">
                <a16:creationId xmlns:a16="http://schemas.microsoft.com/office/drawing/2014/main" id="{292FE1EE-645D-40F3-8B67-BF79E3628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028" y="1145961"/>
            <a:ext cx="6477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4AEB9C-1B35-4939-9E0C-4EC379BFBE63}"/>
              </a:ext>
            </a:extLst>
          </p:cNvPr>
          <p:cNvSpPr txBox="1"/>
          <p:nvPr/>
        </p:nvSpPr>
        <p:spPr>
          <a:xfrm>
            <a:off x="1091381" y="2898057"/>
            <a:ext cx="5427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Topographic Maps </a:t>
            </a:r>
            <a:endParaRPr lang="en-IN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3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8A779B-1D84-476D-B26E-BE20EB37682E}"/>
              </a:ext>
            </a:extLst>
          </p:cNvPr>
          <p:cNvSpPr txBox="1"/>
          <p:nvPr/>
        </p:nvSpPr>
        <p:spPr>
          <a:xfrm>
            <a:off x="409268" y="425526"/>
            <a:ext cx="366128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1" i="0" dirty="0">
                <a:solidFill>
                  <a:srgbClr val="111111"/>
                </a:solidFill>
                <a:effectLst/>
                <a:latin typeface="Century Gothic" panose="020B0502020202020204" pitchFamily="34" charset="0"/>
              </a:rPr>
              <a:t>Heat Map</a:t>
            </a:r>
          </a:p>
          <a:p>
            <a:pPr algn="l" fontAlgn="base"/>
            <a:endParaRPr lang="en-US" b="1" i="0" dirty="0">
              <a:solidFill>
                <a:srgbClr val="111111"/>
              </a:solidFill>
              <a:effectLst/>
              <a:latin typeface="Century Gothic" panose="020B0502020202020204" pitchFamily="34" charset="0"/>
            </a:endParaRPr>
          </a:p>
          <a:p>
            <a:pPr algn="l" fontAlgn="base"/>
            <a:r>
              <a:rPr lang="en-US" b="0" i="0" dirty="0">
                <a:effectLst/>
                <a:latin typeface="Century Gothic" panose="020B0502020202020204" pitchFamily="34" charset="0"/>
              </a:rPr>
              <a:t>Heat maps are useful when you have to represent large sets of continuous data on a map using a color spectrum (usually red-to-blue or red-to-green). </a:t>
            </a:r>
          </a:p>
          <a:p>
            <a:pPr algn="l" fontAlgn="base"/>
            <a:endParaRPr lang="en-US" dirty="0">
              <a:latin typeface="Century Gothic" panose="020B0502020202020204" pitchFamily="34" charset="0"/>
            </a:endParaRPr>
          </a:p>
          <a:p>
            <a:pPr algn="l" fontAlgn="base"/>
            <a:r>
              <a:rPr lang="en-US" b="0" i="0" dirty="0">
                <a:effectLst/>
                <a:latin typeface="Century Gothic" panose="020B0502020202020204" pitchFamily="34" charset="0"/>
              </a:rPr>
              <a:t>A heat map is different from a </a:t>
            </a:r>
            <a:r>
              <a:rPr lang="en-US" b="0" i="0" dirty="0" err="1">
                <a:effectLst/>
                <a:latin typeface="Century Gothic" panose="020B0502020202020204" pitchFamily="34" charset="0"/>
              </a:rPr>
              <a:t>chloropleth</a:t>
            </a:r>
            <a:r>
              <a:rPr lang="en-US" b="0" i="0" dirty="0">
                <a:effectLst/>
                <a:latin typeface="Century Gothic" panose="020B0502020202020204" pitchFamily="34" charset="0"/>
              </a:rPr>
              <a:t> map in that the colors in a heat map do not correspond to geographical boundaries.</a:t>
            </a:r>
          </a:p>
          <a:p>
            <a:pPr algn="l" fontAlgn="base"/>
            <a:endParaRPr lang="en-US" b="0" i="0" dirty="0">
              <a:effectLst/>
              <a:latin typeface="Century Gothic" panose="020B0502020202020204" pitchFamily="34" charset="0"/>
            </a:endParaRPr>
          </a:p>
          <a:p>
            <a:pPr algn="l" fontAlgn="base"/>
            <a:r>
              <a:rPr lang="en-US" b="0" i="0" dirty="0">
                <a:effectLst/>
                <a:latin typeface="Century Gothic" panose="020B0502020202020204" pitchFamily="34" charset="0"/>
              </a:rPr>
              <a:t>This map of India shows the average annual rainfall using different shades of blue. The darker the shade of blue, the higher the rainfall.</a:t>
            </a:r>
          </a:p>
        </p:txBody>
      </p:sp>
      <p:pic>
        <p:nvPicPr>
          <p:cNvPr id="3074" name="Picture 2" descr="geospatial data, geospatial visualization">
            <a:extLst>
              <a:ext uri="{FF2B5EF4-FFF2-40B4-BE49-F238E27FC236}">
                <a16:creationId xmlns:a16="http://schemas.microsoft.com/office/drawing/2014/main" id="{4B4C5F96-A46F-4089-A36A-52AEB1752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094" y="0"/>
            <a:ext cx="6067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12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A6AC39-AFE6-4007-8EA4-3C1D1FEED85B}"/>
              </a:ext>
            </a:extLst>
          </p:cNvPr>
          <p:cNvSpPr txBox="1"/>
          <p:nvPr/>
        </p:nvSpPr>
        <p:spPr>
          <a:xfrm>
            <a:off x="747866" y="2136338"/>
            <a:ext cx="1069626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Century Gothic" panose="020B0502020202020204" pitchFamily="34" charset="0"/>
              </a:rPr>
              <a:t>Heat maps are useful for identifying patterns, especially “hot spots” or regions of high concentration of the variable.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b="0" i="0" dirty="0">
                <a:effectLst/>
                <a:latin typeface="Century Gothic" panose="020B0502020202020204" pitchFamily="34" charset="0"/>
              </a:rPr>
              <a:t>However, heat maps must be used cautiously to keep data accuracy intact.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b="0" i="0" dirty="0">
                <a:effectLst/>
                <a:latin typeface="Century Gothic" panose="020B0502020202020204" pitchFamily="34" charset="0"/>
              </a:rPr>
              <a:t>Building heat maps typically involves using algorithmic extrapolation logic to create a continuous fill of color, often because data sets are discrete.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b="0" i="0" dirty="0">
                <a:effectLst/>
                <a:latin typeface="Century Gothic" panose="020B0502020202020204" pitchFamily="34" charset="0"/>
              </a:rPr>
              <a:t>Therefore, the data at any particular point cannot be 100% reliable.</a:t>
            </a:r>
            <a:endParaRPr lang="en-IN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40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DF5BE0-3F01-466E-9057-82D6D076744B}"/>
              </a:ext>
            </a:extLst>
          </p:cNvPr>
          <p:cNvSpPr txBox="1"/>
          <p:nvPr/>
        </p:nvSpPr>
        <p:spPr>
          <a:xfrm>
            <a:off x="512506" y="889843"/>
            <a:ext cx="342531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1" i="0" dirty="0">
                <a:solidFill>
                  <a:srgbClr val="111111"/>
                </a:solidFill>
                <a:effectLst/>
                <a:latin typeface="Century Gothic" panose="020B0502020202020204" pitchFamily="34" charset="0"/>
              </a:rPr>
              <a:t>Dot Map</a:t>
            </a:r>
          </a:p>
          <a:p>
            <a:pPr algn="l" fontAlgn="base"/>
            <a:endParaRPr lang="en-US" b="1" i="0" dirty="0">
              <a:solidFill>
                <a:srgbClr val="111111"/>
              </a:solidFill>
              <a:effectLst/>
              <a:latin typeface="Century Gothic" panose="020B0502020202020204" pitchFamily="34" charset="0"/>
            </a:endParaRPr>
          </a:p>
          <a:p>
            <a:pPr algn="l" fontAlgn="base"/>
            <a:r>
              <a:rPr lang="en-US" b="0" i="0" dirty="0">
                <a:effectLst/>
                <a:latin typeface="Century Gothic" panose="020B0502020202020204" pitchFamily="34" charset="0"/>
              </a:rPr>
              <a:t>A dot map (also called dot distribution map or dot density map) uses a dot to indicate the presence of a variable. </a:t>
            </a:r>
          </a:p>
          <a:p>
            <a:pPr algn="l" fontAlgn="base"/>
            <a:endParaRPr lang="en-US" dirty="0">
              <a:latin typeface="Century Gothic" panose="020B0502020202020204" pitchFamily="34" charset="0"/>
            </a:endParaRPr>
          </a:p>
          <a:p>
            <a:pPr algn="l" fontAlgn="base"/>
            <a:r>
              <a:rPr lang="en-US" b="0" i="0" dirty="0">
                <a:effectLst/>
                <a:latin typeface="Century Gothic" panose="020B0502020202020204" pitchFamily="34" charset="0"/>
              </a:rPr>
              <a:t>Dot maps are essentially scatterplots on a map and are useful for showing spatial patterns.</a:t>
            </a:r>
          </a:p>
          <a:p>
            <a:pPr algn="l" fontAlgn="base"/>
            <a:endParaRPr lang="en-US" b="0" i="0" dirty="0">
              <a:effectLst/>
              <a:latin typeface="Century Gothic" panose="020B0502020202020204" pitchFamily="34" charset="0"/>
            </a:endParaRPr>
          </a:p>
          <a:p>
            <a:pPr algn="l" fontAlgn="base"/>
            <a:r>
              <a:rPr lang="en-US" b="0" i="0" dirty="0">
                <a:effectLst/>
                <a:latin typeface="Century Gothic" panose="020B0502020202020204" pitchFamily="34" charset="0"/>
              </a:rPr>
              <a:t>This is a dot map of the world showing nearly 700,000 geotagged Wikipedia articles, each represented by a yellow dot.</a:t>
            </a:r>
          </a:p>
        </p:txBody>
      </p:sp>
      <p:pic>
        <p:nvPicPr>
          <p:cNvPr id="4098" name="Picture 2" descr="geospatial data, geospatial visualization">
            <a:extLst>
              <a:ext uri="{FF2B5EF4-FFF2-40B4-BE49-F238E27FC236}">
                <a16:creationId xmlns:a16="http://schemas.microsoft.com/office/drawing/2014/main" id="{D4F10635-0F1A-4838-BE7A-297145C1C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135" y="991291"/>
            <a:ext cx="8306865" cy="487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041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B5F1FB-EB14-46B0-8CA5-3B0496710844}"/>
              </a:ext>
            </a:extLst>
          </p:cNvPr>
          <p:cNvSpPr txBox="1"/>
          <p:nvPr/>
        </p:nvSpPr>
        <p:spPr>
          <a:xfrm>
            <a:off x="946969" y="2690336"/>
            <a:ext cx="102980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Century Gothic" panose="020B0502020202020204" pitchFamily="34" charset="0"/>
              </a:rPr>
              <a:t>A dot map gives an accurate representation of the value of the variable in granular locations on the map.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b="0" i="0" dirty="0">
                <a:effectLst/>
                <a:latin typeface="Century Gothic" panose="020B0502020202020204" pitchFamily="34" charset="0"/>
              </a:rPr>
              <a:t>To ensure location accuracy, it’s important to geocode the data accurately during the data-collection process.</a:t>
            </a:r>
            <a:endParaRPr lang="en-IN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29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E04C39-F05A-430C-BB99-5F47A1F9586D}"/>
              </a:ext>
            </a:extLst>
          </p:cNvPr>
          <p:cNvSpPr txBox="1"/>
          <p:nvPr/>
        </p:nvSpPr>
        <p:spPr>
          <a:xfrm>
            <a:off x="217539" y="197346"/>
            <a:ext cx="4324964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1" i="0" dirty="0">
                <a:solidFill>
                  <a:srgbClr val="111111"/>
                </a:solidFill>
                <a:effectLst/>
                <a:latin typeface="Century Gothic" panose="020B0502020202020204" pitchFamily="34" charset="0"/>
              </a:rPr>
              <a:t>Cluster Map</a:t>
            </a:r>
          </a:p>
          <a:p>
            <a:pPr algn="l" fontAlgn="base"/>
            <a:endParaRPr lang="en-US" b="1" i="0" dirty="0">
              <a:solidFill>
                <a:srgbClr val="111111"/>
              </a:solidFill>
              <a:effectLst/>
              <a:latin typeface="Century Gothic" panose="020B0502020202020204" pitchFamily="34" charset="0"/>
            </a:endParaRPr>
          </a:p>
          <a:p>
            <a:pPr algn="l" fontAlgn="base"/>
            <a:r>
              <a:rPr lang="en-US" b="0" i="0" dirty="0">
                <a:effectLst/>
                <a:latin typeface="Century Gothic" panose="020B0502020202020204" pitchFamily="34" charset="0"/>
              </a:rPr>
              <a:t>Cluster maps help represent dense pockets of data points using a single point. </a:t>
            </a:r>
          </a:p>
          <a:p>
            <a:pPr algn="l" fontAlgn="base"/>
            <a:endParaRPr lang="en-US" dirty="0">
              <a:latin typeface="Century Gothic" panose="020B0502020202020204" pitchFamily="34" charset="0"/>
            </a:endParaRPr>
          </a:p>
          <a:p>
            <a:pPr algn="l" fontAlgn="base"/>
            <a:r>
              <a:rPr lang="en-US" b="0" i="0" dirty="0">
                <a:effectLst/>
                <a:latin typeface="Century Gothic" panose="020B0502020202020204" pitchFamily="34" charset="0"/>
              </a:rPr>
              <a:t>Each cluster is either relatively sized to or labelled with the number of points that have been grouped together.</a:t>
            </a:r>
          </a:p>
          <a:p>
            <a:pPr algn="l" fontAlgn="base"/>
            <a:endParaRPr lang="en-US" b="0" i="0" dirty="0">
              <a:effectLst/>
              <a:latin typeface="Century Gothic" panose="020B0502020202020204" pitchFamily="34" charset="0"/>
            </a:endParaRPr>
          </a:p>
          <a:p>
            <a:pPr algn="l" fontAlgn="base"/>
            <a:r>
              <a:rPr lang="en-US" b="0" i="0" dirty="0">
                <a:effectLst/>
                <a:latin typeface="Century Gothic" panose="020B0502020202020204" pitchFamily="34" charset="0"/>
              </a:rPr>
              <a:t>This map contains clusters (each cluster represents one village) of varying colors and sizes to show the number of households in Vijayawada. </a:t>
            </a:r>
          </a:p>
          <a:p>
            <a:pPr algn="l" fontAlgn="base"/>
            <a:endParaRPr lang="en-US" dirty="0">
              <a:latin typeface="Century Gothic" panose="020B0502020202020204" pitchFamily="34" charset="0"/>
            </a:endParaRPr>
          </a:p>
          <a:p>
            <a:pPr algn="l" fontAlgn="base"/>
            <a:r>
              <a:rPr lang="en-US" b="0" i="0" dirty="0">
                <a:effectLst/>
                <a:latin typeface="Century Gothic" panose="020B0502020202020204" pitchFamily="34" charset="0"/>
              </a:rPr>
              <a:t>Collect, a mobile data collection tool, was deployed to collect primary household-level data and then create this interactive cluster map with a drill-down to view household-level details on the map.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7D4149-7D99-4BC3-9086-BB164835C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684" y="1068029"/>
            <a:ext cx="7777316" cy="472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26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2F5C2C-DBE6-4D41-9382-63674BAD0BDA}"/>
              </a:ext>
            </a:extLst>
          </p:cNvPr>
          <p:cNvSpPr txBox="1"/>
          <p:nvPr/>
        </p:nvSpPr>
        <p:spPr>
          <a:xfrm>
            <a:off x="1020711" y="2690336"/>
            <a:ext cx="1015057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Century Gothic" panose="020B0502020202020204" pitchFamily="34" charset="0"/>
              </a:rPr>
              <a:t>Clusters are ideal in interactive maps where the user can drill down to see individual data points contained in a cluster.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b="0" i="0" dirty="0">
                <a:effectLst/>
                <a:latin typeface="Century Gothic" panose="020B0502020202020204" pitchFamily="34" charset="0"/>
              </a:rPr>
              <a:t>Cluster maps help reduce clutter when there are many overlapping data points in a small geography.</a:t>
            </a:r>
            <a:endParaRPr lang="en-IN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202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6DBF80-22C5-40A9-9F93-9B712C0320C4}"/>
              </a:ext>
            </a:extLst>
          </p:cNvPr>
          <p:cNvSpPr txBox="1"/>
          <p:nvPr/>
        </p:nvSpPr>
        <p:spPr>
          <a:xfrm>
            <a:off x="438150" y="751344"/>
            <a:ext cx="21428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1" i="0" dirty="0">
                <a:solidFill>
                  <a:srgbClr val="111111"/>
                </a:solidFill>
                <a:effectLst/>
                <a:latin typeface="Century Gothic" panose="020B0502020202020204" pitchFamily="34" charset="0"/>
              </a:rPr>
              <a:t>Bubble Map</a:t>
            </a:r>
          </a:p>
          <a:p>
            <a:pPr algn="l" fontAlgn="base"/>
            <a:endParaRPr lang="en-US" b="1" i="0" dirty="0">
              <a:solidFill>
                <a:srgbClr val="111111"/>
              </a:solidFill>
              <a:effectLst/>
              <a:latin typeface="Century Gothic" panose="020B0502020202020204" pitchFamily="34" charset="0"/>
            </a:endParaRPr>
          </a:p>
          <a:p>
            <a:pPr algn="l" fontAlgn="base"/>
            <a:r>
              <a:rPr lang="en-US" b="0" i="0" dirty="0">
                <a:effectLst/>
                <a:latin typeface="Century Gothic" panose="020B0502020202020204" pitchFamily="34" charset="0"/>
              </a:rPr>
              <a:t>Bubble maps help represent two variables — one by varying the size of the bubble and one by varying the color —simultaneously in a single visualization.</a:t>
            </a:r>
            <a:br>
              <a:rPr lang="en-US" dirty="0">
                <a:latin typeface="Century Gothic" panose="020B0502020202020204" pitchFamily="34" charset="0"/>
              </a:rPr>
            </a:br>
            <a:endParaRPr lang="en-IN" dirty="0">
              <a:latin typeface="Century Gothic" panose="020B0502020202020204" pitchFamily="34" charset="0"/>
            </a:endParaRPr>
          </a:p>
        </p:txBody>
      </p:sp>
      <p:pic>
        <p:nvPicPr>
          <p:cNvPr id="5122" name="Picture 2" descr="Map with Bubbles - amCharts">
            <a:extLst>
              <a:ext uri="{FF2B5EF4-FFF2-40B4-BE49-F238E27FC236}">
                <a16:creationId xmlns:a16="http://schemas.microsoft.com/office/drawing/2014/main" id="{965F699B-1D29-4D66-AE4A-E5BDDFBC8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583" y="258097"/>
            <a:ext cx="9411417" cy="634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168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19B1D0-8B7A-4E5E-B1BB-729BE54EEE2A}"/>
              </a:ext>
            </a:extLst>
          </p:cNvPr>
          <p:cNvSpPr txBox="1"/>
          <p:nvPr/>
        </p:nvSpPr>
        <p:spPr>
          <a:xfrm>
            <a:off x="969092" y="2690336"/>
            <a:ext cx="102538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Century Gothic" panose="020B0502020202020204" pitchFamily="34" charset="0"/>
              </a:rPr>
              <a:t>Bubble maps help viewers makes sense of three parameters at once through the location, size, and color of the bubbles.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b="0" i="0" dirty="0">
                <a:effectLst/>
                <a:latin typeface="Century Gothic" panose="020B0502020202020204" pitchFamily="34" charset="0"/>
              </a:rPr>
              <a:t>However, you must be careful while creating bubble maps that contain many small geographical regions to avoid overcrowding of bubbles.</a:t>
            </a:r>
            <a:endParaRPr lang="en-IN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92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619</Words>
  <Application>Microsoft Office PowerPoint</Application>
  <PresentationFormat>Widescreen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Pallavi Tiwari</dc:creator>
  <cp:lastModifiedBy>Pallavi Tiwari</cp:lastModifiedBy>
  <cp:revision>9</cp:revision>
  <dcterms:created xsi:type="dcterms:W3CDTF">2021-03-04T18:10:21Z</dcterms:created>
  <dcterms:modified xsi:type="dcterms:W3CDTF">2022-01-21T09:53:18Z</dcterms:modified>
</cp:coreProperties>
</file>