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ACDC-989F-4A58-A297-8312CB034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14B6800-0A11-4011-AAED-371D80F77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367E724-F1EA-47C5-9F84-176A8A25FB26}"/>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5" name="Footer Placeholder 4">
            <a:extLst>
              <a:ext uri="{FF2B5EF4-FFF2-40B4-BE49-F238E27FC236}">
                <a16:creationId xmlns:a16="http://schemas.microsoft.com/office/drawing/2014/main" id="{116ECDFA-2334-479F-BC6F-72905E97FF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C544B2-5AF4-46BA-9DF8-E72DA0F4F5F5}"/>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313797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70DF-A4C0-4B77-8DFF-94B7C965181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E6B396F-E2F0-4C7D-9172-63F7AE5811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15000D-455C-4E18-BD68-593899594C26}"/>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5" name="Footer Placeholder 4">
            <a:extLst>
              <a:ext uri="{FF2B5EF4-FFF2-40B4-BE49-F238E27FC236}">
                <a16:creationId xmlns:a16="http://schemas.microsoft.com/office/drawing/2014/main" id="{20DF3BFC-54C9-4D59-BEAD-5A3B339B49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361FAA-6E6B-4980-8F2E-E3734B3F32F7}"/>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177310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D38304-C843-48A8-82F4-441EB36250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D0F354-CF1E-499E-B89D-888D1E7AA1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382660A-C205-495A-A89C-5088023D5444}"/>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5" name="Footer Placeholder 4">
            <a:extLst>
              <a:ext uri="{FF2B5EF4-FFF2-40B4-BE49-F238E27FC236}">
                <a16:creationId xmlns:a16="http://schemas.microsoft.com/office/drawing/2014/main" id="{9DDAD312-883F-4021-9910-0CFC5D1E0B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2F8A550-2D5B-4394-8B49-FC4F1F15AFD5}"/>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372389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9367-0A04-4BE8-A328-65F26F5ACA5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4BEF911-EDF0-43D8-BB19-BC9C3C2F9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8971F3F-0064-4132-A71E-7F3465266062}"/>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5" name="Footer Placeholder 4">
            <a:extLst>
              <a:ext uri="{FF2B5EF4-FFF2-40B4-BE49-F238E27FC236}">
                <a16:creationId xmlns:a16="http://schemas.microsoft.com/office/drawing/2014/main" id="{9BDB8C7B-E200-44BF-851B-0701E31C9C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9FC805-76CD-4A27-B8EC-C0391D665517}"/>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72507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48AD0-8236-448F-9E5C-606DF1D220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BC5D905-0443-4FB9-B11F-10093FB6F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9B558-DCEC-4F36-A50A-E9BA09DFD38E}"/>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5" name="Footer Placeholder 4">
            <a:extLst>
              <a:ext uri="{FF2B5EF4-FFF2-40B4-BE49-F238E27FC236}">
                <a16:creationId xmlns:a16="http://schemas.microsoft.com/office/drawing/2014/main" id="{D2F1ED48-9A08-4DEB-ACC0-28C18FD53CA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23332C8-B58F-4F3D-9394-4D0814D448B5}"/>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252126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6244-D9F9-4722-BCC7-6AD530AE516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F1CCB0B-D2B8-40E0-ACBB-DEDEA981B9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C866B3F-DA27-483E-89B0-FAD9D12A9B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21944CD-0F62-47E2-8896-3147CB6E50B1}"/>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6" name="Footer Placeholder 5">
            <a:extLst>
              <a:ext uri="{FF2B5EF4-FFF2-40B4-BE49-F238E27FC236}">
                <a16:creationId xmlns:a16="http://schemas.microsoft.com/office/drawing/2014/main" id="{68244671-1BA9-4D7B-979D-A1573F43484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0F9350-2E8A-4F8B-8CDE-786611DECFC1}"/>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320141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62C0-D7FE-44EB-BD28-CBE1A0A8800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03FF7F3-6133-4A63-A749-F47353DBE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959B5-86F4-447A-88D3-75C5AAEB53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478836A-7583-4529-8F50-0C2AE28D9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A0AC9-5974-4D22-A3CB-011DA94BA5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A89910F-4114-4F35-B592-6BA58A8C4962}"/>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8" name="Footer Placeholder 7">
            <a:extLst>
              <a:ext uri="{FF2B5EF4-FFF2-40B4-BE49-F238E27FC236}">
                <a16:creationId xmlns:a16="http://schemas.microsoft.com/office/drawing/2014/main" id="{181CFB5A-3866-4815-9BE9-41D812D1FEF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6AA9FB2-95A8-4B7B-8B2E-BD718CF54229}"/>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353082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3185-709E-4FEB-BEDD-5ECD76E18C7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32A2C7D-16A0-49FF-9698-ED703EE7D559}"/>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4" name="Footer Placeholder 3">
            <a:extLst>
              <a:ext uri="{FF2B5EF4-FFF2-40B4-BE49-F238E27FC236}">
                <a16:creationId xmlns:a16="http://schemas.microsoft.com/office/drawing/2014/main" id="{BFAC7E5D-A8C1-4CD5-9CB5-D6D4F2859F5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C3CB49F-A102-410B-9416-54A124933136}"/>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76862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61A86-ADDA-4342-A566-CC010CD4211A}"/>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3" name="Footer Placeholder 2">
            <a:extLst>
              <a:ext uri="{FF2B5EF4-FFF2-40B4-BE49-F238E27FC236}">
                <a16:creationId xmlns:a16="http://schemas.microsoft.com/office/drawing/2014/main" id="{70E770E6-3F78-4DED-AF97-E02D2E1E9B1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00E14BB-EAE4-4F76-A279-611510B90749}"/>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34958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E762-0302-4773-8D87-F5D35632E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DF31865-1A8D-4DC6-B574-1A1BD9B0D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D7C7357-8F73-459E-AF7A-3D5A9B9ED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4E8510-3464-4679-BDE8-5C11EEAB6D5D}"/>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6" name="Footer Placeholder 5">
            <a:extLst>
              <a:ext uri="{FF2B5EF4-FFF2-40B4-BE49-F238E27FC236}">
                <a16:creationId xmlns:a16="http://schemas.microsoft.com/office/drawing/2014/main" id="{166BE0FC-DA57-490A-92C7-EA73C003B3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D68560-859A-470A-9023-3EB0BF661FB2}"/>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47217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D1B3-08DD-46E6-AC62-75A9C94D9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B36304-5107-4D86-B427-C7435BF51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B056F20-77F1-4DD6-8FA9-0B3B5C6C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A2C8E-666E-4C3C-9333-7890F4F1E700}"/>
              </a:ext>
            </a:extLst>
          </p:cNvPr>
          <p:cNvSpPr>
            <a:spLocks noGrp="1"/>
          </p:cNvSpPr>
          <p:nvPr>
            <p:ph type="dt" sz="half" idx="10"/>
          </p:nvPr>
        </p:nvSpPr>
        <p:spPr/>
        <p:txBody>
          <a:bodyPr/>
          <a:lstStyle/>
          <a:p>
            <a:fld id="{116F69D3-E12A-4E65-BE8B-DA66C0634C5C}" type="datetimeFigureOut">
              <a:rPr lang="en-IN" smtClean="0"/>
              <a:t>21-01-2022</a:t>
            </a:fld>
            <a:endParaRPr lang="en-IN"/>
          </a:p>
        </p:txBody>
      </p:sp>
      <p:sp>
        <p:nvSpPr>
          <p:cNvPr id="6" name="Footer Placeholder 5">
            <a:extLst>
              <a:ext uri="{FF2B5EF4-FFF2-40B4-BE49-F238E27FC236}">
                <a16:creationId xmlns:a16="http://schemas.microsoft.com/office/drawing/2014/main" id="{268F3EEA-80CE-47BD-A4BC-8FCDB5B2202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2B9780C-37A8-4C8A-B439-55CC909FF199}"/>
              </a:ext>
            </a:extLst>
          </p:cNvPr>
          <p:cNvSpPr>
            <a:spLocks noGrp="1"/>
          </p:cNvSpPr>
          <p:nvPr>
            <p:ph type="sldNum" sz="quarter" idx="12"/>
          </p:nvPr>
        </p:nvSpPr>
        <p:spPr/>
        <p:txBody>
          <a:bodyPr/>
          <a:lstStyle/>
          <a:p>
            <a:fld id="{0F472036-FAF0-41C7-8318-191534CE4673}" type="slidenum">
              <a:rPr lang="en-IN" smtClean="0"/>
              <a:t>‹#›</a:t>
            </a:fld>
            <a:endParaRPr lang="en-IN"/>
          </a:p>
        </p:txBody>
      </p:sp>
    </p:spTree>
    <p:extLst>
      <p:ext uri="{BB962C8B-B14F-4D97-AF65-F5344CB8AC3E}">
        <p14:creationId xmlns:p14="http://schemas.microsoft.com/office/powerpoint/2010/main" val="133004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5227B-1DD8-4E46-A1A9-2E062ED6C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9095060-FC61-4ECA-BF8D-26837C3B5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7F600E-68C5-4406-BEB8-E0C2BC7BA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F69D3-E12A-4E65-BE8B-DA66C0634C5C}" type="datetimeFigureOut">
              <a:rPr lang="en-IN" smtClean="0"/>
              <a:t>21-01-2022</a:t>
            </a:fld>
            <a:endParaRPr lang="en-IN"/>
          </a:p>
        </p:txBody>
      </p:sp>
      <p:sp>
        <p:nvSpPr>
          <p:cNvPr id="5" name="Footer Placeholder 4">
            <a:extLst>
              <a:ext uri="{FF2B5EF4-FFF2-40B4-BE49-F238E27FC236}">
                <a16:creationId xmlns:a16="http://schemas.microsoft.com/office/drawing/2014/main" id="{E5FDDA27-790D-434C-9DE0-D87FF842B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17C3557-7727-48B4-96B6-9A027C583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72036-FAF0-41C7-8318-191534CE4673}" type="slidenum">
              <a:rPr lang="en-IN" smtClean="0"/>
              <a:t>‹#›</a:t>
            </a:fld>
            <a:endParaRPr lang="en-IN"/>
          </a:p>
        </p:txBody>
      </p:sp>
    </p:spTree>
    <p:extLst>
      <p:ext uri="{BB962C8B-B14F-4D97-AF65-F5344CB8AC3E}">
        <p14:creationId xmlns:p14="http://schemas.microsoft.com/office/powerpoint/2010/main" val="3052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BB034C-CEE3-4D4E-9C63-9B7879DC2525}"/>
              </a:ext>
            </a:extLst>
          </p:cNvPr>
          <p:cNvSpPr txBox="1"/>
          <p:nvPr/>
        </p:nvSpPr>
        <p:spPr>
          <a:xfrm>
            <a:off x="0" y="3105834"/>
            <a:ext cx="12192000" cy="646331"/>
          </a:xfrm>
          <a:prstGeom prst="rect">
            <a:avLst/>
          </a:prstGeom>
          <a:noFill/>
        </p:spPr>
        <p:txBody>
          <a:bodyPr wrap="square" rtlCol="0">
            <a:spAutoFit/>
          </a:bodyPr>
          <a:lstStyle/>
          <a:p>
            <a:pPr algn="ctr"/>
            <a:r>
              <a:rPr lang="en-US" sz="3600" b="1" dirty="0">
                <a:latin typeface="Century Gothic" panose="020B0502020202020204" pitchFamily="34" charset="0"/>
              </a:rPr>
              <a:t>GIS &amp; REMOTE SENSING </a:t>
            </a:r>
            <a:endParaRPr lang="en-IN" sz="3600" b="1" dirty="0">
              <a:latin typeface="Century Gothic" panose="020B0502020202020204" pitchFamily="34" charset="0"/>
            </a:endParaRPr>
          </a:p>
        </p:txBody>
      </p:sp>
      <p:sp>
        <p:nvSpPr>
          <p:cNvPr id="3" name="TextBox 3">
            <a:extLst>
              <a:ext uri="{FF2B5EF4-FFF2-40B4-BE49-F238E27FC236}">
                <a16:creationId xmlns:a16="http://schemas.microsoft.com/office/drawing/2014/main" id="{7493ED81-3307-4781-BA75-AD32427D7797}"/>
              </a:ext>
            </a:extLst>
          </p:cNvPr>
          <p:cNvSpPr txBox="1">
            <a:spLocks noChangeArrowheads="1"/>
          </p:cNvSpPr>
          <p:nvPr/>
        </p:nvSpPr>
        <p:spPr bwMode="auto">
          <a:xfrm>
            <a:off x="318222" y="5565198"/>
            <a:ext cx="79454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latin typeface="Century Gothic" panose="020B0502020202020204" pitchFamily="34" charset="0"/>
            </a:endParaRPr>
          </a:p>
          <a:p>
            <a:pPr eaLnBrk="1" hangingPunct="1">
              <a:spcBef>
                <a:spcPct val="0"/>
              </a:spcBef>
              <a:buFontTx/>
              <a:buNone/>
            </a:pPr>
            <a:r>
              <a:rPr lang="en-US" altLang="en-US" sz="1800" dirty="0">
                <a:latin typeface="Century Gothic" panose="020B0502020202020204" pitchFamily="34" charset="0"/>
              </a:rPr>
              <a:t>Subject: GIS Studio</a:t>
            </a:r>
          </a:p>
          <a:p>
            <a:pPr eaLnBrk="1" hangingPunct="1">
              <a:spcBef>
                <a:spcPct val="0"/>
              </a:spcBef>
              <a:buFontTx/>
              <a:buNone/>
            </a:pPr>
            <a:r>
              <a:rPr lang="en-US" altLang="en-US" sz="1800" dirty="0">
                <a:latin typeface="Century Gothic" panose="020B0502020202020204" pitchFamily="34" charset="0"/>
              </a:rPr>
              <a:t>Topic: Visualizations 1</a:t>
            </a:r>
          </a:p>
          <a:p>
            <a:pPr eaLnBrk="1" hangingPunct="1">
              <a:spcBef>
                <a:spcPct val="0"/>
              </a:spcBef>
              <a:buFontTx/>
              <a:buNone/>
            </a:pPr>
            <a:r>
              <a:rPr lang="en-US" altLang="en-US" sz="1800" dirty="0">
                <a:latin typeface="Century Gothic" panose="020B0502020202020204" pitchFamily="34" charset="0"/>
              </a:rPr>
              <a:t>Presented by: Pallavi Tiwari</a:t>
            </a:r>
          </a:p>
        </p:txBody>
      </p:sp>
      <p:pic>
        <p:nvPicPr>
          <p:cNvPr id="5" name="Picture 7">
            <a:extLst>
              <a:ext uri="{FF2B5EF4-FFF2-40B4-BE49-F238E27FC236}">
                <a16:creationId xmlns:a16="http://schemas.microsoft.com/office/drawing/2014/main" id="{B6238A44-9693-4CB7-BACB-48B0AE851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927" y="0"/>
            <a:ext cx="16510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22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900544-58E0-449F-985D-E97B6963E933}"/>
              </a:ext>
            </a:extLst>
          </p:cNvPr>
          <p:cNvSpPr txBox="1"/>
          <p:nvPr/>
        </p:nvSpPr>
        <p:spPr>
          <a:xfrm>
            <a:off x="866468" y="891710"/>
            <a:ext cx="10416048" cy="3139321"/>
          </a:xfrm>
          <a:prstGeom prst="rect">
            <a:avLst/>
          </a:prstGeom>
          <a:noFill/>
        </p:spPr>
        <p:txBody>
          <a:bodyPr wrap="square">
            <a:spAutoFit/>
          </a:bodyPr>
          <a:lstStyle/>
          <a:p>
            <a:r>
              <a:rPr lang="en-US" b="1" i="0" u="none" strike="noStrike" dirty="0">
                <a:solidFill>
                  <a:srgbClr val="2B2A2A"/>
                </a:solidFill>
                <a:effectLst/>
                <a:latin typeface="Century Gothic" panose="020B0502020202020204" pitchFamily="34" charset="0"/>
              </a:rPr>
              <a:t>Digital Cartography</a:t>
            </a:r>
            <a:r>
              <a:rPr lang="en-US" b="0" i="0" dirty="0">
                <a:solidFill>
                  <a:srgbClr val="2B2A2A"/>
                </a:solidFill>
                <a:effectLst/>
                <a:latin typeface="Century Gothic" panose="020B0502020202020204" pitchFamily="34" charset="0"/>
              </a:rPr>
              <a:t>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Cartography is the art and science of creating a map.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Digital cartography creates maps using a computer.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Making the map is often the final stage in a GIS project. - If we make a poor map, people will not be able to appreciate all the hard work and effort that went into the GIS project. - Believe it or not, many GIS projects have not received further funding, not because the work was bad, but because the final map produced did not adequately demonstrate the good work that was performed.</a:t>
            </a:r>
            <a:endParaRPr lang="en-IN" dirty="0">
              <a:latin typeface="Century Gothic" panose="020B0502020202020204" pitchFamily="34" charset="0"/>
            </a:endParaRPr>
          </a:p>
        </p:txBody>
      </p:sp>
    </p:spTree>
    <p:extLst>
      <p:ext uri="{BB962C8B-B14F-4D97-AF65-F5344CB8AC3E}">
        <p14:creationId xmlns:p14="http://schemas.microsoft.com/office/powerpoint/2010/main" val="235074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49F06-08F8-453B-8A1B-E5E99D432508}"/>
              </a:ext>
            </a:extLst>
          </p:cNvPr>
          <p:cNvSpPr txBox="1"/>
          <p:nvPr/>
        </p:nvSpPr>
        <p:spPr>
          <a:xfrm>
            <a:off x="678426" y="612845"/>
            <a:ext cx="10899058" cy="4801314"/>
          </a:xfrm>
          <a:prstGeom prst="rect">
            <a:avLst/>
          </a:prstGeom>
          <a:noFill/>
        </p:spPr>
        <p:txBody>
          <a:bodyPr wrap="square">
            <a:spAutoFit/>
          </a:bodyPr>
          <a:lstStyle/>
          <a:p>
            <a:r>
              <a:rPr lang="en-US" b="1" i="0" u="none" strike="noStrike" dirty="0">
                <a:solidFill>
                  <a:srgbClr val="2B2A2A"/>
                </a:solidFill>
                <a:effectLst/>
                <a:latin typeface="Century Gothic" panose="020B0502020202020204" pitchFamily="34" charset="0"/>
              </a:rPr>
              <a:t>Consideration in Map Design</a:t>
            </a:r>
            <a:r>
              <a:rPr lang="en-US" b="0" i="0" dirty="0">
                <a:solidFill>
                  <a:srgbClr val="2B2A2A"/>
                </a:solidFill>
                <a:effectLst/>
                <a:latin typeface="Century Gothic" panose="020B0502020202020204" pitchFamily="34" charset="0"/>
              </a:rPr>
              <a:t>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Before you create a map, you should ask four basic questions: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What is the motive for making the map?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Who will read the map?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Where will the map be used?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What data is available to make the map?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You need to judge your audience. If you are making maps for the general public, your map should reflect their level of understanding. This will be a much different type of map than one created for a geotechnical engineering firm. If you make a map that is too difficult to understand, or one that is too simplistic, your audience may not appreciate the information that you are trying to communicate. </a:t>
            </a:r>
            <a:endParaRPr lang="en-IN" dirty="0">
              <a:latin typeface="Century Gothic" panose="020B0502020202020204" pitchFamily="34" charset="0"/>
            </a:endParaRPr>
          </a:p>
        </p:txBody>
      </p:sp>
    </p:spTree>
    <p:extLst>
      <p:ext uri="{BB962C8B-B14F-4D97-AF65-F5344CB8AC3E}">
        <p14:creationId xmlns:p14="http://schemas.microsoft.com/office/powerpoint/2010/main" val="381198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8EF9DB-B61C-4E6C-88E5-5D187B1A80F6}"/>
              </a:ext>
            </a:extLst>
          </p:cNvPr>
          <p:cNvSpPr txBox="1"/>
          <p:nvPr/>
        </p:nvSpPr>
        <p:spPr>
          <a:xfrm>
            <a:off x="690716" y="838481"/>
            <a:ext cx="10810567" cy="2031325"/>
          </a:xfrm>
          <a:prstGeom prst="rect">
            <a:avLst/>
          </a:prstGeom>
          <a:noFill/>
        </p:spPr>
        <p:txBody>
          <a:bodyPr wrap="square">
            <a:spAutoFit/>
          </a:bodyPr>
          <a:lstStyle/>
          <a:p>
            <a:r>
              <a:rPr lang="en-US" b="0" i="0" dirty="0">
                <a:solidFill>
                  <a:srgbClr val="2B2A2A"/>
                </a:solidFill>
                <a:effectLst/>
                <a:latin typeface="Century Gothic" panose="020B0502020202020204" pitchFamily="34" charset="0"/>
              </a:rPr>
              <a:t>• Also, the motive is important. That is, are you trying to inform your audience, or persuade them? Each map may take a slightly different presentation form, depending upon the motivation. </a:t>
            </a:r>
          </a:p>
          <a:p>
            <a:endParaRPr lang="en-US" dirty="0">
              <a:solidFill>
                <a:srgbClr val="2B2A2A"/>
              </a:solidFill>
              <a:latin typeface="Century Gothic" panose="020B0502020202020204" pitchFamily="34" charset="0"/>
            </a:endParaRPr>
          </a:p>
          <a:p>
            <a:r>
              <a:rPr lang="en-US" b="0" i="0" dirty="0">
                <a:solidFill>
                  <a:srgbClr val="2B2A2A"/>
                </a:solidFill>
                <a:effectLst/>
                <a:latin typeface="Century Gothic" panose="020B0502020202020204" pitchFamily="34" charset="0"/>
              </a:rPr>
              <a:t>• Finally, a little bit of psychology might be in order as well. Think about the colors you choose. If you are attempting to present grave information, such as the impact of contaminants on a community, choose colors or symbols that would best reflect the mood of your map.</a:t>
            </a:r>
            <a:endParaRPr lang="en-IN" dirty="0">
              <a:latin typeface="Century Gothic" panose="020B0502020202020204" pitchFamily="34" charset="0"/>
            </a:endParaRPr>
          </a:p>
        </p:txBody>
      </p:sp>
    </p:spTree>
    <p:extLst>
      <p:ext uri="{BB962C8B-B14F-4D97-AF65-F5344CB8AC3E}">
        <p14:creationId xmlns:p14="http://schemas.microsoft.com/office/powerpoint/2010/main" val="263487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885839-E8C9-4C55-B100-0859B0EE4DC6}"/>
              </a:ext>
            </a:extLst>
          </p:cNvPr>
          <p:cNvSpPr txBox="1"/>
          <p:nvPr/>
        </p:nvSpPr>
        <p:spPr>
          <a:xfrm>
            <a:off x="645242" y="1028343"/>
            <a:ext cx="4501945" cy="4801314"/>
          </a:xfrm>
          <a:prstGeom prst="rect">
            <a:avLst/>
          </a:prstGeom>
          <a:noFill/>
        </p:spPr>
        <p:txBody>
          <a:bodyPr wrap="square">
            <a:spAutoFit/>
          </a:bodyPr>
          <a:lstStyle/>
          <a:p>
            <a:r>
              <a:rPr lang="en-US" b="0" i="0" dirty="0">
                <a:effectLst/>
                <a:latin typeface="Century Gothic" panose="020B0502020202020204" pitchFamily="34" charset="0"/>
              </a:rPr>
              <a:t>For centuries, maps have been used to visualize a wealth of information in the sciences and humanities. </a:t>
            </a:r>
          </a:p>
          <a:p>
            <a:endParaRPr lang="en-US" dirty="0">
              <a:latin typeface="Century Gothic" panose="020B0502020202020204" pitchFamily="34" charset="0"/>
            </a:endParaRPr>
          </a:p>
          <a:p>
            <a:r>
              <a:rPr lang="en-US" b="0" i="0" dirty="0">
                <a:effectLst/>
                <a:latin typeface="Century Gothic" panose="020B0502020202020204" pitchFamily="34" charset="0"/>
              </a:rPr>
              <a:t>“</a:t>
            </a:r>
            <a:r>
              <a:rPr lang="en-US" b="0" i="0" u="none" strike="noStrike" dirty="0">
                <a:effectLst/>
                <a:latin typeface="Century Gothic" panose="020B0502020202020204" pitchFamily="34" charset="0"/>
              </a:rPr>
              <a:t>Milestones in the History of Data Visualization</a:t>
            </a:r>
            <a:r>
              <a:rPr lang="en-US" b="0" i="0" dirty="0">
                <a:effectLst/>
                <a:latin typeface="Century Gothic" panose="020B0502020202020204" pitchFamily="34" charset="0"/>
              </a:rPr>
              <a:t>” (compiled by Michael Friendly and Daniel J. Denis, York University in Canada) suggests that geospatial visualizations have been around since the 17th century. </a:t>
            </a:r>
          </a:p>
          <a:p>
            <a:endParaRPr lang="en-US" dirty="0">
              <a:latin typeface="Century Gothic" panose="020B0502020202020204" pitchFamily="34" charset="0"/>
            </a:endParaRPr>
          </a:p>
          <a:p>
            <a:r>
              <a:rPr lang="en-US" b="0" i="0" dirty="0">
                <a:effectLst/>
                <a:latin typeface="Century Gothic" panose="020B0502020202020204" pitchFamily="34" charset="0"/>
              </a:rPr>
              <a:t>For instance, Edmund Halley’s </a:t>
            </a:r>
            <a:r>
              <a:rPr lang="en-US" b="0" i="1" dirty="0">
                <a:effectLst/>
                <a:latin typeface="Century Gothic" panose="020B0502020202020204" pitchFamily="34" charset="0"/>
              </a:rPr>
              <a:t>New and Correct Chart Showing the Variations of the Compass</a:t>
            </a:r>
            <a:r>
              <a:rPr lang="en-US" b="0" i="0" dirty="0">
                <a:effectLst/>
                <a:latin typeface="Century Gothic" panose="020B0502020202020204" pitchFamily="34" charset="0"/>
              </a:rPr>
              <a:t> (1701) was the first map to show lines of equal magnetic variation. </a:t>
            </a:r>
          </a:p>
          <a:p>
            <a:endParaRPr lang="en-US" dirty="0">
              <a:latin typeface="Century Gothic" panose="020B0502020202020204" pitchFamily="34" charset="0"/>
            </a:endParaRPr>
          </a:p>
        </p:txBody>
      </p:sp>
      <p:pic>
        <p:nvPicPr>
          <p:cNvPr id="1026" name="Picture 2" descr="geospatial data">
            <a:extLst>
              <a:ext uri="{FF2B5EF4-FFF2-40B4-BE49-F238E27FC236}">
                <a16:creationId xmlns:a16="http://schemas.microsoft.com/office/drawing/2014/main" id="{A2091E03-92D6-4A3F-B4D1-3D1F0C472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721144" y="0"/>
            <a:ext cx="5487629" cy="685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7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7F0B1-F8C8-44F2-8367-CF01399DA78A}"/>
              </a:ext>
            </a:extLst>
          </p:cNvPr>
          <p:cNvSpPr txBox="1"/>
          <p:nvPr/>
        </p:nvSpPr>
        <p:spPr>
          <a:xfrm>
            <a:off x="674738" y="2430630"/>
            <a:ext cx="4103739" cy="1754326"/>
          </a:xfrm>
          <a:prstGeom prst="rect">
            <a:avLst/>
          </a:prstGeom>
          <a:noFill/>
        </p:spPr>
        <p:txBody>
          <a:bodyPr wrap="square">
            <a:spAutoFit/>
          </a:bodyPr>
          <a:lstStyle/>
          <a:p>
            <a:r>
              <a:rPr lang="en-US" b="0" i="0" dirty="0">
                <a:effectLst/>
                <a:latin typeface="Century Gothic" panose="020B0502020202020204" pitchFamily="34" charset="0"/>
              </a:rPr>
              <a:t>In 1826, Charles </a:t>
            </a:r>
            <a:r>
              <a:rPr lang="en-US" b="0" i="0" dirty="0" err="1">
                <a:effectLst/>
                <a:latin typeface="Century Gothic" panose="020B0502020202020204" pitchFamily="34" charset="0"/>
              </a:rPr>
              <a:t>Dupin</a:t>
            </a:r>
            <a:r>
              <a:rPr lang="en-US" b="0" i="0" dirty="0">
                <a:effectLst/>
                <a:latin typeface="Century Gothic" panose="020B0502020202020204" pitchFamily="34" charset="0"/>
              </a:rPr>
              <a:t> published a thematic map of France showing illiteracy levels using shadings from white to black. This is, in fact, the first known instance of a </a:t>
            </a:r>
            <a:r>
              <a:rPr lang="en-US" b="0" i="0" dirty="0" err="1">
                <a:effectLst/>
                <a:latin typeface="Century Gothic" panose="020B0502020202020204" pitchFamily="34" charset="0"/>
              </a:rPr>
              <a:t>chloropleth</a:t>
            </a:r>
            <a:r>
              <a:rPr lang="en-US" b="0" i="0" dirty="0">
                <a:effectLst/>
                <a:latin typeface="Century Gothic" panose="020B0502020202020204" pitchFamily="34" charset="0"/>
              </a:rPr>
              <a:t> map.</a:t>
            </a:r>
            <a:endParaRPr lang="en-IN" dirty="0">
              <a:latin typeface="Century Gothic" panose="020B0502020202020204" pitchFamily="34" charset="0"/>
            </a:endParaRPr>
          </a:p>
        </p:txBody>
      </p:sp>
      <p:pic>
        <p:nvPicPr>
          <p:cNvPr id="2050" name="Picture 2" descr="geospatial data">
            <a:extLst>
              <a:ext uri="{FF2B5EF4-FFF2-40B4-BE49-F238E27FC236}">
                <a16:creationId xmlns:a16="http://schemas.microsoft.com/office/drawing/2014/main" id="{CB3CC32C-7220-401E-837E-3BAA80EFB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432323" y="-1"/>
            <a:ext cx="5510980" cy="688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22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77249E-66DB-429E-8738-AFB3E745E412}"/>
              </a:ext>
            </a:extLst>
          </p:cNvPr>
          <p:cNvSpPr txBox="1"/>
          <p:nvPr/>
        </p:nvSpPr>
        <p:spPr>
          <a:xfrm>
            <a:off x="70054" y="403000"/>
            <a:ext cx="4501946" cy="5909310"/>
          </a:xfrm>
          <a:prstGeom prst="rect">
            <a:avLst/>
          </a:prstGeom>
          <a:noFill/>
        </p:spPr>
        <p:txBody>
          <a:bodyPr wrap="square">
            <a:spAutoFit/>
          </a:bodyPr>
          <a:lstStyle/>
          <a:p>
            <a:pPr algn="l" fontAlgn="base"/>
            <a:r>
              <a:rPr lang="en-US" b="1" i="0" dirty="0" err="1">
                <a:solidFill>
                  <a:srgbClr val="111111"/>
                </a:solidFill>
                <a:effectLst/>
                <a:latin typeface="Century Gothic" panose="020B0502020202020204" pitchFamily="34" charset="0"/>
              </a:rPr>
              <a:t>Chloropleth</a:t>
            </a:r>
            <a:r>
              <a:rPr lang="en-US" b="1" i="0" dirty="0">
                <a:solidFill>
                  <a:srgbClr val="111111"/>
                </a:solidFill>
                <a:effectLst/>
                <a:latin typeface="Century Gothic" panose="020B0502020202020204" pitchFamily="34" charset="0"/>
              </a:rPr>
              <a:t> Map</a:t>
            </a:r>
          </a:p>
          <a:p>
            <a:pPr algn="l" fontAlgn="base"/>
            <a:endParaRPr lang="en-US" b="1" dirty="0">
              <a:solidFill>
                <a:srgbClr val="111111"/>
              </a:solidFill>
              <a:latin typeface="Century Gothic" panose="020B0502020202020204" pitchFamily="34" charset="0"/>
            </a:endParaRPr>
          </a:p>
          <a:p>
            <a:pPr algn="l" fontAlgn="base"/>
            <a:endParaRPr lang="en-US" b="1" i="0" dirty="0">
              <a:solidFill>
                <a:srgbClr val="111111"/>
              </a:solidFill>
              <a:effectLst/>
              <a:latin typeface="Century Gothic" panose="020B0502020202020204" pitchFamily="34" charset="0"/>
            </a:endParaRPr>
          </a:p>
          <a:p>
            <a:pPr algn="l" fontAlgn="base"/>
            <a:r>
              <a:rPr lang="en-US" b="0" i="0" dirty="0" err="1">
                <a:effectLst/>
                <a:latin typeface="Century Gothic" panose="020B0502020202020204" pitchFamily="34" charset="0"/>
              </a:rPr>
              <a:t>Chloropleth</a:t>
            </a:r>
            <a:r>
              <a:rPr lang="en-US" b="0" i="0" dirty="0">
                <a:effectLst/>
                <a:latin typeface="Century Gothic" panose="020B0502020202020204" pitchFamily="34" charset="0"/>
              </a:rPr>
              <a:t> maps represent data using different colors or shading patterns for different regions. </a:t>
            </a:r>
          </a:p>
          <a:p>
            <a:pPr algn="l" fontAlgn="base"/>
            <a:endParaRPr lang="en-US" dirty="0">
              <a:latin typeface="Century Gothic" panose="020B0502020202020204" pitchFamily="34" charset="0"/>
            </a:endParaRPr>
          </a:p>
          <a:p>
            <a:pPr algn="l" fontAlgn="base"/>
            <a:r>
              <a:rPr lang="en-US" b="0" i="0" dirty="0">
                <a:effectLst/>
                <a:latin typeface="Century Gothic" panose="020B0502020202020204" pitchFamily="34" charset="0"/>
              </a:rPr>
              <a:t>Each color or shading pattern corresponds to a different value or range of values that a variable can take.</a:t>
            </a:r>
          </a:p>
          <a:p>
            <a:pPr algn="l" fontAlgn="base"/>
            <a:endParaRPr lang="en-US" b="0" i="0" dirty="0">
              <a:effectLst/>
              <a:latin typeface="Century Gothic" panose="020B0502020202020204" pitchFamily="34" charset="0"/>
            </a:endParaRPr>
          </a:p>
          <a:p>
            <a:pPr algn="l" fontAlgn="base"/>
            <a:r>
              <a:rPr lang="en-US" b="0" i="0" dirty="0">
                <a:effectLst/>
                <a:latin typeface="Century Gothic" panose="020B0502020202020204" pitchFamily="34" charset="0"/>
              </a:rPr>
              <a:t>In this </a:t>
            </a:r>
            <a:r>
              <a:rPr lang="en-US" b="0" i="0" dirty="0" err="1">
                <a:effectLst/>
                <a:latin typeface="Century Gothic" panose="020B0502020202020204" pitchFamily="34" charset="0"/>
              </a:rPr>
              <a:t>chloropleth</a:t>
            </a:r>
            <a:r>
              <a:rPr lang="en-US" b="0" i="0" dirty="0">
                <a:effectLst/>
                <a:latin typeface="Century Gothic" panose="020B0502020202020204" pitchFamily="34" charset="0"/>
              </a:rPr>
              <a:t> visualization of countries of the world, there are 8 colors, each representing a different range of percentages of women participating in the labor force. </a:t>
            </a:r>
          </a:p>
          <a:p>
            <a:pPr algn="l" fontAlgn="base"/>
            <a:endParaRPr lang="en-US" dirty="0">
              <a:latin typeface="Century Gothic" panose="020B0502020202020204" pitchFamily="34" charset="0"/>
            </a:endParaRPr>
          </a:p>
          <a:p>
            <a:pPr algn="l" fontAlgn="base"/>
            <a:r>
              <a:rPr lang="en-US" b="0" i="0" dirty="0">
                <a:effectLst/>
                <a:latin typeface="Century Gothic" panose="020B0502020202020204" pitchFamily="34" charset="0"/>
              </a:rPr>
              <a:t>The white regions marked “NA” represent regions for which data is not available.</a:t>
            </a:r>
          </a:p>
        </p:txBody>
      </p:sp>
      <p:pic>
        <p:nvPicPr>
          <p:cNvPr id="4" name="Picture 3">
            <a:extLst>
              <a:ext uri="{FF2B5EF4-FFF2-40B4-BE49-F238E27FC236}">
                <a16:creationId xmlns:a16="http://schemas.microsoft.com/office/drawing/2014/main" id="{91C4448C-47D4-4ADD-8837-96F118656A34}"/>
              </a:ext>
            </a:extLst>
          </p:cNvPr>
          <p:cNvPicPr>
            <a:picLocks noChangeAspect="1"/>
          </p:cNvPicPr>
          <p:nvPr/>
        </p:nvPicPr>
        <p:blipFill>
          <a:blip r:embed="rId2"/>
          <a:stretch>
            <a:fillRect/>
          </a:stretch>
        </p:blipFill>
        <p:spPr>
          <a:xfrm>
            <a:off x="4572000" y="619125"/>
            <a:ext cx="7620000" cy="5619750"/>
          </a:xfrm>
          <a:prstGeom prst="rect">
            <a:avLst/>
          </a:prstGeom>
        </p:spPr>
      </p:pic>
    </p:spTree>
    <p:extLst>
      <p:ext uri="{BB962C8B-B14F-4D97-AF65-F5344CB8AC3E}">
        <p14:creationId xmlns:p14="http://schemas.microsoft.com/office/powerpoint/2010/main" val="364709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009685-0814-4540-B650-2AF82A3BA573}"/>
              </a:ext>
            </a:extLst>
          </p:cNvPr>
          <p:cNvSpPr txBox="1"/>
          <p:nvPr/>
        </p:nvSpPr>
        <p:spPr>
          <a:xfrm>
            <a:off x="1264059" y="2274838"/>
            <a:ext cx="9663881" cy="2308324"/>
          </a:xfrm>
          <a:prstGeom prst="rect">
            <a:avLst/>
          </a:prstGeom>
          <a:noFill/>
        </p:spPr>
        <p:txBody>
          <a:bodyPr wrap="square">
            <a:spAutoFit/>
          </a:bodyPr>
          <a:lstStyle/>
          <a:p>
            <a:r>
              <a:rPr lang="en-US" b="0" i="0" dirty="0" err="1">
                <a:effectLst/>
                <a:latin typeface="Century Gothic" panose="020B0502020202020204" pitchFamily="34" charset="0"/>
              </a:rPr>
              <a:t>Chloropleth</a:t>
            </a:r>
            <a:r>
              <a:rPr lang="en-US" b="0" i="0" dirty="0">
                <a:effectLst/>
                <a:latin typeface="Century Gothic" panose="020B0502020202020204" pitchFamily="34" charset="0"/>
              </a:rPr>
              <a:t> maps are great for intuitively visualizing geographic clusters or concentrations of data.</a:t>
            </a:r>
          </a:p>
          <a:p>
            <a:endParaRPr lang="en-US" dirty="0">
              <a:latin typeface="Century Gothic" panose="020B0502020202020204" pitchFamily="34" charset="0"/>
            </a:endParaRPr>
          </a:p>
          <a:p>
            <a:r>
              <a:rPr lang="en-US" b="0" i="0" dirty="0">
                <a:effectLst/>
                <a:latin typeface="Century Gothic" panose="020B0502020202020204" pitchFamily="34" charset="0"/>
              </a:rPr>
              <a:t>However, a </a:t>
            </a:r>
            <a:r>
              <a:rPr lang="en-US" b="0" i="0" dirty="0" err="1">
                <a:effectLst/>
                <a:latin typeface="Century Gothic" panose="020B0502020202020204" pitchFamily="34" charset="0"/>
              </a:rPr>
              <a:t>chloropleth</a:t>
            </a:r>
            <a:r>
              <a:rPr lang="en-US" b="0" i="0" dirty="0">
                <a:effectLst/>
                <a:latin typeface="Century Gothic" panose="020B0502020202020204" pitchFamily="34" charset="0"/>
              </a:rPr>
              <a:t> map could be misleading if the size of a region overshadows its color. </a:t>
            </a:r>
          </a:p>
          <a:p>
            <a:endParaRPr lang="en-US" dirty="0">
              <a:latin typeface="Century Gothic" panose="020B0502020202020204" pitchFamily="34" charset="0"/>
            </a:endParaRPr>
          </a:p>
          <a:p>
            <a:r>
              <a:rPr lang="en-US" b="0" i="0" dirty="0">
                <a:effectLst/>
                <a:latin typeface="Century Gothic" panose="020B0502020202020204" pitchFamily="34" charset="0"/>
              </a:rPr>
              <a:t>Big regions naturally attract attention, so large areas might get undue importance in a </a:t>
            </a:r>
            <a:r>
              <a:rPr lang="en-US" b="0" i="0" dirty="0" err="1">
                <a:effectLst/>
                <a:latin typeface="Century Gothic" panose="020B0502020202020204" pitchFamily="34" charset="0"/>
              </a:rPr>
              <a:t>chloropleth</a:t>
            </a:r>
            <a:r>
              <a:rPr lang="en-US" b="0" i="0" dirty="0">
                <a:effectLst/>
                <a:latin typeface="Century Gothic" panose="020B0502020202020204" pitchFamily="34" charset="0"/>
              </a:rPr>
              <a:t> map while small regions are overlooked.</a:t>
            </a:r>
            <a:endParaRPr lang="en-IN" dirty="0">
              <a:latin typeface="Century Gothic" panose="020B0502020202020204" pitchFamily="34" charset="0"/>
            </a:endParaRPr>
          </a:p>
        </p:txBody>
      </p:sp>
    </p:spTree>
    <p:extLst>
      <p:ext uri="{BB962C8B-B14F-4D97-AF65-F5344CB8AC3E}">
        <p14:creationId xmlns:p14="http://schemas.microsoft.com/office/powerpoint/2010/main" val="666362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604</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Pallavi Tiwari</dc:creator>
  <cp:lastModifiedBy>Pallavi Tiwari</cp:lastModifiedBy>
  <cp:revision>9</cp:revision>
  <dcterms:created xsi:type="dcterms:W3CDTF">2021-03-04T18:10:21Z</dcterms:created>
  <dcterms:modified xsi:type="dcterms:W3CDTF">2022-01-21T09:54:10Z</dcterms:modified>
</cp:coreProperties>
</file>