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9" r:id="rId2"/>
  </p:sldMasterIdLst>
  <p:notesMasterIdLst>
    <p:notesMasterId r:id="rId28"/>
  </p:notesMasterIdLst>
  <p:sldIdLst>
    <p:sldId id="324" r:id="rId3"/>
    <p:sldId id="280" r:id="rId4"/>
    <p:sldId id="281" r:id="rId5"/>
    <p:sldId id="282" r:id="rId6"/>
    <p:sldId id="283" r:id="rId7"/>
    <p:sldId id="284" r:id="rId8"/>
    <p:sldId id="285" r:id="rId9"/>
    <p:sldId id="286" r:id="rId10"/>
    <p:sldId id="287" r:id="rId11"/>
    <p:sldId id="294" r:id="rId12"/>
    <p:sldId id="295" r:id="rId13"/>
    <p:sldId id="289" r:id="rId14"/>
    <p:sldId id="290" r:id="rId15"/>
    <p:sldId id="288" r:id="rId16"/>
    <p:sldId id="310" r:id="rId17"/>
    <p:sldId id="311" r:id="rId18"/>
    <p:sldId id="312" r:id="rId19"/>
    <p:sldId id="314" r:id="rId20"/>
    <p:sldId id="315" r:id="rId21"/>
    <p:sldId id="316" r:id="rId22"/>
    <p:sldId id="317" r:id="rId23"/>
    <p:sldId id="318" r:id="rId24"/>
    <p:sldId id="319" r:id="rId25"/>
    <p:sldId id="320" r:id="rId26"/>
    <p:sldId id="321" r:id="rId27"/>
  </p:sldIdLst>
  <p:sldSz cx="9906000" cy="6858000" type="A4"/>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182" y="60"/>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5AC98F13-B96B-4D75-A247-FD59AF2C0D66}" type="datetimeFigureOut">
              <a:rPr lang="en-US" smtClean="0"/>
              <a:t>2/14/2022</a:t>
            </a:fld>
            <a:endParaRPr lang="en-US"/>
          </a:p>
        </p:txBody>
      </p:sp>
      <p:sp>
        <p:nvSpPr>
          <p:cNvPr id="4" name="Slide Image Placeholder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76B2CC1-DA06-43C8-9128-D00AAFDA1C8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906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13" name="Rounded Rectangle 12"/>
          <p:cNvSpPr/>
          <p:nvPr/>
        </p:nvSpPr>
        <p:spPr>
          <a:xfrm>
            <a:off x="141514" y="165799"/>
            <a:ext cx="9764486"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Subtitle 8"/>
          <p:cNvSpPr>
            <a:spLocks noGrp="1"/>
          </p:cNvSpPr>
          <p:nvPr>
            <p:ph type="subTitle" idx="1"/>
          </p:nvPr>
        </p:nvSpPr>
        <p:spPr>
          <a:xfrm>
            <a:off x="1403350" y="3200400"/>
            <a:ext cx="69342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4C42A553-E8CD-45CD-904B-F911B635D4D6}" type="datetimeFigureOut">
              <a:rPr lang="en-US" smtClean="0">
                <a:solidFill>
                  <a:srgbClr val="575F6D"/>
                </a:solidFill>
              </a:rPr>
              <a:pPr/>
              <a:t>2/14/2022</a:t>
            </a:fld>
            <a:endParaRPr lang="en-US" dirty="0">
              <a:solidFill>
                <a:srgbClr val="575F6D"/>
              </a:solidFill>
            </a:endParaRPr>
          </a:p>
        </p:txBody>
      </p:sp>
      <p:sp>
        <p:nvSpPr>
          <p:cNvPr id="17" name="Footer Placeholder 16"/>
          <p:cNvSpPr>
            <a:spLocks noGrp="1"/>
          </p:cNvSpPr>
          <p:nvPr>
            <p:ph type="ftr" sz="quarter" idx="11"/>
          </p:nvPr>
        </p:nvSpPr>
        <p:spPr/>
        <p:txBody>
          <a:bodyPr/>
          <a:lstStyle/>
          <a:p>
            <a:endParaRPr lang="en-US" dirty="0">
              <a:solidFill>
                <a:srgbClr val="575F6D"/>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FDB20A4-E67F-45B8-8807-BF44BE7CDA10}" type="slidenum">
              <a:rPr lang="en-US" smtClean="0"/>
              <a:pPr/>
              <a:t>‹#›</a:t>
            </a:fld>
            <a:endParaRPr lang="en-US" dirty="0"/>
          </a:p>
        </p:txBody>
      </p:sp>
      <p:sp>
        <p:nvSpPr>
          <p:cNvPr id="7" name="Rectangle 6"/>
          <p:cNvSpPr/>
          <p:nvPr/>
        </p:nvSpPr>
        <p:spPr>
          <a:xfrm>
            <a:off x="68176" y="876723"/>
            <a:ext cx="9773332"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68176" y="824139"/>
            <a:ext cx="9773332"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a:off x="68176" y="2404068"/>
            <a:ext cx="9773332" cy="110532"/>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495300" y="990600"/>
            <a:ext cx="89154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C42A553-E8CD-45CD-904B-F911B635D4D6}" type="datetimeFigureOut">
              <a:rPr lang="en-US" smtClean="0">
                <a:solidFill>
                  <a:srgbClr val="575F6D"/>
                </a:solidFill>
              </a:rPr>
              <a:pPr/>
              <a:t>2/14/2022</a:t>
            </a:fld>
            <a:endParaRPr lang="en-US" dirty="0">
              <a:solidFill>
                <a:srgbClr val="575F6D"/>
              </a:solidFill>
            </a:endParaRPr>
          </a:p>
        </p:txBody>
      </p:sp>
      <p:sp>
        <p:nvSpPr>
          <p:cNvPr id="5" name="Footer Placeholder 4"/>
          <p:cNvSpPr>
            <a:spLocks noGrp="1"/>
          </p:cNvSpPr>
          <p:nvPr>
            <p:ph type="ftr" sz="quarter" idx="11"/>
          </p:nvPr>
        </p:nvSpPr>
        <p:spPr/>
        <p:txBody>
          <a:bodyPr/>
          <a:lstStyle/>
          <a:p>
            <a:endParaRPr lang="en-US" dirty="0">
              <a:solidFill>
                <a:srgbClr val="575F6D"/>
              </a:solidFill>
            </a:endParaRPr>
          </a:p>
        </p:txBody>
      </p:sp>
      <p:sp>
        <p:nvSpPr>
          <p:cNvPr id="6" name="Slide Number Placeholder 5"/>
          <p:cNvSpPr>
            <a:spLocks noGrp="1"/>
          </p:cNvSpPr>
          <p:nvPr>
            <p:ph type="sldNum" sz="quarter" idx="12"/>
          </p:nvPr>
        </p:nvSpPr>
        <p:spPr/>
        <p:txBody>
          <a:bodyPr/>
          <a:lstStyle/>
          <a:p>
            <a:fld id="{1FDB20A4-E67F-45B8-8807-BF44BE7CDA1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2"/>
            <a:ext cx="217932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90600" y="274641"/>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C42A553-E8CD-45CD-904B-F911B635D4D6}" type="datetimeFigureOut">
              <a:rPr lang="en-US" smtClean="0">
                <a:solidFill>
                  <a:srgbClr val="575F6D"/>
                </a:solidFill>
              </a:rPr>
              <a:pPr/>
              <a:t>2/14/2022</a:t>
            </a:fld>
            <a:endParaRPr lang="en-US" dirty="0">
              <a:solidFill>
                <a:srgbClr val="575F6D"/>
              </a:solidFill>
            </a:endParaRPr>
          </a:p>
        </p:txBody>
      </p:sp>
      <p:sp>
        <p:nvSpPr>
          <p:cNvPr id="5" name="Footer Placeholder 4"/>
          <p:cNvSpPr>
            <a:spLocks noGrp="1"/>
          </p:cNvSpPr>
          <p:nvPr>
            <p:ph type="ftr" sz="quarter" idx="11"/>
          </p:nvPr>
        </p:nvSpPr>
        <p:spPr/>
        <p:txBody>
          <a:bodyPr/>
          <a:lstStyle/>
          <a:p>
            <a:endParaRPr lang="en-US" dirty="0">
              <a:solidFill>
                <a:srgbClr val="575F6D"/>
              </a:solidFill>
            </a:endParaRPr>
          </a:p>
        </p:txBody>
      </p:sp>
      <p:sp>
        <p:nvSpPr>
          <p:cNvPr id="6" name="Slide Number Placeholder 5"/>
          <p:cNvSpPr>
            <a:spLocks noGrp="1"/>
          </p:cNvSpPr>
          <p:nvPr>
            <p:ph type="sldNum" sz="quarter" idx="12"/>
          </p:nvPr>
        </p:nvSpPr>
        <p:spPr/>
        <p:txBody>
          <a:bodyPr/>
          <a:lstStyle/>
          <a:p>
            <a:fld id="{1FDB20A4-E67F-45B8-8807-BF44BE7CDA1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5700" y="381000"/>
            <a:ext cx="8420100" cy="1143000"/>
          </a:xfrm>
        </p:spPr>
        <p:txBody>
          <a:bodyPr/>
          <a:lstStyle/>
          <a:p>
            <a:r>
              <a:rPr lang="en-US"/>
              <a:t>Click to edit Master title style</a:t>
            </a:r>
          </a:p>
        </p:txBody>
      </p:sp>
      <p:sp>
        <p:nvSpPr>
          <p:cNvPr id="3" name="Text Placeholder 2"/>
          <p:cNvSpPr>
            <a:spLocks noGrp="1"/>
          </p:cNvSpPr>
          <p:nvPr>
            <p:ph type="body" sz="half" idx="1"/>
          </p:nvPr>
        </p:nvSpPr>
        <p:spPr>
          <a:xfrm>
            <a:off x="1150541" y="1766888"/>
            <a:ext cx="4125780" cy="4113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441421" y="1766888"/>
            <a:ext cx="4125781" cy="4113212"/>
          </a:xfrm>
        </p:spPr>
        <p:txBody>
          <a:bodyPr/>
          <a:lstStyle/>
          <a:p>
            <a:pPr lvl="0"/>
            <a:endParaRPr lang="en-US" noProof="0"/>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575F6D"/>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575F6D"/>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E49453F6-E6C9-47C1-8B68-C0592B42E8C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5700" y="381000"/>
            <a:ext cx="8420100" cy="1143000"/>
          </a:xfrm>
        </p:spPr>
        <p:txBody>
          <a:bodyPr/>
          <a:lstStyle/>
          <a:p>
            <a:r>
              <a:rPr lang="en-US"/>
              <a:t>Click to edit Master title style</a:t>
            </a:r>
          </a:p>
        </p:txBody>
      </p:sp>
      <p:sp>
        <p:nvSpPr>
          <p:cNvPr id="3" name="ClipArt Placeholder 2"/>
          <p:cNvSpPr>
            <a:spLocks noGrp="1"/>
          </p:cNvSpPr>
          <p:nvPr>
            <p:ph type="clipArt" sz="half" idx="1"/>
          </p:nvPr>
        </p:nvSpPr>
        <p:spPr>
          <a:xfrm>
            <a:off x="1150541" y="1766888"/>
            <a:ext cx="4125780" cy="4113212"/>
          </a:xfrm>
        </p:spPr>
        <p:txBody>
          <a:bodyPr/>
          <a:lstStyle/>
          <a:p>
            <a:pPr lvl="0"/>
            <a:endParaRPr lang="en-US" noProof="0"/>
          </a:p>
        </p:txBody>
      </p:sp>
      <p:sp>
        <p:nvSpPr>
          <p:cNvPr id="4" name="Text Placeholder 3"/>
          <p:cNvSpPr>
            <a:spLocks noGrp="1"/>
          </p:cNvSpPr>
          <p:nvPr>
            <p:ph type="body" sz="half" idx="2"/>
          </p:nvPr>
        </p:nvSpPr>
        <p:spPr>
          <a:xfrm>
            <a:off x="5441421" y="1766888"/>
            <a:ext cx="4125781" cy="4113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575F6D"/>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575F6D"/>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6882AB0E-5FF3-4674-8D09-DAD9813AB85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4B547-797E-4DA5-8F2C-A89732FC5B03}"/>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endParaRPr lang="en-IN"/>
          </a:p>
        </p:txBody>
      </p:sp>
      <p:sp>
        <p:nvSpPr>
          <p:cNvPr id="3" name="Subtitle 2">
            <a:extLst>
              <a:ext uri="{FF2B5EF4-FFF2-40B4-BE49-F238E27FC236}">
                <a16:creationId xmlns:a16="http://schemas.microsoft.com/office/drawing/2014/main" id="{EBF73BB2-718D-4E68-9D44-23EC7A31135C}"/>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159FC36-6EEE-4DF0-8C2B-C42850FA6050}"/>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5" name="Footer Placeholder 4">
            <a:extLst>
              <a:ext uri="{FF2B5EF4-FFF2-40B4-BE49-F238E27FC236}">
                <a16:creationId xmlns:a16="http://schemas.microsoft.com/office/drawing/2014/main" id="{F4C65A50-CD30-4C69-B144-1582FFCE96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557F97-1359-4D0D-90F3-F0E95698F13C}"/>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4257990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1DEF-7CBB-4167-9920-ECF589AD868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C662AAD-4A1A-4317-BD88-A4722B6948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DA1F8B9-3390-445C-952A-CC42179700E0}"/>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5" name="Footer Placeholder 4">
            <a:extLst>
              <a:ext uri="{FF2B5EF4-FFF2-40B4-BE49-F238E27FC236}">
                <a16:creationId xmlns:a16="http://schemas.microsoft.com/office/drawing/2014/main" id="{45ED6631-9296-4184-A51A-0C912DAE8C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E46EB4-E3C7-4C91-9A12-42DB4177D07C}"/>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2078790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E2677-0F3C-445D-B4CA-FE7239C615BD}"/>
              </a:ext>
            </a:extLst>
          </p:cNvPr>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F0C81A7-8DBA-4795-BC9B-EC961D1F52D7}"/>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A80681-0A1E-425F-A230-A5B72745346E}"/>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5" name="Footer Placeholder 4">
            <a:extLst>
              <a:ext uri="{FF2B5EF4-FFF2-40B4-BE49-F238E27FC236}">
                <a16:creationId xmlns:a16="http://schemas.microsoft.com/office/drawing/2014/main" id="{B2E835C2-62A9-4B8F-9C4F-F99E5B61DF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00DBCA-4D80-42DA-9845-4549D9CE3FDC}"/>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710470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EB69A-9ED4-4D82-8050-D19DE0DF911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D4F6F26-C143-44A5-B56F-17B9FC88861D}"/>
              </a:ext>
            </a:extLst>
          </p:cNvPr>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95E7519-93CD-46A7-9B9C-E7102F6423CF}"/>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BF41BB5-3FDA-4285-A9CC-ABBC3F319386}"/>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6" name="Footer Placeholder 5">
            <a:extLst>
              <a:ext uri="{FF2B5EF4-FFF2-40B4-BE49-F238E27FC236}">
                <a16:creationId xmlns:a16="http://schemas.microsoft.com/office/drawing/2014/main" id="{A584BB08-B028-4E87-9D19-1B97C90558F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C6964BA-EDB3-453B-8556-1B70AB3AA1F7}"/>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1006803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2409C-3493-44E1-9E2E-117D7AD18D9B}"/>
              </a:ext>
            </a:extLst>
          </p:cNvPr>
          <p:cNvSpPr>
            <a:spLocks noGrp="1"/>
          </p:cNvSpPr>
          <p:nvPr>
            <p:ph type="title"/>
          </p:nvPr>
        </p:nvSpPr>
        <p:spPr>
          <a:xfrm>
            <a:off x="682328" y="365126"/>
            <a:ext cx="8543925"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92455AF-075C-40CE-8711-C7FFA5039690}"/>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94E527BE-668A-4CBF-86C8-D5D8FC60D4A7}"/>
              </a:ext>
            </a:extLst>
          </p:cNvPr>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AAB6444-B8B0-4AB2-A158-5A4137CC7309}"/>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7F9C0BFC-EA82-415A-B07E-3EDD1C5169F0}"/>
              </a:ext>
            </a:extLst>
          </p:cNvPr>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93B590B-A43E-4094-8CC2-A5CBCE3E6A8A}"/>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8" name="Footer Placeholder 7">
            <a:extLst>
              <a:ext uri="{FF2B5EF4-FFF2-40B4-BE49-F238E27FC236}">
                <a16:creationId xmlns:a16="http://schemas.microsoft.com/office/drawing/2014/main" id="{2DAF338E-F072-4958-AF90-83E3EDF6EF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1F83808-B0AE-44D6-A0EC-5C90DC8F6CAD}"/>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2549095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8F84E-2F72-410B-89C8-5AACBAAEB65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C1B82E4-5D3C-4C67-8CE3-14CBB7952905}"/>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4" name="Footer Placeholder 3">
            <a:extLst>
              <a:ext uri="{FF2B5EF4-FFF2-40B4-BE49-F238E27FC236}">
                <a16:creationId xmlns:a16="http://schemas.microsoft.com/office/drawing/2014/main" id="{8A5681B9-9035-43A3-BB2A-9027176916F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962E079-8F13-42B3-A870-34A184C7E532}"/>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3903824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C42A553-E8CD-45CD-904B-F911B635D4D6}" type="datetimeFigureOut">
              <a:rPr lang="en-US" smtClean="0">
                <a:solidFill>
                  <a:srgbClr val="575F6D"/>
                </a:solidFill>
              </a:rPr>
              <a:pPr/>
              <a:t>2/14/2022</a:t>
            </a:fld>
            <a:endParaRPr lang="en-US" dirty="0">
              <a:solidFill>
                <a:srgbClr val="575F6D"/>
              </a:solidFill>
            </a:endParaRPr>
          </a:p>
        </p:txBody>
      </p:sp>
      <p:sp>
        <p:nvSpPr>
          <p:cNvPr id="5" name="Footer Placeholder 4"/>
          <p:cNvSpPr>
            <a:spLocks noGrp="1"/>
          </p:cNvSpPr>
          <p:nvPr>
            <p:ph type="ftr" sz="quarter" idx="11"/>
          </p:nvPr>
        </p:nvSpPr>
        <p:spPr/>
        <p:txBody>
          <a:bodyPr/>
          <a:lstStyle/>
          <a:p>
            <a:endParaRPr lang="en-US" dirty="0">
              <a:solidFill>
                <a:srgbClr val="575F6D"/>
              </a:solidFill>
            </a:endParaRPr>
          </a:p>
        </p:txBody>
      </p:sp>
      <p:sp>
        <p:nvSpPr>
          <p:cNvPr id="6" name="Slide Number Placeholder 5"/>
          <p:cNvSpPr>
            <a:spLocks noGrp="1"/>
          </p:cNvSpPr>
          <p:nvPr>
            <p:ph type="sldNum" sz="quarter" idx="12"/>
          </p:nvPr>
        </p:nvSpPr>
        <p:spPr/>
        <p:txBody>
          <a:bodyPr/>
          <a:lstStyle/>
          <a:p>
            <a:fld id="{1FDB20A4-E67F-45B8-8807-BF44BE7CDA10}" type="slidenum">
              <a:rPr lang="en-US" smtClean="0"/>
              <a:pPr/>
              <a:t>‹#›</a:t>
            </a:fld>
            <a:endParaRPr lang="en-US" dirty="0"/>
          </a:p>
        </p:txBody>
      </p:sp>
      <p:sp>
        <p:nvSpPr>
          <p:cNvPr id="8" name="Content Placeholder 7"/>
          <p:cNvSpPr>
            <a:spLocks noGrp="1"/>
          </p:cNvSpPr>
          <p:nvPr>
            <p:ph sz="quarter" idx="1"/>
          </p:nvPr>
        </p:nvSpPr>
        <p:spPr>
          <a:xfrm>
            <a:off x="990600" y="1447800"/>
            <a:ext cx="84201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ABBA16-F9BC-450F-93FF-DC86BB325CE2}"/>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3" name="Footer Placeholder 2">
            <a:extLst>
              <a:ext uri="{FF2B5EF4-FFF2-40B4-BE49-F238E27FC236}">
                <a16:creationId xmlns:a16="http://schemas.microsoft.com/office/drawing/2014/main" id="{0F2E47DB-0CAF-4108-954F-C2FD3C9801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79800FB-B69D-4439-99FF-C07F5C37E16C}"/>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648267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4CDEC-413D-4B54-9A4C-FB3F889C4E32}"/>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AC2C261-DF50-41FC-A69F-90CD4FCDE56D}"/>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C541A7F-FBDB-4BE8-8433-1E0D64BAEA9D}"/>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96F3A2B8-47C2-4437-B145-7306162EE09A}"/>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6" name="Footer Placeholder 5">
            <a:extLst>
              <a:ext uri="{FF2B5EF4-FFF2-40B4-BE49-F238E27FC236}">
                <a16:creationId xmlns:a16="http://schemas.microsoft.com/office/drawing/2014/main" id="{B57A44BD-0BB7-438C-9AAB-D833793524E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A1B53C3-0892-4B8D-9E5E-DD084140532B}"/>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2606287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BDA45-6C3C-4FB7-B22E-3A8E85E7ECF8}"/>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CDFC546-D921-4C99-A6D2-64355AC96F86}"/>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IN"/>
          </a:p>
        </p:txBody>
      </p:sp>
      <p:sp>
        <p:nvSpPr>
          <p:cNvPr id="4" name="Text Placeholder 3">
            <a:extLst>
              <a:ext uri="{FF2B5EF4-FFF2-40B4-BE49-F238E27FC236}">
                <a16:creationId xmlns:a16="http://schemas.microsoft.com/office/drawing/2014/main" id="{FF147A1F-7256-4B6F-9510-185395FE9EFB}"/>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BCCAEAAF-D6E6-42B2-9D28-4791A269DAFF}"/>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6" name="Footer Placeholder 5">
            <a:extLst>
              <a:ext uri="{FF2B5EF4-FFF2-40B4-BE49-F238E27FC236}">
                <a16:creationId xmlns:a16="http://schemas.microsoft.com/office/drawing/2014/main" id="{BFB1C642-C4C1-4B64-ADEE-27B2DBBE97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6C96B1-90CD-4322-9B2B-3C5DB2CF0C4E}"/>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2040317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EF64-D64F-430D-9839-83ED1A92394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EE4B20-44AE-42EF-ADB8-F7EBFCF33D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18B5E83-EA54-4A8B-8BE5-840AAAA2AFD7}"/>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5" name="Footer Placeholder 4">
            <a:extLst>
              <a:ext uri="{FF2B5EF4-FFF2-40B4-BE49-F238E27FC236}">
                <a16:creationId xmlns:a16="http://schemas.microsoft.com/office/drawing/2014/main" id="{B10C0F9A-C0FF-4173-9915-C3203AD900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54829F-7DCB-4B29-B0F3-32AA85D751D1}"/>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3670609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9DEA53-6052-44F7-BD2C-10C063F8E973}"/>
              </a:ext>
            </a:extLst>
          </p:cNvPr>
          <p:cNvSpPr>
            <a:spLocks noGrp="1"/>
          </p:cNvSpPr>
          <p:nvPr>
            <p:ph type="title" orient="vert"/>
          </p:nvPr>
        </p:nvSpPr>
        <p:spPr>
          <a:xfrm>
            <a:off x="7088981" y="365125"/>
            <a:ext cx="2135981"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C4DB9D0-DD92-476A-85D5-D2B8B3302B43}"/>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C73198-478E-48B3-A917-28EAED87B7B4}"/>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5" name="Footer Placeholder 4">
            <a:extLst>
              <a:ext uri="{FF2B5EF4-FFF2-40B4-BE49-F238E27FC236}">
                <a16:creationId xmlns:a16="http://schemas.microsoft.com/office/drawing/2014/main" id="{43E4BA79-2751-42FC-AEDC-DADACA3130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D59D51-3BDE-4C10-A06E-422B53D56235}"/>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391745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906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10" name="Rounded Rectangle 9"/>
          <p:cNvSpPr/>
          <p:nvPr/>
        </p:nvSpPr>
        <p:spPr>
          <a:xfrm>
            <a:off x="70756" y="69756"/>
            <a:ext cx="9764486"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782506" y="952501"/>
            <a:ext cx="84201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82506" y="2547938"/>
            <a:ext cx="84201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C42A553-E8CD-45CD-904B-F911B635D4D6}" type="datetimeFigureOut">
              <a:rPr lang="en-US" smtClean="0">
                <a:solidFill>
                  <a:srgbClr val="575F6D"/>
                </a:solidFill>
              </a:rPr>
              <a:pPr/>
              <a:t>2/14/2022</a:t>
            </a:fld>
            <a:endParaRPr lang="en-US" dirty="0">
              <a:solidFill>
                <a:srgbClr val="575F6D"/>
              </a:solidFill>
            </a:endParaRPr>
          </a:p>
        </p:txBody>
      </p:sp>
      <p:sp>
        <p:nvSpPr>
          <p:cNvPr id="5" name="Footer Placeholder 4"/>
          <p:cNvSpPr>
            <a:spLocks noGrp="1"/>
          </p:cNvSpPr>
          <p:nvPr>
            <p:ph type="ftr" sz="quarter" idx="11"/>
          </p:nvPr>
        </p:nvSpPr>
        <p:spPr>
          <a:xfrm>
            <a:off x="866775" y="6172200"/>
            <a:ext cx="4333875" cy="457200"/>
          </a:xfrm>
        </p:spPr>
        <p:txBody>
          <a:bodyPr/>
          <a:lstStyle/>
          <a:p>
            <a:endParaRPr lang="en-US" dirty="0">
              <a:solidFill>
                <a:srgbClr val="575F6D"/>
              </a:solidFill>
            </a:endParaRPr>
          </a:p>
        </p:txBody>
      </p:sp>
      <p:sp>
        <p:nvSpPr>
          <p:cNvPr id="7" name="Rectangle 6"/>
          <p:cNvSpPr/>
          <p:nvPr/>
        </p:nvSpPr>
        <p:spPr>
          <a:xfrm flipV="1">
            <a:off x="75197" y="2376830"/>
            <a:ext cx="9764641"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74909" y="2341476"/>
            <a:ext cx="976492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73999" y="2468880"/>
            <a:ext cx="9765839"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158496" y="6208776"/>
            <a:ext cx="495300" cy="457200"/>
          </a:xfrm>
        </p:spPr>
        <p:txBody>
          <a:bodyPr/>
          <a:lstStyle/>
          <a:p>
            <a:fld id="{1FDB20A4-E67F-45B8-8807-BF44BE7CDA1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C42A553-E8CD-45CD-904B-F911B635D4D6}" type="datetimeFigureOut">
              <a:rPr lang="en-US" smtClean="0">
                <a:solidFill>
                  <a:srgbClr val="575F6D"/>
                </a:solidFill>
              </a:rPr>
              <a:pPr/>
              <a:t>2/14/2022</a:t>
            </a:fld>
            <a:endParaRPr lang="en-US" dirty="0">
              <a:solidFill>
                <a:srgbClr val="575F6D"/>
              </a:solidFill>
            </a:endParaRPr>
          </a:p>
        </p:txBody>
      </p:sp>
      <p:sp>
        <p:nvSpPr>
          <p:cNvPr id="6" name="Footer Placeholder 5"/>
          <p:cNvSpPr>
            <a:spLocks noGrp="1"/>
          </p:cNvSpPr>
          <p:nvPr>
            <p:ph type="ftr" sz="quarter" idx="11"/>
          </p:nvPr>
        </p:nvSpPr>
        <p:spPr/>
        <p:txBody>
          <a:bodyPr/>
          <a:lstStyle/>
          <a:p>
            <a:endParaRPr lang="en-US" dirty="0">
              <a:solidFill>
                <a:srgbClr val="575F6D"/>
              </a:solidFill>
            </a:endParaRPr>
          </a:p>
        </p:txBody>
      </p:sp>
      <p:sp>
        <p:nvSpPr>
          <p:cNvPr id="7" name="Slide Number Placeholder 6"/>
          <p:cNvSpPr>
            <a:spLocks noGrp="1"/>
          </p:cNvSpPr>
          <p:nvPr>
            <p:ph type="sldNum" sz="quarter" idx="12"/>
          </p:nvPr>
        </p:nvSpPr>
        <p:spPr/>
        <p:txBody>
          <a:bodyPr/>
          <a:lstStyle/>
          <a:p>
            <a:fld id="{1FDB20A4-E67F-45B8-8807-BF44BE7CDA10}" type="slidenum">
              <a:rPr lang="en-US" smtClean="0"/>
              <a:pPr/>
              <a:t>‹#›</a:t>
            </a:fld>
            <a:endParaRPr lang="en-US" dirty="0"/>
          </a:p>
        </p:txBody>
      </p:sp>
      <p:sp>
        <p:nvSpPr>
          <p:cNvPr id="9" name="Content Placeholder 8"/>
          <p:cNvSpPr>
            <a:spLocks noGrp="1"/>
          </p:cNvSpPr>
          <p:nvPr>
            <p:ph sz="quarter" idx="1"/>
          </p:nvPr>
        </p:nvSpPr>
        <p:spPr>
          <a:xfrm>
            <a:off x="990600" y="1447800"/>
            <a:ext cx="406146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345113" y="1447800"/>
            <a:ext cx="406146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273050"/>
            <a:ext cx="84201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90600" y="1447800"/>
            <a:ext cx="404495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365750" y="1447800"/>
            <a:ext cx="404495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C42A553-E8CD-45CD-904B-F911B635D4D6}" type="datetimeFigureOut">
              <a:rPr lang="en-US" smtClean="0">
                <a:solidFill>
                  <a:srgbClr val="575F6D"/>
                </a:solidFill>
              </a:rPr>
              <a:pPr/>
              <a:t>2/14/2022</a:t>
            </a:fld>
            <a:endParaRPr lang="en-US" dirty="0">
              <a:solidFill>
                <a:srgbClr val="575F6D"/>
              </a:solidFill>
            </a:endParaRPr>
          </a:p>
        </p:txBody>
      </p:sp>
      <p:sp>
        <p:nvSpPr>
          <p:cNvPr id="8" name="Footer Placeholder 7"/>
          <p:cNvSpPr>
            <a:spLocks noGrp="1"/>
          </p:cNvSpPr>
          <p:nvPr>
            <p:ph type="ftr" sz="quarter" idx="11"/>
          </p:nvPr>
        </p:nvSpPr>
        <p:spPr/>
        <p:txBody>
          <a:bodyPr/>
          <a:lstStyle/>
          <a:p>
            <a:endParaRPr lang="en-US" dirty="0">
              <a:solidFill>
                <a:srgbClr val="575F6D"/>
              </a:solidFill>
            </a:endParaRPr>
          </a:p>
        </p:txBody>
      </p:sp>
      <p:sp>
        <p:nvSpPr>
          <p:cNvPr id="9" name="Slide Number Placeholder 8"/>
          <p:cNvSpPr>
            <a:spLocks noGrp="1"/>
          </p:cNvSpPr>
          <p:nvPr>
            <p:ph type="sldNum" sz="quarter" idx="12"/>
          </p:nvPr>
        </p:nvSpPr>
        <p:spPr/>
        <p:txBody>
          <a:bodyPr/>
          <a:lstStyle/>
          <a:p>
            <a:fld id="{1FDB20A4-E67F-45B8-8807-BF44BE7CDA10}" type="slidenum">
              <a:rPr lang="en-US" smtClean="0"/>
              <a:pPr/>
              <a:t>‹#›</a:t>
            </a:fld>
            <a:endParaRPr lang="en-US" dirty="0"/>
          </a:p>
        </p:txBody>
      </p:sp>
      <p:sp>
        <p:nvSpPr>
          <p:cNvPr id="11" name="Content Placeholder 10"/>
          <p:cNvSpPr>
            <a:spLocks noGrp="1"/>
          </p:cNvSpPr>
          <p:nvPr>
            <p:ph sz="half" idx="2"/>
          </p:nvPr>
        </p:nvSpPr>
        <p:spPr>
          <a:xfrm>
            <a:off x="990600" y="2247900"/>
            <a:ext cx="404495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5365750" y="2247900"/>
            <a:ext cx="404495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C42A553-E8CD-45CD-904B-F911B635D4D6}" type="datetimeFigureOut">
              <a:rPr lang="en-US" smtClean="0">
                <a:solidFill>
                  <a:srgbClr val="575F6D"/>
                </a:solidFill>
              </a:rPr>
              <a:pPr/>
              <a:t>2/14/2022</a:t>
            </a:fld>
            <a:endParaRPr lang="en-US" dirty="0">
              <a:solidFill>
                <a:srgbClr val="575F6D"/>
              </a:solidFill>
            </a:endParaRPr>
          </a:p>
        </p:txBody>
      </p:sp>
      <p:sp>
        <p:nvSpPr>
          <p:cNvPr id="4" name="Footer Placeholder 3"/>
          <p:cNvSpPr>
            <a:spLocks noGrp="1"/>
          </p:cNvSpPr>
          <p:nvPr>
            <p:ph type="ftr" sz="quarter" idx="11"/>
          </p:nvPr>
        </p:nvSpPr>
        <p:spPr/>
        <p:txBody>
          <a:bodyPr/>
          <a:lstStyle/>
          <a:p>
            <a:endParaRPr lang="en-US" dirty="0">
              <a:solidFill>
                <a:srgbClr val="575F6D"/>
              </a:solidFill>
            </a:endParaRPr>
          </a:p>
        </p:txBody>
      </p:sp>
      <p:sp>
        <p:nvSpPr>
          <p:cNvPr id="5" name="Slide Number Placeholder 4"/>
          <p:cNvSpPr>
            <a:spLocks noGrp="1"/>
          </p:cNvSpPr>
          <p:nvPr>
            <p:ph type="sldNum" sz="quarter" idx="12"/>
          </p:nvPr>
        </p:nvSpPr>
        <p:spPr/>
        <p:txBody>
          <a:bodyPr/>
          <a:lstStyle/>
          <a:p>
            <a:fld id="{1FDB20A4-E67F-45B8-8807-BF44BE7CDA1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2A553-E8CD-45CD-904B-F911B635D4D6}" type="datetimeFigureOut">
              <a:rPr lang="en-US" smtClean="0">
                <a:solidFill>
                  <a:srgbClr val="575F6D"/>
                </a:solidFill>
              </a:rPr>
              <a:pPr/>
              <a:t>2/14/2022</a:t>
            </a:fld>
            <a:endParaRPr lang="en-US" dirty="0">
              <a:solidFill>
                <a:srgbClr val="575F6D"/>
              </a:solidFill>
            </a:endParaRPr>
          </a:p>
        </p:txBody>
      </p:sp>
      <p:sp>
        <p:nvSpPr>
          <p:cNvPr id="3" name="Footer Placeholder 2"/>
          <p:cNvSpPr>
            <a:spLocks noGrp="1"/>
          </p:cNvSpPr>
          <p:nvPr>
            <p:ph type="ftr" sz="quarter" idx="11"/>
          </p:nvPr>
        </p:nvSpPr>
        <p:spPr/>
        <p:txBody>
          <a:bodyPr/>
          <a:lstStyle/>
          <a:p>
            <a:endParaRPr lang="en-US" dirty="0">
              <a:solidFill>
                <a:srgbClr val="575F6D"/>
              </a:solidFill>
            </a:endParaRPr>
          </a:p>
        </p:txBody>
      </p:sp>
      <p:sp>
        <p:nvSpPr>
          <p:cNvPr id="4" name="Slide Number Placeholder 3"/>
          <p:cNvSpPr>
            <a:spLocks noGrp="1"/>
          </p:cNvSpPr>
          <p:nvPr>
            <p:ph type="sldNum" sz="quarter" idx="12"/>
          </p:nvPr>
        </p:nvSpPr>
        <p:spPr/>
        <p:txBody>
          <a:bodyPr/>
          <a:lstStyle/>
          <a:p>
            <a:fld id="{1FDB20A4-E67F-45B8-8807-BF44BE7CDA1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906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useBgFill="1">
        <p:nvSpPr>
          <p:cNvPr id="9" name="Rounded Rectangle 8"/>
          <p:cNvSpPr/>
          <p:nvPr/>
        </p:nvSpPr>
        <p:spPr>
          <a:xfrm>
            <a:off x="69342" y="69755"/>
            <a:ext cx="9764486"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990600" y="273050"/>
            <a:ext cx="84201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90600" y="1600200"/>
            <a:ext cx="206375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C42A553-E8CD-45CD-904B-F911B635D4D6}" type="datetimeFigureOut">
              <a:rPr lang="en-US" smtClean="0">
                <a:solidFill>
                  <a:srgbClr val="575F6D"/>
                </a:solidFill>
              </a:rPr>
              <a:pPr/>
              <a:t>2/14/2022</a:t>
            </a:fld>
            <a:endParaRPr lang="en-US" dirty="0">
              <a:solidFill>
                <a:srgbClr val="575F6D"/>
              </a:solidFill>
            </a:endParaRPr>
          </a:p>
        </p:txBody>
      </p:sp>
      <p:sp>
        <p:nvSpPr>
          <p:cNvPr id="6" name="Footer Placeholder 5"/>
          <p:cNvSpPr>
            <a:spLocks noGrp="1"/>
          </p:cNvSpPr>
          <p:nvPr>
            <p:ph type="ftr" sz="quarter" idx="11"/>
          </p:nvPr>
        </p:nvSpPr>
        <p:spPr/>
        <p:txBody>
          <a:bodyPr/>
          <a:lstStyle/>
          <a:p>
            <a:endParaRPr lang="en-US" dirty="0">
              <a:solidFill>
                <a:srgbClr val="575F6D"/>
              </a:solidFill>
            </a:endParaRPr>
          </a:p>
        </p:txBody>
      </p:sp>
      <p:sp>
        <p:nvSpPr>
          <p:cNvPr id="7" name="Slide Number Placeholder 6"/>
          <p:cNvSpPr>
            <a:spLocks noGrp="1"/>
          </p:cNvSpPr>
          <p:nvPr>
            <p:ph type="sldNum" sz="quarter" idx="12"/>
          </p:nvPr>
        </p:nvSpPr>
        <p:spPr/>
        <p:txBody>
          <a:bodyPr/>
          <a:lstStyle/>
          <a:p>
            <a:fld id="{1FDB20A4-E67F-45B8-8807-BF44BE7CDA10}" type="slidenum">
              <a:rPr lang="en-US" smtClean="0"/>
              <a:pPr/>
              <a:t>‹#›</a:t>
            </a:fld>
            <a:endParaRPr lang="en-US" dirty="0"/>
          </a:p>
        </p:txBody>
      </p:sp>
      <p:sp>
        <p:nvSpPr>
          <p:cNvPr id="11" name="Content Placeholder 10"/>
          <p:cNvSpPr>
            <a:spLocks noGrp="1"/>
          </p:cNvSpPr>
          <p:nvPr>
            <p:ph sz="quarter" idx="1"/>
          </p:nvPr>
        </p:nvSpPr>
        <p:spPr>
          <a:xfrm>
            <a:off x="3219450" y="1600200"/>
            <a:ext cx="619125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900550"/>
            <a:ext cx="79248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90600" y="5445825"/>
            <a:ext cx="79248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C42A553-E8CD-45CD-904B-F911B635D4D6}" type="datetimeFigureOut">
              <a:rPr lang="en-US" smtClean="0">
                <a:solidFill>
                  <a:srgbClr val="575F6D"/>
                </a:solidFill>
              </a:rPr>
              <a:pPr/>
              <a:t>2/14/2022</a:t>
            </a:fld>
            <a:endParaRPr lang="en-US" dirty="0">
              <a:solidFill>
                <a:srgbClr val="575F6D"/>
              </a:solidFill>
            </a:endParaRPr>
          </a:p>
        </p:txBody>
      </p:sp>
      <p:sp>
        <p:nvSpPr>
          <p:cNvPr id="6" name="Footer Placeholder 5"/>
          <p:cNvSpPr>
            <a:spLocks noGrp="1"/>
          </p:cNvSpPr>
          <p:nvPr>
            <p:ph type="ftr" sz="quarter" idx="11"/>
          </p:nvPr>
        </p:nvSpPr>
        <p:spPr>
          <a:xfrm>
            <a:off x="990600" y="6172200"/>
            <a:ext cx="4210050" cy="457200"/>
          </a:xfrm>
        </p:spPr>
        <p:txBody>
          <a:bodyPr/>
          <a:lstStyle/>
          <a:p>
            <a:endParaRPr lang="en-US" dirty="0">
              <a:solidFill>
                <a:srgbClr val="575F6D"/>
              </a:solidFill>
            </a:endParaRPr>
          </a:p>
        </p:txBody>
      </p:sp>
      <p:sp>
        <p:nvSpPr>
          <p:cNvPr id="7" name="Slide Number Placeholder 6"/>
          <p:cNvSpPr>
            <a:spLocks noGrp="1"/>
          </p:cNvSpPr>
          <p:nvPr>
            <p:ph type="sldNum" sz="quarter" idx="12"/>
          </p:nvPr>
        </p:nvSpPr>
        <p:spPr>
          <a:xfrm>
            <a:off x="158496" y="6208776"/>
            <a:ext cx="495300" cy="457200"/>
          </a:xfrm>
        </p:spPr>
        <p:txBody>
          <a:bodyPr/>
          <a:lstStyle/>
          <a:p>
            <a:fld id="{1FDB20A4-E67F-45B8-8807-BF44BE7CDA10}" type="slidenum">
              <a:rPr lang="en-US" smtClean="0"/>
              <a:pPr/>
              <a:t>‹#›</a:t>
            </a:fld>
            <a:endParaRPr lang="en-US" dirty="0"/>
          </a:p>
        </p:txBody>
      </p:sp>
      <p:sp>
        <p:nvSpPr>
          <p:cNvPr id="11" name="Rectangle 10"/>
          <p:cNvSpPr/>
          <p:nvPr/>
        </p:nvSpPr>
        <p:spPr>
          <a:xfrm flipV="1">
            <a:off x="73999" y="4683555"/>
            <a:ext cx="975741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74218" y="4650475"/>
            <a:ext cx="975719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Rectangle 12"/>
          <p:cNvSpPr/>
          <p:nvPr/>
        </p:nvSpPr>
        <p:spPr>
          <a:xfrm>
            <a:off x="74220" y="4773225"/>
            <a:ext cx="9757190"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 name="Picture Placeholder 2"/>
          <p:cNvSpPr>
            <a:spLocks noGrp="1"/>
          </p:cNvSpPr>
          <p:nvPr>
            <p:ph type="pic" idx="1"/>
          </p:nvPr>
        </p:nvSpPr>
        <p:spPr>
          <a:xfrm>
            <a:off x="74001" y="66676"/>
            <a:ext cx="9752029"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9906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8" name="Rounded Rectangle 7"/>
          <p:cNvSpPr/>
          <p:nvPr/>
        </p:nvSpPr>
        <p:spPr>
          <a:xfrm>
            <a:off x="69342" y="69755"/>
            <a:ext cx="9764486"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990600" y="274638"/>
            <a:ext cx="84201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90600" y="1447800"/>
            <a:ext cx="84201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686550" y="6191250"/>
            <a:ext cx="2682875" cy="476250"/>
          </a:xfrm>
          <a:prstGeom prst="rect">
            <a:avLst/>
          </a:prstGeom>
        </p:spPr>
        <p:txBody>
          <a:bodyPr anchor="ctr" anchorCtr="0"/>
          <a:lstStyle>
            <a:lvl1pPr algn="r" eaLnBrk="1" latinLnBrk="0" hangingPunct="1">
              <a:defRPr kumimoji="0" sz="1400">
                <a:solidFill>
                  <a:schemeClr val="tx2"/>
                </a:solidFill>
              </a:defRPr>
            </a:lvl1pPr>
          </a:lstStyle>
          <a:p>
            <a:fld id="{4C42A553-E8CD-45CD-904B-F911B635D4D6}" type="datetimeFigureOut">
              <a:rPr lang="en-US" smtClean="0">
                <a:solidFill>
                  <a:srgbClr val="575F6D"/>
                </a:solidFill>
              </a:rPr>
              <a:pPr/>
              <a:t>2/14/2022</a:t>
            </a:fld>
            <a:endParaRPr lang="en-US" dirty="0">
              <a:solidFill>
                <a:srgbClr val="575F6D"/>
              </a:solidFill>
            </a:endParaRPr>
          </a:p>
        </p:txBody>
      </p:sp>
      <p:sp>
        <p:nvSpPr>
          <p:cNvPr id="3" name="Footer Placeholder 2"/>
          <p:cNvSpPr>
            <a:spLocks noGrp="1"/>
          </p:cNvSpPr>
          <p:nvPr>
            <p:ph type="ftr" sz="quarter" idx="3"/>
          </p:nvPr>
        </p:nvSpPr>
        <p:spPr>
          <a:xfrm>
            <a:off x="990600" y="6172200"/>
            <a:ext cx="4292600" cy="457200"/>
          </a:xfrm>
          <a:prstGeom prst="rect">
            <a:avLst/>
          </a:prstGeom>
        </p:spPr>
        <p:txBody>
          <a:bodyPr anchor="ctr" anchorCtr="0"/>
          <a:lstStyle>
            <a:lvl1pPr eaLnBrk="1" latinLnBrk="0" hangingPunct="1">
              <a:defRPr kumimoji="0" sz="1400">
                <a:solidFill>
                  <a:schemeClr val="tx2"/>
                </a:solidFill>
              </a:defRPr>
            </a:lvl1pPr>
          </a:lstStyle>
          <a:p>
            <a:endParaRPr lang="en-US" dirty="0">
              <a:solidFill>
                <a:srgbClr val="575F6D"/>
              </a:solidFill>
            </a:endParaRPr>
          </a:p>
        </p:txBody>
      </p:sp>
      <p:sp>
        <p:nvSpPr>
          <p:cNvPr id="23" name="Slide Number Placeholder 22"/>
          <p:cNvSpPr>
            <a:spLocks noGrp="1"/>
          </p:cNvSpPr>
          <p:nvPr>
            <p:ph type="sldNum" sz="quarter" idx="4"/>
          </p:nvPr>
        </p:nvSpPr>
        <p:spPr>
          <a:xfrm>
            <a:off x="158496" y="6210300"/>
            <a:ext cx="4953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FDB20A4-E67F-45B8-8807-BF44BE7CDA1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E754F4-2443-436B-874A-1B7F3D22CBB6}"/>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8EE6136-EF40-43A1-9039-561D059AB346}"/>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A1F757E-2722-4313-8438-29A27EA5A043}"/>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4C42A553-E8CD-45CD-904B-F911B635D4D6}" type="datetimeFigureOut">
              <a:rPr lang="en-US" smtClean="0"/>
              <a:pPr/>
              <a:t>2/14/2022</a:t>
            </a:fld>
            <a:endParaRPr lang="en-US" dirty="0"/>
          </a:p>
        </p:txBody>
      </p:sp>
      <p:sp>
        <p:nvSpPr>
          <p:cNvPr id="5" name="Footer Placeholder 4">
            <a:extLst>
              <a:ext uri="{FF2B5EF4-FFF2-40B4-BE49-F238E27FC236}">
                <a16:creationId xmlns:a16="http://schemas.microsoft.com/office/drawing/2014/main" id="{CAE0CFD8-141A-4D98-AA42-DFCA252A0095}"/>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8CEB748-EA02-445E-B354-7C27F5E755D8}"/>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59436552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gif"/><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en.wikipedia.org/wiki/File:Kumari_Kandam_map.pn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File:Satavahana1stCenturyBCECoinInscribedInBrahmi(Sataka)Nisa.jpg" TargetMode="External"/><Relationship Id="rId2" Type="http://schemas.openxmlformats.org/officeDocument/2006/relationships/hyperlink" Target="http://en.wikipedia.org/wiki/File:Satkarni1.JP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en.wikipedia.org/wiki/File:GautamiPutraSatakarni.jp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en.wikipedia.org/wiki/File:Gautamiputra_Sri_Yajna_Satakarni.jp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en.wikipedia.org/wiki/File:AndhraPradeshRoyalHearings1stCenturyBCE.jp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en.wikipedia.org/wiki/File:AmaravatiScroll.JPG" TargetMode="External"/><Relationship Id="rId13" Type="http://schemas.openxmlformats.org/officeDocument/2006/relationships/hyperlink" Target="http://en.wikipedia.org/wiki/Andhra_Pradesh" TargetMode="External"/><Relationship Id="rId18" Type="http://schemas.openxmlformats.org/officeDocument/2006/relationships/hyperlink" Target="http://en.wikipedia.org/wiki/Architrave" TargetMode="External"/><Relationship Id="rId3" Type="http://schemas.openxmlformats.org/officeDocument/2006/relationships/hyperlink" Target="http://en.wikipedia.org/wiki/H%C4%81la" TargetMode="External"/><Relationship Id="rId21" Type="http://schemas.openxmlformats.org/officeDocument/2006/relationships/hyperlink" Target="http://en.wikipedia.org/wiki/Aniconism_in_Buddhism" TargetMode="External"/><Relationship Id="rId7" Type="http://schemas.openxmlformats.org/officeDocument/2006/relationships/hyperlink" Target="http://en.wikipedia.org/w/index.php?title=Satavahana_dynasty&amp;action=edit&amp;section=13" TargetMode="External"/><Relationship Id="rId12" Type="http://schemas.openxmlformats.org/officeDocument/2006/relationships/hyperlink" Target="http://en.wikipedia.org/wiki/Krishna_River" TargetMode="External"/><Relationship Id="rId17" Type="http://schemas.openxmlformats.org/officeDocument/2006/relationships/hyperlink" Target="http://en.wikipedia.org/wiki/Sanchi" TargetMode="External"/><Relationship Id="rId2" Type="http://schemas.openxmlformats.org/officeDocument/2006/relationships/hyperlink" Target="http://en.wikipedia.org/wiki/File:MaraAssault.jpg" TargetMode="External"/><Relationship Id="rId16" Type="http://schemas.openxmlformats.org/officeDocument/2006/relationships/hyperlink" Target="http://en.wikipedia.org/w/index.php?title=Satavahana_dynasty&amp;action=edit&amp;section=14" TargetMode="External"/><Relationship Id="rId20" Type="http://schemas.openxmlformats.org/officeDocument/2006/relationships/hyperlink" Target="#cite_note-19"/><Relationship Id="rId1" Type="http://schemas.openxmlformats.org/officeDocument/2006/relationships/slideLayout" Target="../slideLayouts/slideLayout7.xml"/><Relationship Id="rId6" Type="http://schemas.openxmlformats.org/officeDocument/2006/relationships/hyperlink" Target="http://en.wikipedia.org/wiki/Lilavati" TargetMode="External"/><Relationship Id="rId11" Type="http://schemas.openxmlformats.org/officeDocument/2006/relationships/hyperlink" Target="http://en.wikipedia.org/wiki/Buddhist_art" TargetMode="External"/><Relationship Id="rId5" Type="http://schemas.openxmlformats.org/officeDocument/2006/relationships/hyperlink" Target="http://en.wikipedia.org/wiki/Sanskrit_language" TargetMode="External"/><Relationship Id="rId15" Type="http://schemas.openxmlformats.org/officeDocument/2006/relationships/hyperlink" Target="http://en.wikipedia.org/wiki/Mahayana_Buddhism" TargetMode="External"/><Relationship Id="rId23" Type="http://schemas.openxmlformats.org/officeDocument/2006/relationships/image" Target="../media/image35.jpeg"/><Relationship Id="rId10" Type="http://schemas.openxmlformats.org/officeDocument/2006/relationships/hyperlink" Target="http://en.wikipedia.org/wiki/Amaravati,_Andhra_Pradesh" TargetMode="External"/><Relationship Id="rId19" Type="http://schemas.openxmlformats.org/officeDocument/2006/relationships/hyperlink" Target="http://en.wikipedia.org/wiki/Satakarni" TargetMode="External"/><Relationship Id="rId4" Type="http://schemas.openxmlformats.org/officeDocument/2006/relationships/hyperlink" Target="http://en.wikipedia.org/wiki/Gaha_Sattasai" TargetMode="External"/><Relationship Id="rId9" Type="http://schemas.openxmlformats.org/officeDocument/2006/relationships/hyperlink" Target="http://en.wikipedia.org/wiki/Yaksha" TargetMode="External"/><Relationship Id="rId14" Type="http://schemas.openxmlformats.org/officeDocument/2006/relationships/hyperlink" Target="http://en.wikipedia.org/wiki/Gautama_Buddha" TargetMode="External"/><Relationship Id="rId22" Type="http://schemas.openxmlformats.org/officeDocument/2006/relationships/image" Target="../media/image34.jpeg"/></Relationships>
</file>

<file path=ppt/slides/_rels/slide25.xml.rels><?xml version="1.0" encoding="UTF-8" standalone="yes"?>
<Relationships xmlns="http://schemas.openxmlformats.org/package/2006/relationships"><Relationship Id="rId8" Type="http://schemas.openxmlformats.org/officeDocument/2006/relationships/hyperlink" Target="http://en.wikipedia.org/wiki/Sunga_Empire" TargetMode="External"/><Relationship Id="rId13" Type="http://schemas.openxmlformats.org/officeDocument/2006/relationships/hyperlink" Target="http://en.wikipedia.org/wiki/Gurjara_Pratihara" TargetMode="External"/><Relationship Id="rId18" Type="http://schemas.openxmlformats.org/officeDocument/2006/relationships/hyperlink" Target="http://en.wikipedia.org/wiki/Satavahana" TargetMode="External"/><Relationship Id="rId26" Type="http://schemas.openxmlformats.org/officeDocument/2006/relationships/hyperlink" Target="http://en.wikipedia.org/wiki/Rashtrakuta_Dynasty" TargetMode="External"/><Relationship Id="rId39" Type="http://schemas.openxmlformats.org/officeDocument/2006/relationships/hyperlink" Target="http://en.wikipedia.org/wiki/Islamic_invasion_of_India" TargetMode="External"/><Relationship Id="rId3" Type="http://schemas.openxmlformats.org/officeDocument/2006/relationships/hyperlink" Target="http://en.wikipedia.org/wiki/Magadha" TargetMode="External"/><Relationship Id="rId21" Type="http://schemas.openxmlformats.org/officeDocument/2006/relationships/hyperlink" Target="http://en.wikipedia.org/wiki/Chera_dynasty" TargetMode="External"/><Relationship Id="rId34" Type="http://schemas.openxmlformats.org/officeDocument/2006/relationships/hyperlink" Target="http://en.wikipedia.org/wiki/Indo-Parthian_Kingdom" TargetMode="External"/><Relationship Id="rId7" Type="http://schemas.openxmlformats.org/officeDocument/2006/relationships/hyperlink" Target="http://en.wikipedia.org/wiki/Maurya_Empire" TargetMode="External"/><Relationship Id="rId12" Type="http://schemas.openxmlformats.org/officeDocument/2006/relationships/hyperlink" Target="http://en.wikipedia.org/wiki/Harsha" TargetMode="External"/><Relationship Id="rId17" Type="http://schemas.openxmlformats.org/officeDocument/2006/relationships/hyperlink" Target="http://en.wikipedia.org/wiki/Sena_dynasty" TargetMode="External"/><Relationship Id="rId25" Type="http://schemas.openxmlformats.org/officeDocument/2006/relationships/hyperlink" Target="http://en.wikipedia.org/wiki/Chalukya_dynasty" TargetMode="External"/><Relationship Id="rId33" Type="http://schemas.openxmlformats.org/officeDocument/2006/relationships/hyperlink" Target="http://en.wikipedia.org/wiki/Indo-Scythians" TargetMode="External"/><Relationship Id="rId38" Type="http://schemas.openxmlformats.org/officeDocument/2006/relationships/hyperlink" Target="http://en.wikipedia.org/wiki/Huna_(people)" TargetMode="External"/><Relationship Id="rId2" Type="http://schemas.openxmlformats.org/officeDocument/2006/relationships/hyperlink" Target="http://en.wikipedia.org/wiki/Middle_kingdoms_of_India" TargetMode="External"/><Relationship Id="rId16" Type="http://schemas.openxmlformats.org/officeDocument/2006/relationships/hyperlink" Target="http://en.wikipedia.org/wiki/Eastern_Ganga_dynasty" TargetMode="External"/><Relationship Id="rId20" Type="http://schemas.openxmlformats.org/officeDocument/2006/relationships/hyperlink" Target="http://en.wikipedia.org/wiki/Chola_Dynasty" TargetMode="External"/><Relationship Id="rId29" Type="http://schemas.openxmlformats.org/officeDocument/2006/relationships/hyperlink" Target="http://en.wikipedia.org/wiki/Gandhara" TargetMode="External"/><Relationship Id="rId41" Type="http://schemas.openxmlformats.org/officeDocument/2006/relationships/hyperlink" Target="http://en.wikipedia.org/wiki/Islamic_empires_in_India" TargetMode="External"/><Relationship Id="rId1" Type="http://schemas.openxmlformats.org/officeDocument/2006/relationships/slideLayout" Target="../slideLayouts/slideLayout7.xml"/><Relationship Id="rId6" Type="http://schemas.openxmlformats.org/officeDocument/2006/relationships/hyperlink" Target="http://en.wikipedia.org/wiki/Kalinga_(India)" TargetMode="External"/><Relationship Id="rId11" Type="http://schemas.openxmlformats.org/officeDocument/2006/relationships/hyperlink" Target="http://en.wikipedia.org/wiki/Gupta_Empire" TargetMode="External"/><Relationship Id="rId24" Type="http://schemas.openxmlformats.org/officeDocument/2006/relationships/hyperlink" Target="http://en.wikipedia.org/wiki/Pallava" TargetMode="External"/><Relationship Id="rId32" Type="http://schemas.openxmlformats.org/officeDocument/2006/relationships/hyperlink" Target="http://en.wikipedia.org/wiki/Indo-Greek_Kingdom" TargetMode="External"/><Relationship Id="rId37" Type="http://schemas.openxmlformats.org/officeDocument/2006/relationships/hyperlink" Target="http://en.wikipedia.org/wiki/Kidarite_Kingdom" TargetMode="External"/><Relationship Id="rId40" Type="http://schemas.openxmlformats.org/officeDocument/2006/relationships/hyperlink" Target="http://en.wikipedia.org/wiki/Shahi" TargetMode="External"/><Relationship Id="rId5" Type="http://schemas.openxmlformats.org/officeDocument/2006/relationships/hyperlink" Target="http://en.wikipedia.org/wiki/Nanda_Dynasty" TargetMode="External"/><Relationship Id="rId15" Type="http://schemas.openxmlformats.org/officeDocument/2006/relationships/hyperlink" Target="http://en.wikipedia.org/wiki/Solanki" TargetMode="External"/><Relationship Id="rId23" Type="http://schemas.openxmlformats.org/officeDocument/2006/relationships/hyperlink" Target="http://en.wikipedia.org/wiki/Kadamba_Dynasty" TargetMode="External"/><Relationship Id="rId28" Type="http://schemas.openxmlformats.org/officeDocument/2006/relationships/hyperlink" Target="http://en.wikipedia.org/wiki/Hoysala_Empire" TargetMode="External"/><Relationship Id="rId36" Type="http://schemas.openxmlformats.org/officeDocument/2006/relationships/hyperlink" Target="http://en.wikipedia.org/wiki/Indo-Sassanid" TargetMode="External"/><Relationship Id="rId10" Type="http://schemas.openxmlformats.org/officeDocument/2006/relationships/hyperlink" Target="http://en.wikipedia.org/wiki/Western_Satraps" TargetMode="External"/><Relationship Id="rId19" Type="http://schemas.openxmlformats.org/officeDocument/2006/relationships/hyperlink" Target="http://en.wikipedia.org/wiki/Pandyan_Kingdom" TargetMode="External"/><Relationship Id="rId31" Type="http://schemas.openxmlformats.org/officeDocument/2006/relationships/hyperlink" Target="http://en.wikipedia.org/wiki/Greek_conquests_in_India" TargetMode="External"/><Relationship Id="rId4" Type="http://schemas.openxmlformats.org/officeDocument/2006/relationships/hyperlink" Target="http://en.wikipedia.org/wiki/Shishunaga_dynasty" TargetMode="External"/><Relationship Id="rId9" Type="http://schemas.openxmlformats.org/officeDocument/2006/relationships/hyperlink" Target="http://en.wikipedia.org/wiki/Kuninda_Kingdom" TargetMode="External"/><Relationship Id="rId14" Type="http://schemas.openxmlformats.org/officeDocument/2006/relationships/hyperlink" Target="http://en.wikipedia.org/wiki/Pala_Empire" TargetMode="External"/><Relationship Id="rId22" Type="http://schemas.openxmlformats.org/officeDocument/2006/relationships/hyperlink" Target="http://en.wikipedia.org/wiki/Kalabhras" TargetMode="External"/><Relationship Id="rId27" Type="http://schemas.openxmlformats.org/officeDocument/2006/relationships/hyperlink" Target="http://en.wikipedia.org/wiki/Western_Chalukya_Empire" TargetMode="External"/><Relationship Id="rId30" Type="http://schemas.openxmlformats.org/officeDocument/2006/relationships/hyperlink" Target="http://en.wikipedia.org/wiki/Achaemenid_Empire" TargetMode="External"/><Relationship Id="rId35" Type="http://schemas.openxmlformats.org/officeDocument/2006/relationships/hyperlink" Target="http://en.wikipedia.org/wiki/Kushan_Empir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Image:Lothal_conception.jpg" TargetMode="External"/><Relationship Id="rId7" Type="http://schemas.openxmlformats.org/officeDocument/2006/relationships/image" Target="../media/image18.jpe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08B3B2-7E66-47FB-9EA9-92AF4F7170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660" y="0"/>
            <a:ext cx="1624340" cy="1937809"/>
          </a:xfrm>
          <a:prstGeom prst="rect">
            <a:avLst/>
          </a:prstGeom>
        </p:spPr>
      </p:pic>
      <p:sp>
        <p:nvSpPr>
          <p:cNvPr id="3" name="Title 1">
            <a:extLst>
              <a:ext uri="{FF2B5EF4-FFF2-40B4-BE49-F238E27FC236}">
                <a16:creationId xmlns:a16="http://schemas.microsoft.com/office/drawing/2014/main" id="{D809CA4B-72D9-4A23-88BC-C3F8C9AA807D}"/>
              </a:ext>
            </a:extLst>
          </p:cNvPr>
          <p:cNvSpPr txBox="1">
            <a:spLocks/>
          </p:cNvSpPr>
          <p:nvPr/>
        </p:nvSpPr>
        <p:spPr bwMode="auto">
          <a:xfrm>
            <a:off x="31751" y="4536301"/>
            <a:ext cx="12128500" cy="2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667" u="sng" dirty="0"/>
              <a:t>Subject:</a:t>
            </a:r>
            <a:r>
              <a:rPr lang="en-IN" sz="2667" dirty="0"/>
              <a:t> </a:t>
            </a:r>
            <a:r>
              <a:rPr lang="en-US" sz="2667" spc="-107" dirty="0"/>
              <a:t>Principles Of Human Settlements-I</a:t>
            </a:r>
          </a:p>
          <a:p>
            <a:r>
              <a:rPr lang="en-IN" sz="2667" u="sng" dirty="0"/>
              <a:t>Topic:</a:t>
            </a:r>
            <a:r>
              <a:rPr lang="en-IN" sz="2667" dirty="0"/>
              <a:t> </a:t>
            </a:r>
            <a:r>
              <a:rPr lang="en-US" sz="2667" spc="-107" dirty="0"/>
              <a:t>Vedic </a:t>
            </a:r>
            <a:r>
              <a:rPr lang="en-US" sz="2667" spc="-107" dirty="0" err="1"/>
              <a:t>Civilisation</a:t>
            </a:r>
            <a:r>
              <a:rPr lang="en-US" sz="2667" spc="-107" dirty="0"/>
              <a:t>  -  Aryans</a:t>
            </a:r>
          </a:p>
          <a:p>
            <a:r>
              <a:rPr lang="en-IN" sz="2667" u="sng" dirty="0"/>
              <a:t>Presented by</a:t>
            </a:r>
            <a:r>
              <a:rPr lang="en-IN" sz="2667" dirty="0"/>
              <a:t>: </a:t>
            </a:r>
            <a:r>
              <a:rPr lang="en-IN" sz="2800" dirty="0" err="1"/>
              <a:t>Pallavi</a:t>
            </a:r>
            <a:r>
              <a:rPr lang="en-IN" sz="2800" dirty="0"/>
              <a:t> Tiwari</a:t>
            </a:r>
            <a:endParaRPr lang="en-IN" sz="2667" dirty="0"/>
          </a:p>
        </p:txBody>
      </p:sp>
    </p:spTree>
    <p:extLst>
      <p:ext uri="{BB962C8B-B14F-4D97-AF65-F5344CB8AC3E}">
        <p14:creationId xmlns:p14="http://schemas.microsoft.com/office/powerpoint/2010/main" val="2237789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2057400" y="381000"/>
            <a:ext cx="6864350" cy="533400"/>
          </a:xfrm>
          <a:solidFill>
            <a:schemeClr val="accent1">
              <a:lumMod val="40000"/>
              <a:lumOff val="60000"/>
            </a:schemeClr>
          </a:solidFill>
        </p:spPr>
        <p:txBody>
          <a:bodyPr>
            <a:normAutofit fontScale="90000"/>
          </a:bodyPr>
          <a:lstStyle/>
          <a:p>
            <a:pPr algn="ctr" eaLnBrk="1" hangingPunct="1"/>
            <a:r>
              <a:rPr lang="en-US" sz="2200" b="1" dirty="0">
                <a:solidFill>
                  <a:srgbClr val="FE8637">
                    <a:lumMod val="75000"/>
                  </a:srgbClr>
                </a:solidFill>
                <a:latin typeface="Tempus Sans ITC" pitchFamily="82" charset="0"/>
                <a:ea typeface="+mn-ea"/>
                <a:cs typeface="+mn-cs"/>
              </a:rPr>
              <a:t>LAYOUT OF IDEAL VEDIC VILLAGE - ARTHASHASTRA</a:t>
            </a:r>
          </a:p>
        </p:txBody>
      </p:sp>
      <p:sp>
        <p:nvSpPr>
          <p:cNvPr id="18435" name="Rectangle 3"/>
          <p:cNvSpPr>
            <a:spLocks noGrp="1" noChangeArrowheads="1"/>
          </p:cNvSpPr>
          <p:nvPr>
            <p:ph type="body" idx="4294967295"/>
          </p:nvPr>
        </p:nvSpPr>
        <p:spPr>
          <a:xfrm>
            <a:off x="228600" y="1143000"/>
            <a:ext cx="5410200" cy="4889500"/>
          </a:xfrm>
        </p:spPr>
        <p:txBody>
          <a:bodyPr>
            <a:normAutofit/>
          </a:bodyPr>
          <a:lstStyle/>
          <a:p>
            <a:pPr algn="just">
              <a:lnSpc>
                <a:spcPct val="160000"/>
              </a:lnSpc>
              <a:buBlip>
                <a:blip r:embed="rId2"/>
              </a:buBlip>
            </a:pPr>
            <a:r>
              <a:rPr lang="en-US" sz="2000" dirty="0">
                <a:latin typeface="Tempus Sans ITC" pitchFamily="82" charset="0"/>
              </a:rPr>
              <a:t>The cities of the Vedic period - rectangular in plan. Divided into four quarters by two main thoroughfares intersecting at right angles, each leading to a city gate. </a:t>
            </a:r>
          </a:p>
          <a:p>
            <a:pPr algn="just">
              <a:lnSpc>
                <a:spcPct val="160000"/>
              </a:lnSpc>
              <a:buBlip>
                <a:blip r:embed="rId2"/>
              </a:buBlip>
            </a:pPr>
            <a:r>
              <a:rPr lang="en-US" sz="2000" dirty="0">
                <a:latin typeface="Tempus Sans ITC" pitchFamily="82" charset="0"/>
              </a:rPr>
              <a:t>One of these quarters contained the citadel and another housed the residential area. </a:t>
            </a:r>
          </a:p>
          <a:p>
            <a:pPr algn="just">
              <a:lnSpc>
                <a:spcPct val="160000"/>
              </a:lnSpc>
              <a:buBlip>
                <a:blip r:embed="rId2"/>
              </a:buBlip>
            </a:pPr>
            <a:r>
              <a:rPr lang="en-US" sz="2000" dirty="0">
                <a:latin typeface="Tempus Sans ITC" pitchFamily="82" charset="0"/>
              </a:rPr>
              <a:t>A third quarter was reserved for the merchants, and the last for tradesmen who could display their wares.</a:t>
            </a:r>
            <a:r>
              <a:rPr lang="en-US" sz="2400" dirty="0">
                <a:latin typeface="Arial" charset="0"/>
                <a:cs typeface="Arial" charset="0"/>
              </a:rPr>
              <a:t> </a:t>
            </a:r>
          </a:p>
        </p:txBody>
      </p:sp>
      <p:pic>
        <p:nvPicPr>
          <p:cNvPr id="18436" name="Picture 4" descr="C:\Documents and Settings\raja\Desktop\fur\The Vedic Age2_files\vediccityplan.jpg"/>
          <p:cNvPicPr>
            <a:picLocks noChangeAspect="1" noChangeArrowheads="1"/>
          </p:cNvPicPr>
          <p:nvPr/>
        </p:nvPicPr>
        <p:blipFill>
          <a:blip r:embed="rId3" cstate="print"/>
          <a:srcRect/>
          <a:stretch>
            <a:fillRect/>
          </a:stretch>
        </p:blipFill>
        <p:spPr bwMode="auto">
          <a:xfrm>
            <a:off x="5921102" y="1371600"/>
            <a:ext cx="3833557" cy="3657600"/>
          </a:xfrm>
          <a:prstGeom prst="rect">
            <a:avLst/>
          </a:prstGeom>
          <a:noFill/>
          <a:ln w="9525">
            <a:noFill/>
            <a:miter lim="800000"/>
            <a:headEnd/>
            <a:tailEnd/>
          </a:ln>
        </p:spPr>
      </p:pic>
      <p:sp>
        <p:nvSpPr>
          <p:cNvPr id="18437" name="Text Box 5"/>
          <p:cNvSpPr txBox="1">
            <a:spLocks noChangeArrowheads="1"/>
          </p:cNvSpPr>
          <p:nvPr/>
        </p:nvSpPr>
        <p:spPr bwMode="auto">
          <a:xfrm>
            <a:off x="6604000" y="2197102"/>
            <a:ext cx="1155700" cy="366712"/>
          </a:xfrm>
          <a:prstGeom prst="rect">
            <a:avLst/>
          </a:prstGeom>
          <a:noFill/>
          <a:ln w="9525">
            <a:noFill/>
            <a:miter lim="800000"/>
            <a:headEnd/>
            <a:tailEnd/>
          </a:ln>
        </p:spPr>
        <p:txBody>
          <a:bodyPr>
            <a:spAutoFit/>
          </a:bodyPr>
          <a:lstStyle/>
          <a:p>
            <a:pPr>
              <a:spcBef>
                <a:spcPct val="50000"/>
              </a:spcBef>
            </a:pPr>
            <a:r>
              <a:rPr lang="en-US" b="1" dirty="0">
                <a:solidFill>
                  <a:prstClr val="black"/>
                </a:solidFill>
                <a:latin typeface="Arial" charset="0"/>
              </a:rPr>
              <a:t>citadel</a:t>
            </a:r>
          </a:p>
        </p:txBody>
      </p:sp>
      <p:sp>
        <p:nvSpPr>
          <p:cNvPr id="18438" name="Text Box 6"/>
          <p:cNvSpPr txBox="1">
            <a:spLocks noChangeArrowheads="1"/>
          </p:cNvSpPr>
          <p:nvPr/>
        </p:nvSpPr>
        <p:spPr bwMode="auto">
          <a:xfrm>
            <a:off x="6521450" y="3568702"/>
            <a:ext cx="1568450" cy="366712"/>
          </a:xfrm>
          <a:prstGeom prst="rect">
            <a:avLst/>
          </a:prstGeom>
          <a:noFill/>
          <a:ln w="9525">
            <a:noFill/>
            <a:miter lim="800000"/>
            <a:headEnd/>
            <a:tailEnd/>
          </a:ln>
        </p:spPr>
        <p:txBody>
          <a:bodyPr>
            <a:spAutoFit/>
          </a:bodyPr>
          <a:lstStyle/>
          <a:p>
            <a:pPr>
              <a:spcBef>
                <a:spcPct val="50000"/>
              </a:spcBef>
            </a:pPr>
            <a:r>
              <a:rPr lang="en-US" b="1">
                <a:solidFill>
                  <a:prstClr val="black"/>
                </a:solidFill>
                <a:latin typeface="Arial" charset="0"/>
              </a:rPr>
              <a:t>merchants</a:t>
            </a:r>
          </a:p>
        </p:txBody>
      </p:sp>
      <p:sp>
        <p:nvSpPr>
          <p:cNvPr id="18439" name="Text Box 7"/>
          <p:cNvSpPr txBox="1">
            <a:spLocks noChangeArrowheads="1"/>
          </p:cNvSpPr>
          <p:nvPr/>
        </p:nvSpPr>
        <p:spPr bwMode="auto">
          <a:xfrm>
            <a:off x="8007350" y="2197102"/>
            <a:ext cx="1733550" cy="366712"/>
          </a:xfrm>
          <a:prstGeom prst="rect">
            <a:avLst/>
          </a:prstGeom>
          <a:noFill/>
          <a:ln w="9525">
            <a:noFill/>
            <a:miter lim="800000"/>
            <a:headEnd/>
            <a:tailEnd/>
          </a:ln>
        </p:spPr>
        <p:txBody>
          <a:bodyPr>
            <a:spAutoFit/>
          </a:bodyPr>
          <a:lstStyle/>
          <a:p>
            <a:pPr>
              <a:spcBef>
                <a:spcPct val="50000"/>
              </a:spcBef>
            </a:pPr>
            <a:r>
              <a:rPr lang="en-US" b="1">
                <a:solidFill>
                  <a:prstClr val="black"/>
                </a:solidFill>
                <a:latin typeface="Arial" charset="0"/>
              </a:rPr>
              <a:t>residential</a:t>
            </a:r>
          </a:p>
        </p:txBody>
      </p:sp>
      <p:sp>
        <p:nvSpPr>
          <p:cNvPr id="18440" name="Text Box 9"/>
          <p:cNvSpPr txBox="1">
            <a:spLocks noChangeArrowheads="1"/>
          </p:cNvSpPr>
          <p:nvPr/>
        </p:nvSpPr>
        <p:spPr bwMode="auto">
          <a:xfrm>
            <a:off x="8007350" y="3568702"/>
            <a:ext cx="1733550" cy="366712"/>
          </a:xfrm>
          <a:prstGeom prst="rect">
            <a:avLst/>
          </a:prstGeom>
          <a:noFill/>
          <a:ln w="9525">
            <a:noFill/>
            <a:miter lim="800000"/>
            <a:headEnd/>
            <a:tailEnd/>
          </a:ln>
        </p:spPr>
        <p:txBody>
          <a:bodyPr>
            <a:spAutoFit/>
          </a:bodyPr>
          <a:lstStyle/>
          <a:p>
            <a:pPr>
              <a:spcBef>
                <a:spcPct val="50000"/>
              </a:spcBef>
            </a:pPr>
            <a:r>
              <a:rPr lang="en-US" b="1">
                <a:solidFill>
                  <a:prstClr val="black"/>
                </a:solidFill>
                <a:latin typeface="Arial" charset="0"/>
              </a:rPr>
              <a:t>tradesmen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381000" y="1143000"/>
            <a:ext cx="8416660" cy="4114800"/>
          </a:xfrm>
        </p:spPr>
        <p:txBody>
          <a:bodyPr/>
          <a:lstStyle/>
          <a:p>
            <a:pPr algn="just">
              <a:lnSpc>
                <a:spcPct val="160000"/>
              </a:lnSpc>
              <a:buBlip>
                <a:blip r:embed="rId2"/>
              </a:buBlip>
            </a:pPr>
            <a:r>
              <a:rPr lang="en-US" sz="2000" dirty="0">
                <a:latin typeface="Tempus Sans ITC" pitchFamily="82" charset="0"/>
              </a:rPr>
              <a:t>An ideal town was laid out as square with grid iron pattern.</a:t>
            </a:r>
          </a:p>
          <a:p>
            <a:pPr algn="just">
              <a:lnSpc>
                <a:spcPct val="160000"/>
              </a:lnSpc>
              <a:buBlip>
                <a:blip r:embed="rId2"/>
              </a:buBlip>
            </a:pPr>
            <a:r>
              <a:rPr lang="en-US" sz="2000" dirty="0">
                <a:latin typeface="Tempus Sans ITC" pitchFamily="82" charset="0"/>
              </a:rPr>
              <a:t>The main streets – north south </a:t>
            </a:r>
            <a:r>
              <a:rPr lang="en-US" sz="2000" dirty="0" err="1">
                <a:latin typeface="Tempus Sans ITC" pitchFamily="82" charset="0"/>
              </a:rPr>
              <a:t>directions,remaining</a:t>
            </a:r>
            <a:r>
              <a:rPr lang="en-US" sz="2000" dirty="0">
                <a:latin typeface="Tempus Sans ITC" pitchFamily="82" charset="0"/>
              </a:rPr>
              <a:t> three east west directions.</a:t>
            </a:r>
          </a:p>
          <a:p>
            <a:pPr algn="just">
              <a:lnSpc>
                <a:spcPct val="160000"/>
              </a:lnSpc>
              <a:buBlip>
                <a:blip r:embed="rId2"/>
              </a:buBlip>
            </a:pPr>
            <a:r>
              <a:rPr lang="en-US" sz="2000" dirty="0">
                <a:latin typeface="Tempus Sans ITC" pitchFamily="82" charset="0"/>
              </a:rPr>
              <a:t>A number of the living cities of today  are built over ancient sites.</a:t>
            </a:r>
          </a:p>
          <a:p>
            <a:pPr algn="just">
              <a:lnSpc>
                <a:spcPct val="160000"/>
              </a:lnSpc>
              <a:buBlip>
                <a:blip r:embed="rId2"/>
              </a:buBlip>
            </a:pPr>
            <a:r>
              <a:rPr lang="en-US" sz="2000" dirty="0">
                <a:latin typeface="Tempus Sans ITC" pitchFamily="82" charset="0"/>
              </a:rPr>
              <a:t>From these modest beginnings, early Hindu architecture gradually metamorphosed into the magnificent Buddhist </a:t>
            </a:r>
            <a:r>
              <a:rPr lang="en-US" sz="2000" dirty="0" err="1">
                <a:latin typeface="Tempus Sans ITC" pitchFamily="82" charset="0"/>
              </a:rPr>
              <a:t>stupas</a:t>
            </a:r>
            <a:r>
              <a:rPr lang="en-US" sz="2000" dirty="0">
                <a:latin typeface="Tempus Sans ITC" pitchFamily="82" charset="0"/>
              </a:rPr>
              <a:t> and the rock-cut caves at Ajanta</a:t>
            </a:r>
            <a:r>
              <a:rPr lang="en-US" sz="2400" dirty="0">
                <a:latin typeface="Arial" charset="0"/>
                <a:cs typeface="Arial" charset="0"/>
              </a:rPr>
              <a:t>.</a:t>
            </a:r>
            <a:r>
              <a:rPr lang="en-US" sz="2400" dirty="0">
                <a:latin typeface="Arial" charset="0"/>
              </a:rPr>
              <a:t> </a:t>
            </a:r>
          </a:p>
        </p:txBody>
      </p:sp>
      <p:sp>
        <p:nvSpPr>
          <p:cNvPr id="5" name="Rectangle 2"/>
          <p:cNvSpPr>
            <a:spLocks noGrp="1" noChangeArrowheads="1"/>
          </p:cNvSpPr>
          <p:nvPr>
            <p:ph type="title" idx="4294967295"/>
          </p:nvPr>
        </p:nvSpPr>
        <p:spPr>
          <a:xfrm>
            <a:off x="304800" y="381000"/>
            <a:ext cx="4419600" cy="533400"/>
          </a:xfrm>
          <a:solidFill>
            <a:schemeClr val="accent1">
              <a:lumMod val="40000"/>
              <a:lumOff val="60000"/>
            </a:schemeClr>
          </a:solidFill>
        </p:spPr>
        <p:txBody>
          <a:bodyPr>
            <a:normAutofit/>
          </a:bodyPr>
          <a:lstStyle/>
          <a:p>
            <a:pPr algn="ctr" eaLnBrk="1" hangingPunct="1"/>
            <a:r>
              <a:rPr lang="en-US" sz="2200" b="1" dirty="0">
                <a:solidFill>
                  <a:srgbClr val="FE8637">
                    <a:lumMod val="75000"/>
                  </a:srgbClr>
                </a:solidFill>
                <a:latin typeface="Tempus Sans ITC" pitchFamily="82" charset="0"/>
                <a:ea typeface="+mn-ea"/>
                <a:cs typeface="+mn-cs"/>
              </a:rPr>
              <a:t>IDEAL VEDIC VILLAGE………</a:t>
            </a:r>
          </a:p>
        </p:txBody>
      </p:sp>
      <p:pic>
        <p:nvPicPr>
          <p:cNvPr id="6" name="Picture 3" descr="vedas_manuscript"/>
          <p:cNvPicPr>
            <a:picLocks noChangeAspect="1" noChangeArrowheads="1"/>
          </p:cNvPicPr>
          <p:nvPr/>
        </p:nvPicPr>
        <p:blipFill>
          <a:blip r:embed="rId3" cstate="print">
            <a:clrChange>
              <a:clrFrom>
                <a:srgbClr val="FEFEDC"/>
              </a:clrFrom>
              <a:clrTo>
                <a:srgbClr val="FEFEDC">
                  <a:alpha val="0"/>
                </a:srgbClr>
              </a:clrTo>
            </a:clrChange>
          </a:blip>
          <a:srcRect/>
          <a:stretch>
            <a:fillRect/>
          </a:stretch>
        </p:blipFill>
        <p:spPr bwMode="auto">
          <a:xfrm>
            <a:off x="1905000" y="4622800"/>
            <a:ext cx="6705600" cy="2235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41450" y="76200"/>
            <a:ext cx="7169150" cy="457200"/>
          </a:xfrm>
          <a:solidFill>
            <a:schemeClr val="accent1">
              <a:lumMod val="40000"/>
              <a:lumOff val="60000"/>
            </a:schemeClr>
          </a:solidFill>
        </p:spPr>
        <p:txBody>
          <a:bodyPr>
            <a:normAutofit fontScale="90000"/>
          </a:bodyPr>
          <a:lstStyle/>
          <a:p>
            <a:r>
              <a:rPr lang="en-US" sz="2400" b="1" dirty="0">
                <a:solidFill>
                  <a:srgbClr val="FE8637">
                    <a:lumMod val="75000"/>
                  </a:srgbClr>
                </a:solidFill>
                <a:latin typeface="Tempus Sans ITC" pitchFamily="82" charset="0"/>
                <a:ea typeface="+mn-ea"/>
                <a:cs typeface="+mn-cs"/>
              </a:rPr>
              <a:t>CITY OF KASINGARA NEAR MAGADHA , IN BIHAR</a:t>
            </a:r>
          </a:p>
        </p:txBody>
      </p:sp>
      <p:sp>
        <p:nvSpPr>
          <p:cNvPr id="14339" name="Rectangle 3"/>
          <p:cNvSpPr>
            <a:spLocks noGrp="1" noChangeArrowheads="1"/>
          </p:cNvSpPr>
          <p:nvPr>
            <p:ph type="body" sz="half" idx="1"/>
          </p:nvPr>
        </p:nvSpPr>
        <p:spPr>
          <a:xfrm>
            <a:off x="228600" y="762000"/>
            <a:ext cx="4705350" cy="3810000"/>
          </a:xfrm>
        </p:spPr>
        <p:txBody>
          <a:bodyPr>
            <a:normAutofit/>
          </a:bodyPr>
          <a:lstStyle/>
          <a:p>
            <a:pPr marL="0" lvl="1" algn="just">
              <a:lnSpc>
                <a:spcPct val="150000"/>
              </a:lnSpc>
              <a:buBlip>
                <a:blip r:embed="rId2"/>
              </a:buBlip>
            </a:pPr>
            <a:r>
              <a:rPr lang="en-US" sz="2000" dirty="0">
                <a:latin typeface="Tempus Sans ITC" pitchFamily="82" charset="0"/>
              </a:rPr>
              <a:t>At one point, the fence was extended forward to form a sort of gate – </a:t>
            </a:r>
            <a:r>
              <a:rPr lang="en-US" sz="2000" dirty="0" err="1">
                <a:latin typeface="Tempus Sans ITC" pitchFamily="82" charset="0"/>
              </a:rPr>
              <a:t>Gramadwara</a:t>
            </a:r>
            <a:endParaRPr lang="en-US" sz="2000" dirty="0">
              <a:latin typeface="Tempus Sans ITC" pitchFamily="82" charset="0"/>
            </a:endParaRPr>
          </a:p>
          <a:p>
            <a:pPr marL="0" lvl="1" algn="just">
              <a:lnSpc>
                <a:spcPct val="150000"/>
              </a:lnSpc>
              <a:buBlip>
                <a:blip r:embed="rId2"/>
              </a:buBlip>
            </a:pPr>
            <a:r>
              <a:rPr lang="en-US" sz="2000" dirty="0">
                <a:latin typeface="Tempus Sans ITC" pitchFamily="82" charset="0"/>
              </a:rPr>
              <a:t>These forms - the barrel vaulted roof, the tie-cord, and the palisade fence and railing, formed important motifs for future Indian Architecture. </a:t>
            </a:r>
            <a:r>
              <a:rPr lang="en-US" sz="2000" dirty="0" err="1">
                <a:latin typeface="Tempus Sans ITC" pitchFamily="82" charset="0"/>
              </a:rPr>
              <a:t>Eg:Torana</a:t>
            </a:r>
            <a:r>
              <a:rPr lang="en-US" sz="2000" dirty="0">
                <a:latin typeface="Tempus Sans ITC" pitchFamily="82" charset="0"/>
              </a:rPr>
              <a:t> –</a:t>
            </a:r>
            <a:r>
              <a:rPr lang="en-US" sz="2000" dirty="0" err="1">
                <a:latin typeface="Tempus Sans ITC" pitchFamily="82" charset="0"/>
              </a:rPr>
              <a:t>Bhudhist</a:t>
            </a:r>
            <a:r>
              <a:rPr lang="en-US" sz="2000" dirty="0">
                <a:latin typeface="Tempus Sans ITC" pitchFamily="82" charset="0"/>
              </a:rPr>
              <a:t> archway</a:t>
            </a:r>
            <a:r>
              <a:rPr lang="en-US" sz="2000" dirty="0">
                <a:latin typeface="Arial" charset="0"/>
                <a:cs typeface="Arial" charset="0"/>
              </a:rPr>
              <a:t>.</a:t>
            </a:r>
          </a:p>
        </p:txBody>
      </p:sp>
      <p:pic>
        <p:nvPicPr>
          <p:cNvPr id="14340" name="Picture 6" descr="C:\Documents and Settings\raja\My Documents\Image1.bmp"/>
          <p:cNvPicPr>
            <a:picLocks noGrp="1" noChangeAspect="1" noChangeArrowheads="1"/>
          </p:cNvPicPr>
          <p:nvPr>
            <p:ph type="clipArt" sz="half" idx="2"/>
          </p:nvPr>
        </p:nvPicPr>
        <p:blipFill>
          <a:blip r:embed="rId3" cstate="print"/>
          <a:srcRect/>
          <a:stretch>
            <a:fillRect/>
          </a:stretch>
        </p:blipFill>
        <p:spPr>
          <a:xfrm>
            <a:off x="5777218" y="685801"/>
            <a:ext cx="3746063" cy="3352800"/>
          </a:xfrm>
          <a:noFill/>
        </p:spPr>
      </p:pic>
      <p:pic>
        <p:nvPicPr>
          <p:cNvPr id="5" name="Picture 6" descr="C:\Documents and Settings\raja\My Documents\p4.jpg"/>
          <p:cNvPicPr>
            <a:picLocks noChangeAspect="1" noChangeArrowheads="1"/>
          </p:cNvPicPr>
          <p:nvPr/>
        </p:nvPicPr>
        <p:blipFill>
          <a:blip r:embed="rId4" cstate="print"/>
          <a:srcRect/>
          <a:stretch>
            <a:fillRect/>
          </a:stretch>
        </p:blipFill>
        <p:spPr>
          <a:xfrm>
            <a:off x="1061096" y="4495800"/>
            <a:ext cx="2901304" cy="2362200"/>
          </a:xfrm>
          <a:prstGeom prst="rect">
            <a:avLst/>
          </a:prstGeom>
          <a:noFill/>
        </p:spPr>
      </p:pic>
      <p:sp>
        <p:nvSpPr>
          <p:cNvPr id="6" name="Rectangle 5"/>
          <p:cNvSpPr/>
          <p:nvPr/>
        </p:nvSpPr>
        <p:spPr>
          <a:xfrm>
            <a:off x="4724400" y="4648200"/>
            <a:ext cx="4953000" cy="1938992"/>
          </a:xfrm>
          <a:prstGeom prst="rect">
            <a:avLst/>
          </a:prstGeom>
        </p:spPr>
        <p:txBody>
          <a:bodyPr>
            <a:spAutoFit/>
          </a:bodyPr>
          <a:lstStyle/>
          <a:p>
            <a:pPr algn="just">
              <a:lnSpc>
                <a:spcPct val="150000"/>
              </a:lnSpc>
              <a:buFontTx/>
              <a:buBlip>
                <a:blip r:embed="rId2"/>
              </a:buBlip>
            </a:pPr>
            <a:r>
              <a:rPr lang="en-US" sz="2000" dirty="0">
                <a:solidFill>
                  <a:prstClr val="black"/>
                </a:solidFill>
                <a:latin typeface="Tempus Sans ITC" pitchFamily="82" charset="0"/>
              </a:rPr>
              <a:t> Huts in modern Orissa -one of the poorest Indian states - carrying traces of this influence, with symbolism dating back to Vedic times</a:t>
            </a:r>
            <a:r>
              <a:rPr lang="en-US" dirty="0">
                <a:solidFill>
                  <a:prstClr val="black"/>
                </a:solidFill>
                <a:latin typeface="Arial" charset="0"/>
                <a:cs typeface="Arial"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body" sz="half" idx="2"/>
          </p:nvPr>
        </p:nvSpPr>
        <p:spPr>
          <a:xfrm>
            <a:off x="381000" y="762000"/>
            <a:ext cx="9296400" cy="1676400"/>
          </a:xfrm>
        </p:spPr>
        <p:txBody>
          <a:bodyPr>
            <a:normAutofit/>
          </a:bodyPr>
          <a:lstStyle/>
          <a:p>
            <a:pPr algn="just" eaLnBrk="1" hangingPunct="1">
              <a:lnSpc>
                <a:spcPct val="150000"/>
              </a:lnSpc>
              <a:buBlip>
                <a:blip r:embed="rId2"/>
              </a:buBlip>
            </a:pPr>
            <a:r>
              <a:rPr lang="en-US" sz="2000" dirty="0">
                <a:latin typeface="Tempus Sans ITC" pitchFamily="82" charset="0"/>
              </a:rPr>
              <a:t>With the conversion of the early Vedic people into agriculturalists, a growing rivalry for precious fertile land was inevitable. </a:t>
            </a:r>
          </a:p>
          <a:p>
            <a:pPr algn="just" eaLnBrk="1" hangingPunct="1">
              <a:lnSpc>
                <a:spcPct val="150000"/>
              </a:lnSpc>
              <a:buBlip>
                <a:blip r:embed="rId2"/>
              </a:buBlip>
            </a:pPr>
            <a:r>
              <a:rPr lang="en-US" sz="2000" dirty="0">
                <a:latin typeface="Tempus Sans ITC" pitchFamily="82" charset="0"/>
              </a:rPr>
              <a:t>Groups of small villages banded together, and small 'cities' began to take shape </a:t>
            </a:r>
          </a:p>
        </p:txBody>
      </p:sp>
      <p:sp>
        <p:nvSpPr>
          <p:cNvPr id="5" name="Rectangle 2"/>
          <p:cNvSpPr>
            <a:spLocks noGrp="1" noChangeArrowheads="1"/>
          </p:cNvSpPr>
          <p:nvPr>
            <p:ph type="title"/>
          </p:nvPr>
        </p:nvSpPr>
        <p:spPr>
          <a:xfrm>
            <a:off x="1441450" y="152400"/>
            <a:ext cx="7169150" cy="457200"/>
          </a:xfrm>
          <a:solidFill>
            <a:schemeClr val="accent1">
              <a:lumMod val="40000"/>
              <a:lumOff val="60000"/>
            </a:schemeClr>
          </a:solidFill>
        </p:spPr>
        <p:txBody>
          <a:bodyPr>
            <a:normAutofit fontScale="90000"/>
          </a:bodyPr>
          <a:lstStyle/>
          <a:p>
            <a:r>
              <a:rPr lang="en-US" sz="2400" b="1" dirty="0">
                <a:solidFill>
                  <a:srgbClr val="FE8637">
                    <a:lumMod val="75000"/>
                  </a:srgbClr>
                </a:solidFill>
                <a:latin typeface="Tempus Sans ITC" pitchFamily="82" charset="0"/>
                <a:ea typeface="+mn-ea"/>
                <a:cs typeface="+mn-cs"/>
              </a:rPr>
              <a:t>CITY OF KASINGARA NEAR MAGADHA , IN BIHAR</a:t>
            </a:r>
          </a:p>
        </p:txBody>
      </p:sp>
      <p:sp>
        <p:nvSpPr>
          <p:cNvPr id="6" name="Rectangle 5"/>
          <p:cNvSpPr/>
          <p:nvPr/>
        </p:nvSpPr>
        <p:spPr>
          <a:xfrm>
            <a:off x="304800" y="2590800"/>
            <a:ext cx="3730508" cy="430887"/>
          </a:xfrm>
          <a:prstGeom prst="rect">
            <a:avLst/>
          </a:prstGeom>
          <a:solidFill>
            <a:schemeClr val="accent1">
              <a:lumMod val="40000"/>
              <a:lumOff val="60000"/>
            </a:schemeClr>
          </a:solidFill>
        </p:spPr>
        <p:txBody>
          <a:bodyPr wrap="none">
            <a:spAutoFit/>
          </a:bodyPr>
          <a:lstStyle/>
          <a:p>
            <a:r>
              <a:rPr lang="en-US" sz="2200" b="1" dirty="0">
                <a:solidFill>
                  <a:srgbClr val="FE8637">
                    <a:lumMod val="75000"/>
                  </a:srgbClr>
                </a:solidFill>
                <a:latin typeface="Tempus Sans ITC" pitchFamily="82" charset="0"/>
              </a:rPr>
              <a:t>Material and Construction </a:t>
            </a:r>
            <a:r>
              <a:rPr lang="en-US" b="1" dirty="0">
                <a:solidFill>
                  <a:prstClr val="black"/>
                </a:solidFill>
                <a:latin typeface="Arial" charset="0"/>
              </a:rPr>
              <a:t>…..</a:t>
            </a:r>
            <a:endParaRPr lang="en-US" dirty="0">
              <a:solidFill>
                <a:prstClr val="black"/>
              </a:solidFill>
            </a:endParaRPr>
          </a:p>
        </p:txBody>
      </p:sp>
      <p:sp>
        <p:nvSpPr>
          <p:cNvPr id="7" name="Rectangle 6"/>
          <p:cNvSpPr/>
          <p:nvPr/>
        </p:nvSpPr>
        <p:spPr>
          <a:xfrm>
            <a:off x="533400" y="3276600"/>
            <a:ext cx="9144000" cy="3016210"/>
          </a:xfrm>
          <a:prstGeom prst="rect">
            <a:avLst/>
          </a:prstGeom>
        </p:spPr>
        <p:txBody>
          <a:bodyPr wrap="square">
            <a:spAutoFit/>
          </a:bodyPr>
          <a:lstStyle/>
          <a:p>
            <a:pPr marL="274320" indent="-274320" algn="just">
              <a:lnSpc>
                <a:spcPct val="150000"/>
              </a:lnSpc>
              <a:spcBef>
                <a:spcPts val="580"/>
              </a:spcBef>
              <a:buClr>
                <a:srgbClr val="FE8637"/>
              </a:buClr>
              <a:buSzPct val="85000"/>
              <a:buFontTx/>
              <a:buBlip>
                <a:blip r:embed="rId2"/>
              </a:buBlip>
            </a:pPr>
            <a:r>
              <a:rPr lang="en-US" sz="2000" dirty="0">
                <a:solidFill>
                  <a:prstClr val="black"/>
                </a:solidFill>
                <a:latin typeface="Tempus Sans ITC" pitchFamily="82" charset="0"/>
              </a:rPr>
              <a:t>A palisade wall inevitably protected the cities and the buildings within made entirely of wood. </a:t>
            </a:r>
          </a:p>
          <a:p>
            <a:pPr marL="274320" indent="-274320" algn="just">
              <a:lnSpc>
                <a:spcPct val="150000"/>
              </a:lnSpc>
              <a:spcBef>
                <a:spcPts val="580"/>
              </a:spcBef>
              <a:buClr>
                <a:srgbClr val="FE8637"/>
              </a:buClr>
              <a:buSzPct val="85000"/>
              <a:buFontTx/>
              <a:buBlip>
                <a:blip r:embed="rId2"/>
              </a:buBlip>
            </a:pPr>
            <a:r>
              <a:rPr lang="en-US" sz="2000" dirty="0">
                <a:solidFill>
                  <a:prstClr val="black"/>
                </a:solidFill>
                <a:latin typeface="Tempus Sans ITC" pitchFamily="82" charset="0"/>
              </a:rPr>
              <a:t>The Vedic carpenters developed skill in timber construction of a very high standard.</a:t>
            </a:r>
          </a:p>
          <a:p>
            <a:pPr marL="274320" indent="-274320" algn="just">
              <a:lnSpc>
                <a:spcPct val="150000"/>
              </a:lnSpc>
              <a:spcBef>
                <a:spcPts val="580"/>
              </a:spcBef>
              <a:buClr>
                <a:srgbClr val="FE8637"/>
              </a:buClr>
              <a:buSzPct val="85000"/>
              <a:buFontTx/>
              <a:buBlip>
                <a:blip r:embed="rId2"/>
              </a:buBlip>
            </a:pPr>
            <a:r>
              <a:rPr lang="en-US" sz="2000" dirty="0">
                <a:solidFill>
                  <a:prstClr val="black"/>
                </a:solidFill>
                <a:latin typeface="Tempus Sans ITC" pitchFamily="82" charset="0"/>
              </a:rPr>
              <a:t>In later ages timber construction techniques were employed even though the material of construction was radically different - i.e. stone</a:t>
            </a:r>
            <a:r>
              <a:rPr lang="en-US" dirty="0">
                <a:solidFill>
                  <a:prstClr val="black"/>
                </a:solidFill>
                <a:latin typeface="Arial" charset="0"/>
                <a:cs typeface="Arial"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B5175653-7748-48EC-BB44-6C6D17428B66}" type="datetime1">
              <a:rPr lang="en-US" smtClean="0">
                <a:solidFill>
                  <a:srgbClr val="575F6D"/>
                </a:solidFill>
              </a:rPr>
              <a:pPr>
                <a:defRPr/>
              </a:pPr>
              <a:t>2/14/2022</a:t>
            </a:fld>
            <a:endParaRPr lang="en-US">
              <a:solidFill>
                <a:srgbClr val="575F6D"/>
              </a:solidFill>
            </a:endParaRPr>
          </a:p>
        </p:txBody>
      </p:sp>
      <p:sp>
        <p:nvSpPr>
          <p:cNvPr id="4" name="Slide Number Placeholder 3"/>
          <p:cNvSpPr>
            <a:spLocks noGrp="1"/>
          </p:cNvSpPr>
          <p:nvPr>
            <p:ph type="sldNum" sz="quarter" idx="12"/>
          </p:nvPr>
        </p:nvSpPr>
        <p:spPr/>
        <p:txBody>
          <a:bodyPr/>
          <a:lstStyle/>
          <a:p>
            <a:pPr>
              <a:defRPr/>
            </a:pPr>
            <a:fld id="{75D3340A-1BEE-4D22-A330-CCF17A424093}" type="slidenum">
              <a:rPr lang="en-US" smtClean="0"/>
              <a:pPr>
                <a:defRPr/>
              </a:pPr>
              <a:t>14</a:t>
            </a:fld>
            <a:endParaRPr lang="en-US"/>
          </a:p>
        </p:txBody>
      </p:sp>
      <p:pic>
        <p:nvPicPr>
          <p:cNvPr id="24580" name="Picture 2"/>
          <p:cNvPicPr>
            <a:picLocks noChangeAspect="1" noChangeArrowheads="1"/>
          </p:cNvPicPr>
          <p:nvPr/>
        </p:nvPicPr>
        <p:blipFill>
          <a:blip r:embed="rId2" cstate="print"/>
          <a:srcRect/>
          <a:stretch>
            <a:fillRect/>
          </a:stretch>
        </p:blipFill>
        <p:spPr bwMode="auto">
          <a:xfrm>
            <a:off x="0" y="0"/>
            <a:ext cx="3879850" cy="2590800"/>
          </a:xfrm>
          <a:prstGeom prst="rect">
            <a:avLst/>
          </a:prstGeom>
          <a:noFill/>
          <a:ln w="9525">
            <a:noFill/>
            <a:miter lim="800000"/>
            <a:headEnd/>
            <a:tailEnd/>
          </a:ln>
        </p:spPr>
      </p:pic>
      <p:sp>
        <p:nvSpPr>
          <p:cNvPr id="24581" name="TextBox 5"/>
          <p:cNvSpPr txBox="1">
            <a:spLocks noChangeArrowheads="1"/>
          </p:cNvSpPr>
          <p:nvPr/>
        </p:nvSpPr>
        <p:spPr bwMode="auto">
          <a:xfrm>
            <a:off x="0" y="2895601"/>
            <a:ext cx="4210050" cy="646113"/>
          </a:xfrm>
          <a:prstGeom prst="rect">
            <a:avLst/>
          </a:prstGeom>
          <a:noFill/>
          <a:ln w="9525">
            <a:noFill/>
            <a:miter lim="800000"/>
            <a:headEnd/>
            <a:tailEnd/>
          </a:ln>
        </p:spPr>
        <p:txBody>
          <a:bodyPr>
            <a:spAutoFit/>
          </a:bodyPr>
          <a:lstStyle/>
          <a:p>
            <a:r>
              <a:rPr lang="en-US">
                <a:solidFill>
                  <a:prstClr val="black"/>
                </a:solidFill>
                <a:latin typeface="Trebuchet MS" pitchFamily="34" charset="0"/>
              </a:rPr>
              <a:t>The excavated remains of the parts of Kausambi city.</a:t>
            </a:r>
          </a:p>
        </p:txBody>
      </p:sp>
      <p:pic>
        <p:nvPicPr>
          <p:cNvPr id="24582" name="Picture 3"/>
          <p:cNvPicPr>
            <a:picLocks noChangeAspect="1" noChangeArrowheads="1"/>
          </p:cNvPicPr>
          <p:nvPr/>
        </p:nvPicPr>
        <p:blipFill>
          <a:blip r:embed="rId3" cstate="print"/>
          <a:srcRect/>
          <a:stretch>
            <a:fillRect/>
          </a:stretch>
        </p:blipFill>
        <p:spPr bwMode="auto">
          <a:xfrm>
            <a:off x="6026150" y="0"/>
            <a:ext cx="3879850" cy="3886200"/>
          </a:xfrm>
          <a:prstGeom prst="rect">
            <a:avLst/>
          </a:prstGeom>
          <a:noFill/>
          <a:ln w="9525">
            <a:noFill/>
            <a:miter lim="800000"/>
            <a:headEnd/>
            <a:tailEnd/>
          </a:ln>
        </p:spPr>
      </p:pic>
      <p:pic>
        <p:nvPicPr>
          <p:cNvPr id="24583" name="Picture 4"/>
          <p:cNvPicPr>
            <a:picLocks noChangeAspect="1" noChangeArrowheads="1"/>
          </p:cNvPicPr>
          <p:nvPr/>
        </p:nvPicPr>
        <p:blipFill>
          <a:blip r:embed="rId4" cstate="print"/>
          <a:srcRect/>
          <a:stretch>
            <a:fillRect/>
          </a:stretch>
        </p:blipFill>
        <p:spPr bwMode="auto">
          <a:xfrm>
            <a:off x="4787900" y="2743200"/>
            <a:ext cx="1155700" cy="1295400"/>
          </a:xfrm>
          <a:prstGeom prst="rect">
            <a:avLst/>
          </a:prstGeom>
          <a:noFill/>
          <a:ln w="9525">
            <a:noFill/>
            <a:miter lim="800000"/>
            <a:headEnd/>
            <a:tailEnd/>
          </a:ln>
        </p:spPr>
      </p:pic>
      <p:pic>
        <p:nvPicPr>
          <p:cNvPr id="24584" name="Picture 5"/>
          <p:cNvPicPr>
            <a:picLocks noChangeAspect="1" noChangeArrowheads="1"/>
          </p:cNvPicPr>
          <p:nvPr/>
        </p:nvPicPr>
        <p:blipFill>
          <a:blip r:embed="rId5" cstate="print"/>
          <a:srcRect/>
          <a:stretch>
            <a:fillRect/>
          </a:stretch>
        </p:blipFill>
        <p:spPr bwMode="auto">
          <a:xfrm>
            <a:off x="4622800" y="0"/>
            <a:ext cx="1238250" cy="1271588"/>
          </a:xfrm>
          <a:prstGeom prst="rect">
            <a:avLst/>
          </a:prstGeom>
          <a:noFill/>
          <a:ln w="9525">
            <a:noFill/>
            <a:miter lim="800000"/>
            <a:headEnd/>
            <a:tailEnd/>
          </a:ln>
        </p:spPr>
      </p:pic>
      <p:pic>
        <p:nvPicPr>
          <p:cNvPr id="24585" name="Picture 6"/>
          <p:cNvPicPr>
            <a:picLocks noChangeAspect="1" noChangeArrowheads="1"/>
          </p:cNvPicPr>
          <p:nvPr/>
        </p:nvPicPr>
        <p:blipFill>
          <a:blip r:embed="rId6" cstate="print"/>
          <a:srcRect/>
          <a:stretch>
            <a:fillRect/>
          </a:stretch>
        </p:blipFill>
        <p:spPr bwMode="auto">
          <a:xfrm>
            <a:off x="4622800" y="1371600"/>
            <a:ext cx="1320800" cy="1295400"/>
          </a:xfrm>
          <a:prstGeom prst="rect">
            <a:avLst/>
          </a:prstGeom>
          <a:noFill/>
          <a:ln w="9525">
            <a:noFill/>
            <a:miter lim="800000"/>
            <a:headEnd/>
            <a:tailEnd/>
          </a:ln>
        </p:spPr>
      </p:pic>
      <p:sp>
        <p:nvSpPr>
          <p:cNvPr id="24586" name="TextBox 10"/>
          <p:cNvSpPr txBox="1">
            <a:spLocks noChangeArrowheads="1"/>
          </p:cNvSpPr>
          <p:nvPr/>
        </p:nvSpPr>
        <p:spPr bwMode="auto">
          <a:xfrm>
            <a:off x="4787900" y="4267201"/>
            <a:ext cx="4705350" cy="646113"/>
          </a:xfrm>
          <a:prstGeom prst="rect">
            <a:avLst/>
          </a:prstGeom>
          <a:noFill/>
          <a:ln w="9525">
            <a:noFill/>
            <a:miter lim="800000"/>
            <a:headEnd/>
            <a:tailEnd/>
          </a:ln>
        </p:spPr>
        <p:txBody>
          <a:bodyPr>
            <a:spAutoFit/>
          </a:bodyPr>
          <a:lstStyle/>
          <a:p>
            <a:r>
              <a:rPr lang="en-US">
                <a:solidFill>
                  <a:prstClr val="black"/>
                </a:solidFill>
                <a:latin typeface="Trebuchet MS" pitchFamily="34" charset="0"/>
              </a:rPr>
              <a:t>Layout of an ideal Vedic town and design houses, as told in Artha shastras</a:t>
            </a:r>
            <a:r>
              <a:rPr lang="en-US" sz="1400">
                <a:solidFill>
                  <a:prstClr val="black"/>
                </a:solidFill>
                <a:latin typeface="Trebuchet MS" pitchFamily="34" charset="0"/>
              </a:rPr>
              <a:t>.</a:t>
            </a:r>
          </a:p>
        </p:txBody>
      </p:sp>
      <p:pic>
        <p:nvPicPr>
          <p:cNvPr id="24587" name="Picture 7"/>
          <p:cNvPicPr>
            <a:picLocks noChangeAspect="1" noChangeArrowheads="1"/>
          </p:cNvPicPr>
          <p:nvPr/>
        </p:nvPicPr>
        <p:blipFill>
          <a:blip r:embed="rId7" cstate="print"/>
          <a:srcRect/>
          <a:stretch>
            <a:fillRect/>
          </a:stretch>
        </p:blipFill>
        <p:spPr bwMode="auto">
          <a:xfrm>
            <a:off x="0" y="3581400"/>
            <a:ext cx="3879850" cy="3276600"/>
          </a:xfrm>
          <a:prstGeom prst="rect">
            <a:avLst/>
          </a:prstGeom>
          <a:noFill/>
          <a:ln w="9525">
            <a:noFill/>
            <a:miter lim="800000"/>
            <a:headEnd/>
            <a:tailEnd/>
          </a:ln>
        </p:spPr>
      </p:pic>
      <p:sp>
        <p:nvSpPr>
          <p:cNvPr id="24588" name="TextBox 13"/>
          <p:cNvSpPr txBox="1">
            <a:spLocks noChangeArrowheads="1"/>
          </p:cNvSpPr>
          <p:nvPr/>
        </p:nvSpPr>
        <p:spPr bwMode="auto">
          <a:xfrm>
            <a:off x="4210050" y="5181601"/>
            <a:ext cx="4457700" cy="646113"/>
          </a:xfrm>
          <a:prstGeom prst="rect">
            <a:avLst/>
          </a:prstGeom>
          <a:noFill/>
          <a:ln w="9525">
            <a:noFill/>
            <a:miter lim="800000"/>
            <a:headEnd/>
            <a:tailEnd/>
          </a:ln>
        </p:spPr>
        <p:txBody>
          <a:bodyPr>
            <a:spAutoFit/>
          </a:bodyPr>
          <a:lstStyle/>
          <a:p>
            <a:r>
              <a:rPr lang="en-US">
                <a:solidFill>
                  <a:prstClr val="black"/>
                </a:solidFill>
                <a:latin typeface="Trebuchet MS" pitchFamily="34" charset="0"/>
              </a:rPr>
              <a:t>The gate and city of Kusingara near Magadha in Bihar.</a:t>
            </a:r>
          </a:p>
        </p:txBody>
      </p:sp>
      <p:sp>
        <p:nvSpPr>
          <p:cNvPr id="15" name="Bent-Up Arrow 14"/>
          <p:cNvSpPr/>
          <p:nvPr/>
        </p:nvSpPr>
        <p:spPr>
          <a:xfrm>
            <a:off x="3879850" y="5715000"/>
            <a:ext cx="1485900" cy="4572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6" name="Up-Down Arrow 15"/>
          <p:cNvSpPr/>
          <p:nvPr/>
        </p:nvSpPr>
        <p:spPr>
          <a:xfrm>
            <a:off x="1816100" y="2590800"/>
            <a:ext cx="412750" cy="457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 name="Down Arrow 19"/>
          <p:cNvSpPr/>
          <p:nvPr/>
        </p:nvSpPr>
        <p:spPr>
          <a:xfrm>
            <a:off x="6438900" y="3962400"/>
            <a:ext cx="41275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592" name="Rectangle 16"/>
          <p:cNvSpPr>
            <a:spLocks noChangeArrowheads="1"/>
          </p:cNvSpPr>
          <p:nvPr/>
        </p:nvSpPr>
        <p:spPr bwMode="auto">
          <a:xfrm>
            <a:off x="4540250" y="6481764"/>
            <a:ext cx="5365750" cy="415498"/>
          </a:xfrm>
          <a:prstGeom prst="rect">
            <a:avLst/>
          </a:prstGeom>
          <a:noFill/>
          <a:ln w="9525">
            <a:noFill/>
            <a:miter lim="800000"/>
            <a:headEnd/>
            <a:tailEnd/>
          </a:ln>
        </p:spPr>
        <p:txBody>
          <a:bodyPr>
            <a:spAutoFit/>
          </a:bodyPr>
          <a:lstStyle/>
          <a:p>
            <a:pPr algn="just">
              <a:lnSpc>
                <a:spcPct val="150000"/>
              </a:lnSpc>
            </a:pPr>
            <a:r>
              <a:rPr lang="en-US" sz="1400">
                <a:solidFill>
                  <a:srgbClr val="FF0066"/>
                </a:solidFill>
                <a:latin typeface="Trebuchet MS" pitchFamily="34" charset="0"/>
              </a:rPr>
              <a:t>Source: Buddhist and Hindu Architecture by Satish Grover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par>
                          <p:cTn id="10" fill="hold">
                            <p:stCondLst>
                              <p:cond delay="1000"/>
                            </p:stCondLst>
                            <p:childTnLst>
                              <p:par>
                                <p:cTn id="11" presetID="8"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amond(in)">
                                      <p:cBhvr>
                                        <p:cTn id="13" dur="2000"/>
                                        <p:tgtEl>
                                          <p:spTgt spid="20"/>
                                        </p:tgtEl>
                                      </p:cBhvr>
                                    </p:animEffect>
                                  </p:childTnLst>
                                </p:cTn>
                              </p:par>
                            </p:childTnLst>
                          </p:cTn>
                        </p:par>
                        <p:par>
                          <p:cTn id="14" fill="hold">
                            <p:stCondLst>
                              <p:cond delay="3000"/>
                            </p:stCondLst>
                            <p:childTnLst>
                              <p:par>
                                <p:cTn id="15" presetID="5" presetClass="entr" presetSubtype="1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51361"/>
            <a:ext cx="9906000" cy="4078039"/>
          </a:xfrm>
          <a:prstGeom prst="rect">
            <a:avLst/>
          </a:prstGeom>
        </p:spPr>
        <p:txBody>
          <a:bodyPr wrap="square">
            <a:spAutoFit/>
          </a:bodyPr>
          <a:lstStyle/>
          <a:p>
            <a:pPr algn="just">
              <a:lnSpc>
                <a:spcPct val="150000"/>
              </a:lnSpc>
            </a:pPr>
            <a:r>
              <a:rPr lang="en-IN" sz="1400" dirty="0">
                <a:latin typeface="Trebuchet MS" pitchFamily="34" charset="0"/>
              </a:rPr>
              <a:t>	The term </a:t>
            </a:r>
            <a:r>
              <a:rPr lang="en-IN" sz="1400" b="1" dirty="0">
                <a:latin typeface="Trebuchet MS" pitchFamily="34" charset="0"/>
              </a:rPr>
              <a:t>Dravidian civilization</a:t>
            </a:r>
            <a:r>
              <a:rPr lang="en-IN" sz="1400" dirty="0">
                <a:latin typeface="Trebuchet MS" pitchFamily="34" charset="0"/>
              </a:rPr>
              <a:t> refers to the civilization of the ancient speakers of the proto-Dravidian languages. </a:t>
            </a:r>
          </a:p>
          <a:p>
            <a:pPr algn="just">
              <a:lnSpc>
                <a:spcPct val="150000"/>
              </a:lnSpc>
            </a:pPr>
            <a:r>
              <a:rPr lang="en-IN" sz="1400" dirty="0">
                <a:latin typeface="Trebuchet MS" pitchFamily="34" charset="0"/>
              </a:rPr>
              <a:t>Many scholars believe that before the arrival of the Indo-Aryans in the Indian subcontinent, the speakers of the </a:t>
            </a:r>
            <a:r>
              <a:rPr lang="en-IN" sz="1400" b="1" dirty="0">
                <a:latin typeface="Trebuchet MS" pitchFamily="34" charset="0"/>
              </a:rPr>
              <a:t>proto-Dravidian</a:t>
            </a:r>
            <a:r>
              <a:rPr lang="en-IN" sz="1400" dirty="0">
                <a:latin typeface="Trebuchet MS" pitchFamily="34" charset="0"/>
              </a:rPr>
              <a:t> languages were widespread throughout the subcontinent. This pre-Vedic civilization is often referred to as "Dravidian civilization".</a:t>
            </a:r>
          </a:p>
          <a:p>
            <a:pPr lvl="0" algn="just" eaLnBrk="0" fontAlgn="base" hangingPunct="0">
              <a:spcBef>
                <a:spcPct val="0"/>
              </a:spcBef>
              <a:spcAft>
                <a:spcPct val="0"/>
              </a:spcAft>
            </a:pPr>
            <a:r>
              <a:rPr lang="en-IN" sz="1400" dirty="0">
                <a:latin typeface="Trebuchet MS" pitchFamily="34" charset="0"/>
              </a:rPr>
              <a:t>	</a:t>
            </a:r>
            <a:r>
              <a:rPr lang="en-US" sz="1400" dirty="0">
                <a:latin typeface="Arial" pitchFamily="34" charset="0"/>
                <a:cs typeface="Arial" pitchFamily="34" charset="0"/>
              </a:rPr>
              <a:t> "</a:t>
            </a:r>
            <a:r>
              <a:rPr lang="en-US" sz="1400" dirty="0" err="1">
                <a:latin typeface="Arial" pitchFamily="34" charset="0"/>
                <a:cs typeface="Arial" pitchFamily="34" charset="0"/>
              </a:rPr>
              <a:t>Lemuria</a:t>
            </a:r>
            <a:r>
              <a:rPr lang="en-US" sz="1400" dirty="0">
                <a:latin typeface="Arial" pitchFamily="34" charset="0"/>
                <a:cs typeface="Arial" pitchFamily="34" charset="0"/>
              </a:rPr>
              <a:t>" in Tamil nationalist </a:t>
            </a:r>
            <a:r>
              <a:rPr lang="en-US" sz="1400" dirty="0" err="1">
                <a:latin typeface="Arial" pitchFamily="34" charset="0"/>
                <a:cs typeface="Arial" pitchFamily="34" charset="0"/>
              </a:rPr>
              <a:t>mysticist</a:t>
            </a:r>
            <a:r>
              <a:rPr lang="en-US" sz="1400" dirty="0">
                <a:latin typeface="Arial" pitchFamily="34" charset="0"/>
                <a:cs typeface="Arial" pitchFamily="34" charset="0"/>
              </a:rPr>
              <a:t> literature, connecting Madagascar, South India and Australia (covering most of the Indian Ocean).</a:t>
            </a:r>
          </a:p>
          <a:p>
            <a:pPr lvl="0" algn="just" eaLnBrk="0" fontAlgn="base" hangingPunct="0">
              <a:spcBef>
                <a:spcPct val="0"/>
              </a:spcBef>
              <a:spcAft>
                <a:spcPct val="0"/>
              </a:spcAft>
            </a:pPr>
            <a:r>
              <a:rPr lang="en-US" sz="1400" dirty="0">
                <a:latin typeface="Arial" pitchFamily="34" charset="0"/>
                <a:cs typeface="Arial" pitchFamily="34" charset="0"/>
              </a:rPr>
              <a:t>Kumari </a:t>
            </a:r>
            <a:r>
              <a:rPr lang="en-US" sz="1400" dirty="0" err="1">
                <a:latin typeface="Arial" pitchFamily="34" charset="0"/>
                <a:cs typeface="Arial" pitchFamily="34" charset="0"/>
              </a:rPr>
              <a:t>Kandam</a:t>
            </a:r>
            <a:r>
              <a:rPr lang="en-US" sz="1400" dirty="0">
                <a:latin typeface="Arial" pitchFamily="34" charset="0"/>
                <a:cs typeface="Arial" pitchFamily="34" charset="0"/>
              </a:rPr>
              <a:t> is a legendary sunken kingdom. During a violent geologic catastrophe the entire island was submerged under the water. The survivors migrated to the present Indian subcontinent and supposedly sparked the Indus Valley Civilization.</a:t>
            </a:r>
            <a:r>
              <a:rPr lang="en-IN" sz="1400" dirty="0">
                <a:latin typeface="Trebuchet MS" pitchFamily="34" charset="0"/>
              </a:rPr>
              <a:t> </a:t>
            </a:r>
          </a:p>
          <a:p>
            <a:pPr lvl="0" algn="just">
              <a:lnSpc>
                <a:spcPct val="150000"/>
              </a:lnSpc>
            </a:pPr>
            <a:r>
              <a:rPr lang="en-IN" sz="1400" dirty="0">
                <a:latin typeface="Trebuchet MS" pitchFamily="34" charset="0"/>
              </a:rPr>
              <a:t>	</a:t>
            </a:r>
            <a:r>
              <a:rPr lang="en-US" sz="1400" dirty="0">
                <a:latin typeface="Arial" pitchFamily="34" charset="0"/>
                <a:cs typeface="Arial" pitchFamily="34" charset="0"/>
              </a:rPr>
              <a:t>According to these modernist interpretations of motifs in classical Tamil literature — the epics Cilappatikaram and Manimekalai that describe the submerged city of Puhar— the Dravidians originally came from land south of the present day coast of South India that became submerged by successive floods, which was about 152 miles south of present day Kanyakumari. It goes on to describe the civilization with exactly 16008 streets</a:t>
            </a:r>
            <a:r>
              <a:rPr lang="en-IN" sz="1400" dirty="0">
                <a:latin typeface="Trebuchet MS" pitchFamily="34" charset="0"/>
              </a:rPr>
              <a:t>, which was the cradle of civilization.</a:t>
            </a:r>
          </a:p>
        </p:txBody>
      </p:sp>
      <p:pic>
        <p:nvPicPr>
          <p:cNvPr id="5" name="Picture 6" descr="http://upload.wikimedia.org/wikipedia/commons/thumb/f/f0/Kumari_Kandam_map.png/250px-Kumari_Kandam_map.png">
            <a:hlinkClick r:id="rId2"/>
          </p:cNvPr>
          <p:cNvPicPr>
            <a:picLocks noChangeAspect="1" noChangeArrowheads="1"/>
          </p:cNvPicPr>
          <p:nvPr/>
        </p:nvPicPr>
        <p:blipFill>
          <a:blip r:embed="rId3" cstate="print"/>
          <a:srcRect/>
          <a:stretch>
            <a:fillRect/>
          </a:stretch>
        </p:blipFill>
        <p:spPr bwMode="auto">
          <a:xfrm>
            <a:off x="6253162" y="228600"/>
            <a:ext cx="3487738" cy="2176350"/>
          </a:xfrm>
          <a:prstGeom prst="rect">
            <a:avLst/>
          </a:prstGeom>
          <a:noFill/>
        </p:spPr>
      </p:pic>
      <p:sp>
        <p:nvSpPr>
          <p:cNvPr id="6" name="Rectangle 5"/>
          <p:cNvSpPr/>
          <p:nvPr/>
        </p:nvSpPr>
        <p:spPr>
          <a:xfrm>
            <a:off x="228600" y="228600"/>
            <a:ext cx="6019800" cy="2585323"/>
          </a:xfrm>
          <a:prstGeom prst="rect">
            <a:avLst/>
          </a:prstGeom>
        </p:spPr>
        <p:txBody>
          <a:bodyPr wrap="square">
            <a:spAutoFit/>
          </a:bodyPr>
          <a:lstStyle/>
          <a:p>
            <a:r>
              <a:rPr lang="en-IN" b="1" dirty="0"/>
              <a:t>Background history</a:t>
            </a:r>
          </a:p>
          <a:p>
            <a:r>
              <a:rPr lang="en-IN" b="1" dirty="0"/>
              <a:t>Dravidians</a:t>
            </a:r>
          </a:p>
          <a:p>
            <a:r>
              <a:rPr lang="en-IN" dirty="0"/>
              <a:t>Most of the Ethnologists believe that Dravidians in India is a branch of </a:t>
            </a:r>
            <a:r>
              <a:rPr lang="en-IN" dirty="0" err="1"/>
              <a:t>Elamite</a:t>
            </a:r>
            <a:r>
              <a:rPr lang="en-IN" dirty="0"/>
              <a:t> race who founded the civilization at </a:t>
            </a:r>
            <a:r>
              <a:rPr lang="en-IN" dirty="0" err="1"/>
              <a:t>Sumeria</a:t>
            </a:r>
            <a:r>
              <a:rPr lang="en-IN" dirty="0"/>
              <a:t> and Indus Valley. They reached India in prehistory and evolved in India at about 15000 BC. Dravidians became the elite inhabitants of India. The Dravidian civilization was found in the prehistory. They are also called Indus Valley people as it is one of the greatest and earliest civilizations world has ever seen.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47650" y="457201"/>
            <a:ext cx="817245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Dravidian is the name attributed to a linguistically distinct group of people in South India. Believed to be the first original settlers of ancient India, the group has maintained traditional customs and rites, while with the influence of modernity, some have developed the lifestyles of a modern society.</a:t>
            </a:r>
            <a:br>
              <a:rPr kumimoji="0" lang="en-US" sz="1600" b="0" i="0" u="none" strike="noStrike" cap="none" normalizeH="0" baseline="0" dirty="0">
                <a:ln>
                  <a:noFill/>
                </a:ln>
                <a:solidFill>
                  <a:schemeClr val="tx1"/>
                </a:solidFill>
                <a:effectLst/>
                <a:latin typeface="Arial" charset="0"/>
                <a:cs typeface="Arial" charset="0"/>
              </a:rPr>
            </a:br>
            <a:endParaRPr kumimoji="0" lang="en-US" sz="1600" b="0" i="0" u="none" strike="noStrike" cap="none" normalizeH="0" baseline="0" dirty="0">
              <a:ln>
                <a:noFill/>
              </a:ln>
              <a:solidFill>
                <a:schemeClr val="tx1"/>
              </a:solidFill>
              <a:effectLst/>
              <a:latin typeface="Arial" charset="0"/>
              <a:cs typeface="Arial" charset="0"/>
            </a:endParaRPr>
          </a:p>
        </p:txBody>
      </p:sp>
      <p:pic>
        <p:nvPicPr>
          <p:cNvPr id="1026" name="Picture 2" descr="Ancient India"/>
          <p:cNvPicPr>
            <a:picLocks noChangeAspect="1" noChangeArrowheads="1"/>
          </p:cNvPicPr>
          <p:nvPr/>
        </p:nvPicPr>
        <p:blipFill>
          <a:blip r:embed="rId2" cstate="print"/>
          <a:srcRect/>
          <a:stretch>
            <a:fillRect/>
          </a:stretch>
        </p:blipFill>
        <p:spPr bwMode="auto">
          <a:xfrm>
            <a:off x="168540" y="-94364175"/>
            <a:ext cx="1166019" cy="1428750"/>
          </a:xfrm>
          <a:prstGeom prst="rect">
            <a:avLst/>
          </a:prstGeom>
          <a:noFill/>
        </p:spPr>
      </p:pic>
      <p:sp>
        <p:nvSpPr>
          <p:cNvPr id="4" name="Rectangle 3"/>
          <p:cNvSpPr/>
          <p:nvPr/>
        </p:nvSpPr>
        <p:spPr>
          <a:xfrm>
            <a:off x="247650" y="1570672"/>
            <a:ext cx="8585200" cy="1200329"/>
          </a:xfrm>
          <a:prstGeom prst="rect">
            <a:avLst/>
          </a:prstGeom>
        </p:spPr>
        <p:txBody>
          <a:bodyPr wrap="square">
            <a:spAutoFit/>
          </a:bodyPr>
          <a:lstStyle/>
          <a:p>
            <a:r>
              <a:rPr lang="en-IN" dirty="0"/>
              <a:t>The </a:t>
            </a:r>
            <a:r>
              <a:rPr lang="en-IN" b="1" dirty="0"/>
              <a:t>Dravidian</a:t>
            </a:r>
            <a:r>
              <a:rPr lang="en-IN" dirty="0"/>
              <a:t> family of languages includes approximately 85 languages, spoken by around 200 million people. Among them Telugu, Tamil, Kannada and Malayalam are the members with the most speakers. There are also small groups of Dravidian-speaking scheduled tribes, who live beyond the mainstream communities. It is often speculated that Dravidian languages are native to India. </a:t>
            </a:r>
          </a:p>
        </p:txBody>
      </p:sp>
      <p:sp>
        <p:nvSpPr>
          <p:cNvPr id="5" name="TextBox 4"/>
          <p:cNvSpPr txBox="1"/>
          <p:nvPr/>
        </p:nvSpPr>
        <p:spPr>
          <a:xfrm>
            <a:off x="247650" y="3276600"/>
            <a:ext cx="5035550" cy="1477328"/>
          </a:xfrm>
          <a:prstGeom prst="rect">
            <a:avLst/>
          </a:prstGeom>
          <a:noFill/>
        </p:spPr>
        <p:txBody>
          <a:bodyPr wrap="square" rtlCol="0">
            <a:spAutoFit/>
          </a:bodyPr>
          <a:lstStyle/>
          <a:p>
            <a:r>
              <a:rPr lang="en-US" dirty="0"/>
              <a:t>However, the major languages of the Dravidian group are: (</a:t>
            </a:r>
            <a:r>
              <a:rPr lang="en-US" dirty="0" err="1"/>
              <a:t>i</a:t>
            </a:r>
            <a:r>
              <a:rPr lang="en-US" dirty="0"/>
              <a:t>) Telugu (numerically the biggest of the Dravidian languages), (ii) Tamil (oldest and </a:t>
            </a:r>
            <a:r>
              <a:rPr lang="en-US" dirty="0" err="1"/>
              <a:t>puresst</a:t>
            </a:r>
            <a:r>
              <a:rPr lang="en-US" dirty="0"/>
              <a:t> language of the Dravidian family), (iii) Kannada and (iv) Malayalam (smallest and the youngest of the Dravidian family)</a:t>
            </a:r>
            <a:endParaRPr lang="en-IN" dirty="0"/>
          </a:p>
        </p:txBody>
      </p:sp>
      <p:pic>
        <p:nvPicPr>
          <p:cNvPr id="6" name="Picture 2"/>
          <p:cNvPicPr>
            <a:picLocks noChangeAspect="1" noChangeArrowheads="1"/>
          </p:cNvPicPr>
          <p:nvPr/>
        </p:nvPicPr>
        <p:blipFill>
          <a:blip r:embed="rId3" cstate="print"/>
          <a:srcRect l="65625" t="32000" r="2500" b="17000"/>
          <a:stretch>
            <a:fillRect/>
          </a:stretch>
        </p:blipFill>
        <p:spPr bwMode="auto">
          <a:xfrm>
            <a:off x="5778500" y="3048000"/>
            <a:ext cx="3879850" cy="3581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5100" y="2949476"/>
            <a:ext cx="9658350" cy="2308324"/>
          </a:xfrm>
          <a:prstGeom prst="rect">
            <a:avLst/>
          </a:prstGeom>
        </p:spPr>
        <p:txBody>
          <a:bodyPr wrap="square">
            <a:spAutoFit/>
          </a:bodyPr>
          <a:lstStyle/>
          <a:p>
            <a:r>
              <a:rPr lang="en-IN" dirty="0"/>
              <a:t>The </a:t>
            </a:r>
            <a:r>
              <a:rPr lang="en-IN" b="1" dirty="0" err="1"/>
              <a:t>Sātavāhana</a:t>
            </a:r>
            <a:r>
              <a:rPr lang="en-IN" b="1" dirty="0"/>
              <a:t> Empire</a:t>
            </a:r>
            <a:r>
              <a:rPr lang="en-IN" dirty="0"/>
              <a:t> as a dynasty which ruled from Junnar (Pune), </a:t>
            </a:r>
            <a:r>
              <a:rPr lang="en-IN" dirty="0" err="1"/>
              <a:t>Prathisthan</a:t>
            </a:r>
            <a:r>
              <a:rPr lang="en-IN" dirty="0"/>
              <a:t> (Paithan) in Maharashtra and Dharanikota or Amaravati in coastal Andhra Pradesh and over Southern and Central India from around 230 BCE onward. It lasted about 450 years, until around 220 CE. The </a:t>
            </a:r>
            <a:r>
              <a:rPr lang="en-IN" dirty="0" err="1"/>
              <a:t>Satavahanas</a:t>
            </a:r>
            <a:r>
              <a:rPr lang="en-IN" dirty="0"/>
              <a:t> are credited for establishing peace in the country, resisting the onslaught of foreigners after the decline of Mauryan empire.</a:t>
            </a:r>
          </a:p>
          <a:p>
            <a:r>
              <a:rPr lang="en-IN" dirty="0" err="1"/>
              <a:t>Satavahanas</a:t>
            </a:r>
            <a:r>
              <a:rPr lang="en-IN" dirty="0"/>
              <a:t> were also called </a:t>
            </a:r>
            <a:r>
              <a:rPr lang="en-IN" dirty="0" err="1"/>
              <a:t>Salivahanas</a:t>
            </a:r>
            <a:r>
              <a:rPr lang="en-IN" dirty="0"/>
              <a:t> and </a:t>
            </a:r>
            <a:r>
              <a:rPr lang="en-IN" dirty="0" err="1"/>
              <a:t>Satakarnis</a:t>
            </a:r>
            <a:r>
              <a:rPr lang="en-IN" dirty="0"/>
              <a:t>. In the 3rd century B.C., </a:t>
            </a:r>
            <a:r>
              <a:rPr lang="en-IN" dirty="0" err="1"/>
              <a:t>Simukha</a:t>
            </a:r>
            <a:r>
              <a:rPr lang="en-IN" dirty="0"/>
              <a:t>, the founder of the </a:t>
            </a:r>
            <a:r>
              <a:rPr lang="en-IN" dirty="0" err="1"/>
              <a:t>Satavahana</a:t>
            </a:r>
            <a:r>
              <a:rPr lang="en-IN" dirty="0"/>
              <a:t> dynasty, unified the various Andhra principalities into one kingdom and became its ruler (271 B.C. -- 248 B.C.). Dharanikota near Amaravati in Guntur district was the first capital of </a:t>
            </a:r>
            <a:r>
              <a:rPr lang="en-IN" dirty="0" err="1"/>
              <a:t>Simukha</a:t>
            </a:r>
            <a:r>
              <a:rPr lang="en-IN" dirty="0"/>
              <a:t>, but later he shifted his capital to </a:t>
            </a:r>
            <a:r>
              <a:rPr lang="en-IN" dirty="0" err="1"/>
              <a:t>Pratishtana</a:t>
            </a:r>
            <a:r>
              <a:rPr lang="en-IN" dirty="0"/>
              <a:t> (Paithan in Aurangabad district).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File:SatavahanaMap.jpg"/>
          <p:cNvSpPr>
            <a:spLocks noChangeAspect="1" noChangeArrowheads="1"/>
          </p:cNvSpPr>
          <p:nvPr/>
        </p:nvSpPr>
        <p:spPr bwMode="auto">
          <a:xfrm>
            <a:off x="168540" y="-144463"/>
            <a:ext cx="3302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27" name="Picture 3" descr="F:\Masters\Ist Sem\history\ancient india\SatavahanaMap.jpg"/>
          <p:cNvPicPr>
            <a:picLocks noChangeAspect="1" noChangeArrowheads="1"/>
          </p:cNvPicPr>
          <p:nvPr/>
        </p:nvPicPr>
        <p:blipFill>
          <a:blip r:embed="rId2" cstate="print"/>
          <a:srcRect/>
          <a:stretch>
            <a:fillRect/>
          </a:stretch>
        </p:blipFill>
        <p:spPr bwMode="auto">
          <a:xfrm>
            <a:off x="2063750" y="9769"/>
            <a:ext cx="5778500" cy="683846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651" y="228600"/>
            <a:ext cx="929421" cy="369332"/>
          </a:xfrm>
          <a:prstGeom prst="rect">
            <a:avLst/>
          </a:prstGeom>
        </p:spPr>
        <p:txBody>
          <a:bodyPr wrap="none">
            <a:spAutoFit/>
          </a:bodyPr>
          <a:lstStyle/>
          <a:p>
            <a:r>
              <a:rPr lang="en-IN" b="1" dirty="0"/>
              <a:t>Origins</a:t>
            </a:r>
            <a:endParaRPr lang="en-IN" dirty="0"/>
          </a:p>
        </p:txBody>
      </p:sp>
      <p:sp>
        <p:nvSpPr>
          <p:cNvPr id="20481" name="Rectangle 1"/>
          <p:cNvSpPr>
            <a:spLocks noChangeArrowheads="1"/>
          </p:cNvSpPr>
          <p:nvPr/>
        </p:nvSpPr>
        <p:spPr bwMode="auto">
          <a:xfrm>
            <a:off x="0" y="809178"/>
            <a:ext cx="9906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In the Pūrānas and on their coins the dynasty is variously referred to as the </a:t>
            </a:r>
            <a:r>
              <a:rPr kumimoji="0" lang="en-US" sz="1800" b="0" i="0" u="none" strike="noStrike" cap="none" normalizeH="0" baseline="0" dirty="0" err="1">
                <a:ln>
                  <a:noFill/>
                </a:ln>
                <a:solidFill>
                  <a:schemeClr val="tx1"/>
                </a:solidFill>
                <a:effectLst/>
                <a:latin typeface="Arial" charset="0"/>
                <a:cs typeface="Arial" charset="0"/>
              </a:rPr>
              <a:t>Sātavāhanas</a:t>
            </a: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rPr>
              <a:t>Sātakarnīs</a:t>
            </a: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rPr>
              <a:t>Andhras</a:t>
            </a:r>
            <a:r>
              <a:rPr kumimoji="0" lang="en-US" sz="1800" b="0" i="0" u="none" strike="noStrike" cap="none" normalizeH="0" baseline="0" dirty="0">
                <a:ln>
                  <a:noFill/>
                </a:ln>
                <a:solidFill>
                  <a:schemeClr val="tx1"/>
                </a:solidFill>
                <a:effectLst/>
                <a:latin typeface="Arial" charset="0"/>
                <a:cs typeface="Arial" charset="0"/>
              </a:rPr>
              <a:t> and </a:t>
            </a:r>
            <a:r>
              <a:rPr kumimoji="0" lang="en-US" sz="1800" b="0" i="0" u="none" strike="noStrike" cap="none" normalizeH="0" baseline="0" dirty="0" err="1">
                <a:ln>
                  <a:noFill/>
                </a:ln>
                <a:solidFill>
                  <a:schemeClr val="tx1"/>
                </a:solidFill>
                <a:effectLst/>
                <a:latin typeface="Arial" charset="0"/>
                <a:cs typeface="Arial" charset="0"/>
              </a:rPr>
              <a:t>Andhrabhrityas</a:t>
            </a:r>
            <a:r>
              <a:rPr kumimoji="0" lang="en-US" sz="1800" b="0" i="0" u="none" strike="noStrike" cap="none" normalizeH="0" baseline="0" dirty="0">
                <a:ln>
                  <a:noFill/>
                </a:ln>
                <a:solidFill>
                  <a:schemeClr val="tx1"/>
                </a:solidFill>
                <a:effectLst/>
                <a:latin typeface="Arial" charset="0"/>
                <a:cs typeface="Arial" charset="0"/>
              </a:rPr>
              <a:t>. A reference to the </a:t>
            </a:r>
            <a:r>
              <a:rPr kumimoji="0" lang="en-US" sz="1800" b="0" i="0" u="none" strike="noStrike" cap="none" normalizeH="0" baseline="0" dirty="0" err="1">
                <a:ln>
                  <a:noFill/>
                </a:ln>
                <a:solidFill>
                  <a:schemeClr val="tx1"/>
                </a:solidFill>
                <a:effectLst/>
                <a:latin typeface="Arial" charset="0"/>
                <a:cs typeface="Arial" charset="0"/>
              </a:rPr>
              <a:t>Sātavāhanas</a:t>
            </a:r>
            <a:r>
              <a:rPr kumimoji="0" lang="en-US" sz="1800" b="0" i="0" u="none" strike="noStrike" cap="none" normalizeH="0" baseline="0" dirty="0">
                <a:ln>
                  <a:noFill/>
                </a:ln>
                <a:solidFill>
                  <a:schemeClr val="tx1"/>
                </a:solidFill>
                <a:effectLst/>
                <a:latin typeface="Arial" charset="0"/>
                <a:cs typeface="Arial" charset="0"/>
              </a:rPr>
              <a:t> by the Greek traveler Megasthenes indicates that they possessed 100,000 infantry, 1,000 elephants, and had more than 30 well built fortified towns: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Next come the </a:t>
            </a:r>
            <a:r>
              <a:rPr kumimoji="0" lang="en-US" sz="1800" b="0" i="0" u="none" strike="noStrike" cap="none" normalizeH="0" baseline="0" dirty="0" err="1">
                <a:ln>
                  <a:noFill/>
                </a:ln>
                <a:solidFill>
                  <a:schemeClr val="tx1"/>
                </a:solidFill>
                <a:effectLst/>
                <a:latin typeface="Arial" charset="0"/>
                <a:cs typeface="Arial" charset="0"/>
              </a:rPr>
              <a:t>Andarae</a:t>
            </a:r>
            <a:r>
              <a:rPr kumimoji="0" lang="en-US" sz="1800" b="0" i="0" u="none" strike="noStrike" cap="none" normalizeH="0" baseline="0" dirty="0">
                <a:ln>
                  <a:noFill/>
                </a:ln>
                <a:solidFill>
                  <a:schemeClr val="tx1"/>
                </a:solidFill>
                <a:effectLst/>
                <a:latin typeface="Arial" charset="0"/>
                <a:cs typeface="Arial" charset="0"/>
              </a:rPr>
              <a:t>, a still more powerful race, which possesses numerous villages, and thirty towns defended by walls and towers, and which supplies its king with an army of 100,000 infantry, 2,000 cavalry, and 1,000 elephants.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The </a:t>
            </a:r>
            <a:r>
              <a:rPr kumimoji="0" lang="en-US" sz="1800" b="0" i="0" u="none" strike="noStrike" cap="none" normalizeH="0" baseline="0" dirty="0" err="1">
                <a:ln>
                  <a:noFill/>
                </a:ln>
                <a:solidFill>
                  <a:schemeClr val="tx1"/>
                </a:solidFill>
                <a:effectLst/>
                <a:latin typeface="Arial" charset="0"/>
                <a:cs typeface="Arial" charset="0"/>
              </a:rPr>
              <a:t>Sātavāhanas</a:t>
            </a:r>
            <a:r>
              <a:rPr kumimoji="0" lang="en-US" sz="1800" b="0" i="0" u="none" strike="noStrike" cap="none" normalizeH="0" baseline="0" dirty="0">
                <a:ln>
                  <a:noFill/>
                </a:ln>
                <a:solidFill>
                  <a:schemeClr val="tx1"/>
                </a:solidFill>
                <a:effectLst/>
                <a:latin typeface="Arial" charset="0"/>
                <a:cs typeface="Arial" charset="0"/>
              </a:rPr>
              <a:t> ruled a large and powerful empire that withstood the onslaughts from Central Asia. Aside from their military power, their commercialism and naval activity is evidenced by establishment of Indian colonies in southeast Asia.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1393330" cy="461665"/>
          </a:xfrm>
          <a:prstGeom prst="rect">
            <a:avLst/>
          </a:prstGeom>
          <a:solidFill>
            <a:schemeClr val="accent1">
              <a:lumMod val="40000"/>
              <a:lumOff val="60000"/>
            </a:schemeClr>
          </a:solidFill>
        </p:spPr>
        <p:txBody>
          <a:bodyPr wrap="none">
            <a:spAutoFit/>
          </a:bodyPr>
          <a:lstStyle/>
          <a:p>
            <a:r>
              <a:rPr lang="en-US" sz="2400" b="1" dirty="0">
                <a:solidFill>
                  <a:srgbClr val="FE8637">
                    <a:lumMod val="75000"/>
                  </a:srgbClr>
                </a:solidFill>
                <a:latin typeface="Tempus Sans ITC" pitchFamily="82" charset="0"/>
              </a:rPr>
              <a:t>ARYANS</a:t>
            </a:r>
            <a:endParaRPr lang="en-US" dirty="0">
              <a:solidFill>
                <a:prstClr val="black"/>
              </a:solidFill>
            </a:endParaRPr>
          </a:p>
        </p:txBody>
      </p:sp>
      <p:sp>
        <p:nvSpPr>
          <p:cNvPr id="5" name="Rectangle 4"/>
          <p:cNvSpPr/>
          <p:nvPr/>
        </p:nvSpPr>
        <p:spPr>
          <a:xfrm>
            <a:off x="381000" y="609600"/>
            <a:ext cx="9525000" cy="6247864"/>
          </a:xfrm>
          <a:prstGeom prst="rect">
            <a:avLst/>
          </a:prstGeom>
        </p:spPr>
        <p:txBody>
          <a:bodyPr wrap="square">
            <a:spAutoFit/>
          </a:bodyPr>
          <a:lstStyle/>
          <a:p>
            <a:pPr algn="just">
              <a:lnSpc>
                <a:spcPct val="200000"/>
              </a:lnSpc>
              <a:buFontTx/>
              <a:buBlip>
                <a:blip r:embed="rId2"/>
              </a:buBlip>
            </a:pPr>
            <a:r>
              <a:rPr lang="en-US" sz="2000" b="1" dirty="0">
                <a:solidFill>
                  <a:prstClr val="black"/>
                </a:solidFill>
                <a:latin typeface="Tempus Sans ITC" pitchFamily="82" charset="0"/>
              </a:rPr>
              <a:t>1800 BC-1500 BC </a:t>
            </a:r>
            <a:r>
              <a:rPr lang="en-US" sz="2000" dirty="0">
                <a:solidFill>
                  <a:prstClr val="black"/>
                </a:solidFill>
                <a:latin typeface="Tempus Sans ITC" pitchFamily="82" charset="0"/>
              </a:rPr>
              <a:t>Aryans came to </a:t>
            </a:r>
            <a:r>
              <a:rPr lang="en-US" sz="2000" b="1" dirty="0">
                <a:solidFill>
                  <a:prstClr val="black"/>
                </a:solidFill>
                <a:latin typeface="Tempus Sans ITC" pitchFamily="82" charset="0"/>
              </a:rPr>
              <a:t>South Asia </a:t>
            </a:r>
          </a:p>
          <a:p>
            <a:pPr marL="0" lvl="1" algn="just">
              <a:lnSpc>
                <a:spcPct val="200000"/>
              </a:lnSpc>
              <a:buFontTx/>
              <a:buBlip>
                <a:blip r:embed="rId2"/>
              </a:buBlip>
            </a:pPr>
            <a:r>
              <a:rPr lang="en-US" sz="2000" dirty="0">
                <a:solidFill>
                  <a:prstClr val="black"/>
                </a:solidFill>
                <a:latin typeface="Tempus Sans ITC" pitchFamily="82" charset="0"/>
              </a:rPr>
              <a:t> </a:t>
            </a:r>
            <a:r>
              <a:rPr lang="en-US" sz="2000" b="1" dirty="0">
                <a:solidFill>
                  <a:prstClr val="black"/>
                </a:solidFill>
                <a:latin typeface="Tempus Sans ITC" pitchFamily="82" charset="0"/>
              </a:rPr>
              <a:t>Migrated</a:t>
            </a:r>
            <a:r>
              <a:rPr lang="en-US" sz="2000" dirty="0">
                <a:solidFill>
                  <a:prstClr val="black"/>
                </a:solidFill>
                <a:latin typeface="Tempus Sans ITC" pitchFamily="82" charset="0"/>
              </a:rPr>
              <a:t> through </a:t>
            </a:r>
            <a:r>
              <a:rPr lang="en-US" sz="2000" b="1" dirty="0">
                <a:solidFill>
                  <a:prstClr val="black"/>
                </a:solidFill>
                <a:latin typeface="Tempus Sans ITC" pitchFamily="82" charset="0"/>
              </a:rPr>
              <a:t>Russia </a:t>
            </a:r>
            <a:r>
              <a:rPr lang="en-US" sz="2000" dirty="0">
                <a:solidFill>
                  <a:prstClr val="black"/>
                </a:solidFill>
                <a:latin typeface="Tempus Sans ITC" pitchFamily="82" charset="0"/>
              </a:rPr>
              <a:t>and </a:t>
            </a:r>
            <a:r>
              <a:rPr lang="en-US" sz="2000" b="1" dirty="0">
                <a:solidFill>
                  <a:prstClr val="black"/>
                </a:solidFill>
                <a:latin typeface="Tempus Sans ITC" pitchFamily="82" charset="0"/>
              </a:rPr>
              <a:t>passes</a:t>
            </a:r>
            <a:r>
              <a:rPr lang="en-US" sz="2000" dirty="0">
                <a:solidFill>
                  <a:prstClr val="black"/>
                </a:solidFill>
                <a:latin typeface="Tempus Sans ITC" pitchFamily="82" charset="0"/>
              </a:rPr>
              <a:t> in the </a:t>
            </a:r>
            <a:r>
              <a:rPr lang="en-US" sz="2000" b="1" dirty="0">
                <a:solidFill>
                  <a:prstClr val="black"/>
                </a:solidFill>
                <a:latin typeface="Tempus Sans ITC" pitchFamily="82" charset="0"/>
              </a:rPr>
              <a:t>Hindu Kush mountains</a:t>
            </a:r>
          </a:p>
          <a:p>
            <a:pPr marL="0" lvl="1" algn="just">
              <a:lnSpc>
                <a:spcPct val="200000"/>
              </a:lnSpc>
              <a:buFontTx/>
              <a:buBlip>
                <a:blip r:embed="rId2"/>
              </a:buBlip>
            </a:pPr>
            <a:r>
              <a:rPr lang="en-US" sz="2000" dirty="0">
                <a:solidFill>
                  <a:prstClr val="black"/>
                </a:solidFill>
                <a:latin typeface="Tempus Sans ITC" pitchFamily="82" charset="0"/>
              </a:rPr>
              <a:t>Suggests that Aryans </a:t>
            </a:r>
            <a:r>
              <a:rPr lang="en-US" sz="2000" b="1" dirty="0">
                <a:solidFill>
                  <a:prstClr val="black"/>
                </a:solidFill>
                <a:latin typeface="Tempus Sans ITC" pitchFamily="82" charset="0"/>
              </a:rPr>
              <a:t>played a role </a:t>
            </a:r>
            <a:r>
              <a:rPr lang="en-US" sz="2000" dirty="0">
                <a:solidFill>
                  <a:prstClr val="black"/>
                </a:solidFill>
                <a:latin typeface="Tempus Sans ITC" pitchFamily="82" charset="0"/>
              </a:rPr>
              <a:t>in the </a:t>
            </a:r>
            <a:r>
              <a:rPr lang="en-US" sz="2000" b="1" dirty="0">
                <a:solidFill>
                  <a:prstClr val="black"/>
                </a:solidFill>
                <a:latin typeface="Tempus Sans ITC" pitchFamily="82" charset="0"/>
              </a:rPr>
              <a:t>end </a:t>
            </a:r>
            <a:r>
              <a:rPr lang="en-US" sz="2000" dirty="0">
                <a:solidFill>
                  <a:prstClr val="black"/>
                </a:solidFill>
                <a:latin typeface="Tempus Sans ITC" pitchFamily="82" charset="0"/>
              </a:rPr>
              <a:t>of the </a:t>
            </a:r>
            <a:r>
              <a:rPr lang="en-US" sz="2000" b="1" dirty="0" err="1">
                <a:solidFill>
                  <a:prstClr val="black"/>
                </a:solidFill>
                <a:latin typeface="Tempus Sans ITC" pitchFamily="82" charset="0"/>
              </a:rPr>
              <a:t>Harappan</a:t>
            </a:r>
            <a:r>
              <a:rPr lang="en-US" sz="2000" b="1" dirty="0">
                <a:solidFill>
                  <a:prstClr val="black"/>
                </a:solidFill>
                <a:latin typeface="Tempus Sans ITC" pitchFamily="82" charset="0"/>
              </a:rPr>
              <a:t> civilization</a:t>
            </a:r>
            <a:r>
              <a:rPr lang="en-US" sz="2000" dirty="0">
                <a:solidFill>
                  <a:prstClr val="black"/>
                </a:solidFill>
                <a:latin typeface="Tempus Sans ITC" pitchFamily="82" charset="0"/>
              </a:rPr>
              <a:t>.</a:t>
            </a:r>
          </a:p>
          <a:p>
            <a:pPr marL="0" lvl="1" algn="just">
              <a:lnSpc>
                <a:spcPct val="200000"/>
              </a:lnSpc>
              <a:buFontTx/>
              <a:buBlip>
                <a:blip r:embed="rId2"/>
              </a:buBlip>
            </a:pPr>
            <a:r>
              <a:rPr lang="en-US" sz="2000" dirty="0">
                <a:solidFill>
                  <a:prstClr val="black"/>
                </a:solidFill>
                <a:latin typeface="Tempus Sans ITC" pitchFamily="82" charset="0"/>
              </a:rPr>
              <a:t>The Vedic Civilization </a:t>
            </a:r>
            <a:r>
              <a:rPr lang="en-US" sz="2000" b="1" dirty="0">
                <a:solidFill>
                  <a:prstClr val="black"/>
                </a:solidFill>
                <a:latin typeface="Tempus Sans ITC" pitchFamily="82" charset="0"/>
              </a:rPr>
              <a:t>flourished</a:t>
            </a:r>
            <a:r>
              <a:rPr lang="en-US" sz="2000" dirty="0">
                <a:solidFill>
                  <a:prstClr val="black"/>
                </a:solidFill>
                <a:latin typeface="Tempus Sans ITC" pitchFamily="82" charset="0"/>
              </a:rPr>
              <a:t> along the </a:t>
            </a:r>
            <a:r>
              <a:rPr lang="en-US" sz="2000" b="1" dirty="0">
                <a:solidFill>
                  <a:prstClr val="black"/>
                </a:solidFill>
                <a:latin typeface="Tempus Sans ITC" pitchFamily="82" charset="0"/>
              </a:rPr>
              <a:t>river </a:t>
            </a:r>
            <a:r>
              <a:rPr lang="en-US" sz="2000" b="1" dirty="0" err="1">
                <a:solidFill>
                  <a:prstClr val="black"/>
                </a:solidFill>
                <a:latin typeface="Tempus Sans ITC" pitchFamily="82" charset="0"/>
              </a:rPr>
              <a:t>Saraswati</a:t>
            </a:r>
            <a:r>
              <a:rPr lang="en-US" sz="2000" dirty="0">
                <a:solidFill>
                  <a:prstClr val="black"/>
                </a:solidFill>
                <a:latin typeface="Tempus Sans ITC" pitchFamily="82" charset="0"/>
              </a:rPr>
              <a:t>,  centered on Indo- </a:t>
            </a:r>
            <a:r>
              <a:rPr lang="en-US" sz="2000" b="1" dirty="0" err="1">
                <a:solidFill>
                  <a:prstClr val="black"/>
                </a:solidFill>
                <a:latin typeface="Tempus Sans ITC" pitchFamily="82" charset="0"/>
              </a:rPr>
              <a:t>Gangetic</a:t>
            </a:r>
            <a:r>
              <a:rPr lang="en-US" sz="2000" b="1" dirty="0">
                <a:solidFill>
                  <a:prstClr val="black"/>
                </a:solidFill>
                <a:latin typeface="Tempus Sans ITC" pitchFamily="82" charset="0"/>
              </a:rPr>
              <a:t> plane</a:t>
            </a:r>
            <a:r>
              <a:rPr lang="en-US" sz="2000" dirty="0">
                <a:solidFill>
                  <a:prstClr val="black"/>
                </a:solidFill>
                <a:latin typeface="Tempus Sans ITC" pitchFamily="82" charset="0"/>
              </a:rPr>
              <a:t>,  in a region that now  consists of the modern Indian state of Haryana and Punjab</a:t>
            </a:r>
          </a:p>
          <a:p>
            <a:pPr marL="0" lvl="1" algn="just">
              <a:lnSpc>
                <a:spcPct val="200000"/>
              </a:lnSpc>
              <a:buFontTx/>
              <a:buBlip>
                <a:blip r:embed="rId2"/>
              </a:buBlip>
            </a:pPr>
            <a:r>
              <a:rPr lang="en-US" sz="2000" b="1" dirty="0">
                <a:solidFill>
                  <a:prstClr val="black"/>
                </a:solidFill>
                <a:latin typeface="Tempus Sans ITC" pitchFamily="82" charset="0"/>
              </a:rPr>
              <a:t>Aryan</a:t>
            </a:r>
            <a:r>
              <a:rPr lang="en-US" sz="2000" dirty="0">
                <a:solidFill>
                  <a:prstClr val="black"/>
                </a:solidFill>
                <a:latin typeface="Tempus Sans ITC" pitchFamily="82" charset="0"/>
              </a:rPr>
              <a:t> people and Indus </a:t>
            </a:r>
            <a:r>
              <a:rPr lang="en-US" sz="2000" b="1" dirty="0">
                <a:solidFill>
                  <a:prstClr val="black"/>
                </a:solidFill>
                <a:latin typeface="Tempus Sans ITC" pitchFamily="82" charset="0"/>
              </a:rPr>
              <a:t>River valley </a:t>
            </a:r>
            <a:r>
              <a:rPr lang="en-US" sz="2000" dirty="0">
                <a:solidFill>
                  <a:prstClr val="black"/>
                </a:solidFill>
                <a:latin typeface="Tempus Sans ITC" pitchFamily="82" charset="0"/>
              </a:rPr>
              <a:t>civilization eventually</a:t>
            </a:r>
          </a:p>
          <a:p>
            <a:pPr marL="0" lvl="1" algn="just">
              <a:lnSpc>
                <a:spcPct val="200000"/>
              </a:lnSpc>
            </a:pPr>
            <a:r>
              <a:rPr lang="en-US" sz="2000" b="1" dirty="0">
                <a:solidFill>
                  <a:prstClr val="black"/>
                </a:solidFill>
                <a:latin typeface="Tempus Sans ITC" pitchFamily="82" charset="0"/>
              </a:rPr>
              <a:t>blended</a:t>
            </a:r>
            <a:r>
              <a:rPr lang="en-US" sz="2000" dirty="0">
                <a:solidFill>
                  <a:prstClr val="black"/>
                </a:solidFill>
                <a:latin typeface="Tempus Sans ITC" pitchFamily="82" charset="0"/>
              </a:rPr>
              <a:t> into </a:t>
            </a:r>
            <a:r>
              <a:rPr lang="en-US" sz="2000" b="1" dirty="0">
                <a:solidFill>
                  <a:prstClr val="black"/>
                </a:solidFill>
                <a:latin typeface="Tempus Sans ITC" pitchFamily="82" charset="0"/>
              </a:rPr>
              <a:t>one culture</a:t>
            </a:r>
          </a:p>
          <a:p>
            <a:pPr marL="0" lvl="1" algn="just">
              <a:lnSpc>
                <a:spcPct val="200000"/>
              </a:lnSpc>
              <a:buFontTx/>
              <a:buBlip>
                <a:blip r:embed="rId2"/>
              </a:buBlip>
            </a:pPr>
            <a:r>
              <a:rPr lang="en-US" sz="2000" dirty="0">
                <a:solidFill>
                  <a:prstClr val="black"/>
                </a:solidFill>
                <a:latin typeface="Tempus Sans ITC" pitchFamily="82" charset="0"/>
              </a:rPr>
              <a:t>This culture was </a:t>
            </a:r>
            <a:r>
              <a:rPr lang="en-US" sz="2000" b="1" dirty="0">
                <a:solidFill>
                  <a:prstClr val="black"/>
                </a:solidFill>
                <a:latin typeface="Tempus Sans ITC" pitchFamily="82" charset="0"/>
              </a:rPr>
              <a:t>concentrated </a:t>
            </a:r>
            <a:r>
              <a:rPr lang="en-US" sz="2000" dirty="0">
                <a:solidFill>
                  <a:prstClr val="black"/>
                </a:solidFill>
                <a:latin typeface="Tempus Sans ITC" pitchFamily="82" charset="0"/>
              </a:rPr>
              <a:t>in both the </a:t>
            </a:r>
            <a:r>
              <a:rPr lang="en-US" sz="2000" b="1" dirty="0">
                <a:solidFill>
                  <a:prstClr val="black"/>
                </a:solidFill>
                <a:latin typeface="Tempus Sans ITC" pitchFamily="82" charset="0"/>
              </a:rPr>
              <a:t>Indus River </a:t>
            </a:r>
          </a:p>
          <a:p>
            <a:pPr marL="0" lvl="1" algn="just">
              <a:lnSpc>
                <a:spcPct val="200000"/>
              </a:lnSpc>
            </a:pPr>
            <a:r>
              <a:rPr lang="en-US" sz="2000" dirty="0">
                <a:solidFill>
                  <a:prstClr val="black"/>
                </a:solidFill>
                <a:latin typeface="Tempus Sans ITC" pitchFamily="82" charset="0"/>
              </a:rPr>
              <a:t>valley and the </a:t>
            </a:r>
            <a:r>
              <a:rPr lang="en-US" sz="2000" b="1" dirty="0">
                <a:solidFill>
                  <a:prstClr val="black"/>
                </a:solidFill>
                <a:latin typeface="Tempus Sans ITC" pitchFamily="82" charset="0"/>
              </a:rPr>
              <a:t>Ganges River </a:t>
            </a:r>
            <a:r>
              <a:rPr lang="en-US" sz="2000" dirty="0">
                <a:solidFill>
                  <a:prstClr val="black"/>
                </a:solidFill>
                <a:latin typeface="Tempus Sans ITC" pitchFamily="82" charset="0"/>
              </a:rPr>
              <a:t>valley</a:t>
            </a:r>
          </a:p>
        </p:txBody>
      </p:sp>
      <p:pic>
        <p:nvPicPr>
          <p:cNvPr id="15362" name="Picture 2" descr="http://t0.gstatic.com/images?q=tbn:ANd9GcTzltsLu-ODwEdDbj-YEOdy8TYsa30XETzyVuKwZEfGgnflyeV-Lw"/>
          <p:cNvPicPr>
            <a:picLocks noChangeAspect="1" noChangeArrowheads="1"/>
          </p:cNvPicPr>
          <p:nvPr/>
        </p:nvPicPr>
        <p:blipFill>
          <a:blip r:embed="rId3" cstate="print"/>
          <a:srcRect/>
          <a:stretch>
            <a:fillRect/>
          </a:stretch>
        </p:blipFill>
        <p:spPr bwMode="auto">
          <a:xfrm>
            <a:off x="6923314" y="4191000"/>
            <a:ext cx="2786742" cy="2438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04800"/>
            <a:ext cx="1358983" cy="369332"/>
          </a:xfrm>
          <a:prstGeom prst="rect">
            <a:avLst/>
          </a:prstGeom>
        </p:spPr>
        <p:txBody>
          <a:bodyPr wrap="none">
            <a:spAutoFit/>
          </a:bodyPr>
          <a:lstStyle/>
          <a:p>
            <a:r>
              <a:rPr lang="en-IN" b="1" dirty="0"/>
              <a:t>Early rulers</a:t>
            </a:r>
            <a:endParaRPr lang="en-IN" dirty="0"/>
          </a:p>
        </p:txBody>
      </p:sp>
      <p:sp>
        <p:nvSpPr>
          <p:cNvPr id="21505" name="Rectangle 1"/>
          <p:cNvSpPr>
            <a:spLocks noChangeArrowheads="1"/>
          </p:cNvSpPr>
          <p:nvPr/>
        </p:nvSpPr>
        <p:spPr bwMode="auto">
          <a:xfrm>
            <a:off x="0" y="1008965"/>
            <a:ext cx="9906000"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The </a:t>
            </a:r>
            <a:r>
              <a:rPr kumimoji="0" lang="en-US" sz="1400" b="0" i="0" u="none" strike="noStrike" cap="none" normalizeH="0" baseline="0" dirty="0" err="1">
                <a:ln>
                  <a:noFill/>
                </a:ln>
                <a:solidFill>
                  <a:schemeClr val="tx1"/>
                </a:solidFill>
                <a:effectLst/>
                <a:latin typeface="Arial" charset="0"/>
                <a:cs typeface="Arial" charset="0"/>
              </a:rPr>
              <a:t>Satavahanas</a:t>
            </a:r>
            <a:r>
              <a:rPr kumimoji="0" lang="en-US" sz="1400" b="0" i="0" u="none" strike="noStrike" cap="none" normalizeH="0" baseline="0" dirty="0">
                <a:ln>
                  <a:noFill/>
                </a:ln>
                <a:solidFill>
                  <a:schemeClr val="tx1"/>
                </a:solidFill>
                <a:effectLst/>
                <a:latin typeface="Arial" charset="0"/>
                <a:cs typeface="Arial" charset="0"/>
              </a:rPr>
              <a:t> initially ruled in the area (current </a:t>
            </a:r>
            <a:r>
              <a:rPr kumimoji="0" lang="en-US" sz="1400" b="0" i="0" u="none" strike="noStrike" cap="none" normalizeH="0" baseline="0" dirty="0" err="1">
                <a:ln>
                  <a:noFill/>
                </a:ln>
                <a:solidFill>
                  <a:schemeClr val="tx1"/>
                </a:solidFill>
                <a:effectLst/>
                <a:latin typeface="Arial" charset="0"/>
                <a:cs typeface="Arial" charset="0"/>
              </a:rPr>
              <a:t>Telangana</a:t>
            </a:r>
            <a:r>
              <a:rPr kumimoji="0" lang="en-US" sz="1400" b="0" i="0" u="none" strike="noStrike" cap="none" normalizeH="0" baseline="0" dirty="0">
                <a:ln>
                  <a:noFill/>
                </a:ln>
                <a:solidFill>
                  <a:schemeClr val="tx1"/>
                </a:solidFill>
                <a:effectLst/>
                <a:latin typeface="Arial" charset="0"/>
                <a:cs typeface="Arial" charset="0"/>
              </a:rPr>
              <a:t> region and some parts of Andhra areas ) of between the rivers Krishna and Godavari,</a:t>
            </a:r>
            <a:r>
              <a:rPr lang="en-US" sz="1400" baseline="30000" dirty="0">
                <a:latin typeface="Arial" charset="0"/>
                <a:cs typeface="Arial" charset="0"/>
              </a:rPr>
              <a:t> </a:t>
            </a:r>
            <a:r>
              <a:rPr kumimoji="0" lang="en-US" sz="1400" b="0" i="0" u="none" strike="noStrike" cap="none" normalizeH="0" baseline="0" dirty="0">
                <a:ln>
                  <a:noFill/>
                </a:ln>
                <a:solidFill>
                  <a:schemeClr val="tx1"/>
                </a:solidFill>
                <a:effectLst/>
                <a:latin typeface="Arial" charset="0"/>
                <a:cs typeface="Arial" charset="0"/>
              </a:rPr>
              <a:t>which was always their heartland. The Pūrānas list 30 Andhra rulers. Many are known from their coins and inscriptions as well.</a:t>
            </a:r>
            <a:endParaRPr kumimoji="0" lang="en-US" sz="1400" b="1"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Simuka (c.230-207 BCE)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After becoming independent around 230 BCE, Simuka, the founder of the dynasty, conquered Maharashtra, Malwa and part of Madhya Pradesh. He was succeeded by his brother Kanha (or Krishna) (r. 207-189 BCE), who further extended his kingdom to the west and the south.</a:t>
            </a:r>
            <a:endParaRPr kumimoji="0" lang="en-US" sz="1400" b="1"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Satakarni (c.180-124 BCE)</a:t>
            </a:r>
            <a:endParaRPr kumimoji="0" lang="en-US" sz="14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Arial" charset="0"/>
                <a:cs typeface="Arial" charset="0"/>
              </a:rPr>
              <a:t>Satavahana</a:t>
            </a:r>
            <a:r>
              <a:rPr kumimoji="0" lang="en-US" sz="1400" b="0" i="0" u="none" strike="noStrike" cap="none" normalizeH="0" baseline="0" dirty="0">
                <a:ln>
                  <a:noFill/>
                </a:ln>
                <a:solidFill>
                  <a:schemeClr val="tx1"/>
                </a:solidFill>
                <a:effectLst/>
                <a:latin typeface="Arial" charset="0"/>
                <a:cs typeface="Arial" charset="0"/>
              </a:rPr>
              <a:t> 1st century BCE coin inscribed in </a:t>
            </a:r>
            <a:r>
              <a:rPr kumimoji="0" lang="en-US" sz="1400" b="0" i="0" u="none" strike="noStrike" cap="none" normalizeH="0" baseline="0" dirty="0" err="1">
                <a:ln>
                  <a:noFill/>
                </a:ln>
                <a:solidFill>
                  <a:schemeClr val="tx1"/>
                </a:solidFill>
                <a:effectLst/>
                <a:latin typeface="Arial" charset="0"/>
                <a:cs typeface="Arial" charset="0"/>
              </a:rPr>
              <a:t>Brahmi</a:t>
            </a:r>
            <a:r>
              <a:rPr kumimoji="0" lang="en-US" sz="1400" b="0" i="0" u="none" strike="noStrike" cap="none" normalizeH="0" baseline="0" dirty="0">
                <a:ln>
                  <a:noFill/>
                </a:ln>
                <a:solidFill>
                  <a:schemeClr val="tx1"/>
                </a:solidFill>
                <a:effectLst/>
                <a:latin typeface="Arial" charset="0"/>
                <a:cs typeface="Arial" charset="0"/>
              </a:rPr>
              <a:t>: "(</a:t>
            </a:r>
            <a:r>
              <a:rPr kumimoji="0" lang="en-US" sz="1400" b="0" i="0" u="none" strike="noStrike" cap="none" normalizeH="0" baseline="0" dirty="0" err="1">
                <a:ln>
                  <a:noFill/>
                </a:ln>
                <a:solidFill>
                  <a:schemeClr val="tx1"/>
                </a:solidFill>
                <a:effectLst/>
                <a:latin typeface="Arial" charset="0"/>
                <a:cs typeface="Arial" charset="0"/>
              </a:rPr>
              <a:t>Sataka</a:t>
            </a:r>
            <a:r>
              <a:rPr kumimoji="0" lang="en-US" sz="1400" b="0" i="0" u="none" strike="noStrike" cap="none" normalizeH="0" baseline="0" dirty="0">
                <a:ln>
                  <a:noFill/>
                </a:ln>
                <a:solidFill>
                  <a:schemeClr val="tx1"/>
                </a:solidFill>
                <a:effectLst/>
                <a:latin typeface="Arial" charset="0"/>
                <a:cs typeface="Arial" charset="0"/>
              </a:rPr>
              <a:t>)</a:t>
            </a:r>
            <a:r>
              <a:rPr kumimoji="0" lang="en-US" sz="1400" b="0" i="0" u="none" strike="noStrike" cap="none" normalizeH="0" baseline="0" dirty="0" err="1">
                <a:ln>
                  <a:noFill/>
                </a:ln>
                <a:solidFill>
                  <a:schemeClr val="tx1"/>
                </a:solidFill>
                <a:effectLst/>
                <a:latin typeface="Arial" charset="0"/>
                <a:cs typeface="Arial" charset="0"/>
              </a:rPr>
              <a:t>Nisa</a:t>
            </a:r>
            <a:r>
              <a:rPr kumimoji="0" lang="en-US" sz="1400" b="0" i="0" u="none" strike="noStrike" cap="none" normalizeH="0" baseline="0" dirty="0">
                <a:ln>
                  <a:noFill/>
                </a:ln>
                <a:solidFill>
                  <a:schemeClr val="tx1"/>
                </a:solidFill>
                <a:effectLst/>
                <a:latin typeface="Arial" charset="0"/>
                <a:cs typeface="Arial" charset="0"/>
              </a:rPr>
              <a:t>". British Museum.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His successor </a:t>
            </a:r>
            <a:r>
              <a:rPr kumimoji="0" lang="en-US" sz="1400" b="0" i="0" u="none" strike="noStrike" cap="none" normalizeH="0" baseline="0" dirty="0" err="1">
                <a:ln>
                  <a:noFill/>
                </a:ln>
                <a:solidFill>
                  <a:schemeClr val="tx1"/>
                </a:solidFill>
                <a:effectLst/>
                <a:latin typeface="Arial" charset="0"/>
                <a:cs typeface="Arial" charset="0"/>
              </a:rPr>
              <a:t>Sātakarnī</a:t>
            </a:r>
            <a:r>
              <a:rPr kumimoji="0" lang="en-US" sz="1400" b="0" i="0" u="none" strike="noStrike" cap="none" normalizeH="0" baseline="0" dirty="0">
                <a:ln>
                  <a:noFill/>
                </a:ln>
                <a:solidFill>
                  <a:schemeClr val="tx1"/>
                </a:solidFill>
                <a:effectLst/>
                <a:latin typeface="Arial" charset="0"/>
                <a:cs typeface="Arial" charset="0"/>
              </a:rPr>
              <a:t> I was the sixth ruler of the </a:t>
            </a:r>
            <a:r>
              <a:rPr kumimoji="0" lang="en-US" sz="1400" b="0" i="0" u="none" strike="noStrike" cap="none" normalizeH="0" baseline="0" dirty="0" err="1">
                <a:ln>
                  <a:noFill/>
                </a:ln>
                <a:solidFill>
                  <a:schemeClr val="tx1"/>
                </a:solidFill>
                <a:effectLst/>
                <a:latin typeface="Arial" charset="0"/>
                <a:cs typeface="Arial" charset="0"/>
              </a:rPr>
              <a:t>Satavahana</a:t>
            </a:r>
            <a:r>
              <a:rPr kumimoji="0" lang="en-US" sz="1400" b="0" i="0" u="none" strike="noStrike" cap="none" normalizeH="0" baseline="0" dirty="0">
                <a:ln>
                  <a:noFill/>
                </a:ln>
                <a:solidFill>
                  <a:schemeClr val="tx1"/>
                </a:solidFill>
                <a:effectLst/>
                <a:latin typeface="Arial" charset="0"/>
                <a:cs typeface="Arial" charset="0"/>
              </a:rPr>
              <a:t>. He is said in the </a:t>
            </a:r>
            <a:r>
              <a:rPr kumimoji="0" lang="en-US" sz="1400" b="0" i="0" u="none" strike="noStrike" cap="none" normalizeH="0" baseline="0" dirty="0" err="1">
                <a:ln>
                  <a:noFill/>
                </a:ln>
                <a:solidFill>
                  <a:schemeClr val="tx1"/>
                </a:solidFill>
                <a:effectLst/>
                <a:latin typeface="Arial" charset="0"/>
                <a:cs typeface="Arial" charset="0"/>
              </a:rPr>
              <a:t>Puranas</a:t>
            </a:r>
            <a:r>
              <a:rPr kumimoji="0" lang="en-US" sz="1400" b="0" i="0" u="none" strike="noStrike" cap="none" normalizeH="0" baseline="0" dirty="0">
                <a:ln>
                  <a:noFill/>
                </a:ln>
                <a:solidFill>
                  <a:schemeClr val="tx1"/>
                </a:solidFill>
                <a:effectLst/>
                <a:latin typeface="Arial" charset="0"/>
                <a:cs typeface="Arial" charset="0"/>
              </a:rPr>
              <a:t> to have ruled for 56 years.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Satakarni defeated the Sunga dynasty of North India by wresting Western Malwa from them, and performed several Vedic sacrifices at huge cost, including the Horse Sacrifice - Ashwamedha </a:t>
            </a:r>
            <a:r>
              <a:rPr kumimoji="0" lang="en-US" sz="1400" b="0" i="0" u="none" strike="noStrike" cap="none" normalizeH="0" baseline="0" dirty="0" err="1">
                <a:ln>
                  <a:noFill/>
                </a:ln>
                <a:solidFill>
                  <a:schemeClr val="tx1"/>
                </a:solidFill>
                <a:effectLst/>
                <a:latin typeface="Arial" charset="0"/>
                <a:cs typeface="Arial" charset="0"/>
              </a:rPr>
              <a:t>yajna</a:t>
            </a:r>
            <a:r>
              <a:rPr kumimoji="0" lang="en-US" sz="1400" b="0" i="0" u="none" strike="noStrike" cap="none" normalizeH="0" baseline="0" dirty="0">
                <a:ln>
                  <a:noFill/>
                </a:ln>
                <a:solidFill>
                  <a:schemeClr val="tx1"/>
                </a:solidFill>
                <a:effectLst/>
                <a:latin typeface="Arial" charset="0"/>
                <a:cs typeface="Arial" charset="0"/>
              </a:rPr>
              <a:t>. He also was in conflict with the Kalinga ruler Kharavela, who mentions him in the </a:t>
            </a:r>
            <a:r>
              <a:rPr kumimoji="0" lang="en-US" sz="1400" b="0" i="0" u="none" strike="noStrike" cap="none" normalizeH="0" baseline="0" dirty="0" err="1">
                <a:ln>
                  <a:noFill/>
                </a:ln>
                <a:solidFill>
                  <a:schemeClr val="tx1"/>
                </a:solidFill>
                <a:effectLst/>
                <a:latin typeface="Arial" charset="0"/>
                <a:cs typeface="Arial" charset="0"/>
              </a:rPr>
              <a:t>Hathigumpha</a:t>
            </a:r>
            <a:r>
              <a:rPr kumimoji="0" lang="en-US" sz="1400" b="0" i="0" u="none" strike="noStrike" cap="none" normalizeH="0" baseline="0" dirty="0">
                <a:ln>
                  <a:noFill/>
                </a:ln>
                <a:solidFill>
                  <a:schemeClr val="tx1"/>
                </a:solidFill>
                <a:effectLst/>
                <a:latin typeface="Arial" charset="0"/>
                <a:cs typeface="Arial" charset="0"/>
              </a:rPr>
              <a:t> inscription. According to the Yuga </a:t>
            </a:r>
            <a:r>
              <a:rPr kumimoji="0" lang="en-US" sz="1400" b="0" i="0" u="none" strike="noStrike" cap="none" normalizeH="0" baseline="0" dirty="0" err="1">
                <a:ln>
                  <a:noFill/>
                </a:ln>
                <a:solidFill>
                  <a:schemeClr val="tx1"/>
                </a:solidFill>
                <a:effectLst/>
                <a:latin typeface="Arial" charset="0"/>
                <a:cs typeface="Arial" charset="0"/>
              </a:rPr>
              <a:t>Purana</a:t>
            </a:r>
            <a:r>
              <a:rPr kumimoji="0" lang="en-US" sz="1400" b="0" i="0" u="none" strike="noStrike" cap="none" normalizeH="0" baseline="0" dirty="0">
                <a:ln>
                  <a:noFill/>
                </a:ln>
                <a:solidFill>
                  <a:schemeClr val="tx1"/>
                </a:solidFill>
                <a:effectLst/>
                <a:latin typeface="Arial" charset="0"/>
                <a:cs typeface="Arial" charset="0"/>
              </a:rPr>
              <a:t> he conquered Kalinga following the death of Kharavela. He extended </a:t>
            </a:r>
            <a:r>
              <a:rPr kumimoji="0" lang="en-US" sz="1400" b="0" i="0" u="none" strike="noStrike" cap="none" normalizeH="0" baseline="0" dirty="0" err="1">
                <a:ln>
                  <a:noFill/>
                </a:ln>
                <a:solidFill>
                  <a:schemeClr val="tx1"/>
                </a:solidFill>
                <a:effectLst/>
                <a:latin typeface="Arial" charset="0"/>
                <a:cs typeface="Arial" charset="0"/>
              </a:rPr>
              <a:t>Satavahana</a:t>
            </a:r>
            <a:r>
              <a:rPr kumimoji="0" lang="en-US" sz="1400" b="0" i="0" u="none" strike="noStrike" cap="none" normalizeH="0" baseline="0" dirty="0">
                <a:ln>
                  <a:noFill/>
                </a:ln>
                <a:solidFill>
                  <a:schemeClr val="tx1"/>
                </a:solidFill>
                <a:effectLst/>
                <a:latin typeface="Arial" charset="0"/>
                <a:cs typeface="Arial" charset="0"/>
              </a:rPr>
              <a:t> rule over Madhya Pradesh and pushed back the Sakas from Pataliputra, where he subsequently ruled for 10 years.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By this time the dynasty was well established, with its capital at Pratishthānapura (Paithan) in Maharashtra, and its power spreading into all of South India.</a:t>
            </a:r>
          </a:p>
          <a:p>
            <a:r>
              <a:rPr lang="en-IN" sz="1400" b="1" dirty="0" err="1"/>
              <a:t>Kanva</a:t>
            </a:r>
            <a:r>
              <a:rPr lang="en-IN" sz="1400" b="1" dirty="0"/>
              <a:t> suzerainty (75-35 BCE)</a:t>
            </a:r>
          </a:p>
          <a:p>
            <a:r>
              <a:rPr lang="en-IN" sz="1400" dirty="0"/>
              <a:t>Many small rulers succeeded </a:t>
            </a:r>
            <a:r>
              <a:rPr lang="en-IN" sz="1400" dirty="0" err="1"/>
              <a:t>Satakarni</a:t>
            </a:r>
            <a:r>
              <a:rPr lang="en-IN" sz="1400" dirty="0"/>
              <a:t>, such as </a:t>
            </a:r>
            <a:r>
              <a:rPr lang="en-IN" sz="1400" dirty="0" err="1"/>
              <a:t>Lambodara</a:t>
            </a:r>
            <a:r>
              <a:rPr lang="en-IN" sz="1400" dirty="0"/>
              <a:t>, </a:t>
            </a:r>
            <a:r>
              <a:rPr lang="en-IN" sz="1400" dirty="0" err="1"/>
              <a:t>Apilaka</a:t>
            </a:r>
            <a:r>
              <a:rPr lang="en-IN" sz="1400" dirty="0"/>
              <a:t>, </a:t>
            </a:r>
            <a:r>
              <a:rPr lang="en-IN" sz="1400" dirty="0" err="1"/>
              <a:t>Meghasvati</a:t>
            </a:r>
            <a:r>
              <a:rPr lang="en-IN" sz="1400" dirty="0"/>
              <a:t> and </a:t>
            </a:r>
            <a:r>
              <a:rPr lang="en-IN" sz="1400" dirty="0" err="1"/>
              <a:t>Kuntala</a:t>
            </a:r>
            <a:r>
              <a:rPr lang="en-IN" sz="1400" dirty="0"/>
              <a:t> </a:t>
            </a:r>
            <a:r>
              <a:rPr lang="en-IN" sz="1400" dirty="0" err="1"/>
              <a:t>Satakarni</a:t>
            </a:r>
            <a:r>
              <a:rPr lang="en-IN" sz="1400" dirty="0"/>
              <a:t>, who are thought to have been under the suzerainty of the </a:t>
            </a:r>
            <a:r>
              <a:rPr lang="en-IN" sz="1400" dirty="0" err="1"/>
              <a:t>Kanva</a:t>
            </a:r>
            <a:r>
              <a:rPr lang="en-IN" sz="1400" dirty="0"/>
              <a:t> dynasty. The Puranas (the </a:t>
            </a:r>
            <a:r>
              <a:rPr lang="en-IN" sz="1400" dirty="0" err="1"/>
              <a:t>Matsya</a:t>
            </a:r>
            <a:r>
              <a:rPr lang="en-IN" sz="1400" dirty="0"/>
              <a:t> Purana, the </a:t>
            </a:r>
            <a:r>
              <a:rPr lang="en-IN" sz="1400" dirty="0" err="1"/>
              <a:t>Vayu</a:t>
            </a:r>
            <a:r>
              <a:rPr lang="en-IN" sz="1400" dirty="0"/>
              <a:t> Purana, the </a:t>
            </a:r>
            <a:r>
              <a:rPr lang="en-IN" sz="1400" dirty="0" err="1"/>
              <a:t>Brahmanda</a:t>
            </a:r>
            <a:r>
              <a:rPr lang="en-IN" sz="1400" dirty="0"/>
              <a:t> Purana, the Vishnu Purana) all state that the first of the Andhra kings rose to power in the 1st century BCE, by slaying </a:t>
            </a:r>
            <a:r>
              <a:rPr lang="en-IN" sz="1400" dirty="0" err="1"/>
              <a:t>Susarman</a:t>
            </a:r>
            <a:r>
              <a:rPr lang="en-IN" sz="1400" dirty="0"/>
              <a:t>, the last ruler of the Kanvas.</a:t>
            </a:r>
            <a:r>
              <a:rPr lang="en-IN" sz="1400" baseline="30000" dirty="0"/>
              <a:t> </a:t>
            </a:r>
            <a:r>
              <a:rPr lang="en-IN" sz="1400" dirty="0"/>
              <a:t>This feat is usually thought to have been accomplished by </a:t>
            </a:r>
            <a:r>
              <a:rPr lang="en-IN" sz="1400" dirty="0" err="1"/>
              <a:t>Pulomavi</a:t>
            </a:r>
            <a:r>
              <a:rPr lang="en-IN" sz="1400" dirty="0"/>
              <a:t> (c. 30-6 BCE), who then ruled over </a:t>
            </a:r>
            <a:r>
              <a:rPr lang="en-IN" sz="1400" dirty="0" err="1"/>
              <a:t>Pataliputra</a:t>
            </a:r>
            <a:r>
              <a:rPr lang="en-IN" sz="1400" dirty="0"/>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Arial" charset="0"/>
            </a:endParaRPr>
          </a:p>
        </p:txBody>
      </p:sp>
      <p:sp>
        <p:nvSpPr>
          <p:cNvPr id="21506" name="AutoShape 2" descr="http://upload.wikimedia.org/wikipedia/en/thumb/d/de/Satkarni1.JPG/350px-Satkarni1.JPG">
            <a:hlinkClick r:id="rId2"/>
          </p:cNvPr>
          <p:cNvSpPr>
            <a:spLocks noChangeAspect="1" noChangeArrowheads="1"/>
          </p:cNvSpPr>
          <p:nvPr/>
        </p:nvSpPr>
        <p:spPr bwMode="auto">
          <a:xfrm>
            <a:off x="134144" y="-1220788"/>
            <a:ext cx="3611563" cy="1666876"/>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1507" name="AutoShape 3" descr="http://bits.wikimedia.org/skins-1.5/common/images/magnify-clip.png">
            <a:hlinkClick r:id="rId2" tooltip="Enlarge"/>
          </p:cNvPr>
          <p:cNvSpPr>
            <a:spLocks noChangeAspect="1" noChangeArrowheads="1"/>
          </p:cNvSpPr>
          <p:nvPr/>
        </p:nvSpPr>
        <p:spPr bwMode="auto">
          <a:xfrm>
            <a:off x="168540" y="379414"/>
            <a:ext cx="154781" cy="104775"/>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1509" name="AutoShape 5" descr="http://bits.wikimedia.org/skins-1.5/common/images/magnify-clip.png">
            <a:hlinkClick r:id="rId3" tooltip="Enlarge"/>
          </p:cNvPr>
          <p:cNvSpPr>
            <a:spLocks noChangeAspect="1" noChangeArrowheads="1"/>
          </p:cNvSpPr>
          <p:nvPr/>
        </p:nvSpPr>
        <p:spPr bwMode="auto">
          <a:xfrm>
            <a:off x="122106" y="2528889"/>
            <a:ext cx="154781" cy="104775"/>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651" y="152400"/>
            <a:ext cx="4610493" cy="369332"/>
          </a:xfrm>
          <a:prstGeom prst="rect">
            <a:avLst/>
          </a:prstGeom>
        </p:spPr>
        <p:txBody>
          <a:bodyPr wrap="none">
            <a:spAutoFit/>
          </a:bodyPr>
          <a:lstStyle/>
          <a:p>
            <a:r>
              <a:rPr lang="en-IN" b="1" dirty="0"/>
              <a:t>Victory over the </a:t>
            </a:r>
            <a:r>
              <a:rPr lang="en-IN" b="1" dirty="0" err="1"/>
              <a:t>Shakas</a:t>
            </a:r>
            <a:r>
              <a:rPr lang="en-IN" b="1" dirty="0"/>
              <a:t>, </a:t>
            </a:r>
            <a:r>
              <a:rPr lang="en-IN" b="1" dirty="0" err="1"/>
              <a:t>Yavanas</a:t>
            </a:r>
            <a:r>
              <a:rPr lang="en-IN" b="1" dirty="0"/>
              <a:t> and </a:t>
            </a:r>
            <a:r>
              <a:rPr lang="en-IN" b="1" dirty="0" err="1"/>
              <a:t>Pahlavas</a:t>
            </a:r>
            <a:endParaRPr lang="en-IN" dirty="0"/>
          </a:p>
        </p:txBody>
      </p:sp>
      <p:sp>
        <p:nvSpPr>
          <p:cNvPr id="22529" name="Rectangle 1"/>
          <p:cNvSpPr>
            <a:spLocks noChangeArrowheads="1"/>
          </p:cNvSpPr>
          <p:nvPr/>
        </p:nvSpPr>
        <p:spPr bwMode="auto">
          <a:xfrm>
            <a:off x="0" y="1789360"/>
            <a:ext cx="990600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The first century CE saw another incursion of the Sakas of Central Asia into India, where they formed the dynasty of the Western </a:t>
            </a:r>
            <a:r>
              <a:rPr kumimoji="0" lang="en-US" sz="1400" b="0" i="0" u="none" strike="noStrike" cap="none" normalizeH="0" baseline="0" dirty="0" err="1">
                <a:ln>
                  <a:noFill/>
                </a:ln>
                <a:solidFill>
                  <a:schemeClr val="tx1"/>
                </a:solidFill>
                <a:effectLst/>
                <a:latin typeface="Arial" charset="0"/>
                <a:cs typeface="Arial" charset="0"/>
              </a:rPr>
              <a:t>Kshatrapas</a:t>
            </a:r>
            <a:r>
              <a:rPr kumimoji="0" lang="en-US" sz="1400" b="0" i="0" u="none" strike="noStrike" cap="none" normalizeH="0" baseline="0" dirty="0">
                <a:ln>
                  <a:noFill/>
                </a:ln>
                <a:solidFill>
                  <a:schemeClr val="tx1"/>
                </a:solidFill>
                <a:effectLst/>
                <a:latin typeface="Arial" charset="0"/>
                <a:cs typeface="Arial" charset="0"/>
              </a:rPr>
              <a:t>. The four immediate successors of Hāla (r. 20-24 CE) had short reigns </a:t>
            </a:r>
            <a:r>
              <a:rPr kumimoji="0" lang="en-US" sz="1400" b="0" i="0" u="none" strike="noStrike" cap="none" normalizeH="0" baseline="0" dirty="0" err="1">
                <a:ln>
                  <a:noFill/>
                </a:ln>
                <a:solidFill>
                  <a:schemeClr val="tx1"/>
                </a:solidFill>
                <a:effectLst/>
                <a:latin typeface="Arial" charset="0"/>
                <a:cs typeface="Arial" charset="0"/>
              </a:rPr>
              <a:t>totalling</a:t>
            </a:r>
            <a:r>
              <a:rPr kumimoji="0" lang="en-US" sz="1400" b="0" i="0" u="none" strike="noStrike" cap="none" normalizeH="0" baseline="0" dirty="0">
                <a:ln>
                  <a:noFill/>
                </a:ln>
                <a:solidFill>
                  <a:schemeClr val="tx1"/>
                </a:solidFill>
                <a:effectLst/>
                <a:latin typeface="Arial" charset="0"/>
                <a:cs typeface="Arial" charset="0"/>
              </a:rPr>
              <a:t> about a dozen years. During the reign of the Western Satrap Nahapana, the </a:t>
            </a:r>
            <a:r>
              <a:rPr kumimoji="0" lang="en-US" sz="1400" b="0" i="0" u="none" strike="noStrike" cap="none" normalizeH="0" baseline="0" dirty="0" err="1">
                <a:ln>
                  <a:noFill/>
                </a:ln>
                <a:solidFill>
                  <a:schemeClr val="tx1"/>
                </a:solidFill>
                <a:effectLst/>
                <a:latin typeface="Arial" charset="0"/>
                <a:cs typeface="Arial" charset="0"/>
              </a:rPr>
              <a:t>Satavahanas</a:t>
            </a:r>
            <a:r>
              <a:rPr kumimoji="0" lang="en-US" sz="1400" b="0" i="0" u="none" strike="noStrike" cap="none" normalizeH="0" baseline="0" dirty="0">
                <a:ln>
                  <a:noFill/>
                </a:ln>
                <a:solidFill>
                  <a:schemeClr val="tx1"/>
                </a:solidFill>
                <a:effectLst/>
                <a:latin typeface="Arial" charset="0"/>
                <a:cs typeface="Arial" charset="0"/>
              </a:rPr>
              <a:t> lost a considerable territory to the satraps, including eastern Malwa, Southern Gujarat, and Northern Konkan, from Broach to Sopara and the Nasik and Pune districts.</a:t>
            </a:r>
            <a:r>
              <a:rPr kumimoji="0" lang="en-US" sz="1400" b="0" i="0" u="none" strike="noStrike" cap="none" normalizeH="0" baseline="30000" dirty="0">
                <a:ln>
                  <a:noFill/>
                </a:ln>
                <a:solidFill>
                  <a:schemeClr val="tx1"/>
                </a:solidFill>
                <a:effectLst/>
                <a:latin typeface="Arial" charset="0"/>
                <a:cs typeface="Arial" charset="0"/>
              </a:rPr>
              <a:t>[9]</a:t>
            </a:r>
            <a:endParaRPr kumimoji="0" lang="en-US" sz="1400" b="1"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Gautamiputra Satakarni (78-106 CE)</a:t>
            </a:r>
            <a:r>
              <a:rPr kumimoji="0" lang="en-US" sz="1400" b="0" i="0" u="none" strike="noStrike" cap="none" normalizeH="0" baseline="0" dirty="0">
                <a:ln>
                  <a:noFill/>
                </a:ln>
                <a:solidFill>
                  <a:schemeClr val="tx1"/>
                </a:solidFill>
                <a:effectLst/>
                <a:latin typeface="Arial" charset="0"/>
                <a:cs typeface="Arial" charset="0"/>
                <a:hlinkClick r:id="rId2" tooltip="Enlarge"/>
              </a:rPr>
              <a:t> </a:t>
            </a:r>
            <a:endParaRPr kumimoji="0" lang="en-US" sz="14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Coin of Gautamiputra Satakarni.</a:t>
            </a:r>
            <a:br>
              <a:rPr kumimoji="0" lang="en-US" sz="1400" b="0" i="0" u="none" strike="noStrike" cap="none" normalizeH="0" baseline="0" dirty="0">
                <a:ln>
                  <a:noFill/>
                </a:ln>
                <a:solidFill>
                  <a:schemeClr val="tx1"/>
                </a:solidFill>
                <a:effectLst/>
                <a:latin typeface="Arial" charset="0"/>
                <a:cs typeface="Arial" charset="0"/>
              </a:rPr>
            </a:br>
            <a:r>
              <a:rPr kumimoji="0" lang="en-US" sz="1400" b="1" i="0" u="none" strike="noStrike" cap="none" normalizeH="0" baseline="0" dirty="0" err="1">
                <a:ln>
                  <a:noFill/>
                </a:ln>
                <a:solidFill>
                  <a:schemeClr val="tx1"/>
                </a:solidFill>
                <a:effectLst/>
                <a:latin typeface="Arial" charset="0"/>
                <a:cs typeface="Arial" charset="0"/>
              </a:rPr>
              <a:t>Obv</a:t>
            </a:r>
            <a:r>
              <a:rPr kumimoji="0" lang="en-US" sz="1400" b="1" i="0" u="none" strike="noStrike" cap="none" normalizeH="0" baseline="0" dirty="0">
                <a:ln>
                  <a:noFill/>
                </a:ln>
                <a:solidFill>
                  <a:schemeClr val="tx1"/>
                </a:solidFill>
                <a:effectLst/>
                <a:latin typeface="Arial" charset="0"/>
                <a:cs typeface="Arial" charset="0"/>
              </a:rPr>
              <a:t>:</a:t>
            </a:r>
            <a:r>
              <a:rPr kumimoji="0" lang="en-US" sz="1400" b="0" i="0" u="none" strike="noStrike" cap="none" normalizeH="0" baseline="0" dirty="0">
                <a:ln>
                  <a:noFill/>
                </a:ln>
                <a:solidFill>
                  <a:schemeClr val="tx1"/>
                </a:solidFill>
                <a:effectLst/>
                <a:latin typeface="Arial" charset="0"/>
                <a:cs typeface="Arial" charset="0"/>
              </a:rPr>
              <a:t> King in profile. Prakrit legend "</a:t>
            </a:r>
            <a:r>
              <a:rPr kumimoji="0" lang="en-US" sz="1400" b="0" i="0" u="none" strike="noStrike" cap="none" normalizeH="0" baseline="0" dirty="0" err="1">
                <a:ln>
                  <a:noFill/>
                </a:ln>
                <a:solidFill>
                  <a:schemeClr val="tx1"/>
                </a:solidFill>
                <a:effectLst/>
                <a:latin typeface="Arial" charset="0"/>
                <a:cs typeface="Arial" charset="0"/>
              </a:rPr>
              <a:t>Rano</a:t>
            </a:r>
            <a:r>
              <a:rPr kumimoji="0" lang="en-US" sz="1400" b="0" i="0" u="none" strike="noStrike" cap="none" normalizeH="0" baseline="0" dirty="0">
                <a:ln>
                  <a:noFill/>
                </a:ln>
                <a:solidFill>
                  <a:schemeClr val="tx1"/>
                </a:solidFill>
                <a:effectLst/>
                <a:latin typeface="Arial" charset="0"/>
                <a:cs typeface="Arial" charset="0"/>
              </a:rPr>
              <a:t> </a:t>
            </a:r>
            <a:r>
              <a:rPr kumimoji="0" lang="en-US" sz="1400" b="0" i="0" u="none" strike="noStrike" cap="none" normalizeH="0" baseline="0" dirty="0" err="1">
                <a:ln>
                  <a:noFill/>
                </a:ln>
                <a:solidFill>
                  <a:schemeClr val="tx1"/>
                </a:solidFill>
                <a:effectLst/>
                <a:latin typeface="Arial" charset="0"/>
                <a:cs typeface="Arial" charset="0"/>
              </a:rPr>
              <a:t>Gotamiputasa</a:t>
            </a:r>
            <a:r>
              <a:rPr kumimoji="0" lang="en-US" sz="1400" b="0" i="0" u="none" strike="noStrike" cap="none" normalizeH="0" baseline="0" dirty="0">
                <a:ln>
                  <a:noFill/>
                </a:ln>
                <a:solidFill>
                  <a:schemeClr val="tx1"/>
                </a:solidFill>
                <a:effectLst/>
                <a:latin typeface="Arial" charset="0"/>
                <a:cs typeface="Arial" charset="0"/>
              </a:rPr>
              <a:t> </a:t>
            </a:r>
            <a:r>
              <a:rPr kumimoji="0" lang="en-US" sz="1400" b="0" i="0" u="none" strike="noStrike" cap="none" normalizeH="0" baseline="0" dirty="0" err="1">
                <a:ln>
                  <a:noFill/>
                </a:ln>
                <a:solidFill>
                  <a:schemeClr val="tx1"/>
                </a:solidFill>
                <a:effectLst/>
                <a:latin typeface="Arial" charset="0"/>
                <a:cs typeface="Arial" charset="0"/>
              </a:rPr>
              <a:t>Siri</a:t>
            </a:r>
            <a:r>
              <a:rPr kumimoji="0" lang="en-US" sz="1400" b="0" i="0" u="none" strike="noStrike" cap="none" normalizeH="0" baseline="0" dirty="0">
                <a:ln>
                  <a:noFill/>
                </a:ln>
                <a:solidFill>
                  <a:schemeClr val="tx1"/>
                </a:solidFill>
                <a:effectLst/>
                <a:latin typeface="Arial" charset="0"/>
                <a:cs typeface="Arial" charset="0"/>
              </a:rPr>
              <a:t> Yana </a:t>
            </a:r>
            <a:r>
              <a:rPr kumimoji="0" lang="en-US" sz="1400" b="0" i="0" u="none" strike="noStrike" cap="none" normalizeH="0" baseline="0" dirty="0" err="1">
                <a:ln>
                  <a:noFill/>
                </a:ln>
                <a:solidFill>
                  <a:schemeClr val="tx1"/>
                </a:solidFill>
                <a:effectLst/>
                <a:latin typeface="Arial" charset="0"/>
                <a:cs typeface="Arial" charset="0"/>
              </a:rPr>
              <a:t>Satakarnisa</a:t>
            </a:r>
            <a:r>
              <a:rPr kumimoji="0" lang="en-US" sz="1400" b="0" i="0" u="none" strike="noStrike" cap="none" normalizeH="0" baseline="0" dirty="0">
                <a:ln>
                  <a:noFill/>
                </a:ln>
                <a:solidFill>
                  <a:schemeClr val="tx1"/>
                </a:solidFill>
                <a:effectLst/>
                <a:latin typeface="Arial" charset="0"/>
                <a:cs typeface="Arial" charset="0"/>
              </a:rPr>
              <a:t>": "In the reign of Gautamiputra Sri Yana Satakarni"</a:t>
            </a:r>
            <a:br>
              <a:rPr kumimoji="0" lang="en-US" sz="1400" b="0" i="0" u="none" strike="noStrike" cap="none" normalizeH="0" baseline="0" dirty="0">
                <a:ln>
                  <a:noFill/>
                </a:ln>
                <a:solidFill>
                  <a:schemeClr val="tx1"/>
                </a:solidFill>
                <a:effectLst/>
                <a:latin typeface="Arial" charset="0"/>
                <a:cs typeface="Arial" charset="0"/>
              </a:rPr>
            </a:br>
            <a:r>
              <a:rPr kumimoji="0" lang="en-US" sz="1400" b="1" i="0" u="none" strike="noStrike" cap="none" normalizeH="0" baseline="0" dirty="0">
                <a:ln>
                  <a:noFill/>
                </a:ln>
                <a:solidFill>
                  <a:schemeClr val="tx1"/>
                </a:solidFill>
                <a:effectLst/>
                <a:latin typeface="Arial" charset="0"/>
                <a:cs typeface="Arial" charset="0"/>
              </a:rPr>
              <a:t>Rev:</a:t>
            </a:r>
            <a:r>
              <a:rPr kumimoji="0" lang="en-US" sz="1400" b="0" i="0" u="none" strike="noStrike" cap="none" normalizeH="0" baseline="0" dirty="0">
                <a:ln>
                  <a:noFill/>
                </a:ln>
                <a:solidFill>
                  <a:schemeClr val="tx1"/>
                </a:solidFill>
                <a:effectLst/>
                <a:latin typeface="Arial" charset="0"/>
                <a:cs typeface="Arial" charset="0"/>
              </a:rPr>
              <a:t> Hill with </a:t>
            </a:r>
            <a:r>
              <a:rPr kumimoji="0" lang="en-US" sz="1400" b="0" i="0" u="none" strike="noStrike" cap="none" normalizeH="0" baseline="0" dirty="0" err="1">
                <a:ln>
                  <a:noFill/>
                </a:ln>
                <a:solidFill>
                  <a:schemeClr val="tx1"/>
                </a:solidFill>
                <a:effectLst/>
                <a:latin typeface="Arial" charset="0"/>
                <a:cs typeface="Arial" charset="0"/>
              </a:rPr>
              <a:t>Satavahana</a:t>
            </a:r>
            <a:r>
              <a:rPr kumimoji="0" lang="en-US" sz="1400" b="0" i="0" u="none" strike="noStrike" cap="none" normalizeH="0" baseline="0" dirty="0">
                <a:ln>
                  <a:noFill/>
                </a:ln>
                <a:solidFill>
                  <a:schemeClr val="tx1"/>
                </a:solidFill>
                <a:effectLst/>
                <a:latin typeface="Arial" charset="0"/>
                <a:cs typeface="Arial" charset="0"/>
              </a:rPr>
              <a:t> symbol, sun and moon. Dravidian legend "</a:t>
            </a:r>
            <a:r>
              <a:rPr kumimoji="0" lang="en-US" sz="1400" b="0" i="0" u="none" strike="noStrike" cap="none" normalizeH="0" baseline="0" dirty="0" err="1">
                <a:ln>
                  <a:noFill/>
                </a:ln>
                <a:solidFill>
                  <a:schemeClr val="tx1"/>
                </a:solidFill>
                <a:effectLst/>
                <a:latin typeface="Arial" charset="0"/>
                <a:cs typeface="Arial" charset="0"/>
              </a:rPr>
              <a:t>Arahanaku</a:t>
            </a:r>
            <a:r>
              <a:rPr kumimoji="0" lang="en-US" sz="1400" b="0" i="0" u="none" strike="noStrike" cap="none" normalizeH="0" baseline="0" dirty="0">
                <a:ln>
                  <a:noFill/>
                </a:ln>
                <a:solidFill>
                  <a:schemeClr val="tx1"/>
                </a:solidFill>
                <a:effectLst/>
                <a:latin typeface="Arial" charset="0"/>
                <a:cs typeface="Arial" charset="0"/>
              </a:rPr>
              <a:t> </a:t>
            </a:r>
            <a:r>
              <a:rPr kumimoji="0" lang="en-US" sz="1400" b="0" i="0" u="none" strike="noStrike" cap="none" normalizeH="0" baseline="0" dirty="0" err="1">
                <a:ln>
                  <a:noFill/>
                </a:ln>
                <a:solidFill>
                  <a:schemeClr val="tx1"/>
                </a:solidFill>
                <a:effectLst/>
                <a:latin typeface="Arial" charset="0"/>
                <a:cs typeface="Arial" charset="0"/>
              </a:rPr>
              <a:t>gotami</a:t>
            </a:r>
            <a:r>
              <a:rPr kumimoji="0" lang="en-US" sz="1400" b="0" i="0" u="none" strike="noStrike" cap="none" normalizeH="0" baseline="0" dirty="0">
                <a:ln>
                  <a:noFill/>
                </a:ln>
                <a:solidFill>
                  <a:schemeClr val="tx1"/>
                </a:solidFill>
                <a:effectLst/>
                <a:latin typeface="Arial" charset="0"/>
                <a:cs typeface="Arial" charset="0"/>
              </a:rPr>
              <a:t> </a:t>
            </a:r>
            <a:r>
              <a:rPr kumimoji="0" lang="en-US" sz="1400" b="0" i="0" u="none" strike="noStrike" cap="none" normalizeH="0" baseline="0" dirty="0" err="1">
                <a:ln>
                  <a:noFill/>
                </a:ln>
                <a:solidFill>
                  <a:schemeClr val="tx1"/>
                </a:solidFill>
                <a:effectLst/>
                <a:latin typeface="Arial" charset="0"/>
                <a:cs typeface="Arial" charset="0"/>
              </a:rPr>
              <a:t>putaku</a:t>
            </a:r>
            <a:r>
              <a:rPr kumimoji="0" lang="en-US" sz="1400" b="0" i="0" u="none" strike="noStrike" cap="none" normalizeH="0" baseline="0" dirty="0">
                <a:ln>
                  <a:noFill/>
                </a:ln>
                <a:solidFill>
                  <a:schemeClr val="tx1"/>
                </a:solidFill>
                <a:effectLst/>
                <a:latin typeface="Arial" charset="0"/>
                <a:cs typeface="Arial" charset="0"/>
              </a:rPr>
              <a:t> </a:t>
            </a:r>
            <a:r>
              <a:rPr kumimoji="0" lang="en-US" sz="1400" b="0" i="0" u="none" strike="noStrike" cap="none" normalizeH="0" baseline="0" dirty="0" err="1">
                <a:ln>
                  <a:noFill/>
                </a:ln>
                <a:solidFill>
                  <a:schemeClr val="tx1"/>
                </a:solidFill>
                <a:effectLst/>
                <a:latin typeface="Arial" charset="0"/>
                <a:cs typeface="Arial" charset="0"/>
              </a:rPr>
              <a:t>Hiru</a:t>
            </a:r>
            <a:r>
              <a:rPr kumimoji="0" lang="en-US" sz="1400" b="0" i="0" u="none" strike="noStrike" cap="none" normalizeH="0" baseline="0" dirty="0">
                <a:ln>
                  <a:noFill/>
                </a:ln>
                <a:solidFill>
                  <a:schemeClr val="tx1"/>
                </a:solidFill>
                <a:effectLst/>
                <a:latin typeface="Arial" charset="0"/>
                <a:cs typeface="Arial" charset="0"/>
              </a:rPr>
              <a:t> Yana </a:t>
            </a:r>
            <a:r>
              <a:rPr kumimoji="0" lang="en-US" sz="1400" b="0" i="0" u="none" strike="noStrike" cap="none" normalizeH="0" baseline="0" dirty="0" err="1">
                <a:ln>
                  <a:noFill/>
                </a:ln>
                <a:solidFill>
                  <a:schemeClr val="tx1"/>
                </a:solidFill>
                <a:effectLst/>
                <a:latin typeface="Arial" charset="0"/>
                <a:cs typeface="Arial" charset="0"/>
              </a:rPr>
              <a:t>Hatakanaku</a:t>
            </a:r>
            <a:r>
              <a:rPr kumimoji="0" lang="en-US" sz="1400" b="0" i="0" u="none" strike="noStrike" cap="none" normalizeH="0" baseline="0" dirty="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Eventually Gautamiputra defeated the Western Satrap ruler Nahapana, restoring the prestige of his dynasty by </a:t>
            </a:r>
            <a:r>
              <a:rPr kumimoji="0" lang="en-US" sz="1400" b="0" i="0" u="none" strike="noStrike" cap="none" normalizeH="0" baseline="0" dirty="0" err="1">
                <a:ln>
                  <a:noFill/>
                </a:ln>
                <a:solidFill>
                  <a:schemeClr val="tx1"/>
                </a:solidFill>
                <a:effectLst/>
                <a:latin typeface="Arial" charset="0"/>
                <a:cs typeface="Arial" charset="0"/>
              </a:rPr>
              <a:t>reconquering</a:t>
            </a:r>
            <a:r>
              <a:rPr kumimoji="0" lang="en-US" sz="1400" b="0" i="0" u="none" strike="noStrike" cap="none" normalizeH="0" baseline="0" dirty="0">
                <a:ln>
                  <a:noFill/>
                </a:ln>
                <a:solidFill>
                  <a:schemeClr val="tx1"/>
                </a:solidFill>
                <a:effectLst/>
                <a:latin typeface="Arial" charset="0"/>
                <a:cs typeface="Arial" charset="0"/>
              </a:rPr>
              <a:t> a large part of the former dominions of the </a:t>
            </a:r>
            <a:r>
              <a:rPr kumimoji="0" lang="en-US" sz="1400" b="0" i="0" u="none" strike="noStrike" cap="none" normalizeH="0" baseline="0" dirty="0" err="1">
                <a:ln>
                  <a:noFill/>
                </a:ln>
                <a:solidFill>
                  <a:schemeClr val="tx1"/>
                </a:solidFill>
                <a:effectLst/>
                <a:latin typeface="Arial" charset="0"/>
                <a:cs typeface="Arial" charset="0"/>
              </a:rPr>
              <a:t>Sātavāhanas</a:t>
            </a:r>
            <a:r>
              <a:rPr kumimoji="0" lang="en-US" sz="1400" b="0" i="0" u="none" strike="noStrike" cap="none" normalizeH="0" baseline="0" dirty="0">
                <a:ln>
                  <a:noFill/>
                </a:ln>
                <a:solidFill>
                  <a:schemeClr val="tx1"/>
                </a:solidFill>
                <a:effectLst/>
                <a:latin typeface="Arial" charset="0"/>
                <a:cs typeface="Arial" charset="0"/>
              </a:rPr>
              <a:t>. He was an ardent supporter of Buddhism</a:t>
            </a:r>
            <a:r>
              <a:rPr lang="en-US" sz="1400" dirty="0">
                <a:latin typeface="Arial" charset="0"/>
                <a:cs typeface="Arial" charset="0"/>
              </a:rPr>
              <a:t>.</a:t>
            </a:r>
            <a:endParaRPr kumimoji="0" lang="en-US" sz="14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Gautamiputra Satakarni may also have defeated Shaka king Vikramaditya in 78 BCE and started the calendar known as Shalivahana era or Shaka era.</a:t>
            </a:r>
          </a:p>
        </p:txBody>
      </p:sp>
      <p:sp>
        <p:nvSpPr>
          <p:cNvPr id="22531" name="AutoShape 3" descr="http://bits.wikimedia.org/skins-1.5/common/images/magnify-clip.png">
            <a:hlinkClick r:id="rId2" tooltip="Enlarge"/>
          </p:cNvPr>
          <p:cNvSpPr>
            <a:spLocks noChangeAspect="1" noChangeArrowheads="1"/>
          </p:cNvSpPr>
          <p:nvPr/>
        </p:nvSpPr>
        <p:spPr bwMode="auto">
          <a:xfrm>
            <a:off x="168540" y="1019176"/>
            <a:ext cx="154781" cy="104775"/>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1214258"/>
            <a:ext cx="9906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Decline of the </a:t>
            </a:r>
            <a:r>
              <a:rPr kumimoji="0" lang="en-US" sz="1600" b="1" i="0" u="none" strike="noStrike" cap="none" normalizeH="0" baseline="0" dirty="0" err="1">
                <a:ln>
                  <a:noFill/>
                </a:ln>
                <a:solidFill>
                  <a:schemeClr val="tx1"/>
                </a:solidFill>
                <a:effectLst/>
                <a:latin typeface="Arial" charset="0"/>
                <a:cs typeface="Arial" charset="0"/>
              </a:rPr>
              <a:t>Satavahanas</a:t>
            </a:r>
            <a:endParaRPr kumimoji="0" lang="en-US" sz="16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Coin of Gautamiputra </a:t>
            </a:r>
            <a:r>
              <a:rPr kumimoji="0" lang="en-US" sz="1600" b="0" i="0" u="none" strike="noStrike" cap="none" normalizeH="0" baseline="0" dirty="0" err="1">
                <a:ln>
                  <a:noFill/>
                </a:ln>
                <a:solidFill>
                  <a:schemeClr val="tx1"/>
                </a:solidFill>
                <a:effectLst/>
                <a:latin typeface="Arial" charset="0"/>
                <a:cs typeface="Arial" charset="0"/>
              </a:rPr>
              <a:t>Yajna</a:t>
            </a:r>
            <a:r>
              <a:rPr kumimoji="0" lang="en-US" sz="1600" b="0" i="0" u="none" strike="noStrike" cap="none" normalizeH="0" baseline="0" dirty="0">
                <a:ln>
                  <a:noFill/>
                </a:ln>
                <a:solidFill>
                  <a:schemeClr val="tx1"/>
                </a:solidFill>
                <a:effectLst/>
                <a:latin typeface="Arial" charset="0"/>
                <a:cs typeface="Arial" charset="0"/>
              </a:rPr>
              <a:t> Satakarni.</a:t>
            </a:r>
            <a:r>
              <a:rPr kumimoji="0" lang="en-US" sz="1600" b="0" i="0" u="none" strike="noStrike" cap="none" normalizeH="0" dirty="0">
                <a:ln>
                  <a:noFill/>
                </a:ln>
                <a:solidFill>
                  <a:schemeClr val="tx1"/>
                </a:solidFill>
                <a:effectLst/>
                <a:latin typeface="Arial" charset="0"/>
                <a:cs typeface="Arial" charset="0"/>
              </a:rPr>
              <a:t> </a:t>
            </a:r>
            <a:r>
              <a:rPr kumimoji="0" lang="en-US" sz="1600" b="0" i="0" u="none" strike="noStrike" cap="none" normalizeH="0" baseline="0" dirty="0">
                <a:ln>
                  <a:noFill/>
                </a:ln>
                <a:solidFill>
                  <a:schemeClr val="tx1"/>
                </a:solidFill>
                <a:effectLst/>
                <a:latin typeface="Arial" charset="0"/>
                <a:cs typeface="Arial" charset="0"/>
              </a:rPr>
              <a:t>Four or five kings of </a:t>
            </a:r>
            <a:r>
              <a:rPr kumimoji="0" lang="en-US" sz="1600" b="0" i="0" u="none" strike="noStrike" cap="none" normalizeH="0" baseline="0" dirty="0" err="1">
                <a:ln>
                  <a:noFill/>
                </a:ln>
                <a:solidFill>
                  <a:schemeClr val="tx1"/>
                </a:solidFill>
                <a:effectLst/>
                <a:latin typeface="Arial" charset="0"/>
                <a:cs typeface="Arial" charset="0"/>
              </a:rPr>
              <a:t>Yajna</a:t>
            </a:r>
            <a:r>
              <a:rPr kumimoji="0" lang="en-US" sz="1600" b="0" i="0" u="none" strike="noStrike" cap="none" normalizeH="0" baseline="0" dirty="0">
                <a:ln>
                  <a:noFill/>
                </a:ln>
                <a:solidFill>
                  <a:schemeClr val="tx1"/>
                </a:solidFill>
                <a:effectLst/>
                <a:latin typeface="Arial" charset="0"/>
                <a:cs typeface="Arial" charset="0"/>
              </a:rPr>
              <a:t> </a:t>
            </a:r>
            <a:r>
              <a:rPr kumimoji="0" lang="en-US" sz="1600" b="0" i="0" u="none" strike="noStrike" cap="none" normalizeH="0" baseline="0" dirty="0" err="1">
                <a:ln>
                  <a:noFill/>
                </a:ln>
                <a:solidFill>
                  <a:schemeClr val="tx1"/>
                </a:solidFill>
                <a:effectLst/>
                <a:latin typeface="Arial" charset="0"/>
                <a:cs typeface="Arial" charset="0"/>
              </a:rPr>
              <a:t>Satakarni's</a:t>
            </a:r>
            <a:r>
              <a:rPr kumimoji="0" lang="en-US" sz="1600" b="0" i="0" u="none" strike="noStrike" cap="none" normalizeH="0" baseline="0" dirty="0">
                <a:ln>
                  <a:noFill/>
                </a:ln>
                <a:solidFill>
                  <a:schemeClr val="tx1"/>
                </a:solidFill>
                <a:effectLst/>
                <a:latin typeface="Arial" charset="0"/>
                <a:cs typeface="Arial" charset="0"/>
              </a:rPr>
              <a:t> line succeeded him, and continued to rule till about the mid 200s CE. However, the dynasty was soon extinguished following the rise of its feudatories, perhaps on account of a decline in central power.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Several dynasties divided the lands of the kingdom among themselves. Among them were:</a:t>
            </a:r>
          </a:p>
          <a:p>
            <a:pPr marL="1371600" marR="0" lvl="3"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chemeClr val="tx1"/>
                </a:solidFill>
                <a:effectLst/>
                <a:latin typeface="Arial" charset="0"/>
                <a:cs typeface="Arial" charset="0"/>
              </a:rPr>
              <a:t>Western Satraps in the northwestern part of the kingdom. </a:t>
            </a:r>
          </a:p>
          <a:p>
            <a:pPr marL="1371600" marR="0" lvl="3"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chemeClr val="tx1"/>
                </a:solidFill>
                <a:effectLst/>
                <a:latin typeface="Arial" charset="0"/>
                <a:cs typeface="Arial" charset="0"/>
              </a:rPr>
              <a:t>Andhra Ikshvakus (or </a:t>
            </a:r>
            <a:r>
              <a:rPr kumimoji="0" lang="en-US" sz="1600" b="0" i="0" u="none" strike="noStrike" cap="none" normalizeH="0" baseline="0" dirty="0" err="1">
                <a:ln>
                  <a:noFill/>
                </a:ln>
                <a:solidFill>
                  <a:schemeClr val="tx1"/>
                </a:solidFill>
                <a:effectLst/>
                <a:latin typeface="Arial" charset="0"/>
                <a:cs typeface="Arial" charset="0"/>
              </a:rPr>
              <a:t>Srīparvatiyas</a:t>
            </a:r>
            <a:r>
              <a:rPr kumimoji="0" lang="en-US" sz="1600" b="0" i="0" u="none" strike="noStrike" cap="none" normalizeH="0" baseline="0" dirty="0">
                <a:ln>
                  <a:noFill/>
                </a:ln>
                <a:solidFill>
                  <a:schemeClr val="tx1"/>
                </a:solidFill>
                <a:effectLst/>
                <a:latin typeface="Arial" charset="0"/>
                <a:cs typeface="Arial" charset="0"/>
              </a:rPr>
              <a:t>) in the Krishna-Guntur region. (r. 220-320 CE). </a:t>
            </a:r>
          </a:p>
          <a:p>
            <a:pPr marL="1371600" marR="0" lvl="3"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chemeClr val="tx1"/>
                </a:solidFill>
                <a:effectLst/>
                <a:latin typeface="Arial" charset="0"/>
                <a:cs typeface="Arial" charset="0"/>
              </a:rPr>
              <a:t>Abhiras in the western part of the kingdom. They were ultimately to succeed the </a:t>
            </a:r>
            <a:r>
              <a:rPr kumimoji="0" lang="en-US" sz="1600" b="0" i="0" u="none" strike="noStrike" cap="none" normalizeH="0" baseline="0" dirty="0" err="1">
                <a:ln>
                  <a:noFill/>
                </a:ln>
                <a:solidFill>
                  <a:schemeClr val="tx1"/>
                </a:solidFill>
                <a:effectLst/>
                <a:latin typeface="Arial" charset="0"/>
                <a:cs typeface="Arial" charset="0"/>
              </a:rPr>
              <a:t>Sātavāhanas</a:t>
            </a:r>
            <a:r>
              <a:rPr kumimoji="0" lang="en-US" sz="1600" b="0" i="0" u="none" strike="noStrike" cap="none" normalizeH="0" baseline="0" dirty="0">
                <a:ln>
                  <a:noFill/>
                </a:ln>
                <a:solidFill>
                  <a:schemeClr val="tx1"/>
                </a:solidFill>
                <a:effectLst/>
                <a:latin typeface="Arial" charset="0"/>
                <a:cs typeface="Arial" charset="0"/>
              </a:rPr>
              <a:t> in their capital Pratishthānapura. </a:t>
            </a:r>
          </a:p>
          <a:p>
            <a:pPr marL="1371600" marR="0" lvl="3"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chemeClr val="tx1"/>
                </a:solidFill>
                <a:effectLst/>
                <a:latin typeface="Arial" charset="0"/>
                <a:cs typeface="Arial" charset="0"/>
              </a:rPr>
              <a:t>Chutus of Banavasi in North Karnataka. </a:t>
            </a:r>
          </a:p>
          <a:p>
            <a:pPr marL="1371600" marR="0" lvl="3"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chemeClr val="tx1"/>
                </a:solidFill>
                <a:effectLst/>
                <a:latin typeface="Arial" charset="0"/>
                <a:cs typeface="Arial" charset="0"/>
              </a:rPr>
              <a:t>Kadambas of Banavasi in North Karnataka. </a:t>
            </a:r>
          </a:p>
          <a:p>
            <a:pPr marL="1371600" marR="0" lvl="3"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chemeClr val="tx1"/>
                </a:solidFill>
                <a:effectLst/>
                <a:latin typeface="Arial" charset="0"/>
                <a:cs typeface="Arial" charset="0"/>
              </a:rPr>
              <a:t>Pallavas of Kanchipuram, of whom the first ruler was </a:t>
            </a:r>
            <a:r>
              <a:rPr kumimoji="0" lang="en-US" sz="1600" b="0" i="0" u="none" strike="noStrike" cap="none" normalizeH="0" baseline="0" dirty="0" err="1">
                <a:ln>
                  <a:noFill/>
                </a:ln>
                <a:solidFill>
                  <a:schemeClr val="tx1"/>
                </a:solidFill>
                <a:effectLst/>
                <a:latin typeface="Arial" charset="0"/>
                <a:cs typeface="Arial" charset="0"/>
              </a:rPr>
              <a:t>Simhavarman</a:t>
            </a:r>
            <a:r>
              <a:rPr kumimoji="0" lang="en-US" sz="1600" b="0" i="0" u="none" strike="noStrike" cap="none" normalizeH="0" baseline="0" dirty="0">
                <a:ln>
                  <a:noFill/>
                </a:ln>
                <a:solidFill>
                  <a:schemeClr val="tx1"/>
                </a:solidFill>
                <a:effectLst/>
                <a:latin typeface="Arial" charset="0"/>
                <a:cs typeface="Arial" charset="0"/>
              </a:rPr>
              <a:t> I (r. 275-300 CE). </a:t>
            </a:r>
          </a:p>
        </p:txBody>
      </p:sp>
      <p:sp>
        <p:nvSpPr>
          <p:cNvPr id="24578" name="AutoShape 2" descr="http://upload.wikimedia.org/wikipedia/en/thumb/5/52/Gautamiputra_Sri_Yajna_Satakarni.jpg/350px-Gautamiputra_Sri_Yajna_Satakarni.jpg">
            <a:hlinkClick r:id="rId2"/>
          </p:cNvPr>
          <p:cNvSpPr>
            <a:spLocks noChangeAspect="1" noChangeArrowheads="1"/>
          </p:cNvSpPr>
          <p:nvPr/>
        </p:nvSpPr>
        <p:spPr bwMode="auto">
          <a:xfrm>
            <a:off x="134144" y="-1320800"/>
            <a:ext cx="3611563" cy="1666875"/>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4579" name="AutoShape 3" descr="http://bits.wikimedia.org/skins-1.5/common/images/magnify-clip.png">
            <a:hlinkClick r:id="rId2" tooltip="Enlarge"/>
          </p:cNvPr>
          <p:cNvSpPr>
            <a:spLocks noChangeAspect="1" noChangeArrowheads="1"/>
          </p:cNvSpPr>
          <p:nvPr/>
        </p:nvSpPr>
        <p:spPr bwMode="auto">
          <a:xfrm>
            <a:off x="168540" y="279401"/>
            <a:ext cx="154781" cy="104775"/>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785604"/>
            <a:ext cx="99060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effectLst/>
                <a:latin typeface="Arial" charset="0"/>
                <a:cs typeface="Arial" charset="0"/>
              </a:rPr>
              <a:t>Coinage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effectLst/>
                <a:latin typeface="Arial" charset="0"/>
                <a:cs typeface="Arial" charset="0"/>
                <a:hlinkClick r:id="rId2"/>
              </a:rPr>
              <a:t>  </a:t>
            </a:r>
            <a:r>
              <a:rPr kumimoji="0" lang="en-US" sz="1400" b="0" i="0" u="none" strike="noStrike" cap="none" normalizeH="0" baseline="0" dirty="0">
                <a:ln>
                  <a:noFill/>
                </a:ln>
                <a:effectLst/>
                <a:latin typeface="Arial" charset="0"/>
                <a:cs typeface="Arial" charset="0"/>
              </a:rPr>
              <a:t> </a:t>
            </a:r>
            <a:endParaRPr kumimoji="0" lang="en-US" sz="1400" b="0" i="0" u="none" strike="noStrike" cap="none" normalizeH="0" baseline="0" dirty="0">
              <a:ln>
                <a:noFill/>
              </a:ln>
              <a:effectLst/>
              <a:latin typeface="Arial" charset="0"/>
              <a:cs typeface="Arial" charset="0"/>
              <a:hlinkClick r:id="rId2" tooltip="Enlarg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effectLst/>
                <a:latin typeface="Arial" charset="0"/>
                <a:cs typeface="Arial" charset="0"/>
                <a:hlinkClick r:id="rId2" tooltip="Enlarge"/>
              </a:rPr>
              <a:t>  </a:t>
            </a:r>
            <a:endParaRPr kumimoji="0" lang="en-US" sz="1400" b="0" i="0" u="none" strike="noStrike" cap="none" normalizeH="0" baseline="0" dirty="0">
              <a:ln>
                <a:noFill/>
              </a:ln>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effectLst/>
                <a:latin typeface="Arial" charset="0"/>
                <a:cs typeface="Arial" charset="0"/>
              </a:rPr>
              <a:t>Royal earrings, Andhra Pradesh, 1st Century BCE.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effectLst/>
                <a:latin typeface="Arial" charset="0"/>
                <a:cs typeface="Arial" charset="0"/>
              </a:rPr>
              <a:t>The </a:t>
            </a:r>
            <a:r>
              <a:rPr kumimoji="0" lang="en-US" sz="1400" b="0" i="0" u="none" strike="noStrike" cap="none" normalizeH="0" baseline="0" dirty="0" err="1">
                <a:ln>
                  <a:noFill/>
                </a:ln>
                <a:effectLst/>
                <a:latin typeface="Arial" charset="0"/>
                <a:cs typeface="Arial" charset="0"/>
              </a:rPr>
              <a:t>Satavahanas</a:t>
            </a:r>
            <a:r>
              <a:rPr kumimoji="0" lang="en-US" sz="1400" b="0" i="0" u="none" strike="noStrike" cap="none" normalizeH="0" baseline="0" dirty="0">
                <a:ln>
                  <a:noFill/>
                </a:ln>
                <a:effectLst/>
                <a:latin typeface="Arial" charset="0"/>
                <a:cs typeface="Arial" charset="0"/>
              </a:rPr>
              <a:t> are the first native Indian rulers to issue their own coins with portraits of their rulers, starting with king Gautamiputra Satakarni, a practice derived from that of the Western Satraps he defeated, itself originating with the Indo-Greek kings to the northwest.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effectLst/>
                <a:latin typeface="Arial" charset="0"/>
                <a:cs typeface="Arial" charset="0"/>
              </a:rPr>
              <a:t>Satavahana</a:t>
            </a:r>
            <a:r>
              <a:rPr kumimoji="0" lang="en-US" sz="1400" b="0" i="0" u="none" strike="noStrike" cap="none" normalizeH="0" baseline="0" dirty="0">
                <a:ln>
                  <a:noFill/>
                </a:ln>
                <a:effectLst/>
                <a:latin typeface="Arial" charset="0"/>
                <a:cs typeface="Arial" charset="0"/>
              </a:rPr>
              <a:t> coins give unique indications as to their chronology, language, and even facial features (curly hair, long ears and strong lips). They issued mainly lead and copper coins; their portrait-style silver coins were usually struck over coins of the Western </a:t>
            </a:r>
            <a:r>
              <a:rPr kumimoji="0" lang="en-US" sz="1400" b="0" i="0" u="none" strike="noStrike" cap="none" normalizeH="0" baseline="0" dirty="0" err="1">
                <a:ln>
                  <a:noFill/>
                </a:ln>
                <a:effectLst/>
                <a:latin typeface="Arial" charset="0"/>
                <a:cs typeface="Arial" charset="0"/>
              </a:rPr>
              <a:t>Kshatrapa</a:t>
            </a:r>
            <a:r>
              <a:rPr kumimoji="0" lang="en-US" sz="1400" b="0" i="0" u="none" strike="noStrike" cap="none" normalizeH="0" baseline="0" dirty="0">
                <a:ln>
                  <a:noFill/>
                </a:ln>
                <a:effectLst/>
                <a:latin typeface="Arial" charset="0"/>
                <a:cs typeface="Arial" charset="0"/>
              </a:rPr>
              <a:t> kings.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effectLst/>
                <a:latin typeface="Arial" charset="0"/>
                <a:cs typeface="Arial" charset="0"/>
              </a:rPr>
              <a:t>The coin legends of the </a:t>
            </a:r>
            <a:r>
              <a:rPr kumimoji="0" lang="en-US" sz="1400" b="0" i="0" u="none" strike="noStrike" cap="none" normalizeH="0" baseline="0" dirty="0" err="1">
                <a:ln>
                  <a:noFill/>
                </a:ln>
                <a:effectLst/>
                <a:latin typeface="Arial" charset="0"/>
                <a:cs typeface="Arial" charset="0"/>
              </a:rPr>
              <a:t>Satavahanas</a:t>
            </a:r>
            <a:r>
              <a:rPr kumimoji="0" lang="en-US" sz="1400" b="0" i="0" u="none" strike="noStrike" cap="none" normalizeH="0" baseline="0" dirty="0">
                <a:ln>
                  <a:noFill/>
                </a:ln>
                <a:effectLst/>
                <a:latin typeface="Arial" charset="0"/>
                <a:cs typeface="Arial" charset="0"/>
              </a:rPr>
              <a:t>, in all areas and all periods, used a Prakrit dialect without exception. Some reverse coin legends are in a Dravidian language in Telugu or Kannada, which seems to have been in use in their heartland abutting the Godavari, probably Kotilingala, Karimnagar district and Krishna, probably Amravati, Guntur district, Andhra Pradesh.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effectLst/>
                <a:latin typeface="Arial" charset="0"/>
                <a:cs typeface="Arial" charset="0"/>
              </a:rPr>
              <a:t>Their coins also display various traditional symbols, such as elephants, lions, horses and </a:t>
            </a:r>
            <a:r>
              <a:rPr kumimoji="0" lang="en-US" sz="1400" b="0" i="0" u="none" strike="noStrike" cap="none" normalizeH="0" baseline="0" dirty="0" err="1">
                <a:ln>
                  <a:noFill/>
                </a:ln>
                <a:effectLst/>
                <a:latin typeface="Arial" charset="0"/>
                <a:cs typeface="Arial" charset="0"/>
              </a:rPr>
              <a:t>chaityas</a:t>
            </a:r>
            <a:r>
              <a:rPr kumimoji="0" lang="en-US" sz="1400" b="0" i="0" u="none" strike="noStrike" cap="none" normalizeH="0" baseline="0" dirty="0">
                <a:ln>
                  <a:noFill/>
                </a:ln>
                <a:effectLst/>
                <a:latin typeface="Arial" charset="0"/>
                <a:cs typeface="Arial" charset="0"/>
              </a:rPr>
              <a:t> (stupas), as well as the "Ujjain symbol", a cross with four circles at the end. The legendary </a:t>
            </a:r>
            <a:r>
              <a:rPr kumimoji="0" lang="en-US" sz="1400" b="0" i="0" u="none" strike="noStrike" cap="none" normalizeH="0" baseline="0" dirty="0" err="1">
                <a:ln>
                  <a:noFill/>
                </a:ln>
                <a:effectLst/>
                <a:latin typeface="Arial" charset="0"/>
                <a:cs typeface="Arial" charset="0"/>
              </a:rPr>
              <a:t>Ujjayini</a:t>
            </a:r>
            <a:r>
              <a:rPr kumimoji="0" lang="en-US" sz="1400" b="0" i="0" u="none" strike="noStrike" cap="none" normalizeH="0" baseline="0" dirty="0">
                <a:ln>
                  <a:noFill/>
                </a:ln>
                <a:effectLst/>
                <a:latin typeface="Arial" charset="0"/>
                <a:cs typeface="Arial" charset="0"/>
              </a:rPr>
              <a:t> emperor Vikramditiya on whose name the </a:t>
            </a:r>
            <a:r>
              <a:rPr kumimoji="0" lang="en-US" sz="1400" b="0" i="0" u="none" strike="noStrike" cap="none" normalizeH="0" baseline="0" dirty="0" err="1">
                <a:ln>
                  <a:noFill/>
                </a:ln>
                <a:effectLst/>
                <a:latin typeface="Arial" charset="0"/>
                <a:cs typeface="Arial" charset="0"/>
              </a:rPr>
              <a:t>Vikram</a:t>
            </a:r>
            <a:r>
              <a:rPr kumimoji="0" lang="en-US" sz="1400" b="0" i="0" u="none" strike="noStrike" cap="none" normalizeH="0" baseline="0" dirty="0">
                <a:ln>
                  <a:noFill/>
                </a:ln>
                <a:effectLst/>
                <a:latin typeface="Arial" charset="0"/>
                <a:cs typeface="Arial" charset="0"/>
              </a:rPr>
              <a:t> Samvat is initiated might be Satakarni II a </a:t>
            </a:r>
            <a:r>
              <a:rPr kumimoji="0" lang="en-US" sz="1400" b="0" i="0" u="none" strike="noStrike" cap="none" normalizeH="0" baseline="0" dirty="0" err="1">
                <a:ln>
                  <a:noFill/>
                </a:ln>
                <a:effectLst/>
                <a:latin typeface="Arial" charset="0"/>
                <a:cs typeface="Arial" charset="0"/>
              </a:rPr>
              <a:t>Satavahana</a:t>
            </a:r>
            <a:r>
              <a:rPr kumimoji="0" lang="en-US" sz="1400" b="0" i="0" u="none" strike="noStrike" cap="none" normalizeH="0" baseline="0" dirty="0">
                <a:ln>
                  <a:noFill/>
                </a:ln>
                <a:effectLst/>
                <a:latin typeface="Arial" charset="0"/>
                <a:cs typeface="Arial" charset="0"/>
              </a:rPr>
              <a:t> emperor as the </a:t>
            </a:r>
            <a:r>
              <a:rPr kumimoji="0" lang="en-US" sz="1400" b="0" i="0" u="none" strike="noStrike" cap="none" normalizeH="0" baseline="0" dirty="0" err="1">
                <a:ln>
                  <a:noFill/>
                </a:ln>
                <a:effectLst/>
                <a:latin typeface="Arial" charset="0"/>
                <a:cs typeface="Arial" charset="0"/>
              </a:rPr>
              <a:t>Ujjayini</a:t>
            </a:r>
            <a:r>
              <a:rPr kumimoji="0" lang="en-US" sz="1400" b="0" i="0" u="none" strike="noStrike" cap="none" normalizeH="0" baseline="0" dirty="0">
                <a:ln>
                  <a:noFill/>
                </a:ln>
                <a:effectLst/>
                <a:latin typeface="Arial" charset="0"/>
                <a:cs typeface="Arial" charset="0"/>
              </a:rPr>
              <a:t> symbol also appeared on the </a:t>
            </a:r>
            <a:r>
              <a:rPr kumimoji="0" lang="en-US" sz="1400" b="0" i="0" u="none" strike="noStrike" cap="none" normalizeH="0" baseline="0" dirty="0" err="1">
                <a:ln>
                  <a:noFill/>
                </a:ln>
                <a:effectLst/>
                <a:latin typeface="Arial" charset="0"/>
                <a:cs typeface="Arial" charset="0"/>
              </a:rPr>
              <a:t>Satavahana</a:t>
            </a:r>
            <a:r>
              <a:rPr kumimoji="0" lang="en-US" sz="1400" b="0" i="0" u="none" strike="noStrike" cap="none" normalizeH="0" baseline="0" dirty="0">
                <a:ln>
                  <a:noFill/>
                </a:ln>
                <a:effectLst/>
                <a:latin typeface="Arial" charset="0"/>
                <a:cs typeface="Arial" charset="0"/>
              </a:rPr>
              <a:t> coins.</a:t>
            </a:r>
          </a:p>
        </p:txBody>
      </p:sp>
      <p:sp>
        <p:nvSpPr>
          <p:cNvPr id="25603" name="AutoShape 3" descr="http://bits.wikimedia.org/skins-1.5/common/images/magnify-clip.png">
            <a:hlinkClick r:id="rId2" tooltip="Enlarge"/>
          </p:cNvPr>
          <p:cNvSpPr>
            <a:spLocks noChangeAspect="1" noChangeArrowheads="1"/>
          </p:cNvSpPr>
          <p:nvPr/>
        </p:nvSpPr>
        <p:spPr bwMode="auto">
          <a:xfrm>
            <a:off x="168540" y="1057276"/>
            <a:ext cx="154781" cy="104775"/>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 y="227995"/>
            <a:ext cx="9905999" cy="4632673"/>
          </a:xfrm>
          <a:prstGeom prst="rect">
            <a:avLst/>
          </a:prstGeom>
          <a:noFill/>
          <a:ln w="9525">
            <a:noFill/>
            <a:miter lim="800000"/>
            <a:headEnd/>
            <a:tailEnd/>
          </a:ln>
          <a:effectLst/>
        </p:spPr>
        <p:txBody>
          <a:bodyPr vert="horz" wrap="square" lIns="38088" tIns="7935" rIns="38088" bIns="7935"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effectLst/>
                <a:latin typeface="Arial" pitchFamily="34" charset="0"/>
                <a:cs typeface="Arial" pitchFamily="34" charset="0"/>
              </a:rPr>
              <a:t>Cultural achievements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effectLst/>
                <a:latin typeface="Arial" pitchFamily="34" charset="0"/>
                <a:cs typeface="Arial" pitchFamily="34" charset="0"/>
                <a:hlinkClick r:id="rId2"/>
              </a:rPr>
              <a:t>  </a:t>
            </a:r>
            <a:r>
              <a:rPr kumimoji="0" lang="en-US" sz="1200" b="0" i="0" u="none" strike="noStrike" cap="none" normalizeH="0" baseline="0" dirty="0">
                <a:ln>
                  <a:noFill/>
                </a:ln>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effectLst/>
                <a:latin typeface="Arial" pitchFamily="34" charset="0"/>
                <a:cs typeface="Arial" pitchFamily="34" charset="0"/>
                <a:hlinkClick r:id="rId2" tooltip="Enlarge"/>
              </a:rPr>
              <a:t>  </a:t>
            </a:r>
            <a:endParaRPr kumimoji="0" lang="en-US" sz="1200" b="0"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effectLst/>
                <a:latin typeface="Arial" pitchFamily="34" charset="0"/>
                <a:cs typeface="Arial" pitchFamily="34" charset="0"/>
              </a:rPr>
              <a:t>An </a:t>
            </a:r>
            <a:r>
              <a:rPr kumimoji="0" lang="en-US" sz="1200" b="0" i="0" u="none" strike="noStrike" cap="none" normalizeH="0" baseline="0" dirty="0" err="1">
                <a:ln>
                  <a:noFill/>
                </a:ln>
                <a:effectLst/>
                <a:latin typeface="Arial" pitchFamily="34" charset="0"/>
                <a:cs typeface="Arial" pitchFamily="34" charset="0"/>
              </a:rPr>
              <a:t>aniconic</a:t>
            </a:r>
            <a:r>
              <a:rPr kumimoji="0" lang="en-US" sz="1200" b="0" i="0" u="none" strike="noStrike" cap="none" normalizeH="0" baseline="0" dirty="0">
                <a:ln>
                  <a:noFill/>
                </a:ln>
                <a:effectLst/>
                <a:latin typeface="Arial" pitchFamily="34" charset="0"/>
                <a:cs typeface="Arial" pitchFamily="34" charset="0"/>
              </a:rPr>
              <a:t> representation of Mara's assault on the Buddha, 2nd century, </a:t>
            </a:r>
            <a:r>
              <a:rPr kumimoji="0" lang="en-US" sz="1200" b="0" i="0" u="none" strike="noStrike" cap="none" normalizeH="0" baseline="0" dirty="0" err="1">
                <a:ln>
                  <a:noFill/>
                </a:ln>
                <a:effectLst/>
                <a:latin typeface="Arial" pitchFamily="34" charset="0"/>
                <a:cs typeface="Arial" pitchFamily="34" charset="0"/>
              </a:rPr>
              <a:t>Amaravati</a:t>
            </a:r>
            <a:r>
              <a:rPr kumimoji="0" lang="en-US" sz="1200" b="0" i="0" u="none" strike="noStrike" cap="none" normalizeH="0" baseline="0" dirty="0">
                <a:ln>
                  <a:noFill/>
                </a:ln>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effectLst/>
                <a:latin typeface="Arial" pitchFamily="34" charset="0"/>
                <a:cs typeface="Arial" pitchFamily="34" charset="0"/>
              </a:rPr>
              <a:t>Of the </a:t>
            </a:r>
            <a:r>
              <a:rPr kumimoji="0" lang="en-US" sz="1200" b="0" i="0" u="none" strike="noStrike" cap="none" normalizeH="0" baseline="0" dirty="0" err="1">
                <a:ln>
                  <a:noFill/>
                </a:ln>
                <a:effectLst/>
                <a:latin typeface="Arial" pitchFamily="34" charset="0"/>
                <a:cs typeface="Arial" pitchFamily="34" charset="0"/>
              </a:rPr>
              <a:t>Sātavāhana</a:t>
            </a:r>
            <a:r>
              <a:rPr kumimoji="0" lang="en-US" sz="1200" b="0" i="0" u="none" strike="noStrike" cap="none" normalizeH="0" baseline="0" dirty="0">
                <a:ln>
                  <a:noFill/>
                </a:ln>
                <a:effectLst/>
                <a:latin typeface="Arial" pitchFamily="34" charset="0"/>
                <a:cs typeface="Arial" pitchFamily="34" charset="0"/>
              </a:rPr>
              <a:t> kings, </a:t>
            </a:r>
            <a:r>
              <a:rPr kumimoji="0" lang="en-US" sz="1200" b="0" i="0" u="none" strike="noStrike" cap="none" normalizeH="0" baseline="0" dirty="0">
                <a:ln>
                  <a:noFill/>
                </a:ln>
                <a:effectLst/>
                <a:latin typeface="Arial" pitchFamily="34" charset="0"/>
                <a:cs typeface="Arial" pitchFamily="34" charset="0"/>
                <a:hlinkClick r:id="rId3" tooltip="Hāla"/>
              </a:rPr>
              <a:t>Hāla</a:t>
            </a:r>
            <a:r>
              <a:rPr kumimoji="0" lang="en-US" sz="1200" b="0" i="0" u="none" strike="noStrike" cap="none" normalizeH="0" baseline="0" dirty="0">
                <a:ln>
                  <a:noFill/>
                </a:ln>
                <a:effectLst/>
                <a:latin typeface="Arial" pitchFamily="34" charset="0"/>
                <a:cs typeface="Arial" pitchFamily="34" charset="0"/>
              </a:rPr>
              <a:t> (r. 20-24 CE) is famous for compiling the collection of Maharashtri poems known as the </a:t>
            </a:r>
            <a:r>
              <a:rPr kumimoji="0" lang="en-US" sz="1200" b="0" i="1" u="sng" strike="noStrike" cap="none" normalizeH="0" baseline="0" dirty="0">
                <a:ln>
                  <a:noFill/>
                </a:ln>
                <a:effectLst/>
                <a:latin typeface="Arial" pitchFamily="34" charset="0"/>
                <a:cs typeface="Arial" pitchFamily="34" charset="0"/>
                <a:hlinkClick r:id="rId4" tooltip="Gaha Sattasai"/>
              </a:rPr>
              <a:t>Gaha</a:t>
            </a:r>
            <a:r>
              <a:rPr kumimoji="0" lang="en-US" sz="1200" b="0" i="1" u="none" strike="noStrike" cap="none" normalizeH="0" baseline="0" dirty="0">
                <a:ln>
                  <a:noFill/>
                </a:ln>
                <a:effectLst/>
                <a:latin typeface="Arial" pitchFamily="34" charset="0"/>
                <a:cs typeface="Arial" pitchFamily="34" charset="0"/>
                <a:hlinkClick r:id="rId4" tooltip="Gaha Sattasai"/>
              </a:rPr>
              <a:t> Sattasai</a:t>
            </a:r>
            <a:r>
              <a:rPr kumimoji="0" lang="en-US" sz="1200" b="0" i="0" u="none" strike="noStrike" cap="none" normalizeH="0" baseline="0" dirty="0">
                <a:ln>
                  <a:noFill/>
                </a:ln>
                <a:effectLst/>
                <a:latin typeface="Arial" pitchFamily="34" charset="0"/>
                <a:cs typeface="Arial" pitchFamily="34" charset="0"/>
              </a:rPr>
              <a:t> (</a:t>
            </a:r>
            <a:r>
              <a:rPr kumimoji="0" lang="en-US" sz="1200" b="0" i="0" u="none" strike="noStrike" cap="none" normalizeH="0" baseline="0" dirty="0">
                <a:ln>
                  <a:noFill/>
                </a:ln>
                <a:effectLst/>
                <a:latin typeface="Arial" pitchFamily="34" charset="0"/>
                <a:cs typeface="Arial" pitchFamily="34" charset="0"/>
                <a:hlinkClick r:id="rId5" tooltip="Sanskrit language"/>
              </a:rPr>
              <a:t>Sanskrit</a:t>
            </a:r>
            <a:r>
              <a:rPr kumimoji="0" lang="en-US" sz="1200" b="0" i="0" u="none" strike="noStrike" cap="none" normalizeH="0" baseline="0" dirty="0">
                <a:ln>
                  <a:noFill/>
                </a:ln>
                <a:effectLst/>
                <a:latin typeface="Arial" pitchFamily="34" charset="0"/>
                <a:cs typeface="Arial" pitchFamily="34" charset="0"/>
              </a:rPr>
              <a:t>: </a:t>
            </a:r>
            <a:r>
              <a:rPr kumimoji="0" lang="sa-IN" sz="1200" b="0" i="0" u="none" strike="noStrike" cap="none" normalizeH="0" baseline="0" dirty="0">
                <a:ln>
                  <a:noFill/>
                </a:ln>
                <a:effectLst/>
                <a:latin typeface="Arial" pitchFamily="34" charset="0"/>
                <a:cs typeface="Mangal" pitchFamily="18" charset="0"/>
              </a:rPr>
              <a:t>Gāthā Saptashatī)</a:t>
            </a:r>
            <a:r>
              <a:rPr kumimoji="0" lang="en-US" sz="1200" b="0" i="0" u="none" strike="noStrike" cap="none" normalizeH="0" baseline="0" dirty="0">
                <a:ln>
                  <a:noFill/>
                </a:ln>
                <a:effectLst/>
                <a:latin typeface="Arial" pitchFamily="34" charset="0"/>
                <a:cs typeface="Arial" pitchFamily="34" charset="0"/>
              </a:rPr>
              <a:t>, although from linguistic evidence it seems that the work now extant must have been re</a:t>
            </a:r>
            <a:r>
              <a:rPr kumimoji="0" lang="sa-IN" sz="1200" b="0" i="0" u="none" strike="noStrike" cap="none" normalizeH="0" baseline="0" dirty="0">
                <a:ln>
                  <a:noFill/>
                </a:ln>
                <a:effectLst/>
                <a:latin typeface="Arial" pitchFamily="34" charset="0"/>
                <a:cs typeface="Mangal" pitchFamily="18" charset="0"/>
              </a:rPr>
              <a:t>-</a:t>
            </a:r>
            <a:r>
              <a:rPr kumimoji="0" lang="en-US" sz="1200" b="0" i="0" u="none" strike="noStrike" cap="none" normalizeH="0" baseline="0" dirty="0">
                <a:ln>
                  <a:noFill/>
                </a:ln>
                <a:effectLst/>
                <a:latin typeface="Arial" pitchFamily="34" charset="0"/>
                <a:cs typeface="Arial" pitchFamily="34" charset="0"/>
              </a:rPr>
              <a:t>edited in the succeeding century or two</a:t>
            </a:r>
            <a:r>
              <a:rPr kumimoji="0" lang="sa-IN" sz="1200" b="0" i="0" u="none" strike="noStrike" cap="none" normalizeH="0" baseline="0" dirty="0">
                <a:ln>
                  <a:noFill/>
                </a:ln>
                <a:effectLst/>
                <a:latin typeface="Arial" pitchFamily="34" charset="0"/>
                <a:cs typeface="Mangal" pitchFamily="18" charset="0"/>
              </a:rPr>
              <a:t>. </a:t>
            </a:r>
            <a:r>
              <a:rPr kumimoji="0" lang="en-US" sz="1200" b="0" i="0" u="none" strike="noStrike" cap="none" normalizeH="0" baseline="0" dirty="0">
                <a:ln>
                  <a:noFill/>
                </a:ln>
                <a:effectLst/>
                <a:latin typeface="Arial" pitchFamily="34" charset="0"/>
                <a:cs typeface="Arial" pitchFamily="34" charset="0"/>
              </a:rPr>
              <a:t>The </a:t>
            </a:r>
            <a:r>
              <a:rPr kumimoji="0" lang="en-US" sz="1200" b="0" i="0" u="none" strike="noStrike" cap="none" normalizeH="0" baseline="0" dirty="0" err="1">
                <a:ln>
                  <a:noFill/>
                </a:ln>
                <a:effectLst/>
                <a:latin typeface="Arial" pitchFamily="34" charset="0"/>
                <a:cs typeface="Arial" pitchFamily="34" charset="0"/>
                <a:hlinkClick r:id="rId6" tooltip="Lilavati"/>
              </a:rPr>
              <a:t>Lilavati</a:t>
            </a:r>
            <a:r>
              <a:rPr kumimoji="0" lang="en-US" sz="1200" b="0" i="0" u="none" strike="noStrike" cap="none" normalizeH="0" baseline="0" dirty="0">
                <a:ln>
                  <a:noFill/>
                </a:ln>
                <a:effectLst/>
                <a:latin typeface="Arial" pitchFamily="34" charset="0"/>
                <a:cs typeface="Arial" pitchFamily="34" charset="0"/>
              </a:rPr>
              <a:t> describes his marriage with a Ceylonese Princess.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effectLst/>
                <a:latin typeface="Arial" pitchFamily="34" charset="0"/>
                <a:cs typeface="Arial" pitchFamily="34" charset="0"/>
              </a:rPr>
              <a:t>The </a:t>
            </a:r>
            <a:r>
              <a:rPr kumimoji="0" lang="en-US" sz="1200" b="0" i="0" u="none" strike="noStrike" cap="none" normalizeH="0" baseline="0" dirty="0" err="1">
                <a:ln>
                  <a:noFill/>
                </a:ln>
                <a:effectLst/>
                <a:latin typeface="Arial" pitchFamily="34" charset="0"/>
                <a:cs typeface="Arial" pitchFamily="34" charset="0"/>
              </a:rPr>
              <a:t>Satavahanas</a:t>
            </a:r>
            <a:r>
              <a:rPr kumimoji="0" lang="en-US" sz="1200" b="0" i="0" u="none" strike="noStrike" cap="none" normalizeH="0" baseline="0" dirty="0">
                <a:ln>
                  <a:noFill/>
                </a:ln>
                <a:effectLst/>
                <a:latin typeface="Arial" pitchFamily="34" charset="0"/>
                <a:cs typeface="Arial" pitchFamily="34" charset="0"/>
              </a:rPr>
              <a:t> influenced South-East Asia to a great extent, spreading Hindu culture, language and religion into that part of the world. Their coins had images of ships.</a:t>
            </a:r>
            <a:endParaRPr kumimoji="0" lang="en-US" sz="1200" b="1"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effectLst/>
                <a:latin typeface="Arial" pitchFamily="34" charset="0"/>
                <a:cs typeface="Arial" pitchFamily="34" charset="0"/>
              </a:rPr>
              <a:t>[</a:t>
            </a:r>
            <a:r>
              <a:rPr kumimoji="0" lang="en-US" sz="1200" b="1" i="0" u="none" strike="noStrike" cap="none" normalizeH="0" baseline="0" dirty="0">
                <a:ln>
                  <a:noFill/>
                </a:ln>
                <a:effectLst/>
                <a:latin typeface="Arial" pitchFamily="34" charset="0"/>
                <a:cs typeface="Arial" pitchFamily="34" charset="0"/>
                <a:hlinkClick r:id="rId7" tooltip="Edit section: Art of Amaravati"/>
              </a:rPr>
              <a:t>edit</a:t>
            </a:r>
            <a:r>
              <a:rPr kumimoji="0" lang="en-US" sz="1200" b="1" i="0" u="none" strike="noStrike" cap="none" normalizeH="0" baseline="0" dirty="0">
                <a:ln>
                  <a:noFill/>
                </a:ln>
                <a:effectLst/>
                <a:latin typeface="Arial" pitchFamily="34" charset="0"/>
                <a:cs typeface="Arial" pitchFamily="34" charset="0"/>
              </a:rPr>
              <a:t>] Art of </a:t>
            </a:r>
            <a:r>
              <a:rPr kumimoji="0" lang="en-US" sz="1200" b="1" i="0" u="none" strike="noStrike" cap="none" normalizeH="0" baseline="0" dirty="0" err="1">
                <a:ln>
                  <a:noFill/>
                </a:ln>
                <a:effectLst/>
                <a:latin typeface="Arial" pitchFamily="34" charset="0"/>
                <a:cs typeface="Arial" pitchFamily="34" charset="0"/>
              </a:rPr>
              <a:t>Amaravati</a:t>
            </a:r>
            <a:endParaRPr kumimoji="0" lang="en-US" sz="1200" b="1"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effectLst/>
                <a:latin typeface="Arial" pitchFamily="34" charset="0"/>
                <a:cs typeface="Arial" pitchFamily="34" charset="0"/>
                <a:hlinkClick r:id="rId8"/>
              </a:rPr>
              <a:t>  </a:t>
            </a:r>
            <a:r>
              <a:rPr kumimoji="0" lang="en-US" sz="1200" b="0" i="0" u="none" strike="noStrike" cap="none" normalizeH="0" baseline="0" dirty="0">
                <a:ln>
                  <a:noFill/>
                </a:ln>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effectLst/>
                <a:latin typeface="Arial" pitchFamily="34" charset="0"/>
                <a:cs typeface="Arial" pitchFamily="34" charset="0"/>
                <a:hlinkClick r:id="rId8" tooltip="Enlarge"/>
              </a:rPr>
              <a:t>  </a:t>
            </a:r>
            <a:endParaRPr kumimoji="0" lang="en-US" sz="1200" b="0"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effectLst/>
                <a:latin typeface="Arial" pitchFamily="34" charset="0"/>
                <a:cs typeface="Arial" pitchFamily="34" charset="0"/>
              </a:rPr>
              <a:t>Scroll supported by Indian </a:t>
            </a:r>
            <a:r>
              <a:rPr kumimoji="0" lang="en-US" sz="1200" b="0" i="0" u="none" strike="noStrike" cap="none" normalizeH="0" baseline="0" dirty="0" err="1">
                <a:ln>
                  <a:noFill/>
                </a:ln>
                <a:effectLst/>
                <a:latin typeface="Arial" pitchFamily="34" charset="0"/>
                <a:cs typeface="Arial" pitchFamily="34" charset="0"/>
                <a:hlinkClick r:id="rId9" tooltip="Yaksha"/>
              </a:rPr>
              <a:t>Yaksha</a:t>
            </a:r>
            <a:r>
              <a:rPr kumimoji="0" lang="en-US" sz="1200" b="0" i="0" u="none" strike="noStrike" cap="none" normalizeH="0" baseline="0" dirty="0">
                <a:ln>
                  <a:noFill/>
                </a:ln>
                <a:effectLst/>
                <a:latin typeface="Arial" pitchFamily="34" charset="0"/>
                <a:cs typeface="Arial" pitchFamily="34" charset="0"/>
              </a:rPr>
              <a:t>, </a:t>
            </a:r>
            <a:r>
              <a:rPr kumimoji="0" lang="en-US" sz="1200" b="0" i="0" u="none" strike="noStrike" cap="none" normalizeH="0" baseline="0" dirty="0" err="1">
                <a:ln>
                  <a:noFill/>
                </a:ln>
                <a:effectLst/>
                <a:latin typeface="Arial" pitchFamily="34" charset="0"/>
                <a:cs typeface="Arial" pitchFamily="34" charset="0"/>
                <a:hlinkClick r:id="rId10" tooltip="Amaravati, Andhra Pradesh"/>
              </a:rPr>
              <a:t>Amaravati</a:t>
            </a:r>
            <a:r>
              <a:rPr kumimoji="0" lang="en-US" sz="1200" b="0" i="0" u="none" strike="noStrike" cap="none" normalizeH="0" baseline="0" dirty="0">
                <a:ln>
                  <a:noFill/>
                </a:ln>
                <a:effectLst/>
                <a:latin typeface="Arial" pitchFamily="34" charset="0"/>
                <a:cs typeface="Arial" pitchFamily="34" charset="0"/>
              </a:rPr>
              <a:t>, 2nd-3rd century 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effectLst/>
                <a:latin typeface="Arial" pitchFamily="34" charset="0"/>
                <a:cs typeface="Arial" pitchFamily="34" charset="0"/>
              </a:rPr>
              <a:t>The </a:t>
            </a:r>
            <a:r>
              <a:rPr kumimoji="0" lang="en-US" sz="1200" b="0" i="0" u="none" strike="noStrike" cap="none" normalizeH="0" baseline="0" dirty="0" err="1">
                <a:ln>
                  <a:noFill/>
                </a:ln>
                <a:effectLst/>
                <a:latin typeface="Arial" pitchFamily="34" charset="0"/>
                <a:cs typeface="Arial" pitchFamily="34" charset="0"/>
              </a:rPr>
              <a:t>Sātavāhana</a:t>
            </a:r>
            <a:r>
              <a:rPr kumimoji="0" lang="en-US" sz="1200" b="0" i="0" u="none" strike="noStrike" cap="none" normalizeH="0" baseline="0" dirty="0">
                <a:ln>
                  <a:noFill/>
                </a:ln>
                <a:effectLst/>
                <a:latin typeface="Arial" pitchFamily="34" charset="0"/>
                <a:cs typeface="Arial" pitchFamily="34" charset="0"/>
              </a:rPr>
              <a:t> kings are also remarkable for their contributions to </a:t>
            </a:r>
            <a:r>
              <a:rPr kumimoji="0" lang="en-US" sz="1200" b="0" i="0" u="none" strike="noStrike" cap="none" normalizeH="0" baseline="0" dirty="0">
                <a:ln>
                  <a:noFill/>
                </a:ln>
                <a:effectLst/>
                <a:latin typeface="Arial" pitchFamily="34" charset="0"/>
                <a:cs typeface="Arial" pitchFamily="34" charset="0"/>
                <a:hlinkClick r:id="rId11" tooltip="Buddhist art"/>
              </a:rPr>
              <a:t>Buddhist art</a:t>
            </a:r>
            <a:r>
              <a:rPr kumimoji="0" lang="en-US" sz="1200" b="0" i="0" u="none" strike="noStrike" cap="none" normalizeH="0" baseline="0" dirty="0">
                <a:ln>
                  <a:noFill/>
                </a:ln>
                <a:effectLst/>
                <a:latin typeface="Arial" pitchFamily="34" charset="0"/>
                <a:cs typeface="Arial" pitchFamily="34" charset="0"/>
              </a:rPr>
              <a:t> and architecture. They built great stupas in the </a:t>
            </a:r>
            <a:r>
              <a:rPr kumimoji="0" lang="en-US" sz="1200" b="0" i="0" u="none" strike="noStrike" cap="none" normalizeH="0" baseline="0" dirty="0">
                <a:ln>
                  <a:noFill/>
                </a:ln>
                <a:effectLst/>
                <a:latin typeface="Arial" pitchFamily="34" charset="0"/>
                <a:cs typeface="Arial" pitchFamily="34" charset="0"/>
                <a:hlinkClick r:id="rId12" tooltip="Krishna River"/>
              </a:rPr>
              <a:t>Krishna River</a:t>
            </a:r>
            <a:r>
              <a:rPr kumimoji="0" lang="en-US" sz="1200" b="0" i="0" u="none" strike="noStrike" cap="none" normalizeH="0" baseline="0" dirty="0">
                <a:ln>
                  <a:noFill/>
                </a:ln>
                <a:effectLst/>
                <a:latin typeface="Arial" pitchFamily="34" charset="0"/>
                <a:cs typeface="Arial" pitchFamily="34" charset="0"/>
              </a:rPr>
              <a:t> Valley, including the </a:t>
            </a:r>
            <a:r>
              <a:rPr kumimoji="0" lang="en-US" sz="1200" b="0" i="0" u="none" strike="noStrike" cap="none" normalizeH="0" baseline="0" dirty="0" err="1">
                <a:ln>
                  <a:noFill/>
                </a:ln>
                <a:effectLst/>
                <a:latin typeface="Arial" pitchFamily="34" charset="0"/>
                <a:cs typeface="Arial" pitchFamily="34" charset="0"/>
              </a:rPr>
              <a:t>stupa</a:t>
            </a:r>
            <a:r>
              <a:rPr kumimoji="0" lang="en-US" sz="1200" b="0" i="0" u="none" strike="noStrike" cap="none" normalizeH="0" baseline="0" dirty="0">
                <a:ln>
                  <a:noFill/>
                </a:ln>
                <a:effectLst/>
                <a:latin typeface="Arial" pitchFamily="34" charset="0"/>
                <a:cs typeface="Arial" pitchFamily="34" charset="0"/>
              </a:rPr>
              <a:t> at </a:t>
            </a:r>
            <a:r>
              <a:rPr kumimoji="0" lang="en-US" sz="1200" b="0" i="0" u="none" strike="noStrike" cap="none" normalizeH="0" baseline="0" dirty="0" err="1">
                <a:ln>
                  <a:noFill/>
                </a:ln>
                <a:effectLst/>
                <a:latin typeface="Arial" pitchFamily="34" charset="0"/>
                <a:cs typeface="Arial" pitchFamily="34" charset="0"/>
                <a:hlinkClick r:id="rId10" tooltip="Amaravati, Andhra Pradesh"/>
              </a:rPr>
              <a:t>Amaravati</a:t>
            </a:r>
            <a:r>
              <a:rPr kumimoji="0" lang="en-US" sz="1200" b="0" i="0" u="none" strike="noStrike" cap="none" normalizeH="0" baseline="0" dirty="0">
                <a:ln>
                  <a:noFill/>
                </a:ln>
                <a:effectLst/>
                <a:latin typeface="Arial" pitchFamily="34" charset="0"/>
                <a:cs typeface="Arial" pitchFamily="34" charset="0"/>
              </a:rPr>
              <a:t> in </a:t>
            </a:r>
            <a:r>
              <a:rPr kumimoji="0" lang="en-US" sz="1200" b="0" i="0" u="none" strike="noStrike" cap="none" normalizeH="0" baseline="0" dirty="0">
                <a:ln>
                  <a:noFill/>
                </a:ln>
                <a:effectLst/>
                <a:latin typeface="Arial" pitchFamily="34" charset="0"/>
                <a:cs typeface="Arial" pitchFamily="34" charset="0"/>
                <a:hlinkClick r:id="rId13" tooltip="Andhra Pradesh"/>
              </a:rPr>
              <a:t>Andhra Pradesh</a:t>
            </a:r>
            <a:r>
              <a:rPr kumimoji="0" lang="en-US" sz="1200" b="0" i="0" u="none" strike="noStrike" cap="none" normalizeH="0" baseline="0" dirty="0">
                <a:ln>
                  <a:noFill/>
                </a:ln>
                <a:effectLst/>
                <a:latin typeface="Arial" pitchFamily="34" charset="0"/>
                <a:cs typeface="Arial" pitchFamily="34" charset="0"/>
              </a:rPr>
              <a:t>. The stupas were decorated in marble slabs and sculpted with scenes from the life of the </a:t>
            </a:r>
            <a:r>
              <a:rPr kumimoji="0" lang="en-US" sz="1200" b="0" i="0" u="none" strike="noStrike" cap="none" normalizeH="0" baseline="0" dirty="0">
                <a:ln>
                  <a:noFill/>
                </a:ln>
                <a:effectLst/>
                <a:latin typeface="Arial" pitchFamily="34" charset="0"/>
                <a:cs typeface="Arial" pitchFamily="34" charset="0"/>
                <a:hlinkClick r:id="rId14" tooltip="Gautama Buddha"/>
              </a:rPr>
              <a:t>Buddha</a:t>
            </a:r>
            <a:r>
              <a:rPr kumimoji="0" lang="en-US" sz="1200" b="0" i="0" u="none" strike="noStrike" cap="none" normalizeH="0" baseline="0" dirty="0">
                <a:ln>
                  <a:noFill/>
                </a:ln>
                <a:effectLst/>
                <a:latin typeface="Arial" pitchFamily="34" charset="0"/>
                <a:cs typeface="Arial" pitchFamily="34" charset="0"/>
              </a:rPr>
              <a:t>, portrayed in a characteristic slim and elegant style. The </a:t>
            </a:r>
            <a:r>
              <a:rPr kumimoji="0" lang="en-US" sz="1200" b="0" i="0" u="none" strike="noStrike" cap="none" normalizeH="0" baseline="0" dirty="0" err="1">
                <a:ln>
                  <a:noFill/>
                </a:ln>
                <a:effectLst/>
                <a:latin typeface="Arial" pitchFamily="34" charset="0"/>
                <a:cs typeface="Arial" pitchFamily="34" charset="0"/>
              </a:rPr>
              <a:t>Satavahana</a:t>
            </a:r>
            <a:r>
              <a:rPr kumimoji="0" lang="en-US" sz="1200" b="0" i="0" u="none" strike="noStrike" cap="none" normalizeH="0" baseline="0" dirty="0">
                <a:ln>
                  <a:noFill/>
                </a:ln>
                <a:effectLst/>
                <a:latin typeface="Arial" pitchFamily="34" charset="0"/>
                <a:cs typeface="Arial" pitchFamily="34" charset="0"/>
              </a:rPr>
              <a:t> empire colonized southeast Asia and spread Indian culture to those parts. </a:t>
            </a:r>
            <a:r>
              <a:rPr kumimoji="0" lang="en-US" sz="1200" b="0" i="0" u="none" strike="noStrike" cap="none" normalizeH="0" baseline="0" dirty="0">
                <a:ln>
                  <a:noFill/>
                </a:ln>
                <a:effectLst/>
                <a:latin typeface="Arial" pitchFamily="34" charset="0"/>
                <a:cs typeface="Arial" pitchFamily="34" charset="0"/>
                <a:hlinkClick r:id="rId15" tooltip="Mahayana Buddhism"/>
              </a:rPr>
              <a:t>Mahayana Buddhism</a:t>
            </a:r>
            <a:r>
              <a:rPr kumimoji="0" lang="en-US" sz="1200" b="0" i="0" u="none" strike="noStrike" cap="none" normalizeH="0" baseline="0" dirty="0">
                <a:ln>
                  <a:noFill/>
                </a:ln>
                <a:effectLst/>
                <a:latin typeface="Arial" pitchFamily="34" charset="0"/>
                <a:cs typeface="Arial" pitchFamily="34" charset="0"/>
              </a:rPr>
              <a:t>, which may have originated in Andhra (northwestern India being the alternative candidate), was carried to many parts of Asia by the rich maritime culture of the </a:t>
            </a:r>
            <a:r>
              <a:rPr kumimoji="0" lang="en-US" sz="1200" b="0" i="0" u="none" strike="noStrike" cap="none" normalizeH="0" baseline="0" dirty="0" err="1">
                <a:ln>
                  <a:noFill/>
                </a:ln>
                <a:effectLst/>
                <a:latin typeface="Arial" pitchFamily="34" charset="0"/>
                <a:cs typeface="Arial" pitchFamily="34" charset="0"/>
              </a:rPr>
              <a:t>Satavahanas</a:t>
            </a:r>
            <a:r>
              <a:rPr kumimoji="0" lang="en-US" sz="1200" b="0" i="0" u="none" strike="noStrike" cap="none" normalizeH="0" baseline="0" dirty="0">
                <a:ln>
                  <a:noFill/>
                </a:ln>
                <a:effectLst/>
                <a:latin typeface="Arial" pitchFamily="34" charset="0"/>
                <a:cs typeface="Arial" pitchFamily="34" charset="0"/>
              </a:rPr>
              <a:t>. The </a:t>
            </a:r>
            <a:r>
              <a:rPr kumimoji="0" lang="en-US" sz="1200" b="0" i="0" u="none" strike="noStrike" cap="none" normalizeH="0" baseline="0" dirty="0" err="1">
                <a:ln>
                  <a:noFill/>
                </a:ln>
                <a:effectLst/>
                <a:latin typeface="Arial" pitchFamily="34" charset="0"/>
                <a:cs typeface="Arial" pitchFamily="34" charset="0"/>
                <a:hlinkClick r:id="rId10" tooltip="Amaravati, Andhra Pradesh"/>
              </a:rPr>
              <a:t>Amaravati</a:t>
            </a:r>
            <a:r>
              <a:rPr kumimoji="0" lang="en-US" sz="1200" b="0" i="0" u="none" strike="noStrike" cap="none" normalizeH="0" baseline="0" dirty="0">
                <a:ln>
                  <a:noFill/>
                </a:ln>
                <a:effectLst/>
                <a:latin typeface="Arial" pitchFamily="34" charset="0"/>
                <a:cs typeface="Arial" pitchFamily="34" charset="0"/>
              </a:rPr>
              <a:t> style of sculpture spread to Southeast Asia at this time.</a:t>
            </a:r>
            <a:endParaRPr kumimoji="0" lang="en-US" sz="1200" b="1"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effectLst/>
                <a:latin typeface="Arial" pitchFamily="34" charset="0"/>
                <a:cs typeface="Arial" pitchFamily="34" charset="0"/>
              </a:rPr>
              <a:t>[</a:t>
            </a:r>
            <a:r>
              <a:rPr kumimoji="0" lang="en-US" sz="1200" b="1" i="0" u="none" strike="noStrike" cap="none" normalizeH="0" baseline="0" dirty="0">
                <a:ln>
                  <a:noFill/>
                </a:ln>
                <a:effectLst/>
                <a:latin typeface="Arial" pitchFamily="34" charset="0"/>
                <a:cs typeface="Arial" pitchFamily="34" charset="0"/>
                <a:hlinkClick r:id="rId16" tooltip="Edit section: Art of Sanchi"/>
              </a:rPr>
              <a:t>edit</a:t>
            </a:r>
            <a:r>
              <a:rPr kumimoji="0" lang="en-US" sz="1200" b="1" i="0" u="none" strike="noStrike" cap="none" normalizeH="0" baseline="0" dirty="0">
                <a:ln>
                  <a:noFill/>
                </a:ln>
                <a:effectLst/>
                <a:latin typeface="Arial" pitchFamily="34" charset="0"/>
                <a:cs typeface="Arial" pitchFamily="34" charset="0"/>
              </a:rPr>
              <a:t>] Art of </a:t>
            </a:r>
            <a:r>
              <a:rPr kumimoji="0" lang="en-US" sz="1200" b="1" i="0" u="none" strike="noStrike" cap="none" normalizeH="0" baseline="0" dirty="0" err="1">
                <a:ln>
                  <a:noFill/>
                </a:ln>
                <a:effectLst/>
                <a:latin typeface="Arial" pitchFamily="34" charset="0"/>
                <a:cs typeface="Arial" pitchFamily="34" charset="0"/>
              </a:rPr>
              <a:t>Sanchi</a:t>
            </a:r>
            <a:endParaRPr kumimoji="0" lang="en-US" sz="1200" b="1"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effectLst/>
                <a:latin typeface="Arial" pitchFamily="34" charset="0"/>
                <a:cs typeface="Arial" pitchFamily="34" charset="0"/>
              </a:rPr>
              <a:t>The </a:t>
            </a:r>
            <a:r>
              <a:rPr kumimoji="0" lang="en-US" sz="1200" b="0" i="0" u="none" strike="noStrike" cap="none" normalizeH="0" baseline="0" dirty="0" err="1">
                <a:ln>
                  <a:noFill/>
                </a:ln>
                <a:effectLst/>
                <a:latin typeface="Arial" pitchFamily="34" charset="0"/>
                <a:cs typeface="Arial" pitchFamily="34" charset="0"/>
              </a:rPr>
              <a:t>Satavahanas</a:t>
            </a:r>
            <a:r>
              <a:rPr kumimoji="0" lang="en-US" sz="1200" b="0" i="0" u="none" strike="noStrike" cap="none" normalizeH="0" baseline="0" dirty="0">
                <a:ln>
                  <a:noFill/>
                </a:ln>
                <a:effectLst/>
                <a:latin typeface="Arial" pitchFamily="34" charset="0"/>
                <a:cs typeface="Arial" pitchFamily="34" charset="0"/>
              </a:rPr>
              <a:t> contributed greatly to the embellishment of the Buddhist </a:t>
            </a:r>
            <a:r>
              <a:rPr kumimoji="0" lang="en-US" sz="1200" b="0" i="0" u="none" strike="noStrike" cap="none" normalizeH="0" baseline="0" dirty="0" err="1">
                <a:ln>
                  <a:noFill/>
                </a:ln>
                <a:effectLst/>
                <a:latin typeface="Arial" pitchFamily="34" charset="0"/>
                <a:cs typeface="Arial" pitchFamily="34" charset="0"/>
              </a:rPr>
              <a:t>stupa</a:t>
            </a:r>
            <a:r>
              <a:rPr kumimoji="0" lang="en-US" sz="1200" b="0" i="0" u="none" strike="noStrike" cap="none" normalizeH="0" baseline="0" dirty="0">
                <a:ln>
                  <a:noFill/>
                </a:ln>
                <a:effectLst/>
                <a:latin typeface="Arial" pitchFamily="34" charset="0"/>
                <a:cs typeface="Arial" pitchFamily="34" charset="0"/>
              </a:rPr>
              <a:t> of </a:t>
            </a:r>
            <a:r>
              <a:rPr kumimoji="0" lang="en-US" sz="1200" b="0" i="0" u="none" strike="noStrike" cap="none" normalizeH="0" baseline="0" dirty="0" err="1">
                <a:ln>
                  <a:noFill/>
                </a:ln>
                <a:effectLst/>
                <a:latin typeface="Arial" pitchFamily="34" charset="0"/>
                <a:cs typeface="Arial" pitchFamily="34" charset="0"/>
                <a:hlinkClick r:id="rId17" tooltip="Sanchi"/>
              </a:rPr>
              <a:t>Sanchi</a:t>
            </a:r>
            <a:r>
              <a:rPr kumimoji="0" lang="en-US" sz="1200" b="0" i="0" u="none" strike="noStrike" cap="none" normalizeH="0" baseline="0" dirty="0">
                <a:ln>
                  <a:noFill/>
                </a:ln>
                <a:effectLst/>
                <a:latin typeface="Arial" pitchFamily="34" charset="0"/>
                <a:cs typeface="Arial" pitchFamily="34" charset="0"/>
              </a:rPr>
              <a:t>. The gateways and the balustrade were built after 70 BCE, and appear to have been commissioned by them. An inscription records the gift of one of the top </a:t>
            </a:r>
            <a:r>
              <a:rPr kumimoji="0" lang="en-US" sz="1200" b="0" i="0" u="none" strike="noStrike" cap="none" normalizeH="0" baseline="0" dirty="0">
                <a:ln>
                  <a:noFill/>
                </a:ln>
                <a:effectLst/>
                <a:latin typeface="Arial" pitchFamily="34" charset="0"/>
                <a:cs typeface="Arial" pitchFamily="34" charset="0"/>
                <a:hlinkClick r:id="rId18" tooltip="Architrave"/>
              </a:rPr>
              <a:t>architraves</a:t>
            </a:r>
            <a:r>
              <a:rPr kumimoji="0" lang="en-US" sz="1200" b="0" i="0" u="none" strike="noStrike" cap="none" normalizeH="0" baseline="0" dirty="0">
                <a:ln>
                  <a:noFill/>
                </a:ln>
                <a:effectLst/>
                <a:latin typeface="Arial" pitchFamily="34" charset="0"/>
                <a:cs typeface="Arial" pitchFamily="34" charset="0"/>
              </a:rPr>
              <a:t> of the Southern Gateway by the artisans of the </a:t>
            </a:r>
            <a:r>
              <a:rPr kumimoji="0" lang="en-US" sz="1200" b="0" i="0" u="none" strike="noStrike" cap="none" normalizeH="0" baseline="0" dirty="0" err="1">
                <a:ln>
                  <a:noFill/>
                </a:ln>
                <a:effectLst/>
                <a:latin typeface="Arial" pitchFamily="34" charset="0"/>
                <a:cs typeface="Arial" pitchFamily="34" charset="0"/>
              </a:rPr>
              <a:t>Satavahana</a:t>
            </a:r>
            <a:r>
              <a:rPr kumimoji="0" lang="en-US" sz="1200" b="0" i="0" u="none" strike="noStrike" cap="none" normalizeH="0" baseline="0" dirty="0">
                <a:ln>
                  <a:noFill/>
                </a:ln>
                <a:effectLst/>
                <a:latin typeface="Arial" pitchFamily="34" charset="0"/>
                <a:cs typeface="Arial" pitchFamily="34" charset="0"/>
              </a:rPr>
              <a:t> king </a:t>
            </a:r>
            <a:r>
              <a:rPr kumimoji="0" lang="en-US" sz="1200" b="0" i="0" u="none" strike="noStrike" cap="none" normalizeH="0" baseline="0" dirty="0">
                <a:ln>
                  <a:noFill/>
                </a:ln>
                <a:effectLst/>
                <a:latin typeface="Arial" pitchFamily="34" charset="0"/>
                <a:cs typeface="Arial" pitchFamily="34" charset="0"/>
                <a:hlinkClick r:id="rId19" tooltip="Satakarni"/>
              </a:rPr>
              <a:t>Satakarni</a:t>
            </a:r>
            <a:r>
              <a:rPr kumimoji="0" lang="en-US" sz="1200" b="0" i="0" u="none" strike="noStrike" cap="none" normalizeH="0" baseline="0" dirty="0">
                <a:ln>
                  <a:noFill/>
                </a:ln>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effectLst/>
                <a:latin typeface="Arial" pitchFamily="34" charset="0"/>
                <a:cs typeface="Arial" pitchFamily="34" charset="0"/>
              </a:rPr>
              <a:t>Gift of </a:t>
            </a:r>
            <a:r>
              <a:rPr kumimoji="0" lang="en-US" sz="1200" b="0" i="0" u="none" strike="noStrike" cap="none" normalizeH="0" baseline="0" dirty="0" err="1">
                <a:ln>
                  <a:noFill/>
                </a:ln>
                <a:effectLst/>
                <a:latin typeface="Arial" pitchFamily="34" charset="0"/>
                <a:cs typeface="Arial" pitchFamily="34" charset="0"/>
              </a:rPr>
              <a:t>Ananda</a:t>
            </a:r>
            <a:r>
              <a:rPr kumimoji="0" lang="en-US" sz="1200" b="0" i="0" u="none" strike="noStrike" cap="none" normalizeH="0" baseline="0" dirty="0">
                <a:ln>
                  <a:noFill/>
                </a:ln>
                <a:effectLst/>
                <a:latin typeface="Arial" pitchFamily="34" charset="0"/>
                <a:cs typeface="Arial" pitchFamily="34" charset="0"/>
              </a:rPr>
              <a:t>, the son of </a:t>
            </a:r>
            <a:r>
              <a:rPr kumimoji="0" lang="en-US" sz="1200" b="0" i="0" u="none" strike="noStrike" cap="none" normalizeH="0" baseline="0" dirty="0" err="1">
                <a:ln>
                  <a:noFill/>
                </a:ln>
                <a:effectLst/>
                <a:latin typeface="Arial" pitchFamily="34" charset="0"/>
                <a:cs typeface="Arial" pitchFamily="34" charset="0"/>
              </a:rPr>
              <a:t>Vasithi</a:t>
            </a:r>
            <a:r>
              <a:rPr kumimoji="0" lang="en-US" sz="1200" b="0" i="0" u="none" strike="noStrike" cap="none" normalizeH="0" baseline="0" dirty="0">
                <a:ln>
                  <a:noFill/>
                </a:ln>
                <a:effectLst/>
                <a:latin typeface="Arial" pitchFamily="34" charset="0"/>
                <a:cs typeface="Arial" pitchFamily="34" charset="0"/>
              </a:rPr>
              <a:t>, the foreman of the artisans of </a:t>
            </a:r>
            <a:r>
              <a:rPr kumimoji="0" lang="en-US" sz="1200" b="0" i="0" u="none" strike="noStrike" cap="none" normalizeH="0" baseline="0" dirty="0" err="1">
                <a:ln>
                  <a:noFill/>
                </a:ln>
                <a:effectLst/>
                <a:latin typeface="Arial" pitchFamily="34" charset="0"/>
                <a:cs typeface="Arial" pitchFamily="34" charset="0"/>
              </a:rPr>
              <a:t>rajan</a:t>
            </a:r>
            <a:r>
              <a:rPr kumimoji="0" lang="en-US" sz="1200" b="0" i="0" u="none" strike="noStrike" cap="none" normalizeH="0" baseline="0" dirty="0">
                <a:ln>
                  <a:noFill/>
                </a:ln>
                <a:effectLst/>
                <a:latin typeface="Arial" pitchFamily="34" charset="0"/>
                <a:cs typeface="Arial" pitchFamily="34" charset="0"/>
              </a:rPr>
              <a:t> </a:t>
            </a:r>
            <a:r>
              <a:rPr kumimoji="0" lang="en-US" sz="1200" b="0" i="0" u="none" strike="noStrike" cap="none" normalizeH="0" baseline="0" dirty="0" err="1">
                <a:ln>
                  <a:noFill/>
                </a:ln>
                <a:effectLst/>
                <a:latin typeface="Arial" pitchFamily="34" charset="0"/>
                <a:cs typeface="Arial" pitchFamily="34" charset="0"/>
              </a:rPr>
              <a:t>Siri</a:t>
            </a:r>
            <a:r>
              <a:rPr kumimoji="0" lang="en-US" sz="1200" b="0" i="0" u="none" strike="noStrike" cap="none" normalizeH="0" baseline="0" dirty="0">
                <a:ln>
                  <a:noFill/>
                </a:ln>
                <a:effectLst/>
                <a:latin typeface="Arial" pitchFamily="34" charset="0"/>
                <a:cs typeface="Arial" pitchFamily="34" charset="0"/>
              </a:rPr>
              <a:t> </a:t>
            </a:r>
            <a:r>
              <a:rPr kumimoji="0" lang="en-US" sz="1200" b="0" i="0" u="none" strike="noStrike" cap="none" normalizeH="0" baseline="0" dirty="0" err="1">
                <a:ln>
                  <a:noFill/>
                </a:ln>
                <a:effectLst/>
                <a:latin typeface="Arial" pitchFamily="34" charset="0"/>
                <a:cs typeface="Arial" pitchFamily="34" charset="0"/>
              </a:rPr>
              <a:t>Satakarni</a:t>
            </a:r>
            <a:r>
              <a:rPr kumimoji="0" lang="en-US" sz="1200" b="0" i="0" u="none" strike="noStrike" cap="none" normalizeH="0" baseline="30000" dirty="0">
                <a:ln>
                  <a:noFill/>
                </a:ln>
                <a:effectLst/>
                <a:latin typeface="Arial" pitchFamily="34" charset="0"/>
                <a:cs typeface="Arial" pitchFamily="34" charset="0"/>
                <a:hlinkClick r:id="rId20"/>
              </a:rPr>
              <a:t>[20]</a:t>
            </a:r>
            <a:endParaRPr kumimoji="0" lang="en-US" sz="1200" b="0"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effectLst/>
                <a:latin typeface="Arial" pitchFamily="34" charset="0"/>
                <a:cs typeface="Arial" pitchFamily="34" charset="0"/>
              </a:rPr>
              <a:t>Throughout, the Buddhist art of the </a:t>
            </a:r>
            <a:r>
              <a:rPr kumimoji="0" lang="en-US" sz="1200" b="0" i="0" u="none" strike="noStrike" cap="none" normalizeH="0" baseline="0" dirty="0" err="1">
                <a:ln>
                  <a:noFill/>
                </a:ln>
                <a:effectLst/>
                <a:latin typeface="Arial" pitchFamily="34" charset="0"/>
                <a:cs typeface="Arial" pitchFamily="34" charset="0"/>
              </a:rPr>
              <a:t>Satavahanas</a:t>
            </a:r>
            <a:r>
              <a:rPr kumimoji="0" lang="en-US" sz="1200" b="0" i="0" u="none" strike="noStrike" cap="none" normalizeH="0" baseline="0" dirty="0">
                <a:ln>
                  <a:noFill/>
                </a:ln>
                <a:effectLst/>
                <a:latin typeface="Arial" pitchFamily="34" charset="0"/>
                <a:cs typeface="Arial" pitchFamily="34" charset="0"/>
              </a:rPr>
              <a:t> remained </a:t>
            </a:r>
            <a:r>
              <a:rPr kumimoji="0" lang="en-US" sz="1200" b="0" i="0" u="none" strike="noStrike" cap="none" normalizeH="0" baseline="0" dirty="0" err="1">
                <a:ln>
                  <a:noFill/>
                </a:ln>
                <a:effectLst/>
                <a:latin typeface="Arial" pitchFamily="34" charset="0"/>
                <a:cs typeface="Arial" pitchFamily="34" charset="0"/>
                <a:hlinkClick r:id="rId21" tooltip="Aniconism in Buddhism"/>
              </a:rPr>
              <a:t>aniconic</a:t>
            </a:r>
            <a:r>
              <a:rPr kumimoji="0" lang="en-US" sz="1200" b="0" i="0" u="none" strike="noStrike" cap="none" normalizeH="0" baseline="0" dirty="0">
                <a:ln>
                  <a:noFill/>
                </a:ln>
                <a:effectLst/>
                <a:latin typeface="Arial" pitchFamily="34" charset="0"/>
                <a:cs typeface="Arial" pitchFamily="34" charset="0"/>
              </a:rPr>
              <a:t>, denying any human representation of the Buddha, even in highly descriptive scenes. This remained true until the end of the </a:t>
            </a:r>
            <a:r>
              <a:rPr kumimoji="0" lang="en-US" sz="1200" b="0" i="0" u="none" strike="noStrike" cap="none" normalizeH="0" baseline="0" dirty="0" err="1">
                <a:ln>
                  <a:noFill/>
                </a:ln>
                <a:effectLst/>
                <a:latin typeface="Arial" pitchFamily="34" charset="0"/>
                <a:cs typeface="Arial" pitchFamily="34" charset="0"/>
              </a:rPr>
              <a:t>Satavahana</a:t>
            </a:r>
            <a:r>
              <a:rPr kumimoji="0" lang="en-US" sz="1200" b="0" i="0" u="none" strike="noStrike" cap="none" normalizeH="0" baseline="0" dirty="0">
                <a:ln>
                  <a:noFill/>
                </a:ln>
                <a:effectLst/>
                <a:latin typeface="Arial" pitchFamily="34" charset="0"/>
                <a:cs typeface="Arial" pitchFamily="34" charset="0"/>
              </a:rPr>
              <a:t> rule, in the 2nd century CE.</a:t>
            </a:r>
          </a:p>
        </p:txBody>
      </p:sp>
      <p:pic>
        <p:nvPicPr>
          <p:cNvPr id="26632" name="Picture 8" descr="http://upload.wikimedia.org/wikipedia/commons/thumb/9/93/AmaravatiScroll.JPG/200px-AmaravatiScroll.JPG">
            <a:hlinkClick r:id="rId8"/>
          </p:cNvPr>
          <p:cNvPicPr>
            <a:picLocks noChangeAspect="1" noChangeArrowheads="1"/>
          </p:cNvPicPr>
          <p:nvPr/>
        </p:nvPicPr>
        <p:blipFill>
          <a:blip r:embed="rId22" cstate="print"/>
          <a:srcRect/>
          <a:stretch>
            <a:fillRect/>
          </a:stretch>
        </p:blipFill>
        <p:spPr bwMode="auto">
          <a:xfrm>
            <a:off x="7264400" y="4953000"/>
            <a:ext cx="2063750" cy="1285876"/>
          </a:xfrm>
          <a:prstGeom prst="rect">
            <a:avLst/>
          </a:prstGeom>
          <a:noFill/>
        </p:spPr>
      </p:pic>
      <p:pic>
        <p:nvPicPr>
          <p:cNvPr id="26634" name="Picture 10" descr="http://upload.wikimedia.org/wikipedia/commons/thumb/0/00/MaraAssault.jpg/230px-MaraAssault.jpg">
            <a:hlinkClick r:id="rId2"/>
          </p:cNvPr>
          <p:cNvPicPr>
            <a:picLocks noChangeAspect="1" noChangeArrowheads="1"/>
          </p:cNvPicPr>
          <p:nvPr/>
        </p:nvPicPr>
        <p:blipFill>
          <a:blip r:embed="rId23" cstate="print"/>
          <a:srcRect/>
          <a:stretch>
            <a:fillRect/>
          </a:stretch>
        </p:blipFill>
        <p:spPr bwMode="auto">
          <a:xfrm>
            <a:off x="247650" y="3200401"/>
            <a:ext cx="2373313" cy="322897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30200" y="228601"/>
          <a:ext cx="8997952" cy="6244655"/>
        </p:xfrm>
        <a:graphic>
          <a:graphicData uri="http://schemas.openxmlformats.org/drawingml/2006/table">
            <a:tbl>
              <a:tblPr/>
              <a:tblGrid>
                <a:gridCol w="2249488">
                  <a:extLst>
                    <a:ext uri="{9D8B030D-6E8A-4147-A177-3AD203B41FA5}">
                      <a16:colId xmlns:a16="http://schemas.microsoft.com/office/drawing/2014/main" val="20000"/>
                    </a:ext>
                  </a:extLst>
                </a:gridCol>
                <a:gridCol w="2249488">
                  <a:extLst>
                    <a:ext uri="{9D8B030D-6E8A-4147-A177-3AD203B41FA5}">
                      <a16:colId xmlns:a16="http://schemas.microsoft.com/office/drawing/2014/main" val="20001"/>
                    </a:ext>
                  </a:extLst>
                </a:gridCol>
                <a:gridCol w="2249488">
                  <a:extLst>
                    <a:ext uri="{9D8B030D-6E8A-4147-A177-3AD203B41FA5}">
                      <a16:colId xmlns:a16="http://schemas.microsoft.com/office/drawing/2014/main" val="20002"/>
                    </a:ext>
                  </a:extLst>
                </a:gridCol>
                <a:gridCol w="2249488">
                  <a:extLst>
                    <a:ext uri="{9D8B030D-6E8A-4147-A177-3AD203B41FA5}">
                      <a16:colId xmlns:a16="http://schemas.microsoft.com/office/drawing/2014/main" val="20003"/>
                    </a:ext>
                  </a:extLst>
                </a:gridCol>
              </a:tblGrid>
              <a:tr h="65777">
                <a:tc gridSpan="4">
                  <a:txBody>
                    <a:bodyPr/>
                    <a:lstStyle/>
                    <a:p>
                      <a:pPr algn="ctr"/>
                      <a:r>
                        <a:rPr lang="en-IN" sz="1400" b="1" u="none" dirty="0">
                          <a:solidFill>
                            <a:schemeClr val="tx1"/>
                          </a:solidFill>
                          <a:latin typeface="Arial" pitchFamily="34" charset="0"/>
                          <a:cs typeface="Arial" pitchFamily="34" charset="0"/>
                          <a:hlinkClick r:id="rId2" action="ppaction://hlinkfile" tooltip="Middle kingdoms of India"/>
                        </a:rPr>
                        <a:t>Middle kingdoms of India</a:t>
                      </a:r>
                      <a:endParaRPr lang="en-IN" sz="1400" u="none" dirty="0">
                        <a:solidFill>
                          <a:schemeClr val="tx1"/>
                        </a:solidFill>
                        <a:latin typeface="Arial" pitchFamily="34" charset="0"/>
                        <a:cs typeface="Arial" pitchFamily="34" charset="0"/>
                      </a:endParaRPr>
                    </a:p>
                  </a:txBody>
                  <a:tcPr marL="2209" marR="2209" marT="2039" marB="2039" anchor="ctr">
                    <a:lnL>
                      <a:noFill/>
                    </a:lnL>
                    <a:lnR>
                      <a:noFill/>
                    </a:lnR>
                    <a:lnT>
                      <a:noFill/>
                    </a:lnT>
                    <a:lnB>
                      <a:noFill/>
                    </a:lnB>
                    <a:solidFill>
                      <a:srgbClr val="CCCCFF"/>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282621">
                <a:tc>
                  <a:txBody>
                    <a:bodyPr/>
                    <a:lstStyle/>
                    <a:p>
                      <a:r>
                        <a:rPr lang="en-IN" sz="1400" u="none" dirty="0">
                          <a:solidFill>
                            <a:schemeClr val="tx1"/>
                          </a:solidFill>
                          <a:latin typeface="Arial" pitchFamily="34" charset="0"/>
                          <a:cs typeface="Arial" pitchFamily="34" charset="0"/>
                        </a:rPr>
                        <a:t>Timeline:</a:t>
                      </a:r>
                    </a:p>
                  </a:txBody>
                  <a:tcPr marL="2209" marR="2209" marT="2039" marB="2039" anchor="ctr">
                    <a:lnL>
                      <a:noFill/>
                    </a:lnL>
                    <a:lnR>
                      <a:noFill/>
                    </a:lnR>
                    <a:lnT>
                      <a:noFill/>
                    </a:lnT>
                    <a:lnB>
                      <a:noFill/>
                    </a:lnB>
                    <a:solidFill>
                      <a:srgbClr val="CDCDCD"/>
                    </a:solidFill>
                  </a:tcPr>
                </a:tc>
                <a:tc>
                  <a:txBody>
                    <a:bodyPr/>
                    <a:lstStyle/>
                    <a:p>
                      <a:r>
                        <a:rPr lang="en-IN" sz="1400" u="none">
                          <a:solidFill>
                            <a:schemeClr val="tx1"/>
                          </a:solidFill>
                          <a:latin typeface="Arial" pitchFamily="34" charset="0"/>
                          <a:cs typeface="Arial" pitchFamily="34" charset="0"/>
                        </a:rPr>
                        <a:t>Northern India</a:t>
                      </a:r>
                    </a:p>
                  </a:txBody>
                  <a:tcPr marL="2209" marR="2209" marT="2039" marB="2039" anchor="ctr">
                    <a:lnL>
                      <a:noFill/>
                    </a:lnL>
                    <a:lnR>
                      <a:noFill/>
                    </a:lnR>
                    <a:lnT>
                      <a:noFill/>
                    </a:lnT>
                    <a:lnB>
                      <a:noFill/>
                    </a:lnB>
                    <a:solidFill>
                      <a:srgbClr val="CDCDCD"/>
                    </a:solidFill>
                  </a:tcPr>
                </a:tc>
                <a:tc>
                  <a:txBody>
                    <a:bodyPr/>
                    <a:lstStyle/>
                    <a:p>
                      <a:r>
                        <a:rPr lang="en-IN" sz="1400" u="none">
                          <a:solidFill>
                            <a:schemeClr val="tx1"/>
                          </a:solidFill>
                          <a:latin typeface="Arial" pitchFamily="34" charset="0"/>
                          <a:cs typeface="Arial" pitchFamily="34" charset="0"/>
                        </a:rPr>
                        <a:t>Southern India</a:t>
                      </a:r>
                    </a:p>
                  </a:txBody>
                  <a:tcPr marL="2209" marR="2209" marT="2039" marB="2039" anchor="ctr">
                    <a:lnL>
                      <a:noFill/>
                    </a:lnL>
                    <a:lnR>
                      <a:noFill/>
                    </a:lnR>
                    <a:lnT>
                      <a:noFill/>
                    </a:lnT>
                    <a:lnB>
                      <a:noFill/>
                    </a:lnB>
                    <a:solidFill>
                      <a:srgbClr val="CDCDCD"/>
                    </a:solidFill>
                  </a:tcPr>
                </a:tc>
                <a:tc>
                  <a:txBody>
                    <a:bodyPr/>
                    <a:lstStyle/>
                    <a:p>
                      <a:r>
                        <a:rPr lang="en-IN" sz="1400" u="none">
                          <a:solidFill>
                            <a:schemeClr val="tx1"/>
                          </a:solidFill>
                          <a:latin typeface="Arial" pitchFamily="34" charset="0"/>
                          <a:cs typeface="Arial" pitchFamily="34" charset="0"/>
                        </a:rPr>
                        <a:t>Indus Valley</a:t>
                      </a:r>
                    </a:p>
                  </a:txBody>
                  <a:tcPr marL="2209" marR="2209" marT="2039" marB="2039" anchor="ctr">
                    <a:lnL>
                      <a:noFill/>
                    </a:lnL>
                    <a:lnR>
                      <a:noFill/>
                    </a:lnR>
                    <a:lnT>
                      <a:noFill/>
                    </a:lnT>
                    <a:lnB>
                      <a:noFill/>
                    </a:lnB>
                    <a:solidFill>
                      <a:srgbClr val="CDCDCD"/>
                    </a:solidFill>
                  </a:tcPr>
                </a:tc>
                <a:extLst>
                  <a:ext uri="{0D108BD9-81ED-4DB2-BD59-A6C34878D82A}">
                    <a16:rowId xmlns:a16="http://schemas.microsoft.com/office/drawing/2014/main" val="10001"/>
                  </a:ext>
                </a:extLst>
              </a:tr>
              <a:tr h="5744596">
                <a:tc>
                  <a:txBody>
                    <a:bodyPr/>
                    <a:lstStyle/>
                    <a:p>
                      <a:r>
                        <a:rPr lang="en-IN" sz="1400" b="1" u="none" dirty="0">
                          <a:solidFill>
                            <a:schemeClr val="tx1"/>
                          </a:solidFill>
                          <a:latin typeface="Arial" pitchFamily="34" charset="0"/>
                          <a:cs typeface="Arial" pitchFamily="34" charset="0"/>
                        </a:rPr>
                        <a:t> 6th century BCE</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 5th century BCE</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 4th century BCE</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 3rd century BCE</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 2nd century BCE</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 1st century BCE</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 1st century CE</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 2nd century</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 3rd century</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 4th century</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 5th century</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 6th century</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 7th century</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 8th century</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 9th century</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10th century</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11th century</a:t>
                      </a:r>
                      <a:endParaRPr lang="en-IN" sz="1400" u="none" dirty="0">
                        <a:solidFill>
                          <a:schemeClr val="tx1"/>
                        </a:solidFill>
                        <a:latin typeface="Arial" pitchFamily="34" charset="0"/>
                        <a:cs typeface="Arial" pitchFamily="34" charset="0"/>
                      </a:endParaRPr>
                    </a:p>
                  </a:txBody>
                  <a:tcPr marL="2209" marR="2209" marT="2039" marB="2039">
                    <a:lnL>
                      <a:noFill/>
                    </a:lnL>
                    <a:lnR>
                      <a:noFill/>
                    </a:lnR>
                    <a:lnT>
                      <a:noFill/>
                    </a:lnT>
                    <a:lnB>
                      <a:noFill/>
                    </a:lnB>
                  </a:tcPr>
                </a:tc>
                <a:tc>
                  <a:txBody>
                    <a:bodyPr/>
                    <a:lstStyle/>
                    <a:p>
                      <a:pPr>
                        <a:buFont typeface="Arial"/>
                        <a:buChar char="•"/>
                      </a:pPr>
                      <a:r>
                        <a:rPr lang="en-IN" sz="1400" u="none" dirty="0">
                          <a:solidFill>
                            <a:schemeClr val="tx1"/>
                          </a:solidFill>
                          <a:latin typeface="Arial" pitchFamily="34" charset="0"/>
                          <a:cs typeface="Arial" pitchFamily="34" charset="0"/>
                          <a:hlinkClick r:id="rId3" action="ppaction://hlinkfile" tooltip="Magadha"/>
                        </a:rPr>
                        <a:t>Magadha</a:t>
                      </a:r>
                      <a:r>
                        <a:rPr lang="en-IN" sz="1400" u="none" dirty="0">
                          <a:solidFill>
                            <a:schemeClr val="tx1"/>
                          </a:solidFill>
                          <a:latin typeface="Arial" pitchFamily="34" charset="0"/>
                          <a:cs typeface="Arial" pitchFamily="34" charset="0"/>
                        </a:rPr>
                        <a:t> </a:t>
                      </a:r>
                    </a:p>
                    <a:p>
                      <a:pPr>
                        <a:buFont typeface="Arial"/>
                        <a:buChar char="•"/>
                      </a:pPr>
                      <a:r>
                        <a:rPr lang="en-IN" sz="1400" u="none" dirty="0" err="1">
                          <a:solidFill>
                            <a:schemeClr val="tx1"/>
                          </a:solidFill>
                          <a:latin typeface="Arial" pitchFamily="34" charset="0"/>
                          <a:cs typeface="Arial" pitchFamily="34" charset="0"/>
                          <a:hlinkClick r:id="rId4" action="ppaction://hlinkfile" tooltip="Shishunaga dynasty"/>
                        </a:rPr>
                        <a:t>Shishunaga</a:t>
                      </a:r>
                      <a:r>
                        <a:rPr lang="en-IN" sz="1400" u="none" dirty="0">
                          <a:solidFill>
                            <a:schemeClr val="tx1"/>
                          </a:solidFill>
                          <a:latin typeface="Arial" pitchFamily="34" charset="0"/>
                          <a:cs typeface="Arial" pitchFamily="34" charset="0"/>
                          <a:hlinkClick r:id="rId4" action="ppaction://hlinkfile" tooltip="Shishunaga dynasty"/>
                        </a:rPr>
                        <a:t> dynasty</a:t>
                      </a:r>
                      <a:r>
                        <a:rPr lang="en-IN" sz="1400" u="none" dirty="0">
                          <a:solidFill>
                            <a:schemeClr val="tx1"/>
                          </a:solidFill>
                          <a:latin typeface="Arial" pitchFamily="34" charset="0"/>
                          <a:cs typeface="Arial" pitchFamily="34" charset="0"/>
                        </a:rPr>
                        <a:t> </a:t>
                      </a:r>
                    </a:p>
                    <a:p>
                      <a:pPr>
                        <a:buFont typeface="Arial"/>
                        <a:buChar char="•"/>
                      </a:pPr>
                      <a:r>
                        <a:rPr lang="en-IN" sz="1400" u="none" dirty="0">
                          <a:solidFill>
                            <a:schemeClr val="tx1"/>
                          </a:solidFill>
                          <a:latin typeface="Arial" pitchFamily="34" charset="0"/>
                          <a:cs typeface="Arial" pitchFamily="34" charset="0"/>
                          <a:hlinkClick r:id="rId5" action="ppaction://hlinkfile" tooltip="Nanda Dynasty"/>
                        </a:rPr>
                        <a:t>Nanda empire</a:t>
                      </a:r>
                      <a:r>
                        <a:rPr lang="en-IN" sz="1400" u="none" dirty="0">
                          <a:solidFill>
                            <a:schemeClr val="tx1"/>
                          </a:solidFill>
                          <a:latin typeface="Arial" pitchFamily="34" charset="0"/>
                          <a:cs typeface="Arial" pitchFamily="34" charset="0"/>
                        </a:rPr>
                        <a:t> </a:t>
                      </a:r>
                    </a:p>
                    <a:p>
                      <a:pPr>
                        <a:buFont typeface="Arial"/>
                        <a:buChar char="•"/>
                      </a:pPr>
                      <a:r>
                        <a:rPr lang="en-IN" sz="1400" u="none" dirty="0">
                          <a:solidFill>
                            <a:schemeClr val="tx1"/>
                          </a:solidFill>
                          <a:latin typeface="Arial" pitchFamily="34" charset="0"/>
                          <a:cs typeface="Arial" pitchFamily="34" charset="0"/>
                          <a:hlinkClick r:id="rId6" action="ppaction://hlinkfile" tooltip="Kalinga (India)"/>
                        </a:rPr>
                        <a:t>Kalinga</a:t>
                      </a:r>
                      <a:r>
                        <a:rPr lang="en-IN" sz="1400" u="none" dirty="0">
                          <a:solidFill>
                            <a:schemeClr val="tx1"/>
                          </a:solidFill>
                          <a:latin typeface="Arial" pitchFamily="34" charset="0"/>
                          <a:cs typeface="Arial" pitchFamily="34" charset="0"/>
                        </a:rPr>
                        <a:t> </a:t>
                      </a:r>
                    </a:p>
                    <a:p>
                      <a:pPr>
                        <a:buFont typeface="Arial"/>
                        <a:buChar char="•"/>
                      </a:pPr>
                      <a:r>
                        <a:rPr lang="en-IN" sz="1400" u="none" dirty="0" err="1">
                          <a:solidFill>
                            <a:schemeClr val="tx1"/>
                          </a:solidFill>
                          <a:latin typeface="Arial" pitchFamily="34" charset="0"/>
                          <a:cs typeface="Arial" pitchFamily="34" charset="0"/>
                          <a:hlinkClick r:id="rId7" action="ppaction://hlinkfile" tooltip="Maurya Empire"/>
                        </a:rPr>
                        <a:t>Maurya</a:t>
                      </a:r>
                      <a:r>
                        <a:rPr lang="en-IN" sz="1400" u="none" dirty="0">
                          <a:solidFill>
                            <a:schemeClr val="tx1"/>
                          </a:solidFill>
                          <a:latin typeface="Arial" pitchFamily="34" charset="0"/>
                          <a:cs typeface="Arial" pitchFamily="34" charset="0"/>
                          <a:hlinkClick r:id="rId7" action="ppaction://hlinkfile" tooltip="Maurya Empire"/>
                        </a:rPr>
                        <a:t> Empire</a:t>
                      </a:r>
                      <a:r>
                        <a:rPr lang="en-IN" sz="1400" u="none" dirty="0">
                          <a:solidFill>
                            <a:schemeClr val="tx1"/>
                          </a:solidFill>
                          <a:latin typeface="Arial" pitchFamily="34" charset="0"/>
                          <a:cs typeface="Arial" pitchFamily="34" charset="0"/>
                        </a:rPr>
                        <a:t> </a:t>
                      </a:r>
                    </a:p>
                    <a:p>
                      <a:pPr>
                        <a:buFont typeface="Arial"/>
                        <a:buChar char="•"/>
                      </a:pPr>
                      <a:r>
                        <a:rPr lang="en-IN" sz="1400" u="none" dirty="0" err="1">
                          <a:solidFill>
                            <a:schemeClr val="tx1"/>
                          </a:solidFill>
                          <a:latin typeface="Arial" pitchFamily="34" charset="0"/>
                          <a:cs typeface="Arial" pitchFamily="34" charset="0"/>
                          <a:hlinkClick r:id="rId8" action="ppaction://hlinkfile" tooltip="Sunga Empire"/>
                        </a:rPr>
                        <a:t>Sunga</a:t>
                      </a:r>
                      <a:r>
                        <a:rPr lang="en-IN" sz="1400" u="none" dirty="0">
                          <a:solidFill>
                            <a:schemeClr val="tx1"/>
                          </a:solidFill>
                          <a:latin typeface="Arial" pitchFamily="34" charset="0"/>
                          <a:cs typeface="Arial" pitchFamily="34" charset="0"/>
                          <a:hlinkClick r:id="rId8" action="ppaction://hlinkfile" tooltip="Sunga Empire"/>
                        </a:rPr>
                        <a:t> Empire</a:t>
                      </a:r>
                      <a:r>
                        <a:rPr lang="en-IN" sz="1400" u="none" dirty="0">
                          <a:solidFill>
                            <a:schemeClr val="tx1"/>
                          </a:solidFill>
                          <a:latin typeface="Arial" pitchFamily="34" charset="0"/>
                          <a:cs typeface="Arial" pitchFamily="34" charset="0"/>
                        </a:rPr>
                        <a:t> </a:t>
                      </a:r>
                    </a:p>
                    <a:p>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endParaRPr lang="en-IN" sz="1400" u="none" dirty="0">
                        <a:solidFill>
                          <a:schemeClr val="tx1"/>
                        </a:solidFill>
                        <a:latin typeface="Arial" pitchFamily="34" charset="0"/>
                        <a:cs typeface="Arial" pitchFamily="34" charset="0"/>
                      </a:endParaRPr>
                    </a:p>
                    <a:p>
                      <a:pPr>
                        <a:buFont typeface="Arial"/>
                        <a:buChar char="•"/>
                      </a:pPr>
                      <a:r>
                        <a:rPr lang="en-IN" sz="1400" u="none" dirty="0" err="1">
                          <a:solidFill>
                            <a:schemeClr val="tx1"/>
                          </a:solidFill>
                          <a:latin typeface="Arial" pitchFamily="34" charset="0"/>
                          <a:cs typeface="Arial" pitchFamily="34" charset="0"/>
                          <a:hlinkClick r:id="rId9" action="ppaction://hlinkfile" tooltip="Kuninda Kingdom"/>
                        </a:rPr>
                        <a:t>Kuninda</a:t>
                      </a:r>
                      <a:r>
                        <a:rPr lang="en-IN" sz="1400" u="none" dirty="0">
                          <a:solidFill>
                            <a:schemeClr val="tx1"/>
                          </a:solidFill>
                          <a:latin typeface="Arial" pitchFamily="34" charset="0"/>
                          <a:cs typeface="Arial" pitchFamily="34" charset="0"/>
                          <a:hlinkClick r:id="rId9" action="ppaction://hlinkfile" tooltip="Kuninda Kingdom"/>
                        </a:rPr>
                        <a:t> Kingdom</a:t>
                      </a:r>
                      <a:r>
                        <a:rPr lang="en-IN" sz="1400" u="none" dirty="0">
                          <a:solidFill>
                            <a:schemeClr val="tx1"/>
                          </a:solidFill>
                          <a:latin typeface="Arial" pitchFamily="34" charset="0"/>
                          <a:cs typeface="Arial" pitchFamily="34" charset="0"/>
                        </a:rPr>
                        <a:t> </a:t>
                      </a:r>
                    </a:p>
                    <a:p>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endParaRPr lang="en-IN" sz="1400" u="none" dirty="0">
                        <a:solidFill>
                          <a:schemeClr val="tx1"/>
                        </a:solidFill>
                        <a:latin typeface="Arial" pitchFamily="34" charset="0"/>
                        <a:cs typeface="Arial" pitchFamily="34" charset="0"/>
                      </a:endParaRPr>
                    </a:p>
                    <a:p>
                      <a:pPr>
                        <a:buFont typeface="Arial"/>
                        <a:buChar char="•"/>
                      </a:pPr>
                      <a:r>
                        <a:rPr lang="en-IN" sz="1400" u="none" dirty="0">
                          <a:solidFill>
                            <a:schemeClr val="tx1"/>
                          </a:solidFill>
                          <a:latin typeface="Arial" pitchFamily="34" charset="0"/>
                          <a:cs typeface="Arial" pitchFamily="34" charset="0"/>
                          <a:hlinkClick r:id="rId10" action="ppaction://hlinkfile" tooltip="Western Satraps"/>
                        </a:rPr>
                        <a:t>Western Satraps</a:t>
                      </a:r>
                      <a:r>
                        <a:rPr lang="en-IN" sz="1400" u="none" dirty="0">
                          <a:solidFill>
                            <a:schemeClr val="tx1"/>
                          </a:solidFill>
                          <a:latin typeface="Arial" pitchFamily="34" charset="0"/>
                          <a:cs typeface="Arial" pitchFamily="34" charset="0"/>
                        </a:rPr>
                        <a:t> </a:t>
                      </a:r>
                    </a:p>
                    <a:p>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endParaRPr lang="en-IN" sz="1400" u="none" dirty="0">
                        <a:solidFill>
                          <a:schemeClr val="tx1"/>
                        </a:solidFill>
                        <a:latin typeface="Arial" pitchFamily="34" charset="0"/>
                        <a:cs typeface="Arial" pitchFamily="34" charset="0"/>
                      </a:endParaRPr>
                    </a:p>
                    <a:p>
                      <a:pPr>
                        <a:buFont typeface="Arial"/>
                        <a:buChar char="•"/>
                      </a:pPr>
                      <a:r>
                        <a:rPr lang="en-IN" sz="1400" u="none" dirty="0">
                          <a:solidFill>
                            <a:schemeClr val="tx1"/>
                          </a:solidFill>
                          <a:latin typeface="Arial" pitchFamily="34" charset="0"/>
                          <a:cs typeface="Arial" pitchFamily="34" charset="0"/>
                          <a:hlinkClick r:id="rId11" action="ppaction://hlinkfile" tooltip="Gupta Empire"/>
                        </a:rPr>
                        <a:t>Gupta Empire</a:t>
                      </a:r>
                      <a:r>
                        <a:rPr lang="en-IN" sz="1400" u="none" dirty="0">
                          <a:solidFill>
                            <a:schemeClr val="tx1"/>
                          </a:solidFill>
                          <a:latin typeface="Arial" pitchFamily="34" charset="0"/>
                          <a:cs typeface="Arial" pitchFamily="34" charset="0"/>
                        </a:rPr>
                        <a:t> </a:t>
                      </a:r>
                    </a:p>
                    <a:p>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endParaRPr lang="en-IN" sz="1400" u="none" dirty="0">
                        <a:solidFill>
                          <a:schemeClr val="tx1"/>
                        </a:solidFill>
                        <a:latin typeface="Arial" pitchFamily="34" charset="0"/>
                        <a:cs typeface="Arial" pitchFamily="34" charset="0"/>
                      </a:endParaRPr>
                    </a:p>
                    <a:p>
                      <a:pPr>
                        <a:buFont typeface="Arial"/>
                        <a:buChar char="•"/>
                      </a:pPr>
                      <a:r>
                        <a:rPr lang="en-IN" sz="1400" u="none" dirty="0" err="1">
                          <a:solidFill>
                            <a:schemeClr val="tx1"/>
                          </a:solidFill>
                          <a:latin typeface="Arial" pitchFamily="34" charset="0"/>
                          <a:cs typeface="Arial" pitchFamily="34" charset="0"/>
                          <a:hlinkClick r:id="rId12" action="ppaction://hlinkfile" tooltip="Harsha"/>
                        </a:rPr>
                        <a:t>Harsha</a:t>
                      </a:r>
                      <a:r>
                        <a:rPr lang="en-IN" sz="1400" u="none" dirty="0">
                          <a:solidFill>
                            <a:schemeClr val="tx1"/>
                          </a:solidFill>
                          <a:latin typeface="Arial" pitchFamily="34" charset="0"/>
                          <a:cs typeface="Arial" pitchFamily="34" charset="0"/>
                        </a:rPr>
                        <a:t> </a:t>
                      </a:r>
                    </a:p>
                    <a:p>
                      <a:pPr>
                        <a:buFont typeface="Arial"/>
                        <a:buChar char="•"/>
                      </a:pPr>
                      <a:r>
                        <a:rPr lang="en-IN" sz="1400" u="none" dirty="0" err="1">
                          <a:solidFill>
                            <a:schemeClr val="tx1"/>
                          </a:solidFill>
                          <a:latin typeface="Arial" pitchFamily="34" charset="0"/>
                          <a:cs typeface="Arial" pitchFamily="34" charset="0"/>
                          <a:hlinkClick r:id="rId13" action="ppaction://hlinkfile" tooltip="Gurjara Pratihara"/>
                        </a:rPr>
                        <a:t>Gurjara</a:t>
                      </a:r>
                      <a:r>
                        <a:rPr lang="en-IN" sz="1400" u="none" dirty="0">
                          <a:solidFill>
                            <a:schemeClr val="tx1"/>
                          </a:solidFill>
                          <a:latin typeface="Arial" pitchFamily="34" charset="0"/>
                          <a:cs typeface="Arial" pitchFamily="34" charset="0"/>
                          <a:hlinkClick r:id="rId13" action="ppaction://hlinkfile" tooltip="Gurjara Pratihara"/>
                        </a:rPr>
                        <a:t> </a:t>
                      </a:r>
                      <a:r>
                        <a:rPr lang="en-IN" sz="1400" u="none" dirty="0" err="1">
                          <a:solidFill>
                            <a:schemeClr val="tx1"/>
                          </a:solidFill>
                          <a:latin typeface="Arial" pitchFamily="34" charset="0"/>
                          <a:cs typeface="Arial" pitchFamily="34" charset="0"/>
                          <a:hlinkClick r:id="rId13" action="ppaction://hlinkfile" tooltip="Gurjara Pratihara"/>
                        </a:rPr>
                        <a:t>Pratihara</a:t>
                      </a:r>
                      <a:r>
                        <a:rPr lang="en-IN" sz="1400" u="none" dirty="0">
                          <a:solidFill>
                            <a:schemeClr val="tx1"/>
                          </a:solidFill>
                          <a:latin typeface="Arial" pitchFamily="34" charset="0"/>
                          <a:cs typeface="Arial" pitchFamily="34" charset="0"/>
                        </a:rPr>
                        <a:t> </a:t>
                      </a:r>
                    </a:p>
                    <a:p>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endParaRPr lang="en-IN" sz="1400" u="none" dirty="0">
                        <a:solidFill>
                          <a:schemeClr val="tx1"/>
                        </a:solidFill>
                        <a:latin typeface="Arial" pitchFamily="34" charset="0"/>
                        <a:cs typeface="Arial" pitchFamily="34" charset="0"/>
                      </a:endParaRPr>
                    </a:p>
                    <a:p>
                      <a:pPr>
                        <a:buFont typeface="Arial"/>
                        <a:buChar char="•"/>
                      </a:pPr>
                      <a:r>
                        <a:rPr lang="en-IN" sz="1400" u="none" dirty="0">
                          <a:solidFill>
                            <a:schemeClr val="tx1"/>
                          </a:solidFill>
                          <a:latin typeface="Arial" pitchFamily="34" charset="0"/>
                          <a:cs typeface="Arial" pitchFamily="34" charset="0"/>
                          <a:hlinkClick r:id="rId14" action="ppaction://hlinkfile" tooltip="Pala Empire"/>
                        </a:rPr>
                        <a:t>Pala Empire</a:t>
                      </a:r>
                      <a:r>
                        <a:rPr lang="en-IN" sz="1400" u="none" dirty="0">
                          <a:solidFill>
                            <a:schemeClr val="tx1"/>
                          </a:solidFill>
                          <a:latin typeface="Arial" pitchFamily="34" charset="0"/>
                          <a:cs typeface="Arial" pitchFamily="34" charset="0"/>
                        </a:rPr>
                        <a:t> </a:t>
                      </a:r>
                    </a:p>
                    <a:p>
                      <a:pPr>
                        <a:buFont typeface="Arial"/>
                        <a:buChar char="•"/>
                      </a:pPr>
                      <a:r>
                        <a:rPr lang="en-IN" sz="1400" u="none" dirty="0" err="1">
                          <a:solidFill>
                            <a:schemeClr val="tx1"/>
                          </a:solidFill>
                          <a:latin typeface="Arial" pitchFamily="34" charset="0"/>
                          <a:cs typeface="Arial" pitchFamily="34" charset="0"/>
                          <a:hlinkClick r:id="rId15" action="ppaction://hlinkfile" tooltip="Solanki"/>
                        </a:rPr>
                        <a:t>Solanki</a:t>
                      </a:r>
                      <a:r>
                        <a:rPr lang="en-IN" sz="1400" u="none" dirty="0">
                          <a:solidFill>
                            <a:schemeClr val="tx1"/>
                          </a:solidFill>
                          <a:latin typeface="Arial" pitchFamily="34" charset="0"/>
                          <a:cs typeface="Arial" pitchFamily="34" charset="0"/>
                        </a:rPr>
                        <a:t> </a:t>
                      </a:r>
                    </a:p>
                    <a:p>
                      <a:pPr>
                        <a:buFont typeface="Arial"/>
                        <a:buChar char="•"/>
                      </a:pPr>
                      <a:r>
                        <a:rPr lang="en-IN" sz="1400" u="none" dirty="0">
                          <a:solidFill>
                            <a:schemeClr val="tx1"/>
                          </a:solidFill>
                          <a:latin typeface="Arial" pitchFamily="34" charset="0"/>
                          <a:cs typeface="Arial" pitchFamily="34" charset="0"/>
                          <a:hlinkClick r:id="rId16" action="ppaction://hlinkfile" tooltip="Eastern Ganga dynasty"/>
                        </a:rPr>
                        <a:t>Eastern Ganga dynasty</a:t>
                      </a:r>
                      <a:r>
                        <a:rPr lang="en-IN" sz="1400" u="none" dirty="0">
                          <a:solidFill>
                            <a:schemeClr val="tx1"/>
                          </a:solidFill>
                          <a:latin typeface="Arial" pitchFamily="34" charset="0"/>
                          <a:cs typeface="Arial" pitchFamily="34" charset="0"/>
                        </a:rPr>
                        <a:t> </a:t>
                      </a:r>
                    </a:p>
                    <a:p>
                      <a:pPr>
                        <a:buFont typeface="Arial"/>
                        <a:buChar char="•"/>
                      </a:pPr>
                      <a:r>
                        <a:rPr lang="en-IN" sz="1400" u="none" dirty="0" err="1">
                          <a:solidFill>
                            <a:schemeClr val="tx1"/>
                          </a:solidFill>
                          <a:latin typeface="Arial" pitchFamily="34" charset="0"/>
                          <a:cs typeface="Arial" pitchFamily="34" charset="0"/>
                          <a:hlinkClick r:id="rId17" action="ppaction://hlinkfile" tooltip="Sena dynasty"/>
                        </a:rPr>
                        <a:t>Sena</a:t>
                      </a:r>
                      <a:r>
                        <a:rPr lang="en-IN" sz="1400" u="none" dirty="0">
                          <a:solidFill>
                            <a:schemeClr val="tx1"/>
                          </a:solidFill>
                          <a:latin typeface="Arial" pitchFamily="34" charset="0"/>
                          <a:cs typeface="Arial" pitchFamily="34" charset="0"/>
                          <a:hlinkClick r:id="rId17" action="ppaction://hlinkfile" tooltip="Sena dynasty"/>
                        </a:rPr>
                        <a:t> dynasty</a:t>
                      </a:r>
                      <a:r>
                        <a:rPr lang="en-IN" sz="1400" u="none" dirty="0">
                          <a:solidFill>
                            <a:schemeClr val="tx1"/>
                          </a:solidFill>
                          <a:latin typeface="Arial" pitchFamily="34" charset="0"/>
                          <a:cs typeface="Arial" pitchFamily="34" charset="0"/>
                        </a:rPr>
                        <a:t> </a:t>
                      </a:r>
                    </a:p>
                  </a:txBody>
                  <a:tcPr marL="2209" marR="2209" marT="2039" marB="2039">
                    <a:lnL>
                      <a:noFill/>
                    </a:lnL>
                    <a:lnR>
                      <a:noFill/>
                    </a:lnR>
                    <a:lnT>
                      <a:noFill/>
                    </a:lnT>
                    <a:lnB>
                      <a:noFill/>
                    </a:lnB>
                  </a:tcPr>
                </a:tc>
                <a:tc>
                  <a:txBody>
                    <a:bodyPr/>
                    <a:lstStyle/>
                    <a:p>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endParaRPr lang="en-IN" sz="1400" u="none" dirty="0">
                        <a:solidFill>
                          <a:schemeClr val="tx1"/>
                        </a:solidFill>
                        <a:latin typeface="Arial" pitchFamily="34" charset="0"/>
                        <a:cs typeface="Arial" pitchFamily="34" charset="0"/>
                      </a:endParaRPr>
                    </a:p>
                    <a:p>
                      <a:pPr>
                        <a:buFont typeface="Arial"/>
                        <a:buChar char="•"/>
                      </a:pPr>
                      <a:r>
                        <a:rPr lang="en-IN" sz="1400" u="none" dirty="0" err="1">
                          <a:solidFill>
                            <a:schemeClr val="tx1"/>
                          </a:solidFill>
                          <a:latin typeface="Arial" pitchFamily="34" charset="0"/>
                          <a:cs typeface="Arial" pitchFamily="34" charset="0"/>
                          <a:hlinkClick r:id="rId18" action="ppaction://hlinkfile" tooltip="Satavahana"/>
                        </a:rPr>
                        <a:t>Satavahana</a:t>
                      </a:r>
                      <a:r>
                        <a:rPr lang="en-IN" sz="1400" u="none" dirty="0">
                          <a:solidFill>
                            <a:schemeClr val="tx1"/>
                          </a:solidFill>
                          <a:latin typeface="Arial" pitchFamily="34" charset="0"/>
                          <a:cs typeface="Arial" pitchFamily="34" charset="0"/>
                          <a:hlinkClick r:id="rId18" action="ppaction://hlinkfile" tooltip="Satavahana"/>
                        </a:rPr>
                        <a:t> empire</a:t>
                      </a:r>
                      <a:r>
                        <a:rPr lang="en-IN" sz="1400" u="none" dirty="0">
                          <a:solidFill>
                            <a:schemeClr val="tx1"/>
                          </a:solidFill>
                          <a:latin typeface="Arial" pitchFamily="34" charset="0"/>
                          <a:cs typeface="Arial" pitchFamily="34" charset="0"/>
                        </a:rPr>
                        <a:t> </a:t>
                      </a:r>
                    </a:p>
                    <a:p>
                      <a:pPr>
                        <a:buFont typeface="Arial"/>
                        <a:buChar char="•"/>
                      </a:pPr>
                      <a:r>
                        <a:rPr lang="en-IN" sz="1400" u="none" dirty="0" err="1">
                          <a:solidFill>
                            <a:schemeClr val="tx1"/>
                          </a:solidFill>
                          <a:latin typeface="Arial" pitchFamily="34" charset="0"/>
                          <a:cs typeface="Arial" pitchFamily="34" charset="0"/>
                          <a:hlinkClick r:id="rId19" action="ppaction://hlinkfile" tooltip="Pandyan Kingdom"/>
                        </a:rPr>
                        <a:t>Pandyan</a:t>
                      </a:r>
                      <a:r>
                        <a:rPr lang="en-IN" sz="1400" u="none" dirty="0">
                          <a:solidFill>
                            <a:schemeClr val="tx1"/>
                          </a:solidFill>
                          <a:latin typeface="Arial" pitchFamily="34" charset="0"/>
                          <a:cs typeface="Arial" pitchFamily="34" charset="0"/>
                        </a:rPr>
                        <a:t> </a:t>
                      </a:r>
                    </a:p>
                    <a:p>
                      <a:pPr>
                        <a:buFont typeface="Arial"/>
                        <a:buChar char="•"/>
                      </a:pPr>
                      <a:r>
                        <a:rPr lang="en-IN" sz="1400" u="none" dirty="0">
                          <a:solidFill>
                            <a:schemeClr val="tx1"/>
                          </a:solidFill>
                          <a:latin typeface="Arial" pitchFamily="34" charset="0"/>
                          <a:cs typeface="Arial" pitchFamily="34" charset="0"/>
                          <a:hlinkClick r:id="rId20" action="ppaction://hlinkfile" tooltip="Chola Dynasty"/>
                        </a:rPr>
                        <a:t>Cholas</a:t>
                      </a:r>
                      <a:r>
                        <a:rPr lang="en-IN" sz="1400" u="none" dirty="0">
                          <a:solidFill>
                            <a:schemeClr val="tx1"/>
                          </a:solidFill>
                          <a:latin typeface="Arial" pitchFamily="34" charset="0"/>
                          <a:cs typeface="Arial" pitchFamily="34" charset="0"/>
                        </a:rPr>
                        <a:t> </a:t>
                      </a:r>
                    </a:p>
                    <a:p>
                      <a:pPr>
                        <a:buFont typeface="Arial"/>
                        <a:buChar char="•"/>
                      </a:pPr>
                      <a:r>
                        <a:rPr lang="en-IN" sz="1400" u="none" dirty="0" err="1">
                          <a:solidFill>
                            <a:schemeClr val="tx1"/>
                          </a:solidFill>
                          <a:latin typeface="Arial" pitchFamily="34" charset="0"/>
                          <a:cs typeface="Arial" pitchFamily="34" charset="0"/>
                          <a:hlinkClick r:id="rId21" action="ppaction://hlinkfile" tooltip="Chera dynasty"/>
                        </a:rPr>
                        <a:t>Chera</a:t>
                      </a:r>
                      <a:r>
                        <a:rPr lang="en-IN" sz="1400" u="none" dirty="0">
                          <a:solidFill>
                            <a:schemeClr val="tx1"/>
                          </a:solidFill>
                          <a:latin typeface="Arial" pitchFamily="34" charset="0"/>
                          <a:cs typeface="Arial" pitchFamily="34" charset="0"/>
                        </a:rPr>
                        <a:t> </a:t>
                      </a:r>
                    </a:p>
                    <a:p>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endParaRPr lang="en-IN" sz="1400" u="none" dirty="0">
                        <a:solidFill>
                          <a:schemeClr val="tx1"/>
                        </a:solidFill>
                        <a:latin typeface="Arial" pitchFamily="34" charset="0"/>
                        <a:cs typeface="Arial" pitchFamily="34" charset="0"/>
                      </a:endParaRPr>
                    </a:p>
                    <a:p>
                      <a:pPr>
                        <a:buFont typeface="Arial"/>
                        <a:buChar char="•"/>
                      </a:pPr>
                      <a:r>
                        <a:rPr lang="en-IN" sz="1400" u="none" dirty="0" err="1">
                          <a:solidFill>
                            <a:schemeClr val="tx1"/>
                          </a:solidFill>
                          <a:latin typeface="Arial" pitchFamily="34" charset="0"/>
                          <a:cs typeface="Arial" pitchFamily="34" charset="0"/>
                          <a:hlinkClick r:id="rId22" action="ppaction://hlinkfile" tooltip="Kalabhras"/>
                        </a:rPr>
                        <a:t>Kalabhras</a:t>
                      </a:r>
                      <a:r>
                        <a:rPr lang="en-IN" sz="1400" u="none" dirty="0">
                          <a:solidFill>
                            <a:schemeClr val="tx1"/>
                          </a:solidFill>
                          <a:latin typeface="Arial" pitchFamily="34" charset="0"/>
                          <a:cs typeface="Arial" pitchFamily="34" charset="0"/>
                        </a:rPr>
                        <a:t> </a:t>
                      </a:r>
                    </a:p>
                    <a:p>
                      <a:pPr>
                        <a:buFont typeface="Arial"/>
                        <a:buChar char="•"/>
                      </a:pPr>
                      <a:r>
                        <a:rPr lang="en-IN" sz="1400" u="none" dirty="0" err="1">
                          <a:solidFill>
                            <a:schemeClr val="tx1"/>
                          </a:solidFill>
                          <a:latin typeface="Arial" pitchFamily="34" charset="0"/>
                          <a:cs typeface="Arial" pitchFamily="34" charset="0"/>
                          <a:hlinkClick r:id="rId23" action="ppaction://hlinkfile" tooltip="Kadamba Dynasty"/>
                        </a:rPr>
                        <a:t>Kadamba</a:t>
                      </a:r>
                      <a:r>
                        <a:rPr lang="en-IN" sz="1400" u="none" dirty="0">
                          <a:solidFill>
                            <a:schemeClr val="tx1"/>
                          </a:solidFill>
                          <a:latin typeface="Arial" pitchFamily="34" charset="0"/>
                          <a:cs typeface="Arial" pitchFamily="34" charset="0"/>
                          <a:hlinkClick r:id="rId23" action="ppaction://hlinkfile" tooltip="Kadamba Dynasty"/>
                        </a:rPr>
                        <a:t> Dynasty</a:t>
                      </a:r>
                      <a:r>
                        <a:rPr lang="en-IN" sz="1400" u="none" dirty="0">
                          <a:solidFill>
                            <a:schemeClr val="tx1"/>
                          </a:solidFill>
                          <a:latin typeface="Arial" pitchFamily="34" charset="0"/>
                          <a:cs typeface="Arial" pitchFamily="34" charset="0"/>
                        </a:rPr>
                        <a:t> </a:t>
                      </a:r>
                    </a:p>
                    <a:p>
                      <a:pPr>
                        <a:buFont typeface="Arial"/>
                        <a:buChar char="•"/>
                      </a:pPr>
                      <a:r>
                        <a:rPr lang="en-IN" sz="1400" u="none" dirty="0" err="1">
                          <a:solidFill>
                            <a:schemeClr val="tx1"/>
                          </a:solidFill>
                          <a:latin typeface="Arial" pitchFamily="34" charset="0"/>
                          <a:cs typeface="Arial" pitchFamily="34" charset="0"/>
                          <a:hlinkClick r:id="rId24" action="ppaction://hlinkfile" tooltip="Pallava"/>
                        </a:rPr>
                        <a:t>Pallava</a:t>
                      </a:r>
                      <a:r>
                        <a:rPr lang="en-IN" sz="1400" u="none" dirty="0">
                          <a:solidFill>
                            <a:schemeClr val="tx1"/>
                          </a:solidFill>
                          <a:latin typeface="Arial" pitchFamily="34" charset="0"/>
                          <a:cs typeface="Arial" pitchFamily="34" charset="0"/>
                        </a:rPr>
                        <a:t> </a:t>
                      </a:r>
                    </a:p>
                    <a:p>
                      <a:pPr>
                        <a:buFont typeface="Arial"/>
                        <a:buChar char="•"/>
                      </a:pPr>
                      <a:r>
                        <a:rPr lang="en-IN" sz="1400" u="none" dirty="0" err="1">
                          <a:solidFill>
                            <a:schemeClr val="tx1"/>
                          </a:solidFill>
                          <a:latin typeface="Arial" pitchFamily="34" charset="0"/>
                          <a:cs typeface="Arial" pitchFamily="34" charset="0"/>
                          <a:hlinkClick r:id="rId25" action="ppaction://hlinkfile" tooltip="Chalukya dynasty"/>
                        </a:rPr>
                        <a:t>Chalukya</a:t>
                      </a:r>
                      <a:r>
                        <a:rPr lang="en-IN" sz="1400" u="none" dirty="0">
                          <a:solidFill>
                            <a:schemeClr val="tx1"/>
                          </a:solidFill>
                          <a:latin typeface="Arial" pitchFamily="34" charset="0"/>
                          <a:cs typeface="Arial" pitchFamily="34" charset="0"/>
                        </a:rPr>
                        <a:t> </a:t>
                      </a:r>
                    </a:p>
                    <a:p>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endParaRPr lang="en-IN" sz="1400" u="none" dirty="0">
                        <a:solidFill>
                          <a:schemeClr val="tx1"/>
                        </a:solidFill>
                        <a:latin typeface="Arial" pitchFamily="34" charset="0"/>
                        <a:cs typeface="Arial" pitchFamily="34" charset="0"/>
                      </a:endParaRPr>
                    </a:p>
                    <a:p>
                      <a:pPr>
                        <a:buFont typeface="Arial"/>
                        <a:buChar char="•"/>
                      </a:pPr>
                      <a:r>
                        <a:rPr lang="en-IN" sz="1400" u="none" dirty="0" err="1">
                          <a:solidFill>
                            <a:schemeClr val="tx1"/>
                          </a:solidFill>
                          <a:latin typeface="Arial" pitchFamily="34" charset="0"/>
                          <a:cs typeface="Arial" pitchFamily="34" charset="0"/>
                          <a:hlinkClick r:id="rId26" action="ppaction://hlinkfile" tooltip="Rashtrakuta Dynasty"/>
                        </a:rPr>
                        <a:t>Rashtrakuta</a:t>
                      </a:r>
                      <a:r>
                        <a:rPr lang="en-IN" sz="1400" u="none" dirty="0">
                          <a:solidFill>
                            <a:schemeClr val="tx1"/>
                          </a:solidFill>
                          <a:latin typeface="Arial" pitchFamily="34" charset="0"/>
                          <a:cs typeface="Arial" pitchFamily="34" charset="0"/>
                        </a:rPr>
                        <a:t> </a:t>
                      </a:r>
                    </a:p>
                    <a:p>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endParaRPr lang="en-IN" sz="1400" u="none" dirty="0">
                        <a:solidFill>
                          <a:schemeClr val="tx1"/>
                        </a:solidFill>
                        <a:latin typeface="Arial" pitchFamily="34" charset="0"/>
                        <a:cs typeface="Arial" pitchFamily="34" charset="0"/>
                      </a:endParaRPr>
                    </a:p>
                    <a:p>
                      <a:pPr>
                        <a:buFont typeface="Arial"/>
                        <a:buChar char="•"/>
                      </a:pPr>
                      <a:r>
                        <a:rPr lang="en-IN" sz="1400" u="none" dirty="0">
                          <a:solidFill>
                            <a:schemeClr val="tx1"/>
                          </a:solidFill>
                          <a:latin typeface="Arial" pitchFamily="34" charset="0"/>
                          <a:cs typeface="Arial" pitchFamily="34" charset="0"/>
                          <a:hlinkClick r:id="rId27" action="ppaction://hlinkfile" tooltip="Western Chalukya Empire"/>
                        </a:rPr>
                        <a:t>Western </a:t>
                      </a:r>
                      <a:r>
                        <a:rPr lang="en-IN" sz="1400" u="none" dirty="0" err="1">
                          <a:solidFill>
                            <a:schemeClr val="tx1"/>
                          </a:solidFill>
                          <a:latin typeface="Arial" pitchFamily="34" charset="0"/>
                          <a:cs typeface="Arial" pitchFamily="34" charset="0"/>
                          <a:hlinkClick r:id="rId27" action="ppaction://hlinkfile" tooltip="Western Chalukya Empire"/>
                        </a:rPr>
                        <a:t>Chalukyas</a:t>
                      </a:r>
                      <a:r>
                        <a:rPr lang="en-IN" sz="1400" u="none" dirty="0">
                          <a:solidFill>
                            <a:schemeClr val="tx1"/>
                          </a:solidFill>
                          <a:latin typeface="Arial" pitchFamily="34" charset="0"/>
                          <a:cs typeface="Arial" pitchFamily="34" charset="0"/>
                        </a:rPr>
                        <a:t> </a:t>
                      </a:r>
                    </a:p>
                    <a:p>
                      <a:pPr>
                        <a:buFont typeface="Arial"/>
                        <a:buChar char="•"/>
                      </a:pPr>
                      <a:r>
                        <a:rPr lang="en-IN" sz="1400" u="none" dirty="0" err="1">
                          <a:solidFill>
                            <a:schemeClr val="tx1"/>
                          </a:solidFill>
                          <a:latin typeface="Arial" pitchFamily="34" charset="0"/>
                          <a:cs typeface="Arial" pitchFamily="34" charset="0"/>
                          <a:hlinkClick r:id="rId28" action="ppaction://hlinkfile" tooltip="Hoysala Empire"/>
                        </a:rPr>
                        <a:t>Hoysala</a:t>
                      </a:r>
                      <a:r>
                        <a:rPr lang="en-IN" sz="1400" u="none" dirty="0">
                          <a:solidFill>
                            <a:schemeClr val="tx1"/>
                          </a:solidFill>
                          <a:latin typeface="Arial" pitchFamily="34" charset="0"/>
                          <a:cs typeface="Arial" pitchFamily="34" charset="0"/>
                          <a:hlinkClick r:id="rId28" action="ppaction://hlinkfile" tooltip="Hoysala Empire"/>
                        </a:rPr>
                        <a:t> Empire</a:t>
                      </a:r>
                      <a:r>
                        <a:rPr lang="en-IN" sz="1400" u="none" dirty="0">
                          <a:solidFill>
                            <a:schemeClr val="tx1"/>
                          </a:solidFill>
                          <a:latin typeface="Arial" pitchFamily="34" charset="0"/>
                          <a:cs typeface="Arial" pitchFamily="34" charset="0"/>
                        </a:rPr>
                        <a:t> </a:t>
                      </a:r>
                    </a:p>
                  </a:txBody>
                  <a:tcPr marL="2209" marR="2209" marT="2039" marB="2039">
                    <a:lnL>
                      <a:noFill/>
                    </a:lnL>
                    <a:lnR>
                      <a:noFill/>
                    </a:lnR>
                    <a:lnT>
                      <a:noFill/>
                    </a:lnT>
                    <a:lnB>
                      <a:noFill/>
                    </a:lnB>
                  </a:tcPr>
                </a:tc>
                <a:tc>
                  <a:txBody>
                    <a:bodyPr/>
                    <a:lstStyle/>
                    <a:p>
                      <a:pPr>
                        <a:buFont typeface="Arial"/>
                        <a:buChar char="•"/>
                      </a:pPr>
                      <a:r>
                        <a:rPr lang="en-IN" sz="1400" u="none" dirty="0" err="1">
                          <a:solidFill>
                            <a:schemeClr val="tx1"/>
                          </a:solidFill>
                          <a:latin typeface="Arial" pitchFamily="34" charset="0"/>
                          <a:cs typeface="Arial" pitchFamily="34" charset="0"/>
                          <a:hlinkClick r:id="rId29" action="ppaction://hlinkfile" tooltip="Gandhara"/>
                        </a:rPr>
                        <a:t>Gandhara</a:t>
                      </a:r>
                      <a:r>
                        <a:rPr lang="en-IN" sz="1400" u="none" dirty="0">
                          <a:solidFill>
                            <a:schemeClr val="tx1"/>
                          </a:solidFill>
                          <a:latin typeface="Arial" pitchFamily="34" charset="0"/>
                          <a:cs typeface="Arial" pitchFamily="34" charset="0"/>
                        </a:rPr>
                        <a:t> </a:t>
                      </a:r>
                    </a:p>
                    <a:p>
                      <a:r>
                        <a:rPr lang="en-IN" sz="1400" u="none" dirty="0">
                          <a:solidFill>
                            <a:schemeClr val="tx1"/>
                          </a:solidFill>
                          <a:latin typeface="Arial" pitchFamily="34" charset="0"/>
                          <a:cs typeface="Arial" pitchFamily="34" charset="0"/>
                        </a:rPr>
                        <a:t>(</a:t>
                      </a:r>
                      <a:r>
                        <a:rPr lang="en-IN" sz="1400" u="none" dirty="0">
                          <a:solidFill>
                            <a:schemeClr val="tx1"/>
                          </a:solidFill>
                          <a:latin typeface="Arial" pitchFamily="34" charset="0"/>
                          <a:cs typeface="Arial" pitchFamily="34" charset="0"/>
                          <a:hlinkClick r:id="rId30" action="ppaction://hlinkfile" tooltip="Achaemenid Empire"/>
                        </a:rPr>
                        <a:t>Persian rule</a:t>
                      </a:r>
                      <a:r>
                        <a:rPr lang="en-IN" sz="1400" u="none" dirty="0">
                          <a:solidFill>
                            <a:schemeClr val="tx1"/>
                          </a:solidFill>
                          <a:latin typeface="Arial" pitchFamily="34" charset="0"/>
                          <a:cs typeface="Arial" pitchFamily="34" charset="0"/>
                        </a:rPr>
                        <a:t>)</a:t>
                      </a:r>
                      <a:br>
                        <a:rPr lang="en-IN" sz="1400" u="none" dirty="0">
                          <a:solidFill>
                            <a:schemeClr val="tx1"/>
                          </a:solidFill>
                          <a:latin typeface="Arial" pitchFamily="34" charset="0"/>
                          <a:cs typeface="Arial" pitchFamily="34" charset="0"/>
                        </a:rPr>
                      </a:br>
                      <a:r>
                        <a:rPr lang="en-IN" sz="1400" u="none" dirty="0">
                          <a:solidFill>
                            <a:schemeClr val="tx1"/>
                          </a:solidFill>
                          <a:latin typeface="Arial" pitchFamily="34" charset="0"/>
                          <a:cs typeface="Arial" pitchFamily="34" charset="0"/>
                        </a:rPr>
                        <a:t>(</a:t>
                      </a:r>
                      <a:r>
                        <a:rPr lang="en-IN" sz="1400" u="none" dirty="0">
                          <a:solidFill>
                            <a:schemeClr val="tx1"/>
                          </a:solidFill>
                          <a:latin typeface="Arial" pitchFamily="34" charset="0"/>
                          <a:cs typeface="Arial" pitchFamily="34" charset="0"/>
                          <a:hlinkClick r:id="rId31" action="ppaction://hlinkfile" tooltip="Greek conquests in India"/>
                        </a:rPr>
                        <a:t>Greek conquests</a:t>
                      </a:r>
                      <a:r>
                        <a:rPr lang="en-IN" sz="1400" u="none" dirty="0">
                          <a:solidFill>
                            <a:schemeClr val="tx1"/>
                          </a:solidFill>
                          <a:latin typeface="Arial" pitchFamily="34" charset="0"/>
                          <a:cs typeface="Arial" pitchFamily="34" charset="0"/>
                        </a:rPr>
                        <a:t>)</a:t>
                      </a:r>
                      <a:br>
                        <a:rPr lang="en-IN" sz="1400" u="none" dirty="0">
                          <a:solidFill>
                            <a:schemeClr val="tx1"/>
                          </a:solidFill>
                          <a:latin typeface="Arial" pitchFamily="34" charset="0"/>
                          <a:cs typeface="Arial" pitchFamily="34" charset="0"/>
                        </a:rPr>
                      </a:b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endParaRPr lang="en-IN" sz="1400" u="none" dirty="0">
                        <a:solidFill>
                          <a:schemeClr val="tx1"/>
                        </a:solidFill>
                        <a:latin typeface="Arial" pitchFamily="34" charset="0"/>
                        <a:cs typeface="Arial" pitchFamily="34" charset="0"/>
                      </a:endParaRPr>
                    </a:p>
                    <a:p>
                      <a:pPr>
                        <a:buFont typeface="Arial"/>
                        <a:buChar char="•"/>
                      </a:pPr>
                      <a:r>
                        <a:rPr lang="en-IN" sz="1400" u="none" dirty="0">
                          <a:solidFill>
                            <a:schemeClr val="tx1"/>
                          </a:solidFill>
                          <a:latin typeface="Arial" pitchFamily="34" charset="0"/>
                          <a:cs typeface="Arial" pitchFamily="34" charset="0"/>
                          <a:hlinkClick r:id="rId32" action="ppaction://hlinkfile" tooltip="Indo-Greek Kingdom"/>
                        </a:rPr>
                        <a:t>Indo-Greeks</a:t>
                      </a:r>
                      <a:r>
                        <a:rPr lang="en-IN" sz="1400" u="none" dirty="0">
                          <a:solidFill>
                            <a:schemeClr val="tx1"/>
                          </a:solidFill>
                          <a:latin typeface="Arial" pitchFamily="34" charset="0"/>
                          <a:cs typeface="Arial" pitchFamily="34" charset="0"/>
                        </a:rPr>
                        <a:t> </a:t>
                      </a:r>
                    </a:p>
                    <a:p>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endParaRPr lang="en-IN" sz="1400" u="none" dirty="0">
                        <a:solidFill>
                          <a:schemeClr val="tx1"/>
                        </a:solidFill>
                        <a:latin typeface="Arial" pitchFamily="34" charset="0"/>
                        <a:cs typeface="Arial" pitchFamily="34" charset="0"/>
                      </a:endParaRPr>
                    </a:p>
                    <a:p>
                      <a:pPr>
                        <a:buFont typeface="Arial"/>
                        <a:buChar char="•"/>
                      </a:pPr>
                      <a:r>
                        <a:rPr lang="en-IN" sz="1400" u="none" dirty="0">
                          <a:solidFill>
                            <a:schemeClr val="tx1"/>
                          </a:solidFill>
                          <a:latin typeface="Arial" pitchFamily="34" charset="0"/>
                          <a:cs typeface="Arial" pitchFamily="34" charset="0"/>
                          <a:hlinkClick r:id="rId33" action="ppaction://hlinkfile" tooltip="Indo-Scythians"/>
                        </a:rPr>
                        <a:t>Indo-Scythians</a:t>
                      </a:r>
                      <a:r>
                        <a:rPr lang="en-IN" sz="1400" u="none" dirty="0">
                          <a:solidFill>
                            <a:schemeClr val="tx1"/>
                          </a:solidFill>
                          <a:latin typeface="Arial" pitchFamily="34" charset="0"/>
                          <a:cs typeface="Arial" pitchFamily="34" charset="0"/>
                        </a:rPr>
                        <a:t> </a:t>
                      </a:r>
                    </a:p>
                    <a:p>
                      <a:pPr>
                        <a:buFont typeface="Arial"/>
                        <a:buChar char="•"/>
                      </a:pPr>
                      <a:r>
                        <a:rPr lang="en-IN" sz="1400" u="none" dirty="0">
                          <a:solidFill>
                            <a:schemeClr val="tx1"/>
                          </a:solidFill>
                          <a:latin typeface="Arial" pitchFamily="34" charset="0"/>
                          <a:cs typeface="Arial" pitchFamily="34" charset="0"/>
                          <a:hlinkClick r:id="rId34" action="ppaction://hlinkfile" tooltip="Indo-Parthian Kingdom"/>
                        </a:rPr>
                        <a:t>Indo-</a:t>
                      </a:r>
                      <a:r>
                        <a:rPr lang="en-IN" sz="1400" u="none" dirty="0" err="1">
                          <a:solidFill>
                            <a:schemeClr val="tx1"/>
                          </a:solidFill>
                          <a:latin typeface="Arial" pitchFamily="34" charset="0"/>
                          <a:cs typeface="Arial" pitchFamily="34" charset="0"/>
                          <a:hlinkClick r:id="rId34" action="ppaction://hlinkfile" tooltip="Indo-Parthian Kingdom"/>
                        </a:rPr>
                        <a:t>Parthians</a:t>
                      </a:r>
                      <a:r>
                        <a:rPr lang="en-IN" sz="1400" u="none" dirty="0">
                          <a:solidFill>
                            <a:schemeClr val="tx1"/>
                          </a:solidFill>
                          <a:latin typeface="Arial" pitchFamily="34" charset="0"/>
                          <a:cs typeface="Arial" pitchFamily="34" charset="0"/>
                        </a:rPr>
                        <a:t> </a:t>
                      </a:r>
                    </a:p>
                    <a:p>
                      <a:pPr>
                        <a:buFont typeface="Arial"/>
                        <a:buChar char="•"/>
                      </a:pPr>
                      <a:r>
                        <a:rPr lang="en-IN" sz="1400" u="none" dirty="0" err="1">
                          <a:solidFill>
                            <a:schemeClr val="tx1"/>
                          </a:solidFill>
                          <a:latin typeface="Arial" pitchFamily="34" charset="0"/>
                          <a:cs typeface="Arial" pitchFamily="34" charset="0"/>
                          <a:hlinkClick r:id="rId35" action="ppaction://hlinkfile" tooltip="Kushan Empire"/>
                        </a:rPr>
                        <a:t>Kushan</a:t>
                      </a:r>
                      <a:r>
                        <a:rPr lang="en-IN" sz="1400" u="none" dirty="0">
                          <a:solidFill>
                            <a:schemeClr val="tx1"/>
                          </a:solidFill>
                          <a:latin typeface="Arial" pitchFamily="34" charset="0"/>
                          <a:cs typeface="Arial" pitchFamily="34" charset="0"/>
                          <a:hlinkClick r:id="rId35" action="ppaction://hlinkfile" tooltip="Kushan Empire"/>
                        </a:rPr>
                        <a:t> Empire</a:t>
                      </a:r>
                      <a:r>
                        <a:rPr lang="en-IN" sz="1400" u="none" dirty="0">
                          <a:solidFill>
                            <a:schemeClr val="tx1"/>
                          </a:solidFill>
                          <a:latin typeface="Arial" pitchFamily="34" charset="0"/>
                          <a:cs typeface="Arial" pitchFamily="34" charset="0"/>
                        </a:rPr>
                        <a:t> </a:t>
                      </a:r>
                    </a:p>
                    <a:p>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endParaRPr lang="en-IN" sz="1400" u="none" dirty="0">
                        <a:solidFill>
                          <a:schemeClr val="tx1"/>
                        </a:solidFill>
                        <a:latin typeface="Arial" pitchFamily="34" charset="0"/>
                        <a:cs typeface="Arial" pitchFamily="34" charset="0"/>
                      </a:endParaRPr>
                    </a:p>
                    <a:p>
                      <a:pPr>
                        <a:buFont typeface="Arial"/>
                        <a:buChar char="•"/>
                      </a:pPr>
                      <a:r>
                        <a:rPr lang="en-IN" sz="1400" u="none" dirty="0">
                          <a:solidFill>
                            <a:schemeClr val="tx1"/>
                          </a:solidFill>
                          <a:latin typeface="Arial" pitchFamily="34" charset="0"/>
                          <a:cs typeface="Arial" pitchFamily="34" charset="0"/>
                          <a:hlinkClick r:id="rId36" action="ppaction://hlinkfile" tooltip="Indo-Sassanid"/>
                        </a:rPr>
                        <a:t>Indo-</a:t>
                      </a:r>
                      <a:r>
                        <a:rPr lang="en-IN" sz="1400" u="none" dirty="0" err="1">
                          <a:solidFill>
                            <a:schemeClr val="tx1"/>
                          </a:solidFill>
                          <a:latin typeface="Arial" pitchFamily="34" charset="0"/>
                          <a:cs typeface="Arial" pitchFamily="34" charset="0"/>
                          <a:hlinkClick r:id="rId36" action="ppaction://hlinkfile" tooltip="Indo-Sassanid"/>
                        </a:rPr>
                        <a:t>Sassanids</a:t>
                      </a:r>
                      <a:r>
                        <a:rPr lang="en-IN" sz="1400" u="none" dirty="0">
                          <a:solidFill>
                            <a:schemeClr val="tx1"/>
                          </a:solidFill>
                          <a:latin typeface="Arial" pitchFamily="34" charset="0"/>
                          <a:cs typeface="Arial" pitchFamily="34" charset="0"/>
                        </a:rPr>
                        <a:t> </a:t>
                      </a:r>
                    </a:p>
                    <a:p>
                      <a:pPr>
                        <a:buFont typeface="Arial"/>
                        <a:buChar char="•"/>
                      </a:pPr>
                      <a:r>
                        <a:rPr lang="en-IN" sz="1400" u="none" dirty="0" err="1">
                          <a:solidFill>
                            <a:schemeClr val="tx1"/>
                          </a:solidFill>
                          <a:latin typeface="Arial" pitchFamily="34" charset="0"/>
                          <a:cs typeface="Arial" pitchFamily="34" charset="0"/>
                          <a:hlinkClick r:id="rId37" action="ppaction://hlinkfile" tooltip="Kidarite Kingdom"/>
                        </a:rPr>
                        <a:t>Kidarite</a:t>
                      </a:r>
                      <a:r>
                        <a:rPr lang="en-IN" sz="1400" u="none" dirty="0">
                          <a:solidFill>
                            <a:schemeClr val="tx1"/>
                          </a:solidFill>
                          <a:latin typeface="Arial" pitchFamily="34" charset="0"/>
                          <a:cs typeface="Arial" pitchFamily="34" charset="0"/>
                          <a:hlinkClick r:id="rId37" action="ppaction://hlinkfile" tooltip="Kidarite Kingdom"/>
                        </a:rPr>
                        <a:t> Kingdom</a:t>
                      </a:r>
                      <a:r>
                        <a:rPr lang="en-IN" sz="1400" u="none" dirty="0">
                          <a:solidFill>
                            <a:schemeClr val="tx1"/>
                          </a:solidFill>
                          <a:latin typeface="Arial" pitchFamily="34" charset="0"/>
                          <a:cs typeface="Arial" pitchFamily="34" charset="0"/>
                        </a:rPr>
                        <a:t> </a:t>
                      </a:r>
                    </a:p>
                    <a:p>
                      <a:pPr>
                        <a:buFont typeface="Arial"/>
                        <a:buChar char="•"/>
                      </a:pPr>
                      <a:r>
                        <a:rPr lang="en-IN" sz="1400" u="none" dirty="0">
                          <a:solidFill>
                            <a:schemeClr val="tx1"/>
                          </a:solidFill>
                          <a:latin typeface="Arial" pitchFamily="34" charset="0"/>
                          <a:cs typeface="Arial" pitchFamily="34" charset="0"/>
                          <a:hlinkClick r:id="rId38" action="ppaction://hlinkfile" tooltip="Huna (people)"/>
                        </a:rPr>
                        <a:t>Indo-</a:t>
                      </a:r>
                      <a:r>
                        <a:rPr lang="en-IN" sz="1400" u="none" dirty="0" err="1">
                          <a:solidFill>
                            <a:schemeClr val="tx1"/>
                          </a:solidFill>
                          <a:latin typeface="Arial" pitchFamily="34" charset="0"/>
                          <a:cs typeface="Arial" pitchFamily="34" charset="0"/>
                          <a:hlinkClick r:id="rId38" action="ppaction://hlinkfile" tooltip="Huna (people)"/>
                        </a:rPr>
                        <a:t>Hephthalites</a:t>
                      </a:r>
                      <a:r>
                        <a:rPr lang="en-IN" sz="1400" u="none" dirty="0">
                          <a:solidFill>
                            <a:schemeClr val="tx1"/>
                          </a:solidFill>
                          <a:latin typeface="Arial" pitchFamily="34" charset="0"/>
                          <a:cs typeface="Arial" pitchFamily="34" charset="0"/>
                        </a:rPr>
                        <a:t> </a:t>
                      </a:r>
                    </a:p>
                    <a:p>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u="none" dirty="0">
                          <a:solidFill>
                            <a:schemeClr val="tx1"/>
                          </a:solidFill>
                          <a:latin typeface="Arial" pitchFamily="34" charset="0"/>
                          <a:cs typeface="Arial" pitchFamily="34" charset="0"/>
                        </a:rPr>
                        <a:t>(</a:t>
                      </a:r>
                      <a:r>
                        <a:rPr lang="en-IN" sz="1400" u="none" dirty="0">
                          <a:solidFill>
                            <a:schemeClr val="tx1"/>
                          </a:solidFill>
                          <a:latin typeface="Arial" pitchFamily="34" charset="0"/>
                          <a:cs typeface="Arial" pitchFamily="34" charset="0"/>
                          <a:hlinkClick r:id="rId39" action="ppaction://hlinkfile" tooltip="Islamic invasion of India"/>
                        </a:rPr>
                        <a:t>Islamic conquests</a:t>
                      </a:r>
                      <a:r>
                        <a:rPr lang="en-IN" sz="1400" u="none" dirty="0">
                          <a:solidFill>
                            <a:schemeClr val="tx1"/>
                          </a:solidFill>
                          <a:latin typeface="Arial" pitchFamily="34" charset="0"/>
                          <a:cs typeface="Arial" pitchFamily="34" charset="0"/>
                        </a:rPr>
                        <a:t>)</a:t>
                      </a:r>
                      <a:br>
                        <a:rPr lang="en-IN" sz="1400" u="none" dirty="0">
                          <a:solidFill>
                            <a:schemeClr val="tx1"/>
                          </a:solidFill>
                          <a:latin typeface="Arial" pitchFamily="34" charset="0"/>
                          <a:cs typeface="Arial" pitchFamily="34" charset="0"/>
                        </a:rPr>
                      </a:br>
                      <a:endParaRPr lang="en-IN" sz="1400" u="none" dirty="0">
                        <a:solidFill>
                          <a:schemeClr val="tx1"/>
                        </a:solidFill>
                        <a:latin typeface="Arial" pitchFamily="34" charset="0"/>
                        <a:cs typeface="Arial" pitchFamily="34" charset="0"/>
                      </a:endParaRPr>
                    </a:p>
                    <a:p>
                      <a:pPr>
                        <a:buFont typeface="Arial"/>
                        <a:buChar char="•"/>
                      </a:pPr>
                      <a:r>
                        <a:rPr lang="en-IN" sz="1400" u="none" dirty="0" err="1">
                          <a:solidFill>
                            <a:schemeClr val="tx1"/>
                          </a:solidFill>
                          <a:latin typeface="Arial" pitchFamily="34" charset="0"/>
                          <a:cs typeface="Arial" pitchFamily="34" charset="0"/>
                          <a:hlinkClick r:id="rId40" action="ppaction://hlinkfile" tooltip="Shahi"/>
                        </a:rPr>
                        <a:t>Shahi</a:t>
                      </a:r>
                      <a:r>
                        <a:rPr lang="en-IN" sz="1400" u="none" dirty="0">
                          <a:solidFill>
                            <a:schemeClr val="tx1"/>
                          </a:solidFill>
                          <a:latin typeface="Arial" pitchFamily="34" charset="0"/>
                          <a:cs typeface="Arial" pitchFamily="34" charset="0"/>
                        </a:rPr>
                        <a:t> </a:t>
                      </a:r>
                    </a:p>
                    <a:p>
                      <a:r>
                        <a:rPr lang="en-IN" sz="1400" u="none" dirty="0">
                          <a:solidFill>
                            <a:schemeClr val="tx1"/>
                          </a:solidFill>
                          <a:latin typeface="Arial" pitchFamily="34" charset="0"/>
                          <a:cs typeface="Arial" pitchFamily="34" charset="0"/>
                        </a:rPr>
                        <a:t>(</a:t>
                      </a:r>
                      <a:r>
                        <a:rPr lang="en-IN" sz="1400" u="none" dirty="0">
                          <a:solidFill>
                            <a:schemeClr val="tx1"/>
                          </a:solidFill>
                          <a:latin typeface="Arial" pitchFamily="34" charset="0"/>
                          <a:cs typeface="Arial" pitchFamily="34" charset="0"/>
                          <a:hlinkClick r:id="rId41" action="ppaction://hlinkfile" tooltip="Islamic empires in India"/>
                        </a:rPr>
                        <a:t>Islamic Empire</a:t>
                      </a:r>
                      <a:r>
                        <a:rPr lang="en-IN" sz="1400" u="none" dirty="0">
                          <a:solidFill>
                            <a:schemeClr val="tx1"/>
                          </a:solidFill>
                          <a:latin typeface="Arial" pitchFamily="34" charset="0"/>
                          <a:cs typeface="Arial" pitchFamily="34" charset="0"/>
                        </a:rPr>
                        <a:t>)</a:t>
                      </a:r>
                    </a:p>
                  </a:txBody>
                  <a:tcPr marL="2209" marR="2209" marT="2039" marB="2039">
                    <a:lnL>
                      <a:noFill/>
                    </a:lnL>
                    <a:lnR>
                      <a:noFill/>
                    </a:lnR>
                    <a:lnT>
                      <a:noFill/>
                    </a:lnT>
                    <a:lnB>
                      <a:noFill/>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590800" y="0"/>
            <a:ext cx="4541628" cy="461665"/>
          </a:xfrm>
          <a:prstGeom prst="rect">
            <a:avLst/>
          </a:prstGeom>
          <a:solidFill>
            <a:schemeClr val="accent1">
              <a:lumMod val="40000"/>
              <a:lumOff val="60000"/>
            </a:schemeClr>
          </a:solidFill>
        </p:spPr>
        <p:txBody>
          <a:bodyPr wrap="none">
            <a:spAutoFit/>
          </a:bodyPr>
          <a:lstStyle/>
          <a:p>
            <a:r>
              <a:rPr lang="en-US" sz="2400" b="1" dirty="0">
                <a:solidFill>
                  <a:srgbClr val="FE8637">
                    <a:lumMod val="75000"/>
                  </a:srgbClr>
                </a:solidFill>
                <a:latin typeface="Tempus Sans ITC" pitchFamily="82" charset="0"/>
              </a:rPr>
              <a:t>REGION OF THE CIVILIZATION</a:t>
            </a:r>
            <a:endParaRPr lang="en-US" dirty="0">
              <a:solidFill>
                <a:prstClr val="black"/>
              </a:solidFill>
            </a:endParaRPr>
          </a:p>
        </p:txBody>
      </p:sp>
      <p:pic>
        <p:nvPicPr>
          <p:cNvPr id="8" name="Picture 4" descr="map-Indo-AryanMigrationIntoIndia-1750BCE"/>
          <p:cNvPicPr>
            <a:picLocks noChangeAspect="1" noChangeArrowheads="1"/>
          </p:cNvPicPr>
          <p:nvPr/>
        </p:nvPicPr>
        <p:blipFill>
          <a:blip r:embed="rId2" cstate="print">
            <a:lum bright="-6000" contrast="6000"/>
          </a:blip>
          <a:srcRect/>
          <a:stretch>
            <a:fillRect/>
          </a:stretch>
        </p:blipFill>
        <p:spPr bwMode="auto">
          <a:xfrm>
            <a:off x="0" y="457200"/>
            <a:ext cx="9906000" cy="6400800"/>
          </a:xfrm>
          <a:prstGeom prst="rect">
            <a:avLst/>
          </a:prstGeom>
          <a:noFill/>
          <a:ln w="9525">
            <a:solidFill>
              <a:srgbClr val="CCC700"/>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228600" y="304800"/>
            <a:ext cx="5867400" cy="487362"/>
          </a:xfrm>
          <a:solidFill>
            <a:schemeClr val="accent1">
              <a:lumMod val="40000"/>
              <a:lumOff val="60000"/>
            </a:schemeClr>
          </a:solidFill>
        </p:spPr>
        <p:txBody>
          <a:bodyPr>
            <a:noAutofit/>
          </a:bodyPr>
          <a:lstStyle/>
          <a:p>
            <a:pPr eaLnBrk="1" hangingPunct="1"/>
            <a:r>
              <a:rPr lang="en-US" sz="2400" b="1" dirty="0">
                <a:solidFill>
                  <a:srgbClr val="FE8637">
                    <a:lumMod val="75000"/>
                  </a:srgbClr>
                </a:solidFill>
                <a:latin typeface="Tempus Sans ITC" pitchFamily="82" charset="0"/>
                <a:ea typeface="+mn-ea"/>
                <a:cs typeface="+mn-cs"/>
              </a:rPr>
              <a:t>ARYANS  INFLUENCE  ON SOUTH ASIA</a:t>
            </a:r>
          </a:p>
        </p:txBody>
      </p:sp>
      <p:sp>
        <p:nvSpPr>
          <p:cNvPr id="18435" name="TextBox 2"/>
          <p:cNvSpPr txBox="1">
            <a:spLocks noChangeArrowheads="1"/>
          </p:cNvSpPr>
          <p:nvPr/>
        </p:nvSpPr>
        <p:spPr bwMode="auto">
          <a:xfrm>
            <a:off x="165100" y="921633"/>
            <a:ext cx="4483100" cy="5555367"/>
          </a:xfrm>
          <a:prstGeom prst="rect">
            <a:avLst/>
          </a:prstGeom>
          <a:noFill/>
          <a:ln w="9525">
            <a:noFill/>
            <a:miter lim="800000"/>
            <a:headEnd/>
            <a:tailEnd/>
          </a:ln>
        </p:spPr>
        <p:txBody>
          <a:bodyPr wrap="square">
            <a:spAutoFit/>
          </a:bodyPr>
          <a:lstStyle/>
          <a:p>
            <a:pPr marL="0" lvl="1" algn="just">
              <a:lnSpc>
                <a:spcPct val="200000"/>
              </a:lnSpc>
              <a:buFontTx/>
              <a:buBlip>
                <a:blip r:embed="rId2"/>
              </a:buBlip>
            </a:pPr>
            <a:r>
              <a:rPr lang="en-US" sz="2000" dirty="0">
                <a:solidFill>
                  <a:prstClr val="black"/>
                </a:solidFill>
                <a:latin typeface="Tempus Sans ITC" pitchFamily="82" charset="0"/>
              </a:rPr>
              <a:t>A New People, a New Civilization</a:t>
            </a:r>
          </a:p>
          <a:p>
            <a:pPr marL="0" lvl="1" algn="just">
              <a:lnSpc>
                <a:spcPct val="200000"/>
              </a:lnSpc>
              <a:buFontTx/>
              <a:buBlip>
                <a:blip r:embed="rId2"/>
              </a:buBlip>
            </a:pPr>
            <a:r>
              <a:rPr lang="en-US" sz="2000" dirty="0">
                <a:solidFill>
                  <a:prstClr val="black"/>
                </a:solidFill>
                <a:latin typeface="Tempus Sans ITC" pitchFamily="82" charset="0"/>
              </a:rPr>
              <a:t> Aryans were very </a:t>
            </a:r>
            <a:r>
              <a:rPr lang="en-US" sz="2000" b="1" dirty="0">
                <a:solidFill>
                  <a:prstClr val="black"/>
                </a:solidFill>
                <a:latin typeface="Tempus Sans ITC" pitchFamily="82" charset="0"/>
              </a:rPr>
              <a:t>differen</a:t>
            </a:r>
            <a:r>
              <a:rPr lang="en-US" sz="2000" dirty="0">
                <a:solidFill>
                  <a:prstClr val="black"/>
                </a:solidFill>
                <a:latin typeface="Tempus Sans ITC" pitchFamily="82" charset="0"/>
              </a:rPr>
              <a:t>t from the </a:t>
            </a:r>
            <a:r>
              <a:rPr lang="en-US" sz="2000" b="1" dirty="0">
                <a:solidFill>
                  <a:prstClr val="black"/>
                </a:solidFill>
                <a:latin typeface="Tempus Sans ITC" pitchFamily="82" charset="0"/>
              </a:rPr>
              <a:t>Indus River valley   people.</a:t>
            </a:r>
          </a:p>
          <a:p>
            <a:pPr marL="0" lvl="1" algn="just">
              <a:lnSpc>
                <a:spcPct val="200000"/>
              </a:lnSpc>
              <a:buFontTx/>
              <a:buBlip>
                <a:blip r:embed="rId2"/>
              </a:buBlip>
            </a:pPr>
            <a:r>
              <a:rPr lang="en-US" sz="2000" b="1" dirty="0">
                <a:solidFill>
                  <a:prstClr val="black"/>
                </a:solidFill>
                <a:latin typeface="Tempus Sans ITC" pitchFamily="82" charset="0"/>
              </a:rPr>
              <a:t> Spoke </a:t>
            </a:r>
            <a:r>
              <a:rPr lang="en-US" sz="2000" dirty="0">
                <a:solidFill>
                  <a:prstClr val="black"/>
                </a:solidFill>
                <a:latin typeface="Tempus Sans ITC" pitchFamily="82" charset="0"/>
              </a:rPr>
              <a:t>the language of </a:t>
            </a:r>
            <a:r>
              <a:rPr lang="en-US" sz="2000" b="1" dirty="0">
                <a:solidFill>
                  <a:prstClr val="black"/>
                </a:solidFill>
                <a:latin typeface="Tempus Sans ITC" pitchFamily="82" charset="0"/>
              </a:rPr>
              <a:t>Sanskrit</a:t>
            </a:r>
            <a:r>
              <a:rPr lang="en-US" sz="2000" dirty="0">
                <a:solidFill>
                  <a:prstClr val="black"/>
                </a:solidFill>
                <a:latin typeface="Tempus Sans ITC" pitchFamily="82" charset="0"/>
              </a:rPr>
              <a:t> Sanskrit.</a:t>
            </a:r>
          </a:p>
          <a:p>
            <a:pPr marL="0" lvl="1" algn="just">
              <a:lnSpc>
                <a:spcPct val="200000"/>
              </a:lnSpc>
              <a:buFontTx/>
              <a:buBlip>
                <a:blip r:embed="rId2"/>
              </a:buBlip>
            </a:pPr>
            <a:r>
              <a:rPr lang="en-US" sz="2000" dirty="0">
                <a:solidFill>
                  <a:prstClr val="black"/>
                </a:solidFill>
                <a:latin typeface="Tempus Sans ITC" pitchFamily="82" charset="0"/>
              </a:rPr>
              <a:t>  Nomads and herders (</a:t>
            </a:r>
            <a:r>
              <a:rPr lang="en-US" sz="2000" b="1" dirty="0">
                <a:solidFill>
                  <a:prstClr val="black"/>
                </a:solidFill>
                <a:latin typeface="Tempus Sans ITC" pitchFamily="82" charset="0"/>
              </a:rPr>
              <a:t>never lived in cities</a:t>
            </a:r>
            <a:r>
              <a:rPr lang="en-US" sz="2000" dirty="0">
                <a:solidFill>
                  <a:prstClr val="black"/>
                </a:solidFill>
                <a:latin typeface="Tempus Sans ITC" pitchFamily="82" charset="0"/>
              </a:rPr>
              <a:t>).</a:t>
            </a:r>
          </a:p>
          <a:p>
            <a:pPr marL="0" lvl="1" algn="just">
              <a:lnSpc>
                <a:spcPct val="200000"/>
              </a:lnSpc>
              <a:buFontTx/>
              <a:buBlip>
                <a:blip r:embed="rId2"/>
              </a:buBlip>
            </a:pPr>
            <a:r>
              <a:rPr lang="en-US" sz="2000" dirty="0">
                <a:solidFill>
                  <a:prstClr val="black"/>
                </a:solidFill>
                <a:latin typeface="Tempus Sans ITC" pitchFamily="82" charset="0"/>
              </a:rPr>
              <a:t>Eventually </a:t>
            </a:r>
            <a:r>
              <a:rPr lang="en-US" sz="2000" b="1" dirty="0">
                <a:solidFill>
                  <a:prstClr val="black"/>
                </a:solidFill>
                <a:latin typeface="Tempus Sans ITC" pitchFamily="82" charset="0"/>
              </a:rPr>
              <a:t>settled in Northern India</a:t>
            </a:r>
            <a:r>
              <a:rPr lang="en-US" sz="2000" dirty="0">
                <a:solidFill>
                  <a:prstClr val="black"/>
                </a:solidFill>
                <a:latin typeface="Tempus Sans ITC" pitchFamily="82" charset="0"/>
              </a:rPr>
              <a:t>.</a:t>
            </a:r>
          </a:p>
          <a:p>
            <a:pPr marL="0" lvl="1" algn="just">
              <a:lnSpc>
                <a:spcPct val="200000"/>
              </a:lnSpc>
              <a:buFontTx/>
              <a:buBlip>
                <a:blip r:embed="rId2"/>
              </a:buBlip>
            </a:pPr>
            <a:r>
              <a:rPr lang="en-US" sz="2000" b="1" dirty="0">
                <a:solidFill>
                  <a:prstClr val="black"/>
                </a:solidFill>
                <a:latin typeface="Tempus Sans ITC" pitchFamily="82" charset="0"/>
              </a:rPr>
              <a:t>Established many small kingdoms</a:t>
            </a:r>
          </a:p>
        </p:txBody>
      </p:sp>
      <p:sp>
        <p:nvSpPr>
          <p:cNvPr id="6" name="Rectangle 5"/>
          <p:cNvSpPr/>
          <p:nvPr/>
        </p:nvSpPr>
        <p:spPr>
          <a:xfrm>
            <a:off x="6400800" y="2438400"/>
            <a:ext cx="2525051" cy="461665"/>
          </a:xfrm>
          <a:prstGeom prst="rect">
            <a:avLst/>
          </a:prstGeom>
          <a:solidFill>
            <a:schemeClr val="accent1">
              <a:lumMod val="40000"/>
              <a:lumOff val="60000"/>
            </a:schemeClr>
          </a:solidFill>
        </p:spPr>
        <p:txBody>
          <a:bodyPr wrap="none">
            <a:spAutoFit/>
          </a:bodyPr>
          <a:lstStyle/>
          <a:p>
            <a:pPr algn="ctr">
              <a:defRPr/>
            </a:pPr>
            <a:r>
              <a:rPr lang="en-US" sz="2400" b="1" dirty="0">
                <a:solidFill>
                  <a:srgbClr val="FE8637">
                    <a:lumMod val="75000"/>
                  </a:srgbClr>
                </a:solidFill>
                <a:latin typeface="Tempus Sans ITC" pitchFamily="82" charset="0"/>
              </a:rPr>
              <a:t>LIFE OF ARYANS</a:t>
            </a:r>
          </a:p>
        </p:txBody>
      </p:sp>
      <p:pic>
        <p:nvPicPr>
          <p:cNvPr id="7" name="Picture 2" descr="Ornaments worn by the Aryan women"/>
          <p:cNvPicPr>
            <a:picLocks noChangeAspect="1" noChangeArrowheads="1"/>
          </p:cNvPicPr>
          <p:nvPr/>
        </p:nvPicPr>
        <p:blipFill>
          <a:blip r:embed="rId3" cstate="print"/>
          <a:srcRect/>
          <a:stretch>
            <a:fillRect/>
          </a:stretch>
        </p:blipFill>
        <p:spPr bwMode="auto">
          <a:xfrm>
            <a:off x="6934200" y="0"/>
            <a:ext cx="2133600" cy="2479589"/>
          </a:xfrm>
          <a:prstGeom prst="rect">
            <a:avLst/>
          </a:prstGeom>
          <a:ln>
            <a:noFill/>
          </a:ln>
          <a:effectLst>
            <a:softEdge rad="112500"/>
          </a:effectLst>
        </p:spPr>
      </p:pic>
      <p:sp>
        <p:nvSpPr>
          <p:cNvPr id="8" name="Rectangle 7"/>
          <p:cNvSpPr/>
          <p:nvPr/>
        </p:nvSpPr>
        <p:spPr>
          <a:xfrm>
            <a:off x="5105400" y="2916972"/>
            <a:ext cx="4800600" cy="4093428"/>
          </a:xfrm>
          <a:prstGeom prst="rect">
            <a:avLst/>
          </a:prstGeom>
        </p:spPr>
        <p:txBody>
          <a:bodyPr wrap="square">
            <a:spAutoFit/>
          </a:bodyPr>
          <a:lstStyle/>
          <a:p>
            <a:r>
              <a:rPr lang="en-US" sz="2000" b="1" dirty="0">
                <a:solidFill>
                  <a:prstClr val="black"/>
                </a:solidFill>
                <a:latin typeface="Tempus Sans ITC" pitchFamily="82" charset="0"/>
              </a:rPr>
              <a:t>CLOTHING AND HOUSING:</a:t>
            </a:r>
          </a:p>
          <a:p>
            <a:pPr marL="0" lvl="1" algn="just">
              <a:lnSpc>
                <a:spcPct val="200000"/>
              </a:lnSpc>
              <a:buFontTx/>
              <a:buBlip>
                <a:blip r:embed="rId2"/>
              </a:buBlip>
            </a:pPr>
            <a:r>
              <a:rPr lang="en-US" sz="2000" dirty="0">
                <a:solidFill>
                  <a:prstClr val="black"/>
                </a:solidFill>
                <a:latin typeface="Tempus Sans ITC" pitchFamily="82" charset="0"/>
              </a:rPr>
              <a:t>Clothing was initially made of </a:t>
            </a:r>
            <a:r>
              <a:rPr lang="en-US" sz="2000" b="1" dirty="0">
                <a:solidFill>
                  <a:prstClr val="black"/>
                </a:solidFill>
                <a:latin typeface="Tempus Sans ITC" pitchFamily="82" charset="0"/>
              </a:rPr>
              <a:t>animal skins </a:t>
            </a:r>
            <a:r>
              <a:rPr lang="en-US" sz="2000" dirty="0">
                <a:solidFill>
                  <a:prstClr val="black"/>
                </a:solidFill>
                <a:latin typeface="Tempus Sans ITC" pitchFamily="82" charset="0"/>
              </a:rPr>
              <a:t>and </a:t>
            </a:r>
            <a:r>
              <a:rPr lang="en-US" sz="2000" b="1" dirty="0">
                <a:solidFill>
                  <a:prstClr val="black"/>
                </a:solidFill>
                <a:latin typeface="Tempus Sans ITC" pitchFamily="82" charset="0"/>
              </a:rPr>
              <a:t>later</a:t>
            </a:r>
            <a:r>
              <a:rPr lang="en-US" sz="2000" dirty="0">
                <a:solidFill>
                  <a:prstClr val="black"/>
                </a:solidFill>
                <a:latin typeface="Tempus Sans ITC" pitchFamily="82" charset="0"/>
              </a:rPr>
              <a:t> with </a:t>
            </a:r>
            <a:r>
              <a:rPr lang="en-US" sz="2000" b="1" dirty="0">
                <a:solidFill>
                  <a:prstClr val="black"/>
                </a:solidFill>
                <a:latin typeface="Tempus Sans ITC" pitchFamily="82" charset="0"/>
              </a:rPr>
              <a:t>cotton.</a:t>
            </a:r>
          </a:p>
          <a:p>
            <a:pPr marL="0" lvl="1" algn="just">
              <a:lnSpc>
                <a:spcPct val="200000"/>
              </a:lnSpc>
              <a:buFontTx/>
              <a:buBlip>
                <a:blip r:embed="rId2"/>
              </a:buBlip>
            </a:pPr>
            <a:r>
              <a:rPr lang="en-US" sz="2000" dirty="0">
                <a:solidFill>
                  <a:prstClr val="black"/>
                </a:solidFill>
                <a:latin typeface="Tempus Sans ITC" pitchFamily="82" charset="0"/>
              </a:rPr>
              <a:t>The people in the Vedic period lived in </a:t>
            </a:r>
            <a:r>
              <a:rPr lang="en-US" sz="2000" b="1" dirty="0">
                <a:solidFill>
                  <a:prstClr val="black"/>
                </a:solidFill>
                <a:latin typeface="Tempus Sans ITC" pitchFamily="82" charset="0"/>
              </a:rPr>
              <a:t>wooden huts. </a:t>
            </a:r>
            <a:r>
              <a:rPr lang="en-US" sz="2000" dirty="0">
                <a:solidFill>
                  <a:prstClr val="black"/>
                </a:solidFill>
                <a:latin typeface="Tempus Sans ITC" pitchFamily="82" charset="0"/>
              </a:rPr>
              <a:t>Some homes were made of wood, but not until later, during the Epics Period.</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228600" y="152400"/>
            <a:ext cx="2514600" cy="487362"/>
          </a:xfrm>
          <a:solidFill>
            <a:schemeClr val="accent1">
              <a:lumMod val="40000"/>
              <a:lumOff val="60000"/>
            </a:schemeClr>
          </a:solidFill>
        </p:spPr>
        <p:txBody>
          <a:bodyPr>
            <a:noAutofit/>
          </a:bodyPr>
          <a:lstStyle/>
          <a:p>
            <a:pPr eaLnBrk="1" hangingPunct="1"/>
            <a:r>
              <a:rPr lang="en-US" sz="2400" b="1" dirty="0">
                <a:solidFill>
                  <a:srgbClr val="FE8637">
                    <a:lumMod val="75000"/>
                  </a:srgbClr>
                </a:solidFill>
                <a:latin typeface="Tempus Sans ITC" pitchFamily="82" charset="0"/>
                <a:ea typeface="+mn-ea"/>
                <a:cs typeface="+mn-cs"/>
              </a:rPr>
              <a:t>INNOVATIONS</a:t>
            </a:r>
          </a:p>
        </p:txBody>
      </p:sp>
      <p:sp>
        <p:nvSpPr>
          <p:cNvPr id="8" name="Rectangle 7"/>
          <p:cNvSpPr/>
          <p:nvPr/>
        </p:nvSpPr>
        <p:spPr>
          <a:xfrm>
            <a:off x="152400" y="533400"/>
            <a:ext cx="4495800" cy="4401205"/>
          </a:xfrm>
          <a:prstGeom prst="rect">
            <a:avLst/>
          </a:prstGeom>
        </p:spPr>
        <p:txBody>
          <a:bodyPr wrap="square">
            <a:spAutoFit/>
          </a:bodyPr>
          <a:lstStyle/>
          <a:p>
            <a:pPr marL="0" lvl="1" algn="just">
              <a:lnSpc>
                <a:spcPct val="200000"/>
              </a:lnSpc>
              <a:buFontTx/>
              <a:buBlip>
                <a:blip r:embed="rId2"/>
              </a:buBlip>
            </a:pPr>
            <a:r>
              <a:rPr lang="en-US" sz="2000" dirty="0">
                <a:solidFill>
                  <a:prstClr val="black"/>
                </a:solidFill>
                <a:latin typeface="Tempus Sans ITC" pitchFamily="82" charset="0"/>
              </a:rPr>
              <a:t>Scripts of Ramayana &amp; </a:t>
            </a:r>
            <a:r>
              <a:rPr lang="en-US" sz="2000" dirty="0" err="1">
                <a:solidFill>
                  <a:prstClr val="black"/>
                </a:solidFill>
                <a:latin typeface="Tempus Sans ITC" pitchFamily="82" charset="0"/>
              </a:rPr>
              <a:t>Mahabartha</a:t>
            </a:r>
            <a:endParaRPr lang="en-US" sz="2000" dirty="0">
              <a:solidFill>
                <a:prstClr val="black"/>
              </a:solidFill>
              <a:latin typeface="Tempus Sans ITC" pitchFamily="82" charset="0"/>
            </a:endParaRPr>
          </a:p>
          <a:p>
            <a:pPr marL="0" lvl="1" algn="just">
              <a:lnSpc>
                <a:spcPct val="200000"/>
              </a:lnSpc>
              <a:buFontTx/>
              <a:buBlip>
                <a:blip r:embed="rId2"/>
              </a:buBlip>
            </a:pPr>
            <a:r>
              <a:rPr lang="en-US" sz="2000" dirty="0">
                <a:solidFill>
                  <a:prstClr val="black"/>
                </a:solidFill>
                <a:latin typeface="Tempus Sans ITC" pitchFamily="82" charset="0"/>
              </a:rPr>
              <a:t>Vedas</a:t>
            </a:r>
          </a:p>
          <a:p>
            <a:pPr marL="0" lvl="1" algn="just">
              <a:lnSpc>
                <a:spcPct val="200000"/>
              </a:lnSpc>
              <a:buFontTx/>
              <a:buBlip>
                <a:blip r:embed="rId2"/>
              </a:buBlip>
            </a:pPr>
            <a:r>
              <a:rPr lang="en-US" sz="2000" dirty="0">
                <a:solidFill>
                  <a:prstClr val="black"/>
                </a:solidFill>
                <a:latin typeface="Tempus Sans ITC" pitchFamily="82" charset="0"/>
              </a:rPr>
              <a:t>Political organization</a:t>
            </a:r>
          </a:p>
          <a:p>
            <a:pPr marL="0" lvl="1" algn="just">
              <a:lnSpc>
                <a:spcPct val="200000"/>
              </a:lnSpc>
              <a:buFontTx/>
              <a:buBlip>
                <a:blip r:embed="rId2"/>
              </a:buBlip>
            </a:pPr>
            <a:r>
              <a:rPr lang="en-US" sz="2000" dirty="0">
                <a:solidFill>
                  <a:prstClr val="black"/>
                </a:solidFill>
                <a:latin typeface="Tempus Sans ITC" pitchFamily="82" charset="0"/>
              </a:rPr>
              <a:t>Society and economy (Caste system )</a:t>
            </a:r>
          </a:p>
          <a:p>
            <a:pPr marL="0" lvl="1" algn="just">
              <a:lnSpc>
                <a:spcPct val="200000"/>
              </a:lnSpc>
              <a:buFontTx/>
              <a:buBlip>
                <a:blip r:embed="rId2"/>
              </a:buBlip>
            </a:pPr>
            <a:r>
              <a:rPr lang="en-US" sz="2000" dirty="0">
                <a:solidFill>
                  <a:prstClr val="black"/>
                </a:solidFill>
                <a:latin typeface="Tempus Sans ITC" pitchFamily="82" charset="0"/>
              </a:rPr>
              <a:t>religious mathematics  &amp; ritual mathematics - </a:t>
            </a:r>
            <a:r>
              <a:rPr lang="en-US" sz="2000" dirty="0" err="1">
                <a:solidFill>
                  <a:prstClr val="black"/>
                </a:solidFill>
                <a:latin typeface="Tempus Sans ITC" pitchFamily="82" charset="0"/>
              </a:rPr>
              <a:t>Sulba</a:t>
            </a:r>
            <a:r>
              <a:rPr lang="en-US" sz="2000" dirty="0">
                <a:solidFill>
                  <a:prstClr val="black"/>
                </a:solidFill>
                <a:latin typeface="Tempus Sans ITC" pitchFamily="82" charset="0"/>
              </a:rPr>
              <a:t>-sutras (education)</a:t>
            </a:r>
          </a:p>
          <a:p>
            <a:pPr marL="0" lvl="1" algn="just">
              <a:lnSpc>
                <a:spcPct val="200000"/>
              </a:lnSpc>
              <a:buFontTx/>
              <a:buBlip>
                <a:blip r:embed="rId2"/>
              </a:buBlip>
            </a:pPr>
            <a:r>
              <a:rPr lang="en-US" sz="2000" dirty="0" err="1">
                <a:solidFill>
                  <a:prstClr val="black"/>
                </a:solidFill>
                <a:latin typeface="Tempus Sans ITC" pitchFamily="82" charset="0"/>
              </a:rPr>
              <a:t>Vasthu</a:t>
            </a:r>
            <a:endParaRPr lang="en-US" sz="2000" dirty="0">
              <a:solidFill>
                <a:prstClr val="black"/>
              </a:solidFill>
              <a:latin typeface="Tempus Sans ITC" pitchFamily="82" charset="0"/>
            </a:endParaRPr>
          </a:p>
        </p:txBody>
      </p:sp>
      <p:pic>
        <p:nvPicPr>
          <p:cNvPr id="16386" name="Picture 2" descr="http://www.salagram.net/hindu-dresses-dhotis-saris.jpg"/>
          <p:cNvPicPr>
            <a:picLocks noChangeAspect="1" noChangeArrowheads="1"/>
          </p:cNvPicPr>
          <p:nvPr/>
        </p:nvPicPr>
        <p:blipFill>
          <a:blip r:embed="rId3" cstate="print"/>
          <a:srcRect/>
          <a:stretch>
            <a:fillRect/>
          </a:stretch>
        </p:blipFill>
        <p:spPr bwMode="auto">
          <a:xfrm>
            <a:off x="5181600" y="152400"/>
            <a:ext cx="4071405" cy="1752600"/>
          </a:xfrm>
          <a:prstGeom prst="rect">
            <a:avLst/>
          </a:prstGeom>
          <a:noFill/>
        </p:spPr>
      </p:pic>
      <p:sp>
        <p:nvSpPr>
          <p:cNvPr id="5" name="Title 1"/>
          <p:cNvSpPr txBox="1">
            <a:spLocks/>
          </p:cNvSpPr>
          <p:nvPr/>
        </p:nvSpPr>
        <p:spPr>
          <a:xfrm>
            <a:off x="6934200" y="1828800"/>
            <a:ext cx="1295400" cy="487362"/>
          </a:xfrm>
          <a:prstGeom prst="rect">
            <a:avLst/>
          </a:prstGeom>
          <a:solidFill>
            <a:schemeClr val="accent1">
              <a:lumMod val="40000"/>
              <a:lumOff val="60000"/>
            </a:schemeClr>
          </a:solidFill>
        </p:spPr>
        <p:txBody>
          <a:bodyPr bIns="91440" anchor="b" anchorCtr="0">
            <a:noAutofit/>
          </a:bodyPr>
          <a:lstStyle/>
          <a:p>
            <a:pPr>
              <a:spcBef>
                <a:spcPct val="0"/>
              </a:spcBef>
              <a:defRPr/>
            </a:pPr>
            <a:r>
              <a:rPr lang="en-US" sz="2400" b="1" dirty="0">
                <a:solidFill>
                  <a:srgbClr val="FE8637">
                    <a:lumMod val="75000"/>
                  </a:srgbClr>
                </a:solidFill>
                <a:latin typeface="Tempus Sans ITC" pitchFamily="82" charset="0"/>
              </a:rPr>
              <a:t>VEDAS:</a:t>
            </a:r>
          </a:p>
        </p:txBody>
      </p:sp>
      <p:sp>
        <p:nvSpPr>
          <p:cNvPr id="6" name="Rectangle 5"/>
          <p:cNvSpPr/>
          <p:nvPr/>
        </p:nvSpPr>
        <p:spPr>
          <a:xfrm>
            <a:off x="5029200" y="2209800"/>
            <a:ext cx="4800600" cy="4662815"/>
          </a:xfrm>
          <a:prstGeom prst="rect">
            <a:avLst/>
          </a:prstGeom>
        </p:spPr>
        <p:txBody>
          <a:bodyPr wrap="square">
            <a:spAutoFit/>
          </a:bodyPr>
          <a:lstStyle/>
          <a:p>
            <a:pPr marL="342900" lvl="1" indent="-342900" algn="just">
              <a:lnSpc>
                <a:spcPct val="150000"/>
              </a:lnSpc>
              <a:buFont typeface="+mj-lt"/>
              <a:buAutoNum type="arabicPeriod"/>
            </a:pPr>
            <a:r>
              <a:rPr lang="en-US" b="1" dirty="0" err="1">
                <a:solidFill>
                  <a:prstClr val="black"/>
                </a:solidFill>
                <a:latin typeface="Tempus Sans ITC" pitchFamily="82" charset="0"/>
              </a:rPr>
              <a:t>RigVeda</a:t>
            </a:r>
            <a:r>
              <a:rPr lang="en-US" b="1" dirty="0">
                <a:solidFill>
                  <a:prstClr val="black"/>
                </a:solidFill>
                <a:latin typeface="Tempus Sans ITC" pitchFamily="82" charset="0"/>
              </a:rPr>
              <a:t>: </a:t>
            </a:r>
            <a:r>
              <a:rPr lang="en-US" dirty="0">
                <a:solidFill>
                  <a:prstClr val="black"/>
                </a:solidFill>
                <a:latin typeface="Tempus Sans ITC" pitchFamily="82" charset="0"/>
              </a:rPr>
              <a:t>It describes musical hymns which are meant to be spiritual songs enjoyed by believers meeting in the local areas.</a:t>
            </a:r>
          </a:p>
          <a:p>
            <a:pPr marL="342900" lvl="1" indent="-342900" algn="just">
              <a:lnSpc>
                <a:spcPct val="150000"/>
              </a:lnSpc>
              <a:buFont typeface="+mj-lt"/>
              <a:buAutoNum type="arabicPeriod"/>
            </a:pPr>
            <a:r>
              <a:rPr lang="en-US" b="1" dirty="0" err="1">
                <a:solidFill>
                  <a:prstClr val="black"/>
                </a:solidFill>
                <a:latin typeface="Tempus Sans ITC" pitchFamily="82" charset="0"/>
              </a:rPr>
              <a:t>SamaVeda</a:t>
            </a:r>
            <a:r>
              <a:rPr lang="en-US" b="1" dirty="0">
                <a:solidFill>
                  <a:prstClr val="black"/>
                </a:solidFill>
                <a:latin typeface="Tempus Sans ITC" pitchFamily="82" charset="0"/>
              </a:rPr>
              <a:t>: </a:t>
            </a:r>
            <a:r>
              <a:rPr lang="en-US" dirty="0">
                <a:solidFill>
                  <a:prstClr val="black"/>
                </a:solidFill>
                <a:latin typeface="Tempus Sans ITC" pitchFamily="82" charset="0"/>
              </a:rPr>
              <a:t>Basically meant for singing the mantras.</a:t>
            </a:r>
          </a:p>
          <a:p>
            <a:pPr marL="342900" lvl="1" indent="-342900" algn="just">
              <a:lnSpc>
                <a:spcPct val="150000"/>
              </a:lnSpc>
              <a:buFont typeface="+mj-lt"/>
              <a:buAutoNum type="arabicPeriod"/>
            </a:pPr>
            <a:r>
              <a:rPr lang="en-US" b="1" dirty="0" err="1">
                <a:solidFill>
                  <a:prstClr val="black"/>
                </a:solidFill>
                <a:latin typeface="Tempus Sans ITC" pitchFamily="82" charset="0"/>
              </a:rPr>
              <a:t>YajurVeda</a:t>
            </a:r>
            <a:r>
              <a:rPr lang="en-US" b="1" dirty="0">
                <a:solidFill>
                  <a:prstClr val="black"/>
                </a:solidFill>
                <a:latin typeface="Tempus Sans ITC" pitchFamily="82" charset="0"/>
              </a:rPr>
              <a:t>: </a:t>
            </a:r>
            <a:r>
              <a:rPr lang="en-US" dirty="0" err="1">
                <a:solidFill>
                  <a:prstClr val="black"/>
                </a:solidFill>
                <a:latin typeface="Tempus Sans ITC" pitchFamily="82" charset="0"/>
              </a:rPr>
              <a:t>Yajur</a:t>
            </a:r>
            <a:r>
              <a:rPr lang="en-US" dirty="0">
                <a:solidFill>
                  <a:prstClr val="black"/>
                </a:solidFill>
                <a:latin typeface="Tempus Sans ITC" pitchFamily="82" charset="0"/>
              </a:rPr>
              <a:t> is derived from the word '</a:t>
            </a:r>
            <a:r>
              <a:rPr lang="en-US" dirty="0" err="1">
                <a:solidFill>
                  <a:prstClr val="black"/>
                </a:solidFill>
                <a:latin typeface="Tempus Sans ITC" pitchFamily="82" charset="0"/>
              </a:rPr>
              <a:t>yajus</a:t>
            </a:r>
            <a:r>
              <a:rPr lang="en-US" dirty="0">
                <a:solidFill>
                  <a:prstClr val="black"/>
                </a:solidFill>
                <a:latin typeface="Tempus Sans ITC" pitchFamily="82" charset="0"/>
              </a:rPr>
              <a:t>', literally respect, veneration or sacrifice'. It describes hymns in prose, and the mantras are basically used in sacrifices.</a:t>
            </a:r>
          </a:p>
          <a:p>
            <a:pPr marL="342900" lvl="1" indent="-342900" algn="just">
              <a:lnSpc>
                <a:spcPct val="150000"/>
              </a:lnSpc>
              <a:buFont typeface="+mj-lt"/>
              <a:buAutoNum type="arabicPeriod"/>
            </a:pPr>
            <a:r>
              <a:rPr lang="en-US" b="1" dirty="0" err="1">
                <a:solidFill>
                  <a:prstClr val="black"/>
                </a:solidFill>
                <a:latin typeface="Tempus Sans ITC" pitchFamily="82" charset="0"/>
              </a:rPr>
              <a:t>AtharvaVeda</a:t>
            </a:r>
            <a:r>
              <a:rPr lang="en-US" b="1" dirty="0">
                <a:solidFill>
                  <a:prstClr val="black"/>
                </a:solidFill>
                <a:latin typeface="Tempus Sans ITC" pitchFamily="82" charset="0"/>
              </a:rPr>
              <a:t>: </a:t>
            </a:r>
            <a:r>
              <a:rPr lang="en-US" dirty="0">
                <a:solidFill>
                  <a:prstClr val="black"/>
                </a:solidFill>
                <a:latin typeface="Tempus Sans ITC" pitchFamily="82" charset="0"/>
              </a:rPr>
              <a:t>It has mantras to be used for various special purposes</a:t>
            </a:r>
          </a:p>
        </p:txBody>
      </p:sp>
      <p:pic>
        <p:nvPicPr>
          <p:cNvPr id="7" name="Picture 2" descr="vedas%201"/>
          <p:cNvPicPr>
            <a:picLocks noChangeAspect="1" noChangeArrowheads="1"/>
          </p:cNvPicPr>
          <p:nvPr/>
        </p:nvPicPr>
        <p:blipFill>
          <a:blip r:embed="rId4" cstate="print"/>
          <a:srcRect/>
          <a:stretch>
            <a:fillRect/>
          </a:stretch>
        </p:blipFill>
        <p:spPr bwMode="auto">
          <a:xfrm>
            <a:off x="1295400" y="4343400"/>
            <a:ext cx="3733800" cy="24574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228600"/>
            <a:ext cx="4343400" cy="487362"/>
          </a:xfrm>
          <a:prstGeom prst="rect">
            <a:avLst/>
          </a:prstGeom>
          <a:solidFill>
            <a:schemeClr val="accent1">
              <a:lumMod val="40000"/>
              <a:lumOff val="60000"/>
            </a:schemeClr>
          </a:solidFill>
        </p:spPr>
        <p:txBody>
          <a:bodyPr bIns="91440" anchor="b" anchorCtr="0">
            <a:noAutofit/>
          </a:bodyPr>
          <a:lstStyle/>
          <a:p>
            <a:pPr>
              <a:spcBef>
                <a:spcPct val="0"/>
              </a:spcBef>
            </a:pPr>
            <a:r>
              <a:rPr lang="en-US" sz="2400" b="1" dirty="0">
                <a:solidFill>
                  <a:srgbClr val="FE8637">
                    <a:lumMod val="75000"/>
                  </a:srgbClr>
                </a:solidFill>
                <a:latin typeface="Tempus Sans ITC" pitchFamily="82" charset="0"/>
              </a:rPr>
              <a:t>POLITICAL ORGANIZATION</a:t>
            </a:r>
          </a:p>
        </p:txBody>
      </p:sp>
      <p:sp>
        <p:nvSpPr>
          <p:cNvPr id="4" name="Rectangle 3"/>
          <p:cNvSpPr/>
          <p:nvPr/>
        </p:nvSpPr>
        <p:spPr>
          <a:xfrm>
            <a:off x="76200" y="685800"/>
            <a:ext cx="4648200" cy="3000821"/>
          </a:xfrm>
          <a:prstGeom prst="rect">
            <a:avLst/>
          </a:prstGeom>
        </p:spPr>
        <p:txBody>
          <a:bodyPr wrap="square">
            <a:spAutoFit/>
          </a:bodyPr>
          <a:lstStyle/>
          <a:p>
            <a:pPr marL="0" lvl="1" algn="just">
              <a:lnSpc>
                <a:spcPct val="150000"/>
              </a:lnSpc>
              <a:buFontTx/>
              <a:buBlip>
                <a:blip r:embed="rId2"/>
              </a:buBlip>
            </a:pPr>
            <a:r>
              <a:rPr lang="en-US" dirty="0">
                <a:solidFill>
                  <a:prstClr val="black"/>
                </a:solidFill>
                <a:latin typeface="Tempus Sans ITC" pitchFamily="82" charset="0"/>
              </a:rPr>
              <a:t>The </a:t>
            </a:r>
            <a:r>
              <a:rPr lang="en-US" b="1" dirty="0" err="1">
                <a:solidFill>
                  <a:prstClr val="black"/>
                </a:solidFill>
                <a:latin typeface="Tempus Sans ITC" pitchFamily="82" charset="0"/>
              </a:rPr>
              <a:t>grama</a:t>
            </a:r>
            <a:r>
              <a:rPr lang="en-US" dirty="0">
                <a:solidFill>
                  <a:prstClr val="black"/>
                </a:solidFill>
                <a:latin typeface="Tempus Sans ITC" pitchFamily="82" charset="0"/>
              </a:rPr>
              <a:t> (wagon train), </a:t>
            </a:r>
            <a:r>
              <a:rPr lang="en-US" b="1" dirty="0" err="1">
                <a:solidFill>
                  <a:prstClr val="black"/>
                </a:solidFill>
                <a:latin typeface="Tempus Sans ITC" pitchFamily="82" charset="0"/>
              </a:rPr>
              <a:t>vis</a:t>
            </a:r>
            <a:r>
              <a:rPr lang="en-US" b="1" dirty="0">
                <a:solidFill>
                  <a:prstClr val="black"/>
                </a:solidFill>
                <a:latin typeface="Tempus Sans ITC" pitchFamily="82" charset="0"/>
              </a:rPr>
              <a:t> and jana </a:t>
            </a:r>
            <a:r>
              <a:rPr lang="en-US" dirty="0">
                <a:solidFill>
                  <a:prstClr val="black"/>
                </a:solidFill>
                <a:latin typeface="Tempus Sans ITC" pitchFamily="82" charset="0"/>
              </a:rPr>
              <a:t>were political units of the early Vedic Aryans. </a:t>
            </a:r>
          </a:p>
          <a:p>
            <a:pPr marL="0" lvl="1" algn="just">
              <a:lnSpc>
                <a:spcPct val="150000"/>
              </a:lnSpc>
              <a:buFontTx/>
              <a:buBlip>
                <a:blip r:embed="rId2"/>
              </a:buBlip>
            </a:pPr>
            <a:r>
              <a:rPr lang="en-US" dirty="0">
                <a:solidFill>
                  <a:prstClr val="black"/>
                </a:solidFill>
                <a:latin typeface="Tempus Sans ITC" pitchFamily="82" charset="0"/>
              </a:rPr>
              <a:t>A </a:t>
            </a:r>
            <a:r>
              <a:rPr lang="en-US" dirty="0" err="1">
                <a:solidFill>
                  <a:prstClr val="black"/>
                </a:solidFill>
                <a:latin typeface="Tempus Sans ITC" pitchFamily="82" charset="0"/>
              </a:rPr>
              <a:t>vish</a:t>
            </a:r>
            <a:r>
              <a:rPr lang="en-US" dirty="0">
                <a:solidFill>
                  <a:prstClr val="black"/>
                </a:solidFill>
                <a:latin typeface="Tempus Sans ITC" pitchFamily="82" charset="0"/>
              </a:rPr>
              <a:t> was a subdivision of a</a:t>
            </a:r>
            <a:r>
              <a:rPr lang="en-US" b="1" dirty="0">
                <a:solidFill>
                  <a:prstClr val="black"/>
                </a:solidFill>
                <a:latin typeface="Tempus Sans ITC" pitchFamily="82" charset="0"/>
              </a:rPr>
              <a:t> jana </a:t>
            </a:r>
            <a:r>
              <a:rPr lang="en-US" dirty="0">
                <a:solidFill>
                  <a:prstClr val="black"/>
                </a:solidFill>
                <a:latin typeface="Tempus Sans ITC" pitchFamily="82" charset="0"/>
              </a:rPr>
              <a:t>or </a:t>
            </a:r>
            <a:r>
              <a:rPr lang="en-US" b="1" dirty="0">
                <a:solidFill>
                  <a:prstClr val="black"/>
                </a:solidFill>
                <a:latin typeface="Tempus Sans ITC" pitchFamily="82" charset="0"/>
              </a:rPr>
              <a:t>"</a:t>
            </a:r>
            <a:r>
              <a:rPr lang="en-US" b="1" dirty="0" err="1">
                <a:solidFill>
                  <a:prstClr val="black"/>
                </a:solidFill>
                <a:latin typeface="Tempus Sans ITC" pitchFamily="82" charset="0"/>
              </a:rPr>
              <a:t>krishti</a:t>
            </a:r>
            <a:r>
              <a:rPr lang="en-US" dirty="0">
                <a:solidFill>
                  <a:prstClr val="black"/>
                </a:solidFill>
                <a:latin typeface="Tempus Sans ITC" pitchFamily="82" charset="0"/>
              </a:rPr>
              <a:t>", and a </a:t>
            </a:r>
            <a:r>
              <a:rPr lang="en-US" b="1" dirty="0" err="1">
                <a:solidFill>
                  <a:prstClr val="black"/>
                </a:solidFill>
                <a:latin typeface="Tempus Sans ITC" pitchFamily="82" charset="0"/>
              </a:rPr>
              <a:t>grama</a:t>
            </a:r>
            <a:r>
              <a:rPr lang="en-US" dirty="0">
                <a:solidFill>
                  <a:prstClr val="black"/>
                </a:solidFill>
                <a:latin typeface="Tempus Sans ITC" pitchFamily="82" charset="0"/>
              </a:rPr>
              <a:t> was a smaller unit than the other two. </a:t>
            </a:r>
          </a:p>
          <a:p>
            <a:pPr marL="0" lvl="1" algn="just">
              <a:lnSpc>
                <a:spcPct val="150000"/>
              </a:lnSpc>
              <a:buFontTx/>
              <a:buBlip>
                <a:blip r:embed="rId2"/>
              </a:buBlip>
            </a:pPr>
            <a:r>
              <a:rPr lang="en-US" dirty="0">
                <a:solidFill>
                  <a:prstClr val="black"/>
                </a:solidFill>
                <a:latin typeface="Tempus Sans ITC" pitchFamily="82" charset="0"/>
              </a:rPr>
              <a:t>The leader of a </a:t>
            </a:r>
            <a:r>
              <a:rPr lang="en-US" dirty="0" err="1">
                <a:solidFill>
                  <a:prstClr val="black"/>
                </a:solidFill>
                <a:latin typeface="Tempus Sans ITC" pitchFamily="82" charset="0"/>
              </a:rPr>
              <a:t>grama</a:t>
            </a:r>
            <a:r>
              <a:rPr lang="en-US" dirty="0">
                <a:solidFill>
                  <a:prstClr val="black"/>
                </a:solidFill>
                <a:latin typeface="Tempus Sans ITC" pitchFamily="82" charset="0"/>
              </a:rPr>
              <a:t> was called </a:t>
            </a:r>
            <a:r>
              <a:rPr lang="en-US" b="1" dirty="0" err="1">
                <a:solidFill>
                  <a:prstClr val="black"/>
                </a:solidFill>
                <a:latin typeface="Tempus Sans ITC" pitchFamily="82" charset="0"/>
              </a:rPr>
              <a:t>graman</a:t>
            </a:r>
            <a:r>
              <a:rPr lang="en-US" dirty="0" err="1">
                <a:solidFill>
                  <a:prstClr val="black"/>
                </a:solidFill>
                <a:latin typeface="Tempus Sans ITC" pitchFamily="82" charset="0"/>
              </a:rPr>
              <a:t>i</a:t>
            </a:r>
            <a:r>
              <a:rPr lang="en-US" dirty="0">
                <a:solidFill>
                  <a:prstClr val="black"/>
                </a:solidFill>
                <a:latin typeface="Tempus Sans ITC" pitchFamily="82" charset="0"/>
              </a:rPr>
              <a:t> and that of a </a:t>
            </a:r>
            <a:r>
              <a:rPr lang="en-US" dirty="0" err="1">
                <a:solidFill>
                  <a:prstClr val="black"/>
                </a:solidFill>
                <a:latin typeface="Tempus Sans ITC" pitchFamily="82" charset="0"/>
              </a:rPr>
              <a:t>vish</a:t>
            </a:r>
            <a:r>
              <a:rPr lang="en-US" dirty="0">
                <a:solidFill>
                  <a:prstClr val="black"/>
                </a:solidFill>
                <a:latin typeface="Tempus Sans ITC" pitchFamily="82" charset="0"/>
              </a:rPr>
              <a:t> was called </a:t>
            </a:r>
            <a:r>
              <a:rPr lang="en-US" b="1" dirty="0" err="1">
                <a:solidFill>
                  <a:prstClr val="black"/>
                </a:solidFill>
                <a:latin typeface="Tempus Sans ITC" pitchFamily="82" charset="0"/>
              </a:rPr>
              <a:t>vishpati</a:t>
            </a:r>
            <a:r>
              <a:rPr lang="en-US" b="1" dirty="0">
                <a:solidFill>
                  <a:prstClr val="black"/>
                </a:solidFill>
              </a:rPr>
              <a:t>.</a:t>
            </a:r>
          </a:p>
        </p:txBody>
      </p:sp>
      <p:sp>
        <p:nvSpPr>
          <p:cNvPr id="5" name="Rectangle 4"/>
          <p:cNvSpPr/>
          <p:nvPr/>
        </p:nvSpPr>
        <p:spPr>
          <a:xfrm>
            <a:off x="5715000" y="224135"/>
            <a:ext cx="3886200" cy="461665"/>
          </a:xfrm>
          <a:prstGeom prst="rect">
            <a:avLst/>
          </a:prstGeom>
          <a:solidFill>
            <a:schemeClr val="accent1">
              <a:lumMod val="40000"/>
              <a:lumOff val="60000"/>
            </a:schemeClr>
          </a:solidFill>
        </p:spPr>
        <p:txBody>
          <a:bodyPr bIns="91440" anchor="b" anchorCtr="0">
            <a:noAutofit/>
          </a:bodyPr>
          <a:lstStyle/>
          <a:p>
            <a:pPr algn="ctr">
              <a:spcBef>
                <a:spcPct val="0"/>
              </a:spcBef>
            </a:pPr>
            <a:r>
              <a:rPr lang="en-US" sz="2400" b="1" dirty="0">
                <a:solidFill>
                  <a:srgbClr val="FE8637">
                    <a:lumMod val="75000"/>
                  </a:srgbClr>
                </a:solidFill>
                <a:latin typeface="Tempus Sans ITC" pitchFamily="82" charset="0"/>
              </a:rPr>
              <a:t>SOCIETY (CASTE SYSTEM )</a:t>
            </a:r>
          </a:p>
        </p:txBody>
      </p:sp>
      <p:sp>
        <p:nvSpPr>
          <p:cNvPr id="6" name="Rectangle 5"/>
          <p:cNvSpPr/>
          <p:nvPr/>
        </p:nvSpPr>
        <p:spPr>
          <a:xfrm>
            <a:off x="76200" y="4120277"/>
            <a:ext cx="5638800" cy="2585323"/>
          </a:xfrm>
          <a:prstGeom prst="rect">
            <a:avLst/>
          </a:prstGeom>
        </p:spPr>
        <p:txBody>
          <a:bodyPr wrap="square">
            <a:spAutoFit/>
          </a:bodyPr>
          <a:lstStyle/>
          <a:p>
            <a:pPr marL="0" lvl="1" algn="just">
              <a:lnSpc>
                <a:spcPct val="150000"/>
              </a:lnSpc>
              <a:buFontTx/>
              <a:buBlip>
                <a:blip r:embed="rId2"/>
              </a:buBlip>
            </a:pPr>
            <a:r>
              <a:rPr lang="en-US" b="1" dirty="0">
                <a:solidFill>
                  <a:prstClr val="black"/>
                </a:solidFill>
                <a:latin typeface="Tempus Sans ITC" pitchFamily="82" charset="0"/>
              </a:rPr>
              <a:t>Tribes settled </a:t>
            </a:r>
            <a:r>
              <a:rPr lang="en-US" dirty="0">
                <a:solidFill>
                  <a:prstClr val="black"/>
                </a:solidFill>
                <a:latin typeface="Tempus Sans ITC" pitchFamily="82" charset="0"/>
              </a:rPr>
              <a:t>down in </a:t>
            </a:r>
            <a:r>
              <a:rPr lang="en-US" b="1" dirty="0">
                <a:solidFill>
                  <a:prstClr val="black"/>
                </a:solidFill>
                <a:latin typeface="Tempus Sans ITC" pitchFamily="82" charset="0"/>
              </a:rPr>
              <a:t>villages</a:t>
            </a:r>
            <a:r>
              <a:rPr lang="en-US" dirty="0">
                <a:solidFill>
                  <a:prstClr val="black"/>
                </a:solidFill>
                <a:latin typeface="Tempus Sans ITC" pitchFamily="82" charset="0"/>
              </a:rPr>
              <a:t>, they began to rapidly clear the </a:t>
            </a:r>
            <a:r>
              <a:rPr lang="en-US" b="1" dirty="0">
                <a:solidFill>
                  <a:prstClr val="black"/>
                </a:solidFill>
                <a:latin typeface="Tempus Sans ITC" pitchFamily="82" charset="0"/>
              </a:rPr>
              <a:t>forests for cultivation</a:t>
            </a:r>
            <a:r>
              <a:rPr lang="en-US" dirty="0">
                <a:solidFill>
                  <a:prstClr val="black"/>
                </a:solidFill>
                <a:latin typeface="Tempus Sans ITC" pitchFamily="82" charset="0"/>
              </a:rPr>
              <a:t>.</a:t>
            </a:r>
          </a:p>
          <a:p>
            <a:pPr marL="0" lvl="1" algn="just">
              <a:lnSpc>
                <a:spcPct val="150000"/>
              </a:lnSpc>
              <a:buFontTx/>
              <a:buBlip>
                <a:blip r:embed="rId2"/>
              </a:buBlip>
            </a:pPr>
            <a:r>
              <a:rPr lang="en-US" dirty="0">
                <a:solidFill>
                  <a:prstClr val="black"/>
                </a:solidFill>
                <a:latin typeface="Tempus Sans ITC" pitchFamily="82" charset="0"/>
              </a:rPr>
              <a:t>The </a:t>
            </a:r>
            <a:r>
              <a:rPr lang="en-US" b="1" dirty="0">
                <a:solidFill>
                  <a:prstClr val="black"/>
                </a:solidFill>
                <a:latin typeface="Tempus Sans ITC" pitchFamily="82" charset="0"/>
              </a:rPr>
              <a:t>civil administration </a:t>
            </a:r>
            <a:r>
              <a:rPr lang="en-US" dirty="0">
                <a:solidFill>
                  <a:prstClr val="black"/>
                </a:solidFill>
                <a:latin typeface="Tempus Sans ITC" pitchFamily="82" charset="0"/>
              </a:rPr>
              <a:t>of the Aryan village was left to </a:t>
            </a:r>
            <a:r>
              <a:rPr lang="en-US" b="1" dirty="0">
                <a:solidFill>
                  <a:prstClr val="black"/>
                </a:solidFill>
                <a:latin typeface="Tempus Sans ITC" pitchFamily="82" charset="0"/>
              </a:rPr>
              <a:t>'</a:t>
            </a:r>
            <a:r>
              <a:rPr lang="en-US" b="1" dirty="0" err="1">
                <a:solidFill>
                  <a:prstClr val="black"/>
                </a:solidFill>
                <a:latin typeface="Tempus Sans ITC" pitchFamily="82" charset="0"/>
              </a:rPr>
              <a:t>samitis</a:t>
            </a:r>
            <a:r>
              <a:rPr lang="en-US" b="1" dirty="0">
                <a:solidFill>
                  <a:prstClr val="black"/>
                </a:solidFill>
                <a:latin typeface="Tempus Sans ITC" pitchFamily="82" charset="0"/>
              </a:rPr>
              <a:t>' and ‘</a:t>
            </a:r>
            <a:r>
              <a:rPr lang="en-US" b="1" dirty="0" err="1">
                <a:solidFill>
                  <a:prstClr val="black"/>
                </a:solidFill>
                <a:latin typeface="Tempus Sans ITC" pitchFamily="82" charset="0"/>
              </a:rPr>
              <a:t>sabhas</a:t>
            </a:r>
            <a:r>
              <a:rPr lang="en-US" b="1" dirty="0">
                <a:solidFill>
                  <a:prstClr val="black"/>
                </a:solidFill>
                <a:latin typeface="Tempus Sans ITC" pitchFamily="82" charset="0"/>
              </a:rPr>
              <a:t>’, </a:t>
            </a:r>
            <a:r>
              <a:rPr lang="en-US" dirty="0">
                <a:solidFill>
                  <a:prstClr val="black"/>
                </a:solidFill>
                <a:latin typeface="Tempus Sans ITC" pitchFamily="82" charset="0"/>
              </a:rPr>
              <a:t>which are general body and executive committee of today.</a:t>
            </a:r>
          </a:p>
          <a:p>
            <a:pPr marL="0" lvl="1" algn="just">
              <a:lnSpc>
                <a:spcPct val="150000"/>
              </a:lnSpc>
              <a:buFontTx/>
              <a:buBlip>
                <a:blip r:embed="rId2"/>
              </a:buBlip>
            </a:pPr>
            <a:r>
              <a:rPr lang="en-US" dirty="0">
                <a:solidFill>
                  <a:prstClr val="black"/>
                </a:solidFill>
                <a:latin typeface="Tempus Sans ITC" pitchFamily="82" charset="0"/>
              </a:rPr>
              <a:t>The </a:t>
            </a:r>
            <a:r>
              <a:rPr lang="en-US" b="1" dirty="0">
                <a:solidFill>
                  <a:prstClr val="black"/>
                </a:solidFill>
                <a:latin typeface="Tempus Sans ITC" pitchFamily="82" charset="0"/>
              </a:rPr>
              <a:t>elected chief </a:t>
            </a:r>
            <a:r>
              <a:rPr lang="en-US" dirty="0">
                <a:solidFill>
                  <a:prstClr val="black"/>
                </a:solidFill>
                <a:latin typeface="Tempus Sans ITC" pitchFamily="82" charset="0"/>
              </a:rPr>
              <a:t>was to be </a:t>
            </a:r>
            <a:r>
              <a:rPr lang="en-US" b="1" dirty="0">
                <a:solidFill>
                  <a:prstClr val="black"/>
                </a:solidFill>
                <a:latin typeface="Tempus Sans ITC" pitchFamily="82" charset="0"/>
              </a:rPr>
              <a:t>guide</a:t>
            </a:r>
            <a:r>
              <a:rPr lang="en-US" dirty="0">
                <a:solidFill>
                  <a:prstClr val="black"/>
                </a:solidFill>
                <a:latin typeface="Tempus Sans ITC" pitchFamily="82" charset="0"/>
              </a:rPr>
              <a:t> by the </a:t>
            </a:r>
            <a:r>
              <a:rPr lang="en-US" b="1" dirty="0" err="1">
                <a:solidFill>
                  <a:prstClr val="black"/>
                </a:solidFill>
                <a:latin typeface="Tempus Sans ITC" pitchFamily="82" charset="0"/>
              </a:rPr>
              <a:t>sabhas</a:t>
            </a:r>
            <a:r>
              <a:rPr lang="en-US" b="1" dirty="0">
                <a:solidFill>
                  <a:prstClr val="black"/>
                </a:solidFill>
              </a:rPr>
              <a:t>.</a:t>
            </a:r>
          </a:p>
        </p:txBody>
      </p:sp>
      <p:sp>
        <p:nvSpPr>
          <p:cNvPr id="7" name="Title 1"/>
          <p:cNvSpPr txBox="1">
            <a:spLocks/>
          </p:cNvSpPr>
          <p:nvPr/>
        </p:nvSpPr>
        <p:spPr>
          <a:xfrm>
            <a:off x="228600" y="3657600"/>
            <a:ext cx="2895600" cy="487362"/>
          </a:xfrm>
          <a:prstGeom prst="rect">
            <a:avLst/>
          </a:prstGeom>
          <a:solidFill>
            <a:schemeClr val="accent1">
              <a:lumMod val="40000"/>
              <a:lumOff val="60000"/>
            </a:schemeClr>
          </a:solidFill>
        </p:spPr>
        <p:txBody>
          <a:bodyPr bIns="91440" anchor="b" anchorCtr="0">
            <a:noAutofit/>
          </a:bodyPr>
          <a:lstStyle/>
          <a:p>
            <a:pPr>
              <a:spcBef>
                <a:spcPct val="0"/>
              </a:spcBef>
            </a:pPr>
            <a:r>
              <a:rPr lang="en-US" sz="2400" b="1" dirty="0">
                <a:solidFill>
                  <a:srgbClr val="FE8637">
                    <a:lumMod val="75000"/>
                  </a:srgbClr>
                </a:solidFill>
                <a:latin typeface="Tempus Sans ITC" pitchFamily="82" charset="0"/>
              </a:rPr>
              <a:t>ADMINISTRATION </a:t>
            </a:r>
          </a:p>
        </p:txBody>
      </p:sp>
      <p:sp>
        <p:nvSpPr>
          <p:cNvPr id="11" name="Rectangle 10"/>
          <p:cNvSpPr/>
          <p:nvPr/>
        </p:nvSpPr>
        <p:spPr>
          <a:xfrm>
            <a:off x="5257800" y="685800"/>
            <a:ext cx="4419600" cy="1338828"/>
          </a:xfrm>
          <a:prstGeom prst="rect">
            <a:avLst/>
          </a:prstGeom>
        </p:spPr>
        <p:txBody>
          <a:bodyPr wrap="square">
            <a:spAutoFit/>
          </a:bodyPr>
          <a:lstStyle/>
          <a:p>
            <a:pPr marL="0" lvl="1" algn="just">
              <a:lnSpc>
                <a:spcPct val="150000"/>
              </a:lnSpc>
              <a:buFontTx/>
              <a:buBlip>
                <a:blip r:embed="rId2"/>
              </a:buBlip>
            </a:pPr>
            <a:r>
              <a:rPr lang="en-US" dirty="0">
                <a:solidFill>
                  <a:prstClr val="black"/>
                </a:solidFill>
                <a:latin typeface="Trebuchet MS" pitchFamily="34" charset="0"/>
              </a:rPr>
              <a:t>S</a:t>
            </a:r>
            <a:r>
              <a:rPr lang="en-US" dirty="0">
                <a:solidFill>
                  <a:prstClr val="black"/>
                </a:solidFill>
                <a:latin typeface="Tempus Sans ITC" pitchFamily="82" charset="0"/>
              </a:rPr>
              <a:t>ociety was strictly organized in a system of caste</a:t>
            </a:r>
          </a:p>
          <a:p>
            <a:pPr marL="0" lvl="1" algn="just">
              <a:lnSpc>
                <a:spcPct val="150000"/>
              </a:lnSpc>
              <a:buFontTx/>
              <a:buBlip>
                <a:blip r:embed="rId2"/>
              </a:buBlip>
            </a:pPr>
            <a:r>
              <a:rPr lang="en-US" dirty="0">
                <a:solidFill>
                  <a:prstClr val="black"/>
                </a:solidFill>
                <a:latin typeface="Tempus Sans ITC" pitchFamily="82" charset="0"/>
              </a:rPr>
              <a:t>Divided into </a:t>
            </a:r>
            <a:r>
              <a:rPr lang="en-US" b="1" dirty="0">
                <a:solidFill>
                  <a:prstClr val="black"/>
                </a:solidFill>
                <a:latin typeface="Tempus Sans ITC" pitchFamily="82" charset="0"/>
              </a:rPr>
              <a:t>4 major </a:t>
            </a:r>
            <a:r>
              <a:rPr lang="en-US" b="1" dirty="0" err="1">
                <a:solidFill>
                  <a:prstClr val="black"/>
                </a:solidFill>
                <a:latin typeface="Tempus Sans ITC" pitchFamily="82" charset="0"/>
              </a:rPr>
              <a:t>varnas</a:t>
            </a:r>
            <a:endParaRPr lang="en-US" b="1" dirty="0">
              <a:solidFill>
                <a:prstClr val="black"/>
              </a:solidFill>
              <a:latin typeface="Tempus Sans ITC" pitchFamily="82" charset="0"/>
            </a:endParaRPr>
          </a:p>
        </p:txBody>
      </p:sp>
      <p:pic>
        <p:nvPicPr>
          <p:cNvPr id="1026" name="Picture 2" descr="C:\Users\CMS\Desktop\Picture1.png"/>
          <p:cNvPicPr>
            <a:picLocks noChangeAspect="1" noChangeArrowheads="1"/>
          </p:cNvPicPr>
          <p:nvPr/>
        </p:nvPicPr>
        <p:blipFill>
          <a:blip r:embed="rId3" cstate="print"/>
          <a:srcRect/>
          <a:stretch>
            <a:fillRect/>
          </a:stretch>
        </p:blipFill>
        <p:spPr bwMode="auto">
          <a:xfrm>
            <a:off x="5791200" y="1905000"/>
            <a:ext cx="4114800" cy="2667000"/>
          </a:xfrm>
          <a:prstGeom prst="rect">
            <a:avLst/>
          </a:prstGeom>
          <a:noFill/>
        </p:spPr>
      </p:pic>
      <p:pic>
        <p:nvPicPr>
          <p:cNvPr id="1027" name="Picture 3" descr="C:\Users\CMS\Desktop\Picture2.png"/>
          <p:cNvPicPr>
            <a:picLocks noChangeAspect="1" noChangeArrowheads="1"/>
          </p:cNvPicPr>
          <p:nvPr/>
        </p:nvPicPr>
        <p:blipFill>
          <a:blip r:embed="rId4" cstate="print"/>
          <a:srcRect/>
          <a:stretch>
            <a:fillRect/>
          </a:stretch>
        </p:blipFill>
        <p:spPr bwMode="auto">
          <a:xfrm>
            <a:off x="5867400" y="4648200"/>
            <a:ext cx="2145515" cy="2209800"/>
          </a:xfrm>
          <a:prstGeom prst="rect">
            <a:avLst/>
          </a:prstGeom>
          <a:noFill/>
        </p:spPr>
      </p:pic>
      <p:sp>
        <p:nvSpPr>
          <p:cNvPr id="28" name="Rectangle 27"/>
          <p:cNvSpPr/>
          <p:nvPr/>
        </p:nvSpPr>
        <p:spPr>
          <a:xfrm>
            <a:off x="8001000" y="4581942"/>
            <a:ext cx="1905000" cy="2123658"/>
          </a:xfrm>
          <a:prstGeom prst="rect">
            <a:avLst/>
          </a:prstGeom>
        </p:spPr>
        <p:txBody>
          <a:bodyPr wrap="square">
            <a:spAutoFit/>
          </a:bodyPr>
          <a:lstStyle/>
          <a:p>
            <a:pPr marL="0" lvl="1" algn="just">
              <a:lnSpc>
                <a:spcPct val="150000"/>
              </a:lnSpc>
            </a:pPr>
            <a:r>
              <a:rPr lang="en-US" sz="1600" b="1" dirty="0">
                <a:solidFill>
                  <a:srgbClr val="FE8637">
                    <a:lumMod val="75000"/>
                  </a:srgbClr>
                </a:solidFill>
                <a:latin typeface="Tempus Sans ITC" pitchFamily="82" charset="0"/>
              </a:rPr>
              <a:t>WHO IS…WHO</a:t>
            </a:r>
          </a:p>
          <a:p>
            <a:pPr marL="0" lvl="1" algn="just">
              <a:lnSpc>
                <a:spcPct val="150000"/>
              </a:lnSpc>
              <a:buFontTx/>
              <a:buBlip>
                <a:blip r:embed="rId2"/>
              </a:buBlip>
            </a:pPr>
            <a:r>
              <a:rPr lang="en-US" b="1" dirty="0">
                <a:solidFill>
                  <a:prstClr val="black"/>
                </a:solidFill>
                <a:latin typeface="Tempus Sans ITC" pitchFamily="82" charset="0"/>
              </a:rPr>
              <a:t>The mouth?</a:t>
            </a:r>
          </a:p>
          <a:p>
            <a:pPr marL="0" lvl="1" algn="just">
              <a:lnSpc>
                <a:spcPct val="150000"/>
              </a:lnSpc>
              <a:buFontTx/>
              <a:buBlip>
                <a:blip r:embed="rId2"/>
              </a:buBlip>
            </a:pPr>
            <a:r>
              <a:rPr lang="en-US" b="1" dirty="0">
                <a:solidFill>
                  <a:prstClr val="black"/>
                </a:solidFill>
                <a:latin typeface="Tempus Sans ITC" pitchFamily="82" charset="0"/>
              </a:rPr>
              <a:t> The arms?</a:t>
            </a:r>
          </a:p>
          <a:p>
            <a:pPr marL="0" lvl="1" algn="just">
              <a:lnSpc>
                <a:spcPct val="150000"/>
              </a:lnSpc>
              <a:buFontTx/>
              <a:buBlip>
                <a:blip r:embed="rId2"/>
              </a:buBlip>
            </a:pPr>
            <a:r>
              <a:rPr lang="en-US" b="1" dirty="0">
                <a:solidFill>
                  <a:prstClr val="black"/>
                </a:solidFill>
                <a:latin typeface="Tempus Sans ITC" pitchFamily="82" charset="0"/>
              </a:rPr>
              <a:t> The legs?</a:t>
            </a:r>
          </a:p>
          <a:p>
            <a:pPr marL="0" lvl="1" algn="just">
              <a:lnSpc>
                <a:spcPct val="150000"/>
              </a:lnSpc>
              <a:buFontTx/>
              <a:buBlip>
                <a:blip r:embed="rId2"/>
              </a:buBlip>
            </a:pPr>
            <a:r>
              <a:rPr lang="en-US" b="1" dirty="0">
                <a:solidFill>
                  <a:prstClr val="black"/>
                </a:solidFill>
                <a:latin typeface="Tempus Sans ITC" pitchFamily="82" charset="0"/>
              </a:rPr>
              <a:t> The feet?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Clipart\Clipart History\India\Sec 1 India\caste sys.jpg"/>
          <p:cNvPicPr>
            <a:picLocks noChangeAspect="1" noChangeArrowheads="1"/>
          </p:cNvPicPr>
          <p:nvPr/>
        </p:nvPicPr>
        <p:blipFill>
          <a:blip r:embed="rId2" cstate="print"/>
          <a:srcRect/>
          <a:stretch>
            <a:fillRect/>
          </a:stretch>
        </p:blipFill>
        <p:spPr bwMode="auto">
          <a:xfrm>
            <a:off x="0" y="74950"/>
            <a:ext cx="5181600" cy="4872251"/>
          </a:xfrm>
          <a:prstGeom prst="rect">
            <a:avLst/>
          </a:prstGeom>
          <a:noFill/>
          <a:ln w="9525">
            <a:noFill/>
            <a:miter lim="800000"/>
            <a:headEnd/>
            <a:tailEnd/>
          </a:ln>
        </p:spPr>
      </p:pic>
      <p:sp>
        <p:nvSpPr>
          <p:cNvPr id="3" name="Rectangle 2"/>
          <p:cNvSpPr/>
          <p:nvPr/>
        </p:nvSpPr>
        <p:spPr>
          <a:xfrm>
            <a:off x="76200" y="5334000"/>
            <a:ext cx="2438400" cy="461665"/>
          </a:xfrm>
          <a:prstGeom prst="rect">
            <a:avLst/>
          </a:prstGeom>
          <a:solidFill>
            <a:schemeClr val="accent1">
              <a:lumMod val="40000"/>
              <a:lumOff val="60000"/>
            </a:schemeClr>
          </a:solidFill>
        </p:spPr>
        <p:txBody>
          <a:bodyPr bIns="91440" anchor="b" anchorCtr="0">
            <a:noAutofit/>
          </a:bodyPr>
          <a:lstStyle/>
          <a:p>
            <a:pPr algn="ctr">
              <a:spcBef>
                <a:spcPct val="0"/>
              </a:spcBef>
            </a:pPr>
            <a:r>
              <a:rPr lang="en-US" sz="2400" b="1" dirty="0">
                <a:solidFill>
                  <a:srgbClr val="FE8637">
                    <a:lumMod val="75000"/>
                  </a:srgbClr>
                </a:solidFill>
                <a:latin typeface="Tempus Sans ITC" pitchFamily="82" charset="0"/>
              </a:rPr>
              <a:t>OCCUPATION</a:t>
            </a:r>
          </a:p>
        </p:txBody>
      </p:sp>
      <p:sp>
        <p:nvSpPr>
          <p:cNvPr id="4" name="Rectangle 3"/>
          <p:cNvSpPr/>
          <p:nvPr/>
        </p:nvSpPr>
        <p:spPr>
          <a:xfrm>
            <a:off x="5486400" y="762000"/>
            <a:ext cx="3962400" cy="3785652"/>
          </a:xfrm>
          <a:prstGeom prst="rect">
            <a:avLst/>
          </a:prstGeom>
        </p:spPr>
        <p:txBody>
          <a:bodyPr wrap="square">
            <a:spAutoFit/>
          </a:bodyPr>
          <a:lstStyle/>
          <a:p>
            <a:pPr marL="0" lvl="1" algn="just">
              <a:lnSpc>
                <a:spcPct val="150000"/>
              </a:lnSpc>
              <a:buFontTx/>
              <a:buBlip>
                <a:blip r:embed="rId3"/>
              </a:buBlip>
            </a:pPr>
            <a:r>
              <a:rPr lang="en-US" sz="2000" dirty="0">
                <a:solidFill>
                  <a:prstClr val="black"/>
                </a:solidFill>
                <a:latin typeface="Tempus Sans ITC" pitchFamily="82" charset="0"/>
              </a:rPr>
              <a:t>Vedic </a:t>
            </a:r>
            <a:r>
              <a:rPr lang="en-US" sz="2000" b="1" dirty="0">
                <a:solidFill>
                  <a:prstClr val="black"/>
                </a:solidFill>
                <a:latin typeface="Tempus Sans ITC" pitchFamily="82" charset="0"/>
              </a:rPr>
              <a:t>Art</a:t>
            </a:r>
            <a:r>
              <a:rPr lang="en-US" sz="2000" dirty="0">
                <a:solidFill>
                  <a:prstClr val="black"/>
                </a:solidFill>
                <a:latin typeface="Tempus Sans ITC" pitchFamily="82" charset="0"/>
              </a:rPr>
              <a:t> was extremely elevated  with </a:t>
            </a:r>
            <a:r>
              <a:rPr lang="en-US" sz="2000" b="1" dirty="0" err="1">
                <a:solidFill>
                  <a:prstClr val="black"/>
                </a:solidFill>
                <a:latin typeface="Tempus Sans ITC" pitchFamily="82" charset="0"/>
              </a:rPr>
              <a:t>Bharatnatyam</a:t>
            </a:r>
            <a:r>
              <a:rPr lang="en-US" sz="2000" b="1" dirty="0">
                <a:solidFill>
                  <a:prstClr val="black"/>
                </a:solidFill>
                <a:latin typeface="Tempus Sans ITC" pitchFamily="82" charset="0"/>
              </a:rPr>
              <a:t>, drama, sculpture ,poetry</a:t>
            </a:r>
            <a:r>
              <a:rPr lang="en-US" sz="2000" dirty="0">
                <a:solidFill>
                  <a:prstClr val="black"/>
                </a:solidFill>
                <a:latin typeface="Tempus Sans ITC" pitchFamily="82" charset="0"/>
              </a:rPr>
              <a:t>.</a:t>
            </a:r>
          </a:p>
          <a:p>
            <a:pPr marL="0" lvl="1" algn="just">
              <a:lnSpc>
                <a:spcPct val="150000"/>
              </a:lnSpc>
              <a:buFontTx/>
              <a:buBlip>
                <a:blip r:embed="rId3"/>
              </a:buBlip>
            </a:pPr>
            <a:r>
              <a:rPr lang="en-US" sz="2000" dirty="0">
                <a:solidFill>
                  <a:prstClr val="black"/>
                </a:solidFill>
                <a:latin typeface="Tempus Sans ITC" pitchFamily="82" charset="0"/>
              </a:rPr>
              <a:t>There are 300,00 verses of the </a:t>
            </a:r>
            <a:r>
              <a:rPr lang="en-US" sz="2000" b="1" dirty="0">
                <a:solidFill>
                  <a:prstClr val="black"/>
                </a:solidFill>
                <a:latin typeface="Tempus Sans ITC" pitchFamily="82" charset="0"/>
              </a:rPr>
              <a:t>Vedic scriptures describing them</a:t>
            </a:r>
            <a:r>
              <a:rPr lang="en-US" sz="2000" dirty="0">
                <a:solidFill>
                  <a:prstClr val="black"/>
                </a:solidFill>
                <a:latin typeface="Tempus Sans ITC" pitchFamily="82" charset="0"/>
              </a:rPr>
              <a:t>.</a:t>
            </a:r>
          </a:p>
          <a:p>
            <a:pPr marL="0" lvl="1" algn="just">
              <a:lnSpc>
                <a:spcPct val="150000"/>
              </a:lnSpc>
              <a:buFontTx/>
              <a:buBlip>
                <a:blip r:embed="rId3"/>
              </a:buBlip>
            </a:pPr>
            <a:r>
              <a:rPr lang="en-US" sz="2000" dirty="0">
                <a:solidFill>
                  <a:prstClr val="black"/>
                </a:solidFill>
                <a:latin typeface="Tempus Sans ITC" pitchFamily="82" charset="0"/>
              </a:rPr>
              <a:t>The buildings were </a:t>
            </a:r>
            <a:r>
              <a:rPr lang="en-US" sz="2000" b="1" dirty="0">
                <a:solidFill>
                  <a:prstClr val="black"/>
                </a:solidFill>
                <a:latin typeface="Tempus Sans ITC" pitchFamily="82" charset="0"/>
              </a:rPr>
              <a:t>constructed</a:t>
            </a:r>
            <a:r>
              <a:rPr lang="en-US" sz="2000" dirty="0">
                <a:solidFill>
                  <a:prstClr val="black"/>
                </a:solidFill>
                <a:latin typeface="Tempus Sans ITC" pitchFamily="82" charset="0"/>
              </a:rPr>
              <a:t>  from </a:t>
            </a:r>
            <a:r>
              <a:rPr lang="en-US" sz="2000" b="1" dirty="0">
                <a:solidFill>
                  <a:prstClr val="black"/>
                </a:solidFill>
                <a:latin typeface="Tempus Sans ITC" pitchFamily="82" charset="0"/>
              </a:rPr>
              <a:t>solid stones</a:t>
            </a:r>
            <a:r>
              <a:rPr lang="en-US" sz="2000" dirty="0">
                <a:solidFill>
                  <a:prstClr val="black"/>
                </a:solidFill>
                <a:latin typeface="Tempus Sans ITC" pitchFamily="82" charset="0"/>
              </a:rPr>
              <a:t>, having decorated walls inlaid with gemstones</a:t>
            </a:r>
            <a:r>
              <a:rPr lang="en-US" dirty="0">
                <a:solidFill>
                  <a:prstClr val="black"/>
                </a:solidFill>
                <a:latin typeface="Trebuchet MS" pitchFamily="34" charset="0"/>
              </a:rPr>
              <a:t>.</a:t>
            </a:r>
          </a:p>
        </p:txBody>
      </p:sp>
      <p:sp>
        <p:nvSpPr>
          <p:cNvPr id="5" name="Rectangle 4"/>
          <p:cNvSpPr/>
          <p:nvPr/>
        </p:nvSpPr>
        <p:spPr>
          <a:xfrm>
            <a:off x="5562600" y="304800"/>
            <a:ext cx="3429000" cy="461665"/>
          </a:xfrm>
          <a:prstGeom prst="rect">
            <a:avLst/>
          </a:prstGeom>
          <a:solidFill>
            <a:schemeClr val="accent1">
              <a:lumMod val="40000"/>
              <a:lumOff val="60000"/>
            </a:schemeClr>
          </a:solidFill>
        </p:spPr>
        <p:txBody>
          <a:bodyPr bIns="91440" anchor="b" anchorCtr="0">
            <a:noAutofit/>
          </a:bodyPr>
          <a:lstStyle/>
          <a:p>
            <a:pPr algn="ctr">
              <a:spcBef>
                <a:spcPct val="0"/>
              </a:spcBef>
            </a:pPr>
            <a:r>
              <a:rPr lang="en-US" sz="2400" b="1" dirty="0">
                <a:solidFill>
                  <a:srgbClr val="FE8637">
                    <a:lumMod val="75000"/>
                  </a:srgbClr>
                </a:solidFill>
                <a:latin typeface="Tempus Sans ITC" pitchFamily="82" charset="0"/>
              </a:rPr>
              <a:t>ART &amp; ARCHITECTURE</a:t>
            </a:r>
          </a:p>
        </p:txBody>
      </p:sp>
      <p:pic>
        <p:nvPicPr>
          <p:cNvPr id="2050" name="Picture 2" descr="http://www.travelers-best.com/wp-content/uploads/2010/08/travelersbest_india_maitreyi2.gif"/>
          <p:cNvPicPr>
            <a:picLocks noChangeAspect="1" noChangeArrowheads="1"/>
          </p:cNvPicPr>
          <p:nvPr/>
        </p:nvPicPr>
        <p:blipFill>
          <a:blip r:embed="rId4" cstate="print"/>
          <a:srcRect r="37778"/>
          <a:stretch>
            <a:fillRect/>
          </a:stretch>
        </p:blipFill>
        <p:spPr bwMode="auto">
          <a:xfrm>
            <a:off x="7315200" y="4589417"/>
            <a:ext cx="2438400" cy="2116183"/>
          </a:xfrm>
          <a:prstGeom prst="rect">
            <a:avLst/>
          </a:prstGeom>
          <a:noFill/>
        </p:spPr>
      </p:pic>
      <p:pic>
        <p:nvPicPr>
          <p:cNvPr id="2051" name="Picture 3" descr="C:\Users\CMS\Desktop\150px-HinduSwastika_svg.png"/>
          <p:cNvPicPr>
            <a:picLocks noChangeAspect="1" noChangeArrowheads="1"/>
          </p:cNvPicPr>
          <p:nvPr/>
        </p:nvPicPr>
        <p:blipFill>
          <a:blip r:embed="rId5" cstate="print"/>
          <a:srcRect/>
          <a:stretch>
            <a:fillRect/>
          </a:stretch>
        </p:blipFill>
        <p:spPr bwMode="auto">
          <a:xfrm>
            <a:off x="2686050" y="4953000"/>
            <a:ext cx="1657350" cy="1690497"/>
          </a:xfrm>
          <a:prstGeom prst="rect">
            <a:avLst/>
          </a:prstGeom>
          <a:noFill/>
        </p:spPr>
      </p:pic>
      <p:pic>
        <p:nvPicPr>
          <p:cNvPr id="10" name="Picture 2" descr="C:\Users\user\Desktop\thoranam.jpg"/>
          <p:cNvPicPr>
            <a:picLocks noChangeAspect="1" noChangeArrowheads="1"/>
          </p:cNvPicPr>
          <p:nvPr/>
        </p:nvPicPr>
        <p:blipFill>
          <a:blip r:embed="rId6" cstate="print"/>
          <a:srcRect/>
          <a:stretch>
            <a:fillRect/>
          </a:stretch>
        </p:blipFill>
        <p:spPr bwMode="auto">
          <a:xfrm>
            <a:off x="5257800" y="4441365"/>
            <a:ext cx="1676400" cy="227518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04800"/>
            <a:ext cx="2819400" cy="487362"/>
          </a:xfrm>
          <a:prstGeom prst="rect">
            <a:avLst/>
          </a:prstGeom>
          <a:solidFill>
            <a:schemeClr val="accent1">
              <a:lumMod val="40000"/>
              <a:lumOff val="60000"/>
            </a:schemeClr>
          </a:solidFill>
        </p:spPr>
        <p:txBody>
          <a:bodyPr bIns="91440" anchor="b" anchorCtr="0">
            <a:noAutofit/>
          </a:bodyPr>
          <a:lstStyle/>
          <a:p>
            <a:pPr>
              <a:spcBef>
                <a:spcPct val="0"/>
              </a:spcBef>
              <a:defRPr/>
            </a:pPr>
            <a:r>
              <a:rPr lang="en-US" sz="2400" b="1" dirty="0">
                <a:solidFill>
                  <a:srgbClr val="FE8637">
                    <a:lumMod val="75000"/>
                  </a:srgbClr>
                </a:solidFill>
                <a:latin typeface="Tempus Sans ITC" pitchFamily="82" charset="0"/>
              </a:rPr>
              <a:t>ARYAN VILLAGE</a:t>
            </a:r>
          </a:p>
        </p:txBody>
      </p:sp>
      <p:sp>
        <p:nvSpPr>
          <p:cNvPr id="5" name="Rectangle 4"/>
          <p:cNvSpPr/>
          <p:nvPr/>
        </p:nvSpPr>
        <p:spPr>
          <a:xfrm>
            <a:off x="114300" y="685800"/>
            <a:ext cx="4914900" cy="4662815"/>
          </a:xfrm>
          <a:prstGeom prst="rect">
            <a:avLst/>
          </a:prstGeom>
        </p:spPr>
        <p:txBody>
          <a:bodyPr wrap="square">
            <a:spAutoFit/>
          </a:bodyPr>
          <a:lstStyle/>
          <a:p>
            <a:pPr marL="0" lvl="1" algn="just">
              <a:lnSpc>
                <a:spcPct val="150000"/>
              </a:lnSpc>
              <a:buFontTx/>
              <a:buBlip>
                <a:blip r:embed="rId2"/>
              </a:buBlip>
            </a:pPr>
            <a:r>
              <a:rPr lang="en-US" sz="2000" b="1" dirty="0">
                <a:solidFill>
                  <a:prstClr val="black"/>
                </a:solidFill>
                <a:latin typeface="Tempus Sans ITC" pitchFamily="82" charset="0"/>
              </a:rPr>
              <a:t>Aryan invaders </a:t>
            </a:r>
            <a:r>
              <a:rPr lang="en-US" sz="2000" dirty="0">
                <a:solidFill>
                  <a:prstClr val="black"/>
                </a:solidFill>
                <a:latin typeface="Tempus Sans ITC" pitchFamily="82" charset="0"/>
              </a:rPr>
              <a:t>– familiar with the use of </a:t>
            </a:r>
            <a:r>
              <a:rPr lang="en-US" sz="2000" b="1" dirty="0">
                <a:solidFill>
                  <a:prstClr val="black"/>
                </a:solidFill>
                <a:latin typeface="Tempus Sans ITC" pitchFamily="82" charset="0"/>
              </a:rPr>
              <a:t>timber</a:t>
            </a:r>
            <a:r>
              <a:rPr lang="en-US" sz="2000" dirty="0">
                <a:solidFill>
                  <a:prstClr val="black"/>
                </a:solidFill>
                <a:latin typeface="Tempus Sans ITC" pitchFamily="82" charset="0"/>
              </a:rPr>
              <a:t> and able to adapt their carpentry skills easily to </a:t>
            </a:r>
            <a:r>
              <a:rPr lang="en-US" sz="2000" b="1" dirty="0">
                <a:solidFill>
                  <a:prstClr val="black"/>
                </a:solidFill>
                <a:latin typeface="Tempus Sans ITC" pitchFamily="82" charset="0"/>
              </a:rPr>
              <a:t>wooden structures</a:t>
            </a:r>
            <a:r>
              <a:rPr lang="en-US" sz="2000" dirty="0">
                <a:solidFill>
                  <a:prstClr val="black"/>
                </a:solidFill>
                <a:latin typeface="Tempus Sans ITC" pitchFamily="82" charset="0"/>
              </a:rPr>
              <a:t>.</a:t>
            </a:r>
          </a:p>
          <a:p>
            <a:pPr marL="0" lvl="1" algn="just">
              <a:lnSpc>
                <a:spcPct val="150000"/>
              </a:lnSpc>
              <a:buFontTx/>
              <a:buBlip>
                <a:blip r:embed="rId2"/>
              </a:buBlip>
            </a:pPr>
            <a:r>
              <a:rPr lang="en-US" sz="2000" dirty="0">
                <a:solidFill>
                  <a:prstClr val="black"/>
                </a:solidFill>
                <a:latin typeface="Tempus Sans ITC" pitchFamily="82" charset="0"/>
              </a:rPr>
              <a:t>Simpler and easier to maintain , or  to rebuild in case of floods and rains.</a:t>
            </a:r>
          </a:p>
          <a:p>
            <a:pPr marL="0" lvl="1" algn="just">
              <a:lnSpc>
                <a:spcPct val="150000"/>
              </a:lnSpc>
              <a:buFontTx/>
              <a:buBlip>
                <a:blip r:embed="rId2"/>
              </a:buBlip>
            </a:pPr>
            <a:r>
              <a:rPr lang="en-US" sz="2000" b="1" dirty="0">
                <a:solidFill>
                  <a:prstClr val="black"/>
                </a:solidFill>
                <a:latin typeface="Tempus Sans ITC" pitchFamily="82" charset="0"/>
              </a:rPr>
              <a:t>Brick structures </a:t>
            </a:r>
            <a:r>
              <a:rPr lang="en-US" sz="2000" dirty="0">
                <a:solidFill>
                  <a:prstClr val="black"/>
                </a:solidFill>
                <a:latin typeface="Tempus Sans ITC" pitchFamily="82" charset="0"/>
              </a:rPr>
              <a:t>– symbolic to the people whom they have conquered.</a:t>
            </a:r>
          </a:p>
          <a:p>
            <a:pPr marL="0" lvl="1" algn="just">
              <a:lnSpc>
                <a:spcPct val="150000"/>
              </a:lnSpc>
              <a:buFontTx/>
              <a:buBlip>
                <a:blip r:embed="rId2"/>
              </a:buBlip>
            </a:pPr>
            <a:r>
              <a:rPr lang="en-US" sz="2000" dirty="0">
                <a:solidFill>
                  <a:prstClr val="black"/>
                </a:solidFill>
                <a:latin typeface="Tempus Sans ITC" pitchFamily="82" charset="0"/>
              </a:rPr>
              <a:t>The early Aryan village – conglomerate of </a:t>
            </a:r>
            <a:r>
              <a:rPr lang="en-US" sz="2000" b="1" dirty="0">
                <a:solidFill>
                  <a:prstClr val="black"/>
                </a:solidFill>
                <a:latin typeface="Tempus Sans ITC" pitchFamily="82" charset="0"/>
              </a:rPr>
              <a:t>timber</a:t>
            </a:r>
            <a:r>
              <a:rPr lang="en-US" sz="2000" dirty="0">
                <a:solidFill>
                  <a:prstClr val="black"/>
                </a:solidFill>
                <a:latin typeface="Tempus Sans ITC" pitchFamily="82" charset="0"/>
              </a:rPr>
              <a:t> and </a:t>
            </a:r>
            <a:r>
              <a:rPr lang="en-US" sz="2000" b="1" dirty="0">
                <a:solidFill>
                  <a:prstClr val="black"/>
                </a:solidFill>
                <a:latin typeface="Tempus Sans ITC" pitchFamily="82" charset="0"/>
              </a:rPr>
              <a:t>thatch huts of different types</a:t>
            </a:r>
            <a:r>
              <a:rPr lang="en-US" dirty="0">
                <a:solidFill>
                  <a:prstClr val="black"/>
                </a:solidFill>
                <a:latin typeface="Arial" charset="0"/>
              </a:rPr>
              <a:t>.</a:t>
            </a:r>
          </a:p>
          <a:p>
            <a:pPr algn="just">
              <a:lnSpc>
                <a:spcPct val="150000"/>
              </a:lnSpc>
            </a:pPr>
            <a:endParaRPr lang="en-US" dirty="0">
              <a:solidFill>
                <a:prstClr val="black"/>
              </a:solidFill>
              <a:latin typeface="Arial" charset="0"/>
            </a:endParaRPr>
          </a:p>
        </p:txBody>
      </p:sp>
      <p:pic>
        <p:nvPicPr>
          <p:cNvPr id="6" name="Picture 5" descr="An ancient Indus-Valley city (Lothal) as envisaged by the Archaeological Survey of India.">
            <a:hlinkClick r:id="rId3" tooltip="An ancient Indus-Valley city (Lothal) as envisaged by the Archaeological Survey of India."/>
          </p:cNvPr>
          <p:cNvPicPr>
            <a:picLocks noChangeAspect="1" noChangeArrowheads="1"/>
          </p:cNvPicPr>
          <p:nvPr/>
        </p:nvPicPr>
        <p:blipFill>
          <a:blip r:embed="rId4" cstate="print"/>
          <a:srcRect/>
          <a:stretch>
            <a:fillRect/>
          </a:stretch>
        </p:blipFill>
        <p:spPr bwMode="auto">
          <a:xfrm>
            <a:off x="381000" y="4800600"/>
            <a:ext cx="4114800" cy="2057400"/>
          </a:xfrm>
          <a:prstGeom prst="rect">
            <a:avLst/>
          </a:prstGeom>
          <a:noFill/>
          <a:ln w="9525">
            <a:noFill/>
            <a:miter lim="800000"/>
            <a:headEnd/>
            <a:tailEnd/>
          </a:ln>
        </p:spPr>
      </p:pic>
      <p:sp>
        <p:nvSpPr>
          <p:cNvPr id="8" name="Title 1"/>
          <p:cNvSpPr txBox="1">
            <a:spLocks/>
          </p:cNvSpPr>
          <p:nvPr/>
        </p:nvSpPr>
        <p:spPr>
          <a:xfrm>
            <a:off x="5334000" y="228600"/>
            <a:ext cx="4191000" cy="487362"/>
          </a:xfrm>
          <a:prstGeom prst="rect">
            <a:avLst/>
          </a:prstGeom>
          <a:solidFill>
            <a:schemeClr val="accent1">
              <a:lumMod val="40000"/>
              <a:lumOff val="60000"/>
            </a:schemeClr>
          </a:solidFill>
        </p:spPr>
        <p:txBody>
          <a:bodyPr bIns="91440" anchor="b" anchorCtr="0">
            <a:noAutofit/>
          </a:bodyPr>
          <a:lstStyle/>
          <a:p>
            <a:pPr>
              <a:spcBef>
                <a:spcPct val="0"/>
              </a:spcBef>
            </a:pPr>
            <a:r>
              <a:rPr lang="en-US" sz="2400" b="1" dirty="0">
                <a:solidFill>
                  <a:srgbClr val="FE8637">
                    <a:lumMod val="75000"/>
                  </a:srgbClr>
                </a:solidFill>
                <a:latin typeface="Tempus Sans ITC" pitchFamily="82" charset="0"/>
              </a:rPr>
              <a:t>ARYAN’S RESIDENTIAL UNIT</a:t>
            </a:r>
          </a:p>
        </p:txBody>
      </p:sp>
      <p:sp>
        <p:nvSpPr>
          <p:cNvPr id="9" name="Rectangle 8"/>
          <p:cNvSpPr/>
          <p:nvPr/>
        </p:nvSpPr>
        <p:spPr>
          <a:xfrm>
            <a:off x="5105400" y="3810000"/>
            <a:ext cx="4572000" cy="2862322"/>
          </a:xfrm>
          <a:prstGeom prst="rect">
            <a:avLst/>
          </a:prstGeom>
        </p:spPr>
        <p:txBody>
          <a:bodyPr wrap="square">
            <a:spAutoFit/>
          </a:bodyPr>
          <a:lstStyle/>
          <a:p>
            <a:pPr marL="0" lvl="1" algn="just">
              <a:lnSpc>
                <a:spcPct val="150000"/>
              </a:lnSpc>
              <a:buFontTx/>
              <a:buBlip>
                <a:blip r:embed="rId2"/>
              </a:buBlip>
            </a:pPr>
            <a:r>
              <a:rPr lang="en-US" sz="2000" dirty="0">
                <a:solidFill>
                  <a:prstClr val="black"/>
                </a:solidFill>
                <a:latin typeface="Tempus Sans ITC" pitchFamily="82" charset="0"/>
              </a:rPr>
              <a:t>The </a:t>
            </a:r>
            <a:r>
              <a:rPr lang="en-US" sz="2000" b="1" dirty="0">
                <a:solidFill>
                  <a:prstClr val="black"/>
                </a:solidFill>
                <a:latin typeface="Tempus Sans ITC" pitchFamily="82" charset="0"/>
              </a:rPr>
              <a:t>Aryan hut </a:t>
            </a:r>
            <a:r>
              <a:rPr lang="en-US" sz="2000" dirty="0">
                <a:solidFill>
                  <a:prstClr val="black"/>
                </a:solidFill>
                <a:latin typeface="Tempus Sans ITC" pitchFamily="82" charset="0"/>
              </a:rPr>
              <a:t>-  </a:t>
            </a:r>
            <a:r>
              <a:rPr lang="en-US" sz="2000" b="1" dirty="0">
                <a:solidFill>
                  <a:prstClr val="black"/>
                </a:solidFill>
                <a:latin typeface="Tempus Sans ITC" pitchFamily="82" charset="0"/>
              </a:rPr>
              <a:t>basic shape - circular </a:t>
            </a:r>
            <a:r>
              <a:rPr lang="en-US" sz="2000" dirty="0">
                <a:solidFill>
                  <a:prstClr val="black"/>
                </a:solidFill>
                <a:latin typeface="Tempus Sans ITC" pitchFamily="82" charset="0"/>
              </a:rPr>
              <a:t>in plan - with a thatched roof over a bamboo network of ribs. </a:t>
            </a:r>
          </a:p>
          <a:p>
            <a:pPr marL="0" lvl="1" algn="just">
              <a:lnSpc>
                <a:spcPct val="150000"/>
              </a:lnSpc>
              <a:buFontTx/>
              <a:buBlip>
                <a:blip r:embed="rId2"/>
              </a:buBlip>
            </a:pPr>
            <a:r>
              <a:rPr lang="en-US" sz="2000" b="1" dirty="0">
                <a:solidFill>
                  <a:prstClr val="black"/>
                </a:solidFill>
                <a:latin typeface="Tempus Sans ITC" pitchFamily="82" charset="0"/>
              </a:rPr>
              <a:t>Later</a:t>
            </a:r>
            <a:r>
              <a:rPr lang="en-US" sz="2000" dirty="0">
                <a:solidFill>
                  <a:prstClr val="black"/>
                </a:solidFill>
                <a:latin typeface="Tempus Sans ITC" pitchFamily="82" charset="0"/>
              </a:rPr>
              <a:t> elongated to become </a:t>
            </a:r>
            <a:r>
              <a:rPr lang="en-US" sz="2000" b="1" dirty="0">
                <a:solidFill>
                  <a:prstClr val="black"/>
                </a:solidFill>
                <a:latin typeface="Tempus Sans ITC" pitchFamily="82" charset="0"/>
              </a:rPr>
              <a:t>rectangular</a:t>
            </a:r>
            <a:r>
              <a:rPr lang="en-US" sz="2000" dirty="0">
                <a:solidFill>
                  <a:prstClr val="black"/>
                </a:solidFill>
                <a:latin typeface="Tempus Sans ITC" pitchFamily="82" charset="0"/>
              </a:rPr>
              <a:t> in plan, with roofing of bamboo - curved in the shape of a barrel</a:t>
            </a:r>
            <a:r>
              <a:rPr lang="en-US" dirty="0">
                <a:solidFill>
                  <a:prstClr val="black"/>
                </a:solidFill>
                <a:latin typeface="Arial" charset="0"/>
                <a:cs typeface="Arial" charset="0"/>
              </a:rPr>
              <a:t>.</a:t>
            </a:r>
          </a:p>
        </p:txBody>
      </p:sp>
      <p:pic>
        <p:nvPicPr>
          <p:cNvPr id="10" name="Picture 4" descr="C:\Documents and Settings\raja\My Documents\hut3.bmp"/>
          <p:cNvPicPr>
            <a:picLocks noChangeAspect="1" noChangeArrowheads="1"/>
          </p:cNvPicPr>
          <p:nvPr/>
        </p:nvPicPr>
        <p:blipFill>
          <a:blip r:embed="rId5" cstate="print">
            <a:clrChange>
              <a:clrFrom>
                <a:srgbClr val="EFEFEF"/>
              </a:clrFrom>
              <a:clrTo>
                <a:srgbClr val="EFEFEF">
                  <a:alpha val="0"/>
                </a:srgbClr>
              </a:clrTo>
            </a:clrChange>
            <a:lum bright="48000"/>
          </a:blip>
          <a:srcRect/>
          <a:stretch>
            <a:fillRect/>
          </a:stretch>
        </p:blipFill>
        <p:spPr bwMode="auto">
          <a:xfrm>
            <a:off x="5184890" y="762000"/>
            <a:ext cx="1520710" cy="1828800"/>
          </a:xfrm>
          <a:prstGeom prst="rect">
            <a:avLst/>
          </a:prstGeom>
          <a:noFill/>
          <a:ln w="9525">
            <a:noFill/>
            <a:miter lim="800000"/>
            <a:headEnd/>
            <a:tailEnd/>
          </a:ln>
        </p:spPr>
      </p:pic>
      <p:pic>
        <p:nvPicPr>
          <p:cNvPr id="11" name="Picture 12" descr="C:\Documents and Settings\raja\My Documents\hut-cil.bmp"/>
          <p:cNvPicPr>
            <a:picLocks noChangeAspect="1" noChangeArrowheads="1"/>
          </p:cNvPicPr>
          <p:nvPr/>
        </p:nvPicPr>
        <p:blipFill>
          <a:blip r:embed="rId6" cstate="print">
            <a:clrChange>
              <a:clrFrom>
                <a:srgbClr val="F7F7F7"/>
              </a:clrFrom>
              <a:clrTo>
                <a:srgbClr val="F7F7F7">
                  <a:alpha val="0"/>
                </a:srgbClr>
              </a:clrTo>
            </a:clrChange>
          </a:blip>
          <a:srcRect/>
          <a:stretch>
            <a:fillRect/>
          </a:stretch>
        </p:blipFill>
        <p:spPr bwMode="auto">
          <a:xfrm>
            <a:off x="6629400" y="1371600"/>
            <a:ext cx="1752600" cy="2567581"/>
          </a:xfrm>
          <a:prstGeom prst="rect">
            <a:avLst/>
          </a:prstGeom>
          <a:noFill/>
          <a:ln w="9525">
            <a:noFill/>
            <a:miter lim="800000"/>
            <a:headEnd/>
            <a:tailEnd/>
          </a:ln>
        </p:spPr>
      </p:pic>
      <p:pic>
        <p:nvPicPr>
          <p:cNvPr id="12" name="Picture 11" descr="C:\Documents and Settings\raja\Desktop\fur\The Vedic Age_files\vedichouse.jpg"/>
          <p:cNvPicPr>
            <a:picLocks noChangeAspect="1" noChangeArrowheads="1"/>
          </p:cNvPicPr>
          <p:nvPr/>
        </p:nvPicPr>
        <p:blipFill>
          <a:blip r:embed="rId7" cstate="print">
            <a:clrChange>
              <a:clrFrom>
                <a:srgbClr val="FEE2CD"/>
              </a:clrFrom>
              <a:clrTo>
                <a:srgbClr val="FEE2CD">
                  <a:alpha val="0"/>
                </a:srgbClr>
              </a:clrTo>
            </a:clrChange>
          </a:blip>
          <a:srcRect/>
          <a:stretch>
            <a:fillRect/>
          </a:stretch>
        </p:blipFill>
        <p:spPr>
          <a:xfrm>
            <a:off x="8174951" y="762000"/>
            <a:ext cx="1731049" cy="1828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sz="half" idx="1"/>
          </p:nvPr>
        </p:nvSpPr>
        <p:spPr>
          <a:xfrm>
            <a:off x="228600" y="304800"/>
            <a:ext cx="6096000" cy="6477000"/>
          </a:xfrm>
        </p:spPr>
        <p:txBody>
          <a:bodyPr>
            <a:normAutofit fontScale="92500"/>
          </a:bodyPr>
          <a:lstStyle/>
          <a:p>
            <a:pPr marL="0" lvl="1" algn="just">
              <a:lnSpc>
                <a:spcPct val="150000"/>
              </a:lnSpc>
              <a:buBlip>
                <a:blip r:embed="rId2"/>
              </a:buBlip>
            </a:pPr>
            <a:r>
              <a:rPr lang="en-US" sz="2000" dirty="0">
                <a:latin typeface="Tempus Sans ITC" pitchFamily="82" charset="0"/>
              </a:rPr>
              <a:t>Clusters of these huts(</a:t>
            </a:r>
            <a:r>
              <a:rPr lang="en-US" sz="2000" dirty="0" err="1">
                <a:latin typeface="Tempus Sans ITC" pitchFamily="82" charset="0"/>
              </a:rPr>
              <a:t>grama</a:t>
            </a:r>
            <a:r>
              <a:rPr lang="en-US" sz="2000" dirty="0">
                <a:latin typeface="Tempus Sans ITC" pitchFamily="82" charset="0"/>
              </a:rPr>
              <a:t>) formed a courtyard – resembles huts in Indian villages even today. </a:t>
            </a:r>
          </a:p>
          <a:p>
            <a:pPr marL="0" lvl="1" algn="just">
              <a:lnSpc>
                <a:spcPct val="150000"/>
              </a:lnSpc>
              <a:buBlip>
                <a:blip r:embed="rId2"/>
              </a:buBlip>
            </a:pPr>
            <a:r>
              <a:rPr lang="en-US" sz="2000" dirty="0">
                <a:latin typeface="Tempus Sans ITC" pitchFamily="82" charset="0"/>
              </a:rPr>
              <a:t>The better-off citizens roofed them with planks of wood or tiles, and used unbaked bricks for the walls </a:t>
            </a:r>
          </a:p>
          <a:p>
            <a:pPr marL="0" lvl="1" algn="just">
              <a:lnSpc>
                <a:spcPct val="150000"/>
              </a:lnSpc>
              <a:buBlip>
                <a:blip r:embed="rId2"/>
              </a:buBlip>
            </a:pPr>
            <a:r>
              <a:rPr lang="en-US" sz="2000" dirty="0">
                <a:latin typeface="Tempus Sans ITC" pitchFamily="82" charset="0"/>
              </a:rPr>
              <a:t>To maintain the barrel shape of the roof, a thong or string, perhaps of animal hide, was stretched across the end of the bamboo.</a:t>
            </a:r>
            <a:r>
              <a:rPr lang="en-US" sz="2000" dirty="0">
                <a:latin typeface="Arial" charset="0"/>
                <a:cs typeface="Arial" charset="0"/>
              </a:rPr>
              <a:t> </a:t>
            </a:r>
          </a:p>
          <a:p>
            <a:pPr marL="0" lvl="1" algn="just">
              <a:lnSpc>
                <a:spcPct val="150000"/>
              </a:lnSpc>
              <a:buBlip>
                <a:blip r:embed="rId2"/>
              </a:buBlip>
            </a:pPr>
            <a:r>
              <a:rPr lang="en-US" sz="2100" dirty="0">
                <a:latin typeface="Tempus Sans ITC" pitchFamily="82" charset="0"/>
              </a:rPr>
              <a:t>For protection against wild animals - a palisade fence of wood and bamboo surrounded the whole settlement.</a:t>
            </a:r>
          </a:p>
          <a:p>
            <a:pPr marL="0" lvl="1" algn="just">
              <a:lnSpc>
                <a:spcPct val="150000"/>
              </a:lnSpc>
              <a:buBlip>
                <a:blip r:embed="rId2"/>
              </a:buBlip>
            </a:pPr>
            <a:r>
              <a:rPr lang="en-US" sz="2100" dirty="0">
                <a:latin typeface="Tempus Sans ITC" pitchFamily="82" charset="0"/>
              </a:rPr>
              <a:t>This fence was made of upright posts(</a:t>
            </a:r>
            <a:r>
              <a:rPr lang="en-US" sz="2100" dirty="0" err="1">
                <a:latin typeface="Tempus Sans ITC" pitchFamily="82" charset="0"/>
              </a:rPr>
              <a:t>thabha</a:t>
            </a:r>
            <a:r>
              <a:rPr lang="en-US" sz="2100" dirty="0">
                <a:latin typeface="Tempus Sans ITC" pitchFamily="82" charset="0"/>
              </a:rPr>
              <a:t>) of bamboo with horizontal members(</a:t>
            </a:r>
            <a:r>
              <a:rPr lang="en-US" sz="2100" dirty="0" err="1">
                <a:latin typeface="Tempus Sans ITC" pitchFamily="82" charset="0"/>
              </a:rPr>
              <a:t>suchi</a:t>
            </a:r>
            <a:r>
              <a:rPr lang="en-US" sz="2100" dirty="0">
                <a:latin typeface="Tempus Sans ITC" pitchFamily="82" charset="0"/>
              </a:rPr>
              <a:t>) threaded into holes in posts. </a:t>
            </a:r>
          </a:p>
          <a:p>
            <a:pPr marL="0" lvl="1" algn="just">
              <a:lnSpc>
                <a:spcPct val="150000"/>
              </a:lnSpc>
              <a:buBlip>
                <a:blip r:embed="rId2"/>
              </a:buBlip>
            </a:pPr>
            <a:r>
              <a:rPr lang="en-US" sz="2100" dirty="0">
                <a:latin typeface="Tempus Sans ITC" pitchFamily="82" charset="0"/>
              </a:rPr>
              <a:t>Controlled entry – cattle to pass to and fro of pasturage.</a:t>
            </a:r>
            <a:endParaRPr lang="en-US" sz="2000" dirty="0">
              <a:latin typeface="Arial" charset="0"/>
              <a:cs typeface="Arial" charset="0"/>
            </a:endParaRPr>
          </a:p>
          <a:p>
            <a:pPr algn="just" eaLnBrk="1" hangingPunct="1"/>
            <a:endParaRPr lang="en-US" sz="2000" dirty="0">
              <a:latin typeface="Arial" charset="0"/>
              <a:cs typeface="Arial" charset="0"/>
            </a:endParaRPr>
          </a:p>
        </p:txBody>
      </p:sp>
      <p:pic>
        <p:nvPicPr>
          <p:cNvPr id="12291" name="Picture 9" descr="C:\Documents and Settings\raja\My Documents\hut2.bmp"/>
          <p:cNvPicPr>
            <a:picLocks noGrp="1" noChangeAspect="1" noChangeArrowheads="1"/>
          </p:cNvPicPr>
          <p:nvPr>
            <p:ph type="clipArt" sz="half" idx="2"/>
          </p:nvPr>
        </p:nvPicPr>
        <p:blipFill>
          <a:blip r:embed="rId3" cstate="print"/>
          <a:srcRect/>
          <a:stretch>
            <a:fillRect/>
          </a:stretch>
        </p:blipFill>
        <p:spPr>
          <a:xfrm>
            <a:off x="6362700" y="1447800"/>
            <a:ext cx="3467100" cy="3733800"/>
          </a:xfr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quity">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2340</TotalTime>
  <Words>2886</Words>
  <Application>Microsoft Office PowerPoint</Application>
  <PresentationFormat>A4 Paper (210x297 mm)</PresentationFormat>
  <Paragraphs>222</Paragraphs>
  <Slides>25</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Calibri</vt:lpstr>
      <vt:lpstr>Calibri Light</vt:lpstr>
      <vt:lpstr>Franklin Gothic Book</vt:lpstr>
      <vt:lpstr>Mangal</vt:lpstr>
      <vt:lpstr>Perpetua</vt:lpstr>
      <vt:lpstr>Tempus Sans ITC</vt:lpstr>
      <vt:lpstr>Trebuchet MS</vt:lpstr>
      <vt:lpstr>Wingdings 2</vt:lpstr>
      <vt:lpstr>1_Equity</vt:lpstr>
      <vt:lpstr>Office Theme</vt:lpstr>
      <vt:lpstr>PowerPoint Presentation</vt:lpstr>
      <vt:lpstr>PowerPoint Presentation</vt:lpstr>
      <vt:lpstr>PowerPoint Presentation</vt:lpstr>
      <vt:lpstr>ARYANS  INFLUENCE  ON SOUTH ASIA</vt:lpstr>
      <vt:lpstr>INNOVATIONS</vt:lpstr>
      <vt:lpstr>PowerPoint Presentation</vt:lpstr>
      <vt:lpstr>PowerPoint Presentation</vt:lpstr>
      <vt:lpstr>PowerPoint Presentation</vt:lpstr>
      <vt:lpstr>PowerPoint Presentation</vt:lpstr>
      <vt:lpstr>LAYOUT OF IDEAL VEDIC VILLAGE - ARTHASHASTRA</vt:lpstr>
      <vt:lpstr>IDEAL VEDIC VILLAGE………</vt:lpstr>
      <vt:lpstr>CITY OF KASINGARA NEAR MAGADHA , IN BIHAR</vt:lpstr>
      <vt:lpstr>CITY OF KASINGARA NEAR MAGADHA , IN BIHAR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177</cp:revision>
  <dcterms:created xsi:type="dcterms:W3CDTF">2010-11-10T17:02:24Z</dcterms:created>
  <dcterms:modified xsi:type="dcterms:W3CDTF">2022-02-14T14:59:25Z</dcterms:modified>
</cp:coreProperties>
</file>