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20827"/>
            <a:ext cx="3853815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866" y="1624329"/>
            <a:ext cx="8640267" cy="4418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7176247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Ar. </a:t>
            </a:r>
            <a:r>
              <a:rPr lang="en-US" dirty="0" err="1" smtClean="0"/>
              <a:t>Vivek</a:t>
            </a:r>
            <a:r>
              <a:rPr lang="en-US" dirty="0" smtClean="0"/>
              <a:t> </a:t>
            </a:r>
            <a:r>
              <a:rPr lang="en-US" dirty="0" err="1" smtClean="0"/>
              <a:t>Painuli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438400" y="2362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smtClean="0"/>
              <a:t>VALUATION</a:t>
            </a:r>
            <a:endParaRPr lang="en-US" sz="72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66878"/>
            <a:ext cx="8382634" cy="441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Special Conditions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for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Building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Contract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Font typeface="Calibri"/>
              <a:buAutoNum type="arabicPeriod"/>
              <a:tabLst>
                <a:tab pos="258445" algn="l"/>
                <a:tab pos="1167130" algn="l"/>
                <a:tab pos="3789679" algn="l"/>
                <a:tab pos="4637405" algn="l"/>
                <a:tab pos="7343775" algn="l"/>
              </a:tabLst>
            </a:pPr>
            <a:r>
              <a:rPr sz="1600" b="1" spc="-10" dirty="0">
                <a:latin typeface="Calibri"/>
                <a:cs typeface="Calibri"/>
              </a:rPr>
              <a:t>liquidated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damages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;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if,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contractor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fails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complete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works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completion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period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provided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 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owner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shall	</a:t>
            </a:r>
            <a:r>
              <a:rPr sz="1600" spc="-10" dirty="0">
                <a:latin typeface="Calibri"/>
                <a:cs typeface="Calibri"/>
              </a:rPr>
              <a:t>become	</a:t>
            </a:r>
            <a:r>
              <a:rPr sz="1600" spc="-5" dirty="0">
                <a:latin typeface="Calibri"/>
                <a:cs typeface="Calibri"/>
              </a:rPr>
              <a:t>entitled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liquidated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damages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agreed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amount</a:t>
            </a:r>
            <a:r>
              <a:rPr sz="1600" spc="3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	</a:t>
            </a:r>
            <a:r>
              <a:rPr sz="1600" spc="-15" dirty="0">
                <a:latin typeface="Calibri"/>
                <a:cs typeface="Calibri"/>
              </a:rPr>
              <a:t>day</a:t>
            </a:r>
            <a:r>
              <a:rPr sz="1600" spc="3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delay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part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thereof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until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works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completed,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which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money	</a:t>
            </a:r>
            <a:r>
              <a:rPr sz="1600" spc="-15" dirty="0">
                <a:latin typeface="Calibri"/>
                <a:cs typeface="Calibri"/>
              </a:rPr>
              <a:t>may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deducted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	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owner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from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progress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payments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 </a:t>
            </a:r>
            <a:r>
              <a:rPr sz="1600" spc="-10" dirty="0">
                <a:latin typeface="Calibri"/>
                <a:cs typeface="Calibri"/>
              </a:rPr>
              <a:t>they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fall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due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to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extent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that</a:t>
            </a:r>
            <a:r>
              <a:rPr sz="1600" spc="-10" dirty="0">
                <a:latin typeface="Calibri"/>
                <a:cs typeface="Calibri"/>
              </a:rPr>
              <a:t> such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liquidated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damages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unpaid,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price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shall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reduced,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extent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such </a:t>
            </a:r>
            <a:r>
              <a:rPr sz="1600" spc="-5" dirty="0">
                <a:latin typeface="Calibri"/>
                <a:cs typeface="Calibri"/>
              </a:rPr>
              <a:t> damages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exceed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balance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sum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payable,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shall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debt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recoverable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owner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against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contractor.</a:t>
            </a:r>
            <a:endParaRPr sz="1600">
              <a:latin typeface="Calibri"/>
              <a:cs typeface="Calibri"/>
            </a:endParaRPr>
          </a:p>
          <a:p>
            <a:pPr marL="12700" marR="184785"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  <a:tabLst>
                <a:tab pos="304800" algn="l"/>
                <a:tab pos="305435" algn="l"/>
                <a:tab pos="1749425" algn="l"/>
                <a:tab pos="2088514" algn="l"/>
                <a:tab pos="2185670" algn="l"/>
                <a:tab pos="4216400" algn="l"/>
                <a:tab pos="5735955" algn="l"/>
              </a:tabLst>
            </a:pPr>
            <a:r>
              <a:rPr sz="1600" b="1" spc="-5" dirty="0">
                <a:latin typeface="Calibri"/>
                <a:cs typeface="Calibri"/>
              </a:rPr>
              <a:t>Breach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contract;	</a:t>
            </a:r>
            <a:r>
              <a:rPr sz="1600" b="1" spc="-5" dirty="0">
                <a:latin typeface="Calibri"/>
                <a:cs typeface="Calibri"/>
              </a:rPr>
              <a:t>it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legal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cause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action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which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binding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agreement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bargained-for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exchange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-10" dirty="0">
                <a:latin typeface="Calibri"/>
                <a:cs typeface="Calibri"/>
              </a:rPr>
              <a:t> not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honored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more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parties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contract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non-performance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or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interference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other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party's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performance.	</a:t>
            </a:r>
            <a:r>
              <a:rPr sz="1600" spc="-15" dirty="0">
                <a:latin typeface="Calibri"/>
                <a:cs typeface="Calibri"/>
              </a:rPr>
              <a:t>Where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part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all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price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provided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 </a:t>
            </a:r>
            <a:r>
              <a:rPr sz="1600" spc="-10" dirty="0">
                <a:latin typeface="Calibri"/>
                <a:cs typeface="Calibri"/>
              </a:rPr>
              <a:t>payments</a:t>
            </a:r>
            <a:r>
              <a:rPr sz="1600" spc="-5" dirty="0">
                <a:latin typeface="Calibri"/>
                <a:cs typeface="Calibri"/>
              </a:rPr>
              <a:t> being based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value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of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work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subject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contractor’s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progress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claim, then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		</a:t>
            </a:r>
            <a:r>
              <a:rPr sz="1600" spc="-10" dirty="0">
                <a:latin typeface="Calibri"/>
                <a:cs typeface="Calibri"/>
              </a:rPr>
              <a:t>Owner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breach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lesser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sum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 paid</a:t>
            </a:r>
            <a:r>
              <a:rPr sz="1600" spc="-10" dirty="0">
                <a:latin typeface="Calibri"/>
                <a:cs typeface="Calibri"/>
              </a:rPr>
              <a:t> 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contractor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reflecting </a:t>
            </a:r>
            <a:r>
              <a:rPr sz="1600" spc="-5" dirty="0">
                <a:latin typeface="Calibri"/>
                <a:cs typeface="Calibri"/>
              </a:rPr>
              <a:t> 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extent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	lending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authority’s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reasonable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valuation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	</a:t>
            </a:r>
            <a:r>
              <a:rPr sz="1600" spc="-15" dirty="0">
                <a:latin typeface="Calibri"/>
                <a:cs typeface="Calibri"/>
              </a:rPr>
              <a:t>works </a:t>
            </a:r>
            <a:r>
              <a:rPr sz="1600" spc="-5" dirty="0">
                <a:latin typeface="Calibri"/>
                <a:cs typeface="Calibri"/>
              </a:rPr>
              <a:t>is less than the amount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progress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claim.</a:t>
            </a:r>
            <a:endParaRPr sz="1600">
              <a:latin typeface="Calibri"/>
              <a:cs typeface="Calibri"/>
            </a:endParaRPr>
          </a:p>
          <a:p>
            <a:pPr marL="12700" marR="116839">
              <a:lnSpc>
                <a:spcPct val="100000"/>
              </a:lnSpc>
              <a:buFont typeface="Calibri"/>
              <a:buAutoNum type="arabicPeriod"/>
              <a:tabLst>
                <a:tab pos="212725" algn="l"/>
                <a:tab pos="2927985" algn="l"/>
              </a:tabLst>
            </a:pPr>
            <a:r>
              <a:rPr sz="1600" b="1" spc="-15" dirty="0">
                <a:latin typeface="Calibri"/>
                <a:cs typeface="Calibri"/>
              </a:rPr>
              <a:t>Performance</a:t>
            </a:r>
            <a:r>
              <a:rPr sz="1600" b="1" spc="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bonds</a:t>
            </a:r>
            <a:r>
              <a:rPr sz="1600" b="1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39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Refers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	</a:t>
            </a:r>
            <a:r>
              <a:rPr sz="1600" spc="-20" dirty="0">
                <a:latin typeface="Calibri"/>
                <a:cs typeface="Calibri"/>
              </a:rPr>
              <a:t>EMD,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Security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Deposit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&amp;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issues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related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Retention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money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,etc,.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Which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have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been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discussed</a:t>
            </a:r>
            <a:r>
              <a:rPr sz="1600" spc="-5" dirty="0">
                <a:latin typeface="Calibri"/>
                <a:cs typeface="Calibri"/>
              </a:rPr>
              <a:t> in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previous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semester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‘s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portion)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773" y="0"/>
            <a:ext cx="19723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235" dirty="0"/>
              <a:t>V</a:t>
            </a:r>
            <a:r>
              <a:rPr sz="4000" u="none" spc="-5" dirty="0"/>
              <a:t>alu</a:t>
            </a:r>
            <a:r>
              <a:rPr sz="4000" u="none" spc="-25" dirty="0"/>
              <a:t>a</a:t>
            </a:r>
            <a:r>
              <a:rPr sz="4000" u="none" spc="-5" dirty="0"/>
              <a:t>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0225" y="706882"/>
            <a:ext cx="8606155" cy="4912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9535" marR="5080" algn="just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libri"/>
                <a:cs typeface="Calibri"/>
              </a:rPr>
              <a:t>Property</a:t>
            </a:r>
            <a:r>
              <a:rPr sz="1400" spc="-5" dirty="0">
                <a:latin typeface="Calibri"/>
                <a:cs typeface="Calibri"/>
              </a:rPr>
              <a:t>;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 </a:t>
            </a:r>
            <a:r>
              <a:rPr sz="1400" dirty="0">
                <a:latin typeface="Calibri"/>
                <a:cs typeface="Calibri"/>
              </a:rPr>
              <a:t>its </a:t>
            </a:r>
            <a:r>
              <a:rPr sz="1400" spc="-5" dirty="0">
                <a:latin typeface="Calibri"/>
                <a:cs typeface="Calibri"/>
              </a:rPr>
              <a:t>legal conception property </a:t>
            </a:r>
            <a:r>
              <a:rPr sz="1400" dirty="0">
                <a:latin typeface="Calibri"/>
                <a:cs typeface="Calibri"/>
              </a:rPr>
              <a:t>is the </a:t>
            </a:r>
            <a:r>
              <a:rPr sz="1400" spc="-5" dirty="0">
                <a:latin typeface="Calibri"/>
                <a:cs typeface="Calibri"/>
              </a:rPr>
              <a:t>right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possess, use </a:t>
            </a:r>
            <a:r>
              <a:rPr sz="1400" dirty="0">
                <a:latin typeface="Calibri"/>
                <a:cs typeface="Calibri"/>
              </a:rPr>
              <a:t>and dispose of a </a:t>
            </a:r>
            <a:r>
              <a:rPr sz="1400" spc="-5" dirty="0">
                <a:latin typeface="Calibri"/>
                <a:cs typeface="Calibri"/>
              </a:rPr>
              <a:t>thing. </a:t>
            </a:r>
            <a:r>
              <a:rPr sz="1400" spc="-15" dirty="0">
                <a:latin typeface="Calibri"/>
                <a:cs typeface="Calibri"/>
              </a:rPr>
              <a:t>Technically </a:t>
            </a:r>
            <a:r>
              <a:rPr sz="1400" spc="-10" dirty="0">
                <a:latin typeface="Calibri"/>
                <a:cs typeface="Calibri"/>
              </a:rPr>
              <a:t>therefore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property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not </a:t>
            </a:r>
            <a:r>
              <a:rPr sz="1400" dirty="0">
                <a:latin typeface="Calibri"/>
                <a:cs typeface="Calibri"/>
              </a:rPr>
              <a:t>the thing itself but the </a:t>
            </a:r>
            <a:r>
              <a:rPr sz="1400" spc="-5" dirty="0">
                <a:latin typeface="Calibri"/>
                <a:cs typeface="Calibri"/>
              </a:rPr>
              <a:t>right </a:t>
            </a:r>
            <a:r>
              <a:rPr sz="1400" spc="-15" dirty="0">
                <a:latin typeface="Calibri"/>
                <a:cs typeface="Calibri"/>
              </a:rPr>
              <a:t>to, </a:t>
            </a:r>
            <a:r>
              <a:rPr sz="1400" dirty="0">
                <a:latin typeface="Calibri"/>
                <a:cs typeface="Calibri"/>
              </a:rPr>
              <a:t>or </a:t>
            </a:r>
            <a:r>
              <a:rPr sz="1400" spc="-10" dirty="0">
                <a:latin typeface="Calibri"/>
                <a:cs typeface="Calibri"/>
              </a:rPr>
              <a:t>interest </a:t>
            </a:r>
            <a:r>
              <a:rPr sz="1400" spc="5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it. Practically </a:t>
            </a:r>
            <a:r>
              <a:rPr sz="1400" spc="-10" dirty="0">
                <a:latin typeface="Calibri"/>
                <a:cs typeface="Calibri"/>
              </a:rPr>
              <a:t>however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thing itself is also </a:t>
            </a:r>
            <a:r>
              <a:rPr sz="1400" spc="-5" dirty="0">
                <a:latin typeface="Calibri"/>
                <a:cs typeface="Calibri"/>
              </a:rPr>
              <a:t>termed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property.</a:t>
            </a:r>
            <a:endParaRPr sz="1400">
              <a:latin typeface="Calibri"/>
              <a:cs typeface="Calibri"/>
            </a:endParaRPr>
          </a:p>
          <a:p>
            <a:pPr marL="89535" marR="635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Real </a:t>
            </a:r>
            <a:r>
              <a:rPr sz="1400" spc="-20" dirty="0">
                <a:latin typeface="Calibri"/>
                <a:cs typeface="Calibri"/>
              </a:rPr>
              <a:t>property, </a:t>
            </a:r>
            <a:r>
              <a:rPr sz="1400" dirty="0">
                <a:latin typeface="Calibri"/>
                <a:cs typeface="Calibri"/>
              </a:rPr>
              <a:t>sometimes </a:t>
            </a:r>
            <a:r>
              <a:rPr sz="1400" spc="-5" dirty="0">
                <a:latin typeface="Calibri"/>
                <a:cs typeface="Calibri"/>
              </a:rPr>
              <a:t>called 'real </a:t>
            </a:r>
            <a:r>
              <a:rPr sz="1400" spc="-10" dirty="0">
                <a:latin typeface="Calibri"/>
                <a:cs typeface="Calibri"/>
              </a:rPr>
              <a:t>estate' </a:t>
            </a:r>
            <a:r>
              <a:rPr sz="1400" spc="-20" dirty="0">
                <a:latin typeface="Calibri"/>
                <a:cs typeface="Calibri"/>
              </a:rPr>
              <a:t>refers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ownership </a:t>
            </a:r>
            <a:r>
              <a:rPr sz="1400" dirty="0">
                <a:latin typeface="Calibri"/>
                <a:cs typeface="Calibri"/>
              </a:rPr>
              <a:t>of land and things </a:t>
            </a:r>
            <a:r>
              <a:rPr sz="1400" spc="-10" dirty="0">
                <a:latin typeface="Calibri"/>
                <a:cs typeface="Calibri"/>
              </a:rPr>
              <a:t>attached to </a:t>
            </a:r>
            <a:r>
              <a:rPr sz="1400" spc="-5" dirty="0">
                <a:latin typeface="Calibri"/>
                <a:cs typeface="Calibri"/>
              </a:rPr>
              <a:t>it. </a:t>
            </a:r>
            <a:r>
              <a:rPr sz="1400" spc="-10" dirty="0">
                <a:latin typeface="Calibri"/>
                <a:cs typeface="Calibri"/>
              </a:rPr>
              <a:t>Personal </a:t>
            </a:r>
            <a:r>
              <a:rPr sz="1400" spc="-20" dirty="0">
                <a:latin typeface="Calibri"/>
                <a:cs typeface="Calibri"/>
              </a:rPr>
              <a:t>property,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refers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-5" dirty="0">
                <a:latin typeface="Calibri"/>
                <a:cs typeface="Calibri"/>
              </a:rPr>
              <a:t> everything </a:t>
            </a:r>
            <a:r>
              <a:rPr sz="1400" dirty="0">
                <a:latin typeface="Calibri"/>
                <a:cs typeface="Calibri"/>
              </a:rPr>
              <a:t>else; </a:t>
            </a:r>
            <a:r>
              <a:rPr sz="1400" spc="-5" dirty="0">
                <a:latin typeface="Calibri"/>
                <a:cs typeface="Calibri"/>
              </a:rPr>
              <a:t>movable objects, such as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computers,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cars,</a:t>
            </a:r>
            <a:r>
              <a:rPr sz="1400" spc="29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jewelry,</a:t>
            </a:r>
            <a:r>
              <a:rPr sz="1400" spc="2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 sandwiches,</a:t>
            </a:r>
            <a:r>
              <a:rPr sz="1400" spc="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 </a:t>
            </a:r>
            <a:r>
              <a:rPr sz="1400" spc="-5" dirty="0">
                <a:latin typeface="Calibri"/>
                <a:cs typeface="Calibri"/>
              </a:rPr>
              <a:t>intangible rights,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such as stocks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shares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355600" marR="129539" indent="-342900">
              <a:lnSpc>
                <a:spcPts val="125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300" spc="-15" dirty="0">
                <a:latin typeface="Calibri"/>
                <a:cs typeface="Calibri"/>
              </a:rPr>
              <a:t>Valuation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technique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estimating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determining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fair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price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property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such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as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building,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factory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other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engineering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structures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various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types,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including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Land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over</a:t>
            </a:r>
            <a:r>
              <a:rPr sz="1300" spc="-5" dirty="0">
                <a:latin typeface="Calibri"/>
                <a:cs typeface="Calibri"/>
              </a:rPr>
              <a:t> which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it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located.</a:t>
            </a:r>
            <a:endParaRPr sz="13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Essence:</a:t>
            </a:r>
            <a:endParaRPr sz="1300">
              <a:latin typeface="Calibri"/>
              <a:cs typeface="Calibri"/>
            </a:endParaRPr>
          </a:p>
          <a:p>
            <a:pPr marL="355600" marR="68580" indent="-342900">
              <a:lnSpc>
                <a:spcPts val="1250"/>
              </a:lnSpc>
              <a:spcBef>
                <a:spcPts val="3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It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Rational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decision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making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process.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Most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important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issues,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hinges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on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quality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report.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Valuation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essentially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practical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profession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with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immense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application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matured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commonsense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requiring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ability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get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along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with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people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varied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interests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priorities.</a:t>
            </a:r>
            <a:endParaRPr sz="13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There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are Six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important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Purposes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Valuation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1.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Buying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Selling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Property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When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it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to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buy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sell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property,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its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2.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Taxation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: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65" dirty="0">
                <a:latin typeface="Calibri"/>
                <a:cs typeface="Calibri"/>
              </a:rPr>
              <a:t>To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assess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tax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property,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its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required. </a:t>
            </a:r>
            <a:r>
              <a:rPr sz="1300" spc="-30" dirty="0">
                <a:latin typeface="Calibri"/>
                <a:cs typeface="Calibri"/>
              </a:rPr>
              <a:t>Taxes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may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municipal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tax,</a:t>
            </a:r>
            <a:endParaRPr sz="1300">
              <a:latin typeface="Calibri"/>
              <a:cs typeface="Calibri"/>
            </a:endParaRPr>
          </a:p>
          <a:p>
            <a:pPr marL="812800" indent="-800100">
              <a:lnSpc>
                <a:spcPct val="100000"/>
              </a:lnSpc>
              <a:buFont typeface="Arial MT"/>
              <a:buChar char="•"/>
              <a:tabLst>
                <a:tab pos="812165" algn="l"/>
                <a:tab pos="812800" algn="l"/>
              </a:tabLst>
            </a:pPr>
            <a:r>
              <a:rPr sz="1300" spc="-5" dirty="0">
                <a:latin typeface="Calibri"/>
                <a:cs typeface="Calibri"/>
              </a:rPr>
              <a:t>wealth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tax,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Property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tax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etc,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all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taxes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are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fixed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property.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3.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Rent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Function;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order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to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determine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rent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property,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required. </a:t>
            </a:r>
            <a:r>
              <a:rPr sz="1300" spc="-10" dirty="0">
                <a:latin typeface="Calibri"/>
                <a:cs typeface="Calibri"/>
              </a:rPr>
              <a:t>Rent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usually</a:t>
            </a:r>
            <a:endParaRPr sz="1300">
              <a:latin typeface="Calibri"/>
              <a:cs typeface="Calibri"/>
            </a:endParaRPr>
          </a:p>
          <a:p>
            <a:pPr marL="812800" indent="-800100">
              <a:lnSpc>
                <a:spcPct val="100000"/>
              </a:lnSpc>
              <a:buFont typeface="Arial MT"/>
              <a:buChar char="•"/>
              <a:tabLst>
                <a:tab pos="812165" algn="l"/>
                <a:tab pos="812800" algn="l"/>
              </a:tabLst>
            </a:pPr>
            <a:r>
              <a:rPr sz="1300" spc="-15" dirty="0">
                <a:latin typeface="Calibri"/>
                <a:cs typeface="Calibri"/>
              </a:rPr>
              <a:t>fixed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certain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percentage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amount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which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6%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to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10%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valuation.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4.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Security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loans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Mortgage;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When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loans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are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taken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against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security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property,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its</a:t>
            </a:r>
            <a:endParaRPr sz="1300">
              <a:latin typeface="Calibri"/>
              <a:cs typeface="Calibri"/>
            </a:endParaRPr>
          </a:p>
          <a:p>
            <a:pPr marL="812800" indent="-800100">
              <a:lnSpc>
                <a:spcPct val="100000"/>
              </a:lnSpc>
              <a:buFont typeface="Arial MT"/>
              <a:buChar char="•"/>
              <a:tabLst>
                <a:tab pos="812165" algn="l"/>
                <a:tab pos="812800" algn="l"/>
              </a:tabLst>
            </a:pP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required.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5.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Compulsory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acquisition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;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Whenever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property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acquired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by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law;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compensation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paid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to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endParaRPr sz="1300">
              <a:latin typeface="Calibri"/>
              <a:cs typeface="Calibri"/>
            </a:endParaRPr>
          </a:p>
          <a:p>
            <a:pPr marL="812800" indent="-8001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812165" algn="l"/>
                <a:tab pos="812800" algn="l"/>
              </a:tabLst>
            </a:pPr>
            <a:r>
              <a:rPr sz="1300" spc="-30" dirty="0">
                <a:latin typeface="Calibri"/>
                <a:cs typeface="Calibri"/>
              </a:rPr>
              <a:t>owner.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65" dirty="0">
                <a:latin typeface="Calibri"/>
                <a:cs typeface="Calibri"/>
              </a:rPr>
              <a:t>To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determine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amount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compensation,</a:t>
            </a:r>
            <a:r>
              <a:rPr sz="1300" spc="4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valuation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property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required.</a:t>
            </a:r>
            <a:endParaRPr sz="1300">
              <a:latin typeface="Calibri"/>
              <a:cs typeface="Calibri"/>
            </a:endParaRPr>
          </a:p>
          <a:p>
            <a:pPr marL="660400" indent="-647700">
              <a:lnSpc>
                <a:spcPct val="100000"/>
              </a:lnSpc>
              <a:buFont typeface="Arial MT"/>
              <a:buChar char="•"/>
              <a:tabLst>
                <a:tab pos="659765" algn="l"/>
                <a:tab pos="660400" algn="l"/>
              </a:tabLst>
            </a:pPr>
            <a:r>
              <a:rPr sz="1300" spc="-5" dirty="0">
                <a:latin typeface="Calibri"/>
                <a:cs typeface="Calibri"/>
              </a:rPr>
              <a:t>6.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Valuation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property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is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also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for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Insurance,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Betterment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charges,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speculations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etc.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61619"/>
            <a:ext cx="4871720" cy="2720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sz="1300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&amp;</a:t>
            </a:r>
            <a:r>
              <a:rPr sz="13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Economic</a:t>
            </a:r>
            <a:r>
              <a:rPr sz="1300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life</a:t>
            </a:r>
            <a:r>
              <a:rPr sz="130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Properties</a:t>
            </a:r>
            <a:endParaRPr sz="13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310"/>
              </a:spcBef>
              <a:buFont typeface="Arial MT"/>
              <a:buChar char="•"/>
              <a:tabLst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The useful or economic </a:t>
            </a:r>
            <a:r>
              <a:rPr sz="1300" spc="-10" dirty="0">
                <a:latin typeface="Calibri"/>
                <a:cs typeface="Calibri"/>
              </a:rPr>
              <a:t>existence </a:t>
            </a:r>
            <a:r>
              <a:rPr sz="1300" spc="-5" dirty="0">
                <a:latin typeface="Calibri"/>
                <a:cs typeface="Calibri"/>
              </a:rPr>
              <a:t>of all </a:t>
            </a:r>
            <a:r>
              <a:rPr sz="1300" dirty="0">
                <a:latin typeface="Calibri"/>
                <a:cs typeface="Calibri"/>
              </a:rPr>
              <a:t>classes of </a:t>
            </a:r>
            <a:r>
              <a:rPr sz="1300" spc="-5" dirty="0">
                <a:latin typeface="Calibri"/>
                <a:cs typeface="Calibri"/>
              </a:rPr>
              <a:t>buildings, in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modern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day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conditions,</a:t>
            </a:r>
            <a:r>
              <a:rPr sz="1300" dirty="0">
                <a:latin typeface="Calibri"/>
                <a:cs typeface="Calibri"/>
              </a:rPr>
              <a:t> is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constantly</a:t>
            </a:r>
            <a:r>
              <a:rPr sz="1300" spc="-5" dirty="0">
                <a:latin typeface="Calibri"/>
                <a:cs typeface="Calibri"/>
              </a:rPr>
              <a:t> shortening.(many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reasons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exist) </a:t>
            </a:r>
            <a:r>
              <a:rPr sz="1300" spc="-5" dirty="0">
                <a:latin typeface="Calibri"/>
                <a:cs typeface="Calibri"/>
              </a:rPr>
              <a:t>A methodical </a:t>
            </a:r>
            <a:r>
              <a:rPr sz="1300" spc="-15" dirty="0">
                <a:latin typeface="Calibri"/>
                <a:cs typeface="Calibri"/>
              </a:rPr>
              <a:t>system </a:t>
            </a:r>
            <a:r>
              <a:rPr sz="1300" spc="-5" dirty="0">
                <a:latin typeface="Calibri"/>
                <a:cs typeface="Calibri"/>
              </a:rPr>
              <a:t>should be adopted </a:t>
            </a:r>
            <a:r>
              <a:rPr sz="1300" spc="-10" dirty="0">
                <a:latin typeface="Calibri"/>
                <a:cs typeface="Calibri"/>
              </a:rPr>
              <a:t>by </a:t>
            </a:r>
            <a:r>
              <a:rPr sz="1300" spc="-5" dirty="0">
                <a:latin typeface="Calibri"/>
                <a:cs typeface="Calibri"/>
              </a:rPr>
              <a:t>which </a:t>
            </a:r>
            <a:r>
              <a:rPr sz="1300" spc="-10" dirty="0">
                <a:latin typeface="Calibri"/>
                <a:cs typeface="Calibri"/>
              </a:rPr>
              <a:t>provision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may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made </a:t>
            </a:r>
            <a:r>
              <a:rPr sz="1300" spc="-10" dirty="0">
                <a:latin typeface="Calibri"/>
                <a:cs typeface="Calibri"/>
              </a:rPr>
              <a:t>for</a:t>
            </a:r>
            <a:r>
              <a:rPr sz="1300" spc="-5" dirty="0">
                <a:latin typeface="Calibri"/>
                <a:cs typeface="Calibri"/>
              </a:rPr>
              <a:t> addressing</a:t>
            </a:r>
            <a:r>
              <a:rPr sz="1300" dirty="0">
                <a:latin typeface="Calibri"/>
                <a:cs typeface="Calibri"/>
              </a:rPr>
              <a:t> this </a:t>
            </a:r>
            <a:r>
              <a:rPr sz="1300" spc="-10" dirty="0">
                <a:latin typeface="Calibri"/>
                <a:cs typeface="Calibri"/>
              </a:rPr>
              <a:t>contingency. </a:t>
            </a:r>
            <a:r>
              <a:rPr sz="1300" spc="-5" dirty="0">
                <a:latin typeface="Calibri"/>
                <a:cs typeface="Calibri"/>
              </a:rPr>
              <a:t>Some</a:t>
            </a:r>
            <a:r>
              <a:rPr sz="1300" dirty="0">
                <a:latin typeface="Calibri"/>
                <a:cs typeface="Calibri"/>
              </a:rPr>
              <a:t> Buildings, 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when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they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have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been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erected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have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not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survived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dirty="0">
                <a:latin typeface="Calibri"/>
                <a:cs typeface="Calibri"/>
              </a:rPr>
              <a:t> period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remunerative</a:t>
            </a:r>
            <a:r>
              <a:rPr sz="1300" spc="-5" dirty="0">
                <a:latin typeface="Calibri"/>
                <a:cs typeface="Calibri"/>
              </a:rPr>
              <a:t> existence,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dirty="0">
                <a:latin typeface="Calibri"/>
                <a:cs typeface="Calibri"/>
              </a:rPr>
              <a:t> in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some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instances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extensive </a:t>
            </a:r>
            <a:r>
              <a:rPr sz="1300" spc="-5" dirty="0">
                <a:latin typeface="Calibri"/>
                <a:cs typeface="Calibri"/>
              </a:rPr>
              <a:t> remodeling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operations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have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been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required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to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prolong</a:t>
            </a:r>
            <a:r>
              <a:rPr sz="1300" spc="-5" dirty="0">
                <a:latin typeface="Calibri"/>
                <a:cs typeface="Calibri"/>
              </a:rPr>
              <a:t> their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economic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existence.</a:t>
            </a:r>
            <a:endParaRPr sz="13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100"/>
              </a:lnSpc>
              <a:spcBef>
                <a:spcPts val="310"/>
              </a:spcBef>
              <a:buFont typeface="Arial MT"/>
              <a:buChar char="•"/>
              <a:tabLst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It </a:t>
            </a:r>
            <a:r>
              <a:rPr sz="1300" dirty="0">
                <a:latin typeface="Calibri"/>
                <a:cs typeface="Calibri"/>
              </a:rPr>
              <a:t>has also </a:t>
            </a:r>
            <a:r>
              <a:rPr sz="1300" spc="-5" dirty="0">
                <a:latin typeface="Calibri"/>
                <a:cs typeface="Calibri"/>
              </a:rPr>
              <a:t>been observed that the </a:t>
            </a:r>
            <a:r>
              <a:rPr sz="1300" spc="-10" dirty="0">
                <a:latin typeface="Calibri"/>
                <a:cs typeface="Calibri"/>
              </a:rPr>
              <a:t>more </a:t>
            </a:r>
            <a:r>
              <a:rPr sz="1300" spc="-5" dirty="0">
                <a:latin typeface="Calibri"/>
                <a:cs typeface="Calibri"/>
              </a:rPr>
              <a:t>prominent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5" dirty="0">
                <a:latin typeface="Calibri"/>
                <a:cs typeface="Calibri"/>
              </a:rPr>
              <a:t>valuable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site,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dirty="0">
                <a:latin typeface="Calibri"/>
                <a:cs typeface="Calibri"/>
              </a:rPr>
              <a:t> earlier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date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at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which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process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of </a:t>
            </a:r>
            <a:r>
              <a:rPr sz="1300" spc="-5" dirty="0">
                <a:latin typeface="Calibri"/>
                <a:cs typeface="Calibri"/>
              </a:rPr>
              <a:t> reconstitution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will</a:t>
            </a:r>
            <a:r>
              <a:rPr sz="1300" dirty="0">
                <a:latin typeface="Calibri"/>
                <a:cs typeface="Calibri"/>
              </a:rPr>
              <a:t> be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due.</a:t>
            </a:r>
            <a:r>
              <a:rPr sz="1300" dirty="0">
                <a:latin typeface="Calibri"/>
                <a:cs typeface="Calibri"/>
              </a:rPr>
              <a:t> It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upon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such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sites,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that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most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extensive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and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elaborate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buildings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are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often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erected.</a:t>
            </a:r>
            <a:endParaRPr sz="130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1250"/>
              </a:lnSpc>
              <a:spcBef>
                <a:spcPts val="300"/>
              </a:spcBef>
              <a:buFont typeface="Arial MT"/>
              <a:buChar char="•"/>
              <a:tabLst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The Economic</a:t>
            </a:r>
            <a:r>
              <a:rPr sz="1300" spc="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Life </a:t>
            </a:r>
            <a:r>
              <a:rPr sz="1300" spc="-5" dirty="0">
                <a:latin typeface="Calibri"/>
                <a:cs typeface="Calibri"/>
              </a:rPr>
              <a:t>of a </a:t>
            </a:r>
            <a:r>
              <a:rPr sz="1300" spc="-15" dirty="0">
                <a:latin typeface="Calibri"/>
                <a:cs typeface="Calibri"/>
              </a:rPr>
              <a:t>property,</a:t>
            </a:r>
            <a:r>
              <a:rPr sz="1300" spc="26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 </a:t>
            </a:r>
            <a:r>
              <a:rPr sz="1300" spc="-5" dirty="0">
                <a:latin typeface="Calibri"/>
                <a:cs typeface="Calibri"/>
              </a:rPr>
              <a:t>the estimated </a:t>
            </a:r>
            <a:r>
              <a:rPr sz="1300" dirty="0">
                <a:latin typeface="Calibri"/>
                <a:cs typeface="Calibri"/>
              </a:rPr>
              <a:t>period </a:t>
            </a:r>
            <a:r>
              <a:rPr sz="1300" spc="-5" dirty="0">
                <a:latin typeface="Calibri"/>
                <a:cs typeface="Calibri"/>
              </a:rPr>
              <a:t>that a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fixed</a:t>
            </a:r>
            <a:r>
              <a:rPr sz="1300" spc="2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asset (building) will </a:t>
            </a:r>
            <a:r>
              <a:rPr sz="1300" spc="-10" dirty="0">
                <a:latin typeface="Calibri"/>
                <a:cs typeface="Calibri"/>
              </a:rPr>
              <a:t>provide</a:t>
            </a:r>
            <a:r>
              <a:rPr sz="1300" spc="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benefits to the building </a:t>
            </a:r>
            <a:r>
              <a:rPr sz="1300" spc="-20" dirty="0">
                <a:latin typeface="Calibri"/>
                <a:cs typeface="Calibri"/>
              </a:rPr>
              <a:t>Owner, </a:t>
            </a:r>
            <a:r>
              <a:rPr sz="1300" spc="-15" dirty="0">
                <a:latin typeface="Calibri"/>
                <a:cs typeface="Calibri"/>
              </a:rPr>
              <a:t> for</a:t>
            </a:r>
            <a:r>
              <a:rPr sz="1300" spc="5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5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specified</a:t>
            </a:r>
            <a:r>
              <a:rPr sz="1300" spc="5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period</a:t>
            </a:r>
            <a:r>
              <a:rPr sz="1300" spc="5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depending</a:t>
            </a:r>
            <a:r>
              <a:rPr sz="1300" spc="5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upon</a:t>
            </a:r>
            <a:r>
              <a:rPr sz="1300" spc="5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its</a:t>
            </a:r>
            <a:r>
              <a:rPr sz="1300" spc="5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Use-age</a:t>
            </a:r>
            <a:r>
              <a:rPr sz="1300" spc="5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value</a:t>
            </a:r>
            <a:r>
              <a:rPr sz="1300" spc="5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&amp;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440" y="2917062"/>
            <a:ext cx="45307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51325" algn="l"/>
              </a:tabLst>
            </a:pPr>
            <a:r>
              <a:rPr sz="1300" spc="-5" dirty="0">
                <a:latin typeface="Calibri"/>
                <a:cs typeface="Calibri"/>
              </a:rPr>
              <a:t>Popularity</a:t>
            </a:r>
            <a:r>
              <a:rPr sz="1300" spc="2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of</a:t>
            </a:r>
            <a:r>
              <a:rPr sz="1300" spc="2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its</a:t>
            </a:r>
            <a:r>
              <a:rPr sz="1300" spc="2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location</a:t>
            </a:r>
            <a:r>
              <a:rPr sz="1300" spc="2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&amp;</a:t>
            </a:r>
            <a:r>
              <a:rPr sz="1300" spc="229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materials</a:t>
            </a:r>
            <a:r>
              <a:rPr sz="1300" spc="2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2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construction.	It</a:t>
            </a:r>
            <a:r>
              <a:rPr sz="1300" spc="135" dirty="0">
                <a:latin typeface="Calibri"/>
                <a:cs typeface="Calibri"/>
              </a:rPr>
              <a:t> </a:t>
            </a:r>
            <a:r>
              <a:rPr sz="1300" spc="5" dirty="0">
                <a:latin typeface="Calibri"/>
                <a:cs typeface="Calibri"/>
              </a:rPr>
              <a:t>is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3075558"/>
            <a:ext cx="45262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libri"/>
                <a:cs typeface="Calibri"/>
              </a:rPr>
              <a:t>usually</a:t>
            </a:r>
            <a:r>
              <a:rPr sz="1300" spc="27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less</a:t>
            </a:r>
            <a:r>
              <a:rPr sz="1300" spc="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than</a:t>
            </a:r>
            <a:r>
              <a:rPr sz="1300" spc="28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the</a:t>
            </a:r>
            <a:r>
              <a:rPr sz="1300" spc="28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physical</a:t>
            </a:r>
            <a:r>
              <a:rPr sz="1300" spc="27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life</a:t>
            </a:r>
            <a:r>
              <a:rPr sz="1300" spc="27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27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</a:t>
            </a:r>
            <a:r>
              <a:rPr sz="1300" spc="27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asset</a:t>
            </a:r>
            <a:r>
              <a:rPr sz="1300" spc="27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because</a:t>
            </a:r>
            <a:r>
              <a:rPr sz="1300" spc="26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</a:t>
            </a:r>
            <a:r>
              <a:rPr sz="1300" spc="27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asset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234054"/>
            <a:ext cx="4871085" cy="10553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5600" marR="5080" algn="just">
              <a:lnSpc>
                <a:spcPts val="1250"/>
              </a:lnSpc>
              <a:spcBef>
                <a:spcPts val="395"/>
              </a:spcBef>
            </a:pPr>
            <a:r>
              <a:rPr sz="1300" spc="-5" dirty="0">
                <a:latin typeface="Calibri"/>
                <a:cs typeface="Calibri"/>
              </a:rPr>
              <a:t>continues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to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have</a:t>
            </a:r>
            <a:r>
              <a:rPr sz="1300" spc="-10" dirty="0">
                <a:latin typeface="Calibri"/>
                <a:cs typeface="Calibri"/>
              </a:rPr>
              <a:t> physical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life,</a:t>
            </a:r>
            <a:r>
              <a:rPr sz="1300" spc="-5" dirty="0">
                <a:latin typeface="Calibri"/>
                <a:cs typeface="Calibri"/>
              </a:rPr>
              <a:t> despite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inefficiency</a:t>
            </a:r>
            <a:r>
              <a:rPr sz="1300" dirty="0">
                <a:latin typeface="Calibri"/>
                <a:cs typeface="Calibri"/>
              </a:rPr>
              <a:t> and 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obsolescence.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Depreciation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expense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is</a:t>
            </a:r>
            <a:r>
              <a:rPr sz="13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typically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based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</a:t>
            </a:r>
            <a:r>
              <a:rPr sz="1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economic</a:t>
            </a:r>
            <a:r>
              <a:rPr sz="1300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3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life.</a:t>
            </a:r>
            <a:endParaRPr sz="13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320"/>
              </a:spcBef>
              <a:buFont typeface="Arial MT"/>
              <a:buChar char="•"/>
              <a:tabLst>
                <a:tab pos="355600" algn="l"/>
              </a:tabLst>
            </a:pPr>
            <a:r>
              <a:rPr sz="1300" spc="-5" dirty="0">
                <a:latin typeface="Calibri"/>
                <a:cs typeface="Calibri"/>
              </a:rPr>
              <a:t>The Economic </a:t>
            </a:r>
            <a:r>
              <a:rPr sz="1300" spc="-10" dirty="0">
                <a:latin typeface="Calibri"/>
                <a:cs typeface="Calibri"/>
              </a:rPr>
              <a:t>life </a:t>
            </a:r>
            <a:r>
              <a:rPr sz="1300" spc="-5" dirty="0">
                <a:latin typeface="Calibri"/>
                <a:cs typeface="Calibri"/>
              </a:rPr>
              <a:t>also </a:t>
            </a:r>
            <a:r>
              <a:rPr sz="1300" spc="-10" dirty="0">
                <a:latin typeface="Calibri"/>
                <a:cs typeface="Calibri"/>
              </a:rPr>
              <a:t>reflects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remaining period </a:t>
            </a:r>
            <a:r>
              <a:rPr sz="1300" spc="-10" dirty="0">
                <a:latin typeface="Calibri"/>
                <a:cs typeface="Calibri"/>
              </a:rPr>
              <a:t>for </a:t>
            </a:r>
            <a:r>
              <a:rPr sz="1300" dirty="0">
                <a:latin typeface="Calibri"/>
                <a:cs typeface="Calibri"/>
              </a:rPr>
              <a:t>which </a:t>
            </a:r>
            <a:r>
              <a:rPr sz="1300" spc="-5" dirty="0">
                <a:latin typeface="Calibri"/>
                <a:cs typeface="Calibri"/>
              </a:rPr>
              <a:t>real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estate </a:t>
            </a:r>
            <a:r>
              <a:rPr sz="1300" spc="-5" dirty="0">
                <a:latin typeface="Calibri"/>
                <a:cs typeface="Calibri"/>
              </a:rPr>
              <a:t>improvements </a:t>
            </a:r>
            <a:r>
              <a:rPr sz="1300" spc="-10" dirty="0">
                <a:latin typeface="Calibri"/>
                <a:cs typeface="Calibri"/>
              </a:rPr>
              <a:t>are </a:t>
            </a:r>
            <a:r>
              <a:rPr sz="1300" spc="-5" dirty="0">
                <a:latin typeface="Calibri"/>
                <a:cs typeface="Calibri"/>
              </a:rPr>
              <a:t>expected </a:t>
            </a:r>
            <a:r>
              <a:rPr sz="1300" spc="-10" dirty="0">
                <a:latin typeface="Calibri"/>
                <a:cs typeface="Calibri"/>
              </a:rPr>
              <a:t>to generate </a:t>
            </a:r>
            <a:r>
              <a:rPr sz="1300" spc="-5" dirty="0">
                <a:latin typeface="Calibri"/>
                <a:cs typeface="Calibri"/>
              </a:rPr>
              <a:t>more income than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operating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expenses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cost.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96128" y="696468"/>
            <a:ext cx="3200400" cy="166420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83540" y="4441316"/>
            <a:ext cx="837692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Valuation </a:t>
            </a:r>
            <a:r>
              <a:rPr sz="1400" dirty="0">
                <a:latin typeface="Calibri"/>
                <a:cs typeface="Calibri"/>
              </a:rPr>
              <a:t>is the </a:t>
            </a:r>
            <a:r>
              <a:rPr sz="1400" spc="-5" dirty="0">
                <a:latin typeface="Calibri"/>
                <a:cs typeface="Calibri"/>
              </a:rPr>
              <a:t>technique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estimating </a:t>
            </a:r>
            <a:r>
              <a:rPr sz="1400" dirty="0">
                <a:latin typeface="Calibri"/>
                <a:cs typeface="Calibri"/>
              </a:rPr>
              <a:t>and </a:t>
            </a:r>
            <a:r>
              <a:rPr sz="1400" spc="-5" dirty="0">
                <a:latin typeface="Calibri"/>
                <a:cs typeface="Calibri"/>
              </a:rPr>
              <a:t>determining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5" dirty="0">
                <a:latin typeface="Calibri"/>
                <a:cs typeface="Calibri"/>
              </a:rPr>
              <a:t>fair price </a:t>
            </a:r>
            <a:r>
              <a:rPr sz="1400" dirty="0">
                <a:latin typeface="Calibri"/>
                <a:cs typeface="Calibri"/>
              </a:rPr>
              <a:t>or </a:t>
            </a:r>
            <a:r>
              <a:rPr sz="1400" spc="-5" dirty="0">
                <a:latin typeface="Calibri"/>
                <a:cs typeface="Calibri"/>
              </a:rPr>
              <a:t>value </a:t>
            </a:r>
            <a:r>
              <a:rPr sz="1400" dirty="0">
                <a:latin typeface="Calibri"/>
                <a:cs typeface="Calibri"/>
              </a:rPr>
              <a:t>of a </a:t>
            </a:r>
            <a:r>
              <a:rPr sz="1400" spc="-10" dirty="0">
                <a:latin typeface="Calibri"/>
                <a:cs typeface="Calibri"/>
              </a:rPr>
              <a:t>property </a:t>
            </a:r>
            <a:r>
              <a:rPr sz="1400" spc="-5" dirty="0">
                <a:latin typeface="Calibri"/>
                <a:cs typeface="Calibri"/>
              </a:rPr>
              <a:t>such as </a:t>
            </a:r>
            <a:r>
              <a:rPr sz="1400" dirty="0">
                <a:latin typeface="Calibri"/>
                <a:cs typeface="Calibri"/>
              </a:rPr>
              <a:t>a building, a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factory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other engineering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structures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various</a:t>
            </a:r>
            <a:r>
              <a:rPr sz="1400" dirty="0">
                <a:latin typeface="Calibri"/>
                <a:cs typeface="Calibri"/>
              </a:rPr>
              <a:t> types,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including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over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which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10" dirty="0">
                <a:latin typeface="Calibri"/>
                <a:cs typeface="Calibri"/>
              </a:rPr>
              <a:t>located.</a:t>
            </a:r>
            <a:endParaRPr sz="1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Essence:</a:t>
            </a:r>
            <a:endParaRPr sz="14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Valuation </a:t>
            </a:r>
            <a:r>
              <a:rPr sz="1400" dirty="0">
                <a:latin typeface="Calibri"/>
                <a:cs typeface="Calibri"/>
              </a:rPr>
              <a:t>is a Rational </a:t>
            </a:r>
            <a:r>
              <a:rPr sz="1400" spc="-5" dirty="0">
                <a:latin typeface="Calibri"/>
                <a:cs typeface="Calibri"/>
              </a:rPr>
              <a:t>decision </a:t>
            </a:r>
            <a:r>
              <a:rPr sz="1400" dirty="0">
                <a:latin typeface="Calibri"/>
                <a:cs typeface="Calibri"/>
              </a:rPr>
              <a:t>making </a:t>
            </a:r>
            <a:r>
              <a:rPr sz="1400" spc="-5" dirty="0">
                <a:latin typeface="Calibri"/>
                <a:cs typeface="Calibri"/>
              </a:rPr>
              <a:t>process. </a:t>
            </a:r>
            <a:r>
              <a:rPr sz="1400" dirty="0">
                <a:latin typeface="Calibri"/>
                <a:cs typeface="Calibri"/>
              </a:rPr>
              <a:t>Most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important issues, hinges </a:t>
            </a:r>
            <a:r>
              <a:rPr sz="1400" dirty="0">
                <a:latin typeface="Calibri"/>
                <a:cs typeface="Calibri"/>
              </a:rPr>
              <a:t>on the quality of </a:t>
            </a:r>
            <a:r>
              <a:rPr sz="1400" spc="-5" dirty="0">
                <a:latin typeface="Calibri"/>
                <a:cs typeface="Calibri"/>
              </a:rPr>
              <a:t>valuation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report. </a:t>
            </a:r>
            <a:r>
              <a:rPr sz="1400" spc="-10" dirty="0">
                <a:latin typeface="Calibri"/>
                <a:cs typeface="Calibri"/>
              </a:rPr>
              <a:t>Valuation </a:t>
            </a:r>
            <a:r>
              <a:rPr sz="1400" dirty="0">
                <a:latin typeface="Calibri"/>
                <a:cs typeface="Calibri"/>
              </a:rPr>
              <a:t>is essentially a </a:t>
            </a:r>
            <a:r>
              <a:rPr sz="1400" spc="-5" dirty="0">
                <a:latin typeface="Calibri"/>
                <a:cs typeface="Calibri"/>
              </a:rPr>
              <a:t>practical profession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5" dirty="0">
                <a:latin typeface="Calibri"/>
                <a:cs typeface="Calibri"/>
              </a:rPr>
              <a:t>immense application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10" dirty="0">
                <a:latin typeface="Calibri"/>
                <a:cs typeface="Calibri"/>
              </a:rPr>
              <a:t>matured commonsense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and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requiring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ability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get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along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people of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varied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interests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priorities</a:t>
            </a:r>
            <a:endParaRPr sz="14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primary </a:t>
            </a:r>
            <a:r>
              <a:rPr sz="1400" spc="-5" dirty="0">
                <a:latin typeface="Calibri"/>
                <a:cs typeface="Calibri"/>
              </a:rPr>
              <a:t>measure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an income </a:t>
            </a:r>
            <a:r>
              <a:rPr sz="1400" spc="-10" dirty="0">
                <a:latin typeface="Calibri"/>
                <a:cs typeface="Calibri"/>
              </a:rPr>
              <a:t>producing property’s </a:t>
            </a:r>
            <a:r>
              <a:rPr sz="1400" spc="-5" dirty="0">
                <a:latin typeface="Calibri"/>
                <a:cs typeface="Calibri"/>
              </a:rPr>
              <a:t>worth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the amount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10" dirty="0">
                <a:latin typeface="Calibri"/>
                <a:cs typeface="Calibri"/>
              </a:rPr>
              <a:t>income </a:t>
            </a:r>
            <a:r>
              <a:rPr sz="1400" spc="-5" dirty="0">
                <a:latin typeface="Calibri"/>
                <a:cs typeface="Calibri"/>
              </a:rPr>
              <a:t>which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property </a:t>
            </a:r>
            <a:r>
              <a:rPr sz="1400" spc="-5" dirty="0">
                <a:latin typeface="Calibri"/>
                <a:cs typeface="Calibri"/>
              </a:rPr>
              <a:t>can </a:t>
            </a:r>
            <a:r>
              <a:rPr sz="1400" dirty="0">
                <a:latin typeface="Calibri"/>
                <a:cs typeface="Calibri"/>
              </a:rPr>
              <a:t>earn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command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in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local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market.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Therefore,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important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to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derive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understanding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rental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income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that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space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would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command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open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market.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07202" y="2540635"/>
            <a:ext cx="278257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any</a:t>
            </a:r>
            <a:r>
              <a:rPr sz="1000" spc="-5" dirty="0">
                <a:latin typeface="Calibri"/>
                <a:cs typeface="Calibri"/>
              </a:rPr>
              <a:t> property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Operating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exspences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include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, </a:t>
            </a:r>
            <a:r>
              <a:rPr sz="1000" spc="-2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Fixed</a:t>
            </a:r>
            <a:r>
              <a:rPr sz="1000" spc="-5" dirty="0">
                <a:latin typeface="Calibri"/>
                <a:cs typeface="Calibri"/>
              </a:rPr>
              <a:t> expenses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(taxes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insurance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etc.).Variable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expenses. Repairs and replacements., Other sources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operating </a:t>
            </a:r>
            <a:r>
              <a:rPr sz="1000" spc="-10" dirty="0">
                <a:latin typeface="Calibri"/>
                <a:cs typeface="Calibri"/>
              </a:rPr>
              <a:t>expense </a:t>
            </a:r>
            <a:r>
              <a:rPr sz="1000" spc="-5" dirty="0">
                <a:latin typeface="Calibri"/>
                <a:cs typeface="Calibri"/>
              </a:rPr>
              <a:t>data. All these will have to be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considered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valuation.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42747"/>
            <a:ext cx="672592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200" spc="-5" dirty="0">
                <a:latin typeface="Calibri"/>
                <a:cs typeface="Calibri"/>
              </a:rPr>
              <a:t>There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Six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Purposes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Valuation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1. </a:t>
            </a:r>
            <a:r>
              <a:rPr sz="1200" spc="-5" dirty="0">
                <a:latin typeface="Calibri"/>
                <a:cs typeface="Calibri"/>
              </a:rPr>
              <a:t>Buying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Selling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buy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property,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its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2. </a:t>
            </a:r>
            <a:r>
              <a:rPr sz="1200" spc="-20" dirty="0">
                <a:latin typeface="Calibri"/>
                <a:cs typeface="Calibri"/>
              </a:rPr>
              <a:t>Taxation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property,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its</a:t>
            </a:r>
            <a:r>
              <a:rPr sz="1200" spc="-5" dirty="0">
                <a:latin typeface="Calibri"/>
                <a:cs typeface="Calibri"/>
              </a:rPr>
              <a:t> valuation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Taxes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municipal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tax,</a:t>
            </a:r>
            <a:endParaRPr sz="1200">
              <a:latin typeface="Calibri"/>
              <a:cs typeface="Calibri"/>
            </a:endParaRPr>
          </a:p>
          <a:p>
            <a:pPr marL="774700" indent="-762635">
              <a:lnSpc>
                <a:spcPct val="100000"/>
              </a:lnSpc>
              <a:buFont typeface="Arial MT"/>
              <a:buChar char="•"/>
              <a:tabLst>
                <a:tab pos="774700" algn="l"/>
                <a:tab pos="775335" algn="l"/>
              </a:tabLst>
            </a:pPr>
            <a:r>
              <a:rPr sz="1200" spc="-5" dirty="0">
                <a:latin typeface="Calibri"/>
                <a:cs typeface="Calibri"/>
              </a:rPr>
              <a:t>wealth </a:t>
            </a:r>
            <a:r>
              <a:rPr sz="1200" spc="-10" dirty="0">
                <a:latin typeface="Calibri"/>
                <a:cs typeface="Calibri"/>
              </a:rPr>
              <a:t>tax,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etc,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taxes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fixed</a:t>
            </a:r>
            <a:r>
              <a:rPr sz="1200" dirty="0">
                <a:latin typeface="Calibri"/>
                <a:cs typeface="Calibri"/>
              </a:rPr>
              <a:t> on the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property.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3. </a:t>
            </a:r>
            <a:r>
              <a:rPr sz="1200" spc="-10" dirty="0">
                <a:latin typeface="Calibri"/>
                <a:cs typeface="Calibri"/>
              </a:rPr>
              <a:t>Rent</a:t>
            </a:r>
            <a:r>
              <a:rPr sz="1200" dirty="0">
                <a:latin typeface="Calibri"/>
                <a:cs typeface="Calibri"/>
              </a:rPr>
              <a:t> Function;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order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property,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Rent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usually</a:t>
            </a:r>
            <a:endParaRPr sz="1200">
              <a:latin typeface="Calibri"/>
              <a:cs typeface="Calibri"/>
            </a:endParaRPr>
          </a:p>
          <a:p>
            <a:pPr marL="774700" indent="-762635">
              <a:lnSpc>
                <a:spcPct val="100000"/>
              </a:lnSpc>
              <a:buFont typeface="Arial MT"/>
              <a:buChar char="•"/>
              <a:tabLst>
                <a:tab pos="774700" algn="l"/>
                <a:tab pos="775335" algn="l"/>
              </a:tabLst>
            </a:pPr>
            <a:r>
              <a:rPr sz="1200" spc="-10" dirty="0">
                <a:latin typeface="Calibri"/>
                <a:cs typeface="Calibri"/>
              </a:rPr>
              <a:t>fixed</a:t>
            </a:r>
            <a:r>
              <a:rPr sz="1200" dirty="0">
                <a:latin typeface="Calibri"/>
                <a:cs typeface="Calibri"/>
              </a:rPr>
              <a:t> on the</a:t>
            </a:r>
            <a:r>
              <a:rPr sz="1200" spc="-5" dirty="0">
                <a:latin typeface="Calibri"/>
                <a:cs typeface="Calibri"/>
              </a:rPr>
              <a:t> certain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percentage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amount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which</a:t>
            </a:r>
            <a:r>
              <a:rPr sz="1200" dirty="0">
                <a:latin typeface="Calibri"/>
                <a:cs typeface="Calibri"/>
              </a:rPr>
              <a:t> is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6%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10%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valuation.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4. </a:t>
            </a:r>
            <a:r>
              <a:rPr sz="1200" spc="-5" dirty="0">
                <a:latin typeface="Calibri"/>
                <a:cs typeface="Calibri"/>
              </a:rPr>
              <a:t>Security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loans 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Mortgage; </a:t>
            </a:r>
            <a:r>
              <a:rPr sz="1200" dirty="0">
                <a:latin typeface="Calibri"/>
                <a:cs typeface="Calibri"/>
              </a:rPr>
              <a:t>When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loans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 </a:t>
            </a:r>
            <a:r>
              <a:rPr sz="1200" spc="-15" dirty="0">
                <a:latin typeface="Calibri"/>
                <a:cs typeface="Calibri"/>
              </a:rPr>
              <a:t>taken </a:t>
            </a:r>
            <a:r>
              <a:rPr sz="1200" spc="-5" dirty="0">
                <a:latin typeface="Calibri"/>
                <a:cs typeface="Calibri"/>
              </a:rPr>
              <a:t>against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security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property,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its</a:t>
            </a:r>
            <a:endParaRPr sz="1200">
              <a:latin typeface="Calibri"/>
              <a:cs typeface="Calibri"/>
            </a:endParaRPr>
          </a:p>
          <a:p>
            <a:pPr marL="774700" indent="-762635">
              <a:lnSpc>
                <a:spcPct val="100000"/>
              </a:lnSpc>
              <a:buFont typeface="Arial MT"/>
              <a:buChar char="•"/>
              <a:tabLst>
                <a:tab pos="774700" algn="l"/>
                <a:tab pos="775335" algn="l"/>
              </a:tabLst>
            </a:pP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required.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5. </a:t>
            </a:r>
            <a:r>
              <a:rPr sz="1200" spc="-5" dirty="0">
                <a:latin typeface="Calibri"/>
                <a:cs typeface="Calibri"/>
              </a:rPr>
              <a:t>Compulsory </a:t>
            </a:r>
            <a:r>
              <a:rPr sz="1200" dirty="0">
                <a:latin typeface="Calibri"/>
                <a:cs typeface="Calibri"/>
              </a:rPr>
              <a:t>acquisition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;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Whenever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acquired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law;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compensation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paid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5" dirty="0"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  <a:p>
            <a:pPr marL="774700" indent="-762635">
              <a:lnSpc>
                <a:spcPct val="100000"/>
              </a:lnSpc>
              <a:buFont typeface="Arial MT"/>
              <a:buChar char="•"/>
              <a:tabLst>
                <a:tab pos="774700" algn="l"/>
                <a:tab pos="775335" algn="l"/>
              </a:tabLst>
            </a:pPr>
            <a:r>
              <a:rPr sz="1200" spc="-25" dirty="0">
                <a:latin typeface="Calibri"/>
                <a:cs typeface="Calibri"/>
              </a:rPr>
              <a:t>owner.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amount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compensation,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required.</a:t>
            </a:r>
            <a:endParaRPr sz="1200">
              <a:latin typeface="Calibri"/>
              <a:cs typeface="Calibri"/>
            </a:endParaRPr>
          </a:p>
          <a:p>
            <a:pPr marL="634365" indent="-622300">
              <a:lnSpc>
                <a:spcPct val="100000"/>
              </a:lnSpc>
              <a:buFont typeface="Arial MT"/>
              <a:buChar char="•"/>
              <a:tabLst>
                <a:tab pos="634365" algn="l"/>
                <a:tab pos="635000" algn="l"/>
              </a:tabLst>
            </a:pPr>
            <a:r>
              <a:rPr sz="1200" dirty="0">
                <a:latin typeface="Calibri"/>
                <a:cs typeface="Calibri"/>
              </a:rPr>
              <a:t>6.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Valuation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also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Insurance,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Betterment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charges,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speculations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etc.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2337942"/>
            <a:ext cx="20694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200" spc="-15" dirty="0">
                <a:latin typeface="Calibri"/>
                <a:cs typeface="Calibri"/>
              </a:rPr>
              <a:t>Value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Determining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Factors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2703703"/>
            <a:ext cx="7937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•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2703703"/>
            <a:ext cx="61779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" marR="79375" indent="-1409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4465" algn="l"/>
              </a:tabLst>
            </a:pPr>
            <a:r>
              <a:rPr sz="1200" dirty="0">
                <a:latin typeface="Calibri"/>
                <a:cs typeface="Calibri"/>
              </a:rPr>
              <a:t>Demand &amp; Supply : The </a:t>
            </a:r>
            <a:r>
              <a:rPr sz="1200" spc="-10" dirty="0">
                <a:latin typeface="Calibri"/>
                <a:cs typeface="Calibri"/>
              </a:rPr>
              <a:t>factors </a:t>
            </a:r>
            <a:r>
              <a:rPr sz="1200" spc="-5" dirty="0">
                <a:latin typeface="Calibri"/>
                <a:cs typeface="Calibri"/>
              </a:rPr>
              <a:t>that </a:t>
            </a:r>
            <a:r>
              <a:rPr sz="1200" spc="-10" dirty="0">
                <a:latin typeface="Calibri"/>
                <a:cs typeface="Calibri"/>
              </a:rPr>
              <a:t>have </a:t>
            </a:r>
            <a:r>
              <a:rPr sz="1200" dirty="0">
                <a:latin typeface="Calibri"/>
                <a:cs typeface="Calibri"/>
              </a:rPr>
              <a:t>an impact on the </a:t>
            </a:r>
            <a:r>
              <a:rPr sz="1200" spc="-10" dirty="0">
                <a:latin typeface="Calibri"/>
                <a:cs typeface="Calibri"/>
              </a:rPr>
              <a:t>market </a:t>
            </a:r>
            <a:r>
              <a:rPr sz="1200" spc="-5" dirty="0">
                <a:latin typeface="Calibri"/>
                <a:cs typeface="Calibri"/>
              </a:rPr>
              <a:t>value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5" dirty="0">
                <a:latin typeface="Calibri"/>
                <a:cs typeface="Calibri"/>
              </a:rPr>
              <a:t>property are </a:t>
            </a:r>
            <a:r>
              <a:rPr sz="1200" dirty="0">
                <a:latin typeface="Calibri"/>
                <a:cs typeface="Calibri"/>
              </a:rPr>
              <a:t> demand and </a:t>
            </a:r>
            <a:r>
              <a:rPr sz="1200" spc="-5" dirty="0">
                <a:latin typeface="Calibri"/>
                <a:cs typeface="Calibri"/>
              </a:rPr>
              <a:t>supply </a:t>
            </a:r>
            <a:r>
              <a:rPr sz="1200" spc="-10" dirty="0">
                <a:latin typeface="Calibri"/>
                <a:cs typeface="Calibri"/>
              </a:rPr>
              <a:t>forces </a:t>
            </a:r>
            <a:r>
              <a:rPr sz="1200" spc="-5" dirty="0">
                <a:latin typeface="Calibri"/>
                <a:cs typeface="Calibri"/>
              </a:rPr>
              <a:t>operating </a:t>
            </a:r>
            <a:r>
              <a:rPr sz="1200" dirty="0">
                <a:latin typeface="Calibri"/>
                <a:cs typeface="Calibri"/>
              </a:rPr>
              <a:t>in the </a:t>
            </a:r>
            <a:r>
              <a:rPr sz="1200" spc="-10" dirty="0">
                <a:latin typeface="Calibri"/>
                <a:cs typeface="Calibri"/>
              </a:rPr>
              <a:t>market, </a:t>
            </a:r>
            <a:r>
              <a:rPr sz="1200" dirty="0">
                <a:latin typeface="Calibri"/>
                <a:cs typeface="Calibri"/>
              </a:rPr>
              <a:t>type of </a:t>
            </a:r>
            <a:r>
              <a:rPr sz="1200" spc="-15" dirty="0">
                <a:latin typeface="Calibri"/>
                <a:cs typeface="Calibri"/>
              </a:rPr>
              <a:t>property, </a:t>
            </a:r>
            <a:r>
              <a:rPr sz="1200" dirty="0">
                <a:latin typeface="Calibri"/>
                <a:cs typeface="Calibri"/>
              </a:rPr>
              <a:t>quality of </a:t>
            </a:r>
            <a:r>
              <a:rPr sz="1200" spc="-5" dirty="0">
                <a:latin typeface="Calibri"/>
                <a:cs typeface="Calibri"/>
              </a:rPr>
              <a:t>construction, </a:t>
            </a:r>
            <a:r>
              <a:rPr sz="1200" spc="5" dirty="0">
                <a:latin typeface="Calibri"/>
                <a:cs typeface="Calibri"/>
              </a:rPr>
              <a:t>the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local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infrastructure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available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maintenance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</a:t>
            </a:r>
            <a:r>
              <a:rPr sz="1200" spc="-5" dirty="0">
                <a:latin typeface="Calibri"/>
                <a:cs typeface="Calibri"/>
              </a:rPr>
              <a:t> property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well</a:t>
            </a:r>
            <a:r>
              <a:rPr sz="1200" dirty="0">
                <a:latin typeface="Calibri"/>
                <a:cs typeface="Calibri"/>
              </a:rPr>
              <a:t> 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that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premises</a:t>
            </a:r>
            <a:endParaRPr sz="1200">
              <a:latin typeface="Calibri"/>
              <a:cs typeface="Calibri"/>
            </a:endParaRPr>
          </a:p>
          <a:p>
            <a:pPr marL="153035" marR="85725" indent="-140970">
              <a:lnSpc>
                <a:spcPct val="100000"/>
              </a:lnSpc>
              <a:buAutoNum type="arabicPeriod"/>
              <a:tabLst>
                <a:tab pos="164465" algn="l"/>
              </a:tabLst>
            </a:pPr>
            <a:r>
              <a:rPr sz="1200" spc="-10" dirty="0">
                <a:latin typeface="Calibri"/>
                <a:cs typeface="Calibri"/>
              </a:rPr>
              <a:t>Layout</a:t>
            </a:r>
            <a:r>
              <a:rPr sz="1200" dirty="0">
                <a:latin typeface="Calibri"/>
                <a:cs typeface="Calibri"/>
              </a:rPr>
              <a:t> ;</a:t>
            </a:r>
            <a:r>
              <a:rPr sz="1200" spc="2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Layout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premises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ancillary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costs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given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importance</a:t>
            </a:r>
            <a:r>
              <a:rPr sz="1200" dirty="0">
                <a:latin typeface="Calibri"/>
                <a:cs typeface="Calibri"/>
              </a:rPr>
              <a:t> in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valuation.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layout </a:t>
            </a:r>
            <a:r>
              <a:rPr sz="1200" dirty="0">
                <a:latin typeface="Calibri"/>
                <a:cs typeface="Calibri"/>
              </a:rPr>
              <a:t>of the </a:t>
            </a:r>
            <a:r>
              <a:rPr sz="1200" spc="-5" dirty="0">
                <a:latin typeface="Calibri"/>
                <a:cs typeface="Calibri"/>
              </a:rPr>
              <a:t>premises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terms </a:t>
            </a:r>
            <a:r>
              <a:rPr sz="1200" dirty="0">
                <a:latin typeface="Calibri"/>
                <a:cs typeface="Calibri"/>
              </a:rPr>
              <a:t>of optimum </a:t>
            </a:r>
            <a:r>
              <a:rPr sz="1200" spc="-5" dirty="0">
                <a:latin typeface="Calibri"/>
                <a:cs typeface="Calibri"/>
              </a:rPr>
              <a:t>space utilization </a:t>
            </a:r>
            <a:r>
              <a:rPr sz="1200" dirty="0">
                <a:latin typeface="Calibri"/>
                <a:cs typeface="Calibri"/>
              </a:rPr>
              <a:t>in an </a:t>
            </a:r>
            <a:r>
              <a:rPr sz="1200" spc="-5" dirty="0">
                <a:latin typeface="Calibri"/>
                <a:cs typeface="Calibri"/>
              </a:rPr>
              <a:t>efficient </a:t>
            </a:r>
            <a:r>
              <a:rPr sz="1200" dirty="0">
                <a:latin typeface="Calibri"/>
                <a:cs typeface="Calibri"/>
              </a:rPr>
              <a:t> manner helps the </a:t>
            </a:r>
            <a:r>
              <a:rPr sz="1200" spc="-5" dirty="0">
                <a:latin typeface="Calibri"/>
                <a:cs typeface="Calibri"/>
              </a:rPr>
              <a:t>premises notch </a:t>
            </a:r>
            <a:r>
              <a:rPr sz="1200" dirty="0">
                <a:latin typeface="Calibri"/>
                <a:cs typeface="Calibri"/>
              </a:rPr>
              <a:t>up </a:t>
            </a:r>
            <a:r>
              <a:rPr sz="1200" spc="-5" dirty="0">
                <a:latin typeface="Calibri"/>
                <a:cs typeface="Calibri"/>
              </a:rPr>
              <a:t>valuable points. </a:t>
            </a:r>
            <a:r>
              <a:rPr sz="1200" dirty="0">
                <a:latin typeface="Calibri"/>
                <a:cs typeface="Calibri"/>
              </a:rPr>
              <a:t>Ancillary </a:t>
            </a:r>
            <a:r>
              <a:rPr sz="1200" spc="-10" dirty="0">
                <a:latin typeface="Calibri"/>
                <a:cs typeface="Calibri"/>
              </a:rPr>
              <a:t>costs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holding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premises </a:t>
            </a:r>
            <a:r>
              <a:rPr sz="1200" spc="-15" dirty="0">
                <a:latin typeface="Calibri"/>
                <a:cs typeface="Calibri"/>
              </a:rPr>
              <a:t>like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society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outgoing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maintenance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 building,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municipal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taxes,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etc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would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also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the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marketability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premises.</a:t>
            </a:r>
            <a:endParaRPr sz="120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buAutoNum type="arabicPeriod"/>
              <a:tabLst>
                <a:tab pos="164465" algn="l"/>
              </a:tabLst>
            </a:pPr>
            <a:r>
              <a:rPr sz="1200" spc="-5" dirty="0">
                <a:latin typeface="Calibri"/>
                <a:cs typeface="Calibri"/>
              </a:rPr>
              <a:t>Location </a:t>
            </a:r>
            <a:r>
              <a:rPr sz="1200" dirty="0">
                <a:latin typeface="Calibri"/>
                <a:cs typeface="Calibri"/>
              </a:rPr>
              <a:t>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Another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prime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factor,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when</a:t>
            </a:r>
            <a:r>
              <a:rPr sz="1200" dirty="0">
                <a:latin typeface="Calibri"/>
                <a:cs typeface="Calibri"/>
              </a:rPr>
              <a:t> it</a:t>
            </a:r>
            <a:r>
              <a:rPr sz="1200" spc="-5" dirty="0">
                <a:latin typeface="Calibri"/>
                <a:cs typeface="Calibri"/>
              </a:rPr>
              <a:t> comes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valuation,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5" dirty="0"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  <a:p>
            <a:pPr marL="153035" marR="50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location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setting </a:t>
            </a:r>
            <a:r>
              <a:rPr sz="1200" dirty="0">
                <a:latin typeface="Calibri"/>
                <a:cs typeface="Calibri"/>
              </a:rPr>
              <a:t>of the </a:t>
            </a:r>
            <a:r>
              <a:rPr sz="1200" spc="-15" dirty="0">
                <a:latin typeface="Calibri"/>
                <a:cs typeface="Calibri"/>
              </a:rPr>
              <a:t>property.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valuation </a:t>
            </a:r>
            <a:r>
              <a:rPr sz="1200" dirty="0">
                <a:latin typeface="Calibri"/>
                <a:cs typeface="Calibri"/>
              </a:rPr>
              <a:t>of an apartment or </a:t>
            </a:r>
            <a:r>
              <a:rPr sz="1200" spc="-5" dirty="0">
                <a:latin typeface="Calibri"/>
                <a:cs typeface="Calibri"/>
              </a:rPr>
              <a:t>independent house, which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bustling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market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5" dirty="0">
                <a:latin typeface="Calibri"/>
                <a:cs typeface="Calibri"/>
              </a:rPr>
              <a:t> office area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 quite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high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that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placed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remote area.</a:t>
            </a:r>
            <a:endParaRPr sz="120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buAutoNum type="arabicPeriod" startAt="4"/>
              <a:tabLst>
                <a:tab pos="164465" algn="l"/>
              </a:tabLst>
            </a:pPr>
            <a:r>
              <a:rPr sz="1200" spc="-10" dirty="0">
                <a:latin typeface="Calibri"/>
                <a:cs typeface="Calibri"/>
              </a:rPr>
              <a:t>Safety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5" dirty="0">
                <a:latin typeface="Calibri"/>
                <a:cs typeface="Calibri"/>
              </a:rPr>
              <a:t> Security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;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Safety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security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apartment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another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factor</a:t>
            </a:r>
            <a:r>
              <a:rPr sz="1200" spc="-5" dirty="0">
                <a:latin typeface="Calibri"/>
                <a:cs typeface="Calibri"/>
              </a:rPr>
              <a:t> which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closely</a:t>
            </a:r>
            <a:endParaRPr sz="1200">
              <a:latin typeface="Calibri"/>
              <a:cs typeface="Calibri"/>
            </a:endParaRPr>
          </a:p>
          <a:p>
            <a:pPr marL="153035" marR="635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looked </a:t>
            </a:r>
            <a:r>
              <a:rPr sz="1200" spc="-5" dirty="0">
                <a:latin typeface="Calibri"/>
                <a:cs typeface="Calibri"/>
              </a:rPr>
              <a:t>upon </a:t>
            </a:r>
            <a:r>
              <a:rPr sz="1200" dirty="0">
                <a:latin typeface="Calibri"/>
                <a:cs typeface="Calibri"/>
              </a:rPr>
              <a:t>in the </a:t>
            </a:r>
            <a:r>
              <a:rPr sz="1200" spc="-5" dirty="0">
                <a:latin typeface="Calibri"/>
                <a:cs typeface="Calibri"/>
              </a:rPr>
              <a:t>present </a:t>
            </a:r>
            <a:r>
              <a:rPr sz="1200" dirty="0">
                <a:latin typeface="Calibri"/>
                <a:cs typeface="Calibri"/>
              </a:rPr>
              <a:t>times. With incidents of </a:t>
            </a:r>
            <a:r>
              <a:rPr sz="1200" spc="-5" dirty="0">
                <a:latin typeface="Calibri"/>
                <a:cs typeface="Calibri"/>
              </a:rPr>
              <a:t>robberies, burglary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theft increasing </a:t>
            </a:r>
            <a:r>
              <a:rPr sz="1200" spc="-10" dirty="0">
                <a:latin typeface="Calibri"/>
                <a:cs typeface="Calibri"/>
              </a:rPr>
              <a:t>day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day </a:t>
            </a:r>
            <a:r>
              <a:rPr sz="1200" dirty="0">
                <a:latin typeface="Calibri"/>
                <a:cs typeface="Calibri"/>
              </a:rPr>
              <a:t>out, people </a:t>
            </a:r>
            <a:r>
              <a:rPr sz="1200" spc="-5" dirty="0">
                <a:latin typeface="Calibri"/>
                <a:cs typeface="Calibri"/>
              </a:rPr>
              <a:t>are shifting </a:t>
            </a:r>
            <a:r>
              <a:rPr sz="1200" dirty="0">
                <a:latin typeface="Calibri"/>
                <a:cs typeface="Calibri"/>
              </a:rPr>
              <a:t>base </a:t>
            </a:r>
            <a:r>
              <a:rPr sz="1200" spc="-10" dirty="0">
                <a:latin typeface="Calibri"/>
                <a:cs typeface="Calibri"/>
              </a:rPr>
              <a:t>straight </a:t>
            </a:r>
            <a:r>
              <a:rPr sz="1200" spc="-30" dirty="0">
                <a:latin typeface="Calibri"/>
                <a:cs typeface="Calibri"/>
              </a:rPr>
              <a:t>away. </a:t>
            </a:r>
            <a:r>
              <a:rPr sz="1200" spc="-40" dirty="0">
                <a:latin typeface="Calibri"/>
                <a:cs typeface="Calibri"/>
              </a:rPr>
              <a:t>Today,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property located </a:t>
            </a:r>
            <a:r>
              <a:rPr sz="1200" dirty="0">
                <a:latin typeface="Calibri"/>
                <a:cs typeface="Calibri"/>
              </a:rPr>
              <a:t>in or near the riot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prone area </a:t>
            </a:r>
            <a:r>
              <a:rPr sz="1200" dirty="0">
                <a:latin typeface="Calibri"/>
                <a:cs typeface="Calibri"/>
              </a:rPr>
              <a:t>has </a:t>
            </a:r>
            <a:r>
              <a:rPr sz="1200" spc="-5" dirty="0">
                <a:latin typeface="Calibri"/>
                <a:cs typeface="Calibri"/>
              </a:rPr>
              <a:t>lower </a:t>
            </a:r>
            <a:r>
              <a:rPr sz="1200" spc="-10" dirty="0">
                <a:latin typeface="Calibri"/>
                <a:cs typeface="Calibri"/>
              </a:rPr>
              <a:t>rates, </a:t>
            </a:r>
            <a:r>
              <a:rPr sz="1200" spc="-5" dirty="0">
                <a:latin typeface="Calibri"/>
                <a:cs typeface="Calibri"/>
              </a:rPr>
              <a:t>even </a:t>
            </a:r>
            <a:r>
              <a:rPr sz="1200" dirty="0">
                <a:latin typeface="Calibri"/>
                <a:cs typeface="Calibri"/>
              </a:rPr>
              <a:t>if it is in the </a:t>
            </a:r>
            <a:r>
              <a:rPr sz="1200" spc="-5" dirty="0">
                <a:latin typeface="Calibri"/>
                <a:cs typeface="Calibri"/>
              </a:rPr>
              <a:t>best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location </a:t>
            </a:r>
            <a:r>
              <a:rPr sz="1200" dirty="0">
                <a:latin typeface="Calibri"/>
                <a:cs typeface="Calibri"/>
              </a:rPr>
              <a:t>and filled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all the modern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conveniences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amenities.</a:t>
            </a:r>
            <a:endParaRPr sz="1200">
              <a:latin typeface="Calibri"/>
              <a:cs typeface="Calibri"/>
            </a:endParaRPr>
          </a:p>
          <a:p>
            <a:pPr marL="153035" marR="40005" indent="-14097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164465" algn="l"/>
              </a:tabLst>
            </a:pPr>
            <a:r>
              <a:rPr sz="1200" spc="-5" dirty="0">
                <a:latin typeface="Calibri"/>
                <a:cs typeface="Calibri"/>
              </a:rPr>
              <a:t>Other </a:t>
            </a:r>
            <a:r>
              <a:rPr sz="1200" spc="-15" dirty="0">
                <a:latin typeface="Calibri"/>
                <a:cs typeface="Calibri"/>
              </a:rPr>
              <a:t>Factors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;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Additional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factors,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such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plush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green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surroundings,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good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quality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roads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nearby,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civic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amenities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like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drinking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water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systematic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drainage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system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valuation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property.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connectivity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bus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depot,</a:t>
            </a:r>
            <a:r>
              <a:rPr sz="1200" spc="-10" dirty="0">
                <a:latin typeface="Calibri"/>
                <a:cs typeface="Calibri"/>
              </a:rPr>
              <a:t> railway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airport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endParaRPr sz="120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equally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adds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apartment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house.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2800" y="1688592"/>
            <a:ext cx="1807845" cy="2801620"/>
          </a:xfrm>
          <a:prstGeom prst="rect">
            <a:avLst/>
          </a:prstGeom>
          <a:solidFill>
            <a:srgbClr val="EDEBE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Six</a:t>
            </a:r>
            <a:r>
              <a:rPr sz="12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Methods</a:t>
            </a:r>
            <a:r>
              <a:rPr sz="12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Valuation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232410" marR="667385" indent="-140335">
              <a:lnSpc>
                <a:spcPct val="100000"/>
              </a:lnSpc>
              <a:buSzPct val="91666"/>
              <a:buAutoNum type="arabicPeriod"/>
              <a:tabLst>
                <a:tab pos="209550" algn="l"/>
              </a:tabLst>
            </a:pP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th</a:t>
            </a:r>
            <a:r>
              <a:rPr sz="1200" spc="-5" dirty="0">
                <a:latin typeface="Calibri"/>
                <a:cs typeface="Calibri"/>
              </a:rPr>
              <a:t>od  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Valuation</a:t>
            </a:r>
            <a:endParaRPr sz="1200">
              <a:latin typeface="Calibri"/>
              <a:cs typeface="Calibri"/>
            </a:endParaRPr>
          </a:p>
          <a:p>
            <a:pPr marL="92075" marR="379730" algn="r">
              <a:lnSpc>
                <a:spcPct val="100000"/>
              </a:lnSpc>
              <a:buSzPct val="91666"/>
              <a:buAutoNum type="arabicPeriod"/>
              <a:tabLst>
                <a:tab pos="209550" algn="l"/>
              </a:tabLst>
            </a:pPr>
            <a:r>
              <a:rPr sz="1200" spc="-5" dirty="0">
                <a:latin typeface="Calibri"/>
                <a:cs typeface="Calibri"/>
              </a:rPr>
              <a:t>Direct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Comparisons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capital value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3.Valuation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  <a:p>
            <a:pPr marL="92075" marR="422275" indent="139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profit </a:t>
            </a:r>
            <a:r>
              <a:rPr sz="1200" dirty="0">
                <a:latin typeface="Calibri"/>
                <a:cs typeface="Calibri"/>
              </a:rPr>
              <a:t> 4</a:t>
            </a:r>
            <a:r>
              <a:rPr sz="1200" spc="-85" dirty="0">
                <a:latin typeface="Calibri"/>
                <a:cs typeface="Calibri"/>
              </a:rPr>
              <a:t>.</a:t>
            </a:r>
            <a:r>
              <a:rPr sz="1200" spc="-70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  <a:p>
            <a:pPr marL="92075" marR="231775" indent="139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cost </a:t>
            </a:r>
            <a:r>
              <a:rPr sz="1200" spc="-5" dirty="0">
                <a:latin typeface="Calibri"/>
                <a:cs typeface="Calibri"/>
              </a:rPr>
              <a:t> 5.Development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method</a:t>
            </a:r>
            <a:endParaRPr sz="1200">
              <a:latin typeface="Calibri"/>
              <a:cs typeface="Calibri"/>
            </a:endParaRPr>
          </a:p>
          <a:p>
            <a:pPr marL="92075" marR="273685" indent="139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Valuation </a:t>
            </a:r>
            <a:r>
              <a:rPr sz="1200" spc="-5" dirty="0">
                <a:latin typeface="Calibri"/>
                <a:cs typeface="Calibri"/>
              </a:rPr>
              <a:t> 6.Depreciation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method</a:t>
            </a:r>
            <a:endParaRPr sz="1200">
              <a:latin typeface="Calibri"/>
              <a:cs typeface="Calibri"/>
            </a:endParaRPr>
          </a:p>
          <a:p>
            <a:pPr marL="23241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Valuation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14" y="741324"/>
            <a:ext cx="69850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514" y="1747773"/>
            <a:ext cx="69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514" y="2540635"/>
            <a:ext cx="69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514" y="3149625"/>
            <a:ext cx="69850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514" y="70511"/>
            <a:ext cx="8912860" cy="39281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235" algn="l"/>
              </a:tabLst>
            </a:pPr>
            <a:r>
              <a:rPr sz="1000" spc="-5" dirty="0">
                <a:latin typeface="Calibri"/>
                <a:cs typeface="Calibri"/>
              </a:rPr>
              <a:t>Leasehold; Rents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provide a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steady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 guaranteed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income</a:t>
            </a:r>
            <a:endParaRPr sz="10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356235" algn="l"/>
              </a:tabLst>
            </a:pPr>
            <a:r>
              <a:rPr sz="1000" spc="-5" dirty="0">
                <a:latin typeface="Calibri"/>
                <a:cs typeface="Calibri"/>
              </a:rPr>
              <a:t>A leasehold is a </a:t>
            </a:r>
            <a:r>
              <a:rPr sz="1000" spc="-10" dirty="0">
                <a:latin typeface="Calibri"/>
                <a:cs typeface="Calibri"/>
              </a:rPr>
              <a:t>form </a:t>
            </a:r>
            <a:r>
              <a:rPr sz="1000" spc="-5" dirty="0">
                <a:latin typeface="Calibri"/>
                <a:cs typeface="Calibri"/>
              </a:rPr>
              <a:t>of real estate ownership. When we </a:t>
            </a:r>
            <a:r>
              <a:rPr sz="1000" spc="-10" dirty="0">
                <a:latin typeface="Calibri"/>
                <a:cs typeface="Calibri"/>
              </a:rPr>
              <a:t>speak </a:t>
            </a:r>
            <a:r>
              <a:rPr sz="1000" spc="-5" dirty="0">
                <a:latin typeface="Calibri"/>
                <a:cs typeface="Calibri"/>
              </a:rPr>
              <a:t>of a lease, most people </a:t>
            </a:r>
            <a:r>
              <a:rPr sz="1000" spc="-10" dirty="0">
                <a:latin typeface="Calibri"/>
                <a:cs typeface="Calibri"/>
              </a:rPr>
              <a:t>have </a:t>
            </a:r>
            <a:r>
              <a:rPr sz="1000" spc="-5" dirty="0">
                <a:latin typeface="Calibri"/>
                <a:cs typeface="Calibri"/>
              </a:rPr>
              <a:t>the image of a standard rental agreement for an apartment </a:t>
            </a:r>
            <a:r>
              <a:rPr sz="1000" dirty="0">
                <a:latin typeface="Calibri"/>
                <a:cs typeface="Calibri"/>
              </a:rPr>
              <a:t>or </a:t>
            </a:r>
            <a:r>
              <a:rPr sz="1000" spc="-5" dirty="0">
                <a:latin typeface="Calibri"/>
                <a:cs typeface="Calibri"/>
              </a:rPr>
              <a:t>business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property. This type of lease is for a short </a:t>
            </a:r>
            <a:r>
              <a:rPr sz="1000" dirty="0">
                <a:latin typeface="Calibri"/>
                <a:cs typeface="Calibri"/>
              </a:rPr>
              <a:t>term </a:t>
            </a:r>
            <a:r>
              <a:rPr sz="1000" spc="-5" dirty="0">
                <a:latin typeface="Calibri"/>
                <a:cs typeface="Calibri"/>
              </a:rPr>
              <a:t>– usually a year or </a:t>
            </a:r>
            <a:r>
              <a:rPr sz="1000" spc="-10" dirty="0">
                <a:latin typeface="Calibri"/>
                <a:cs typeface="Calibri"/>
              </a:rPr>
              <a:t>less </a:t>
            </a:r>
            <a:r>
              <a:rPr sz="1000" spc="-5" dirty="0">
                <a:latin typeface="Calibri"/>
                <a:cs typeface="Calibri"/>
              </a:rPr>
              <a:t>and usually provides for a fixed monthly rental </a:t>
            </a:r>
            <a:r>
              <a:rPr sz="1000" spc="-10" dirty="0">
                <a:latin typeface="Calibri"/>
                <a:cs typeface="Calibri"/>
              </a:rPr>
              <a:t>fee </a:t>
            </a:r>
            <a:r>
              <a:rPr sz="1000" spc="-5" dirty="0">
                <a:latin typeface="Calibri"/>
                <a:cs typeface="Calibri"/>
              </a:rPr>
              <a:t>(although this can be variable, especially with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some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types of business property)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duration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lease.</a:t>
            </a:r>
            <a:endParaRPr sz="10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Unlike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short term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apartment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small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business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lease,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leaseholds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are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usually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 much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longer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term,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frequently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going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periods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up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99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years.</a:t>
            </a:r>
            <a:endParaRPr sz="1000">
              <a:latin typeface="Calibri"/>
              <a:cs typeface="Calibri"/>
            </a:endParaRPr>
          </a:p>
          <a:p>
            <a:pPr marL="355600" marR="6350" algn="just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Ninety-nine years </a:t>
            </a:r>
            <a:r>
              <a:rPr sz="1000" spc="-10" dirty="0">
                <a:latin typeface="Calibri"/>
                <a:cs typeface="Calibri"/>
              </a:rPr>
              <a:t>seems </a:t>
            </a:r>
            <a:r>
              <a:rPr sz="1000" spc="-5" dirty="0">
                <a:latin typeface="Calibri"/>
                <a:cs typeface="Calibri"/>
              </a:rPr>
              <a:t>to be the maximum </a:t>
            </a:r>
            <a:r>
              <a:rPr sz="1000" dirty="0">
                <a:latin typeface="Calibri"/>
                <a:cs typeface="Calibri"/>
              </a:rPr>
              <a:t>term </a:t>
            </a:r>
            <a:r>
              <a:rPr sz="1000" spc="-5" dirty="0">
                <a:latin typeface="Calibri"/>
                <a:cs typeface="Calibri"/>
              </a:rPr>
              <a:t>of this </a:t>
            </a:r>
            <a:r>
              <a:rPr sz="1000" dirty="0">
                <a:latin typeface="Calibri"/>
                <a:cs typeface="Calibri"/>
              </a:rPr>
              <a:t>type </a:t>
            </a:r>
            <a:r>
              <a:rPr sz="1000" spc="-5" dirty="0">
                <a:latin typeface="Calibri"/>
                <a:cs typeface="Calibri"/>
              </a:rPr>
              <a:t>of lease and the 99 </a:t>
            </a:r>
            <a:r>
              <a:rPr sz="1000" dirty="0">
                <a:latin typeface="Calibri"/>
                <a:cs typeface="Calibri"/>
              </a:rPr>
              <a:t>year </a:t>
            </a:r>
            <a:r>
              <a:rPr sz="1000" spc="-5" dirty="0">
                <a:latin typeface="Calibri"/>
                <a:cs typeface="Calibri"/>
              </a:rPr>
              <a:t>limit appears to be based upon the common law concept known as the Rule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Against Perpetuities which is designed to prevent property from being tied up and controlled for too long from beyond the grave </a:t>
            </a:r>
            <a:r>
              <a:rPr sz="1000" spc="-10" dirty="0">
                <a:latin typeface="Calibri"/>
                <a:cs typeface="Calibri"/>
              </a:rPr>
              <a:t>(for </a:t>
            </a:r>
            <a:r>
              <a:rPr sz="1000" spc="-5" dirty="0">
                <a:latin typeface="Calibri"/>
                <a:cs typeface="Calibri"/>
              </a:rPr>
              <a:t>instance, the directors of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Disney</a:t>
            </a:r>
            <a:r>
              <a:rPr sz="1000" spc="-5" dirty="0">
                <a:latin typeface="Calibri"/>
                <a:cs typeface="Calibri"/>
              </a:rPr>
              <a:t> Corporation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still </a:t>
            </a:r>
            <a:r>
              <a:rPr sz="1000" spc="-10" dirty="0">
                <a:latin typeface="Calibri"/>
                <a:cs typeface="Calibri"/>
              </a:rPr>
              <a:t>find</a:t>
            </a:r>
            <a:r>
              <a:rPr sz="1000" spc="-5" dirty="0">
                <a:latin typeface="Calibri"/>
                <a:cs typeface="Calibri"/>
              </a:rPr>
              <a:t> their </a:t>
            </a:r>
            <a:r>
              <a:rPr sz="1000" dirty="0">
                <a:latin typeface="Calibri"/>
                <a:cs typeface="Calibri"/>
              </a:rPr>
              <a:t>hands </a:t>
            </a:r>
            <a:r>
              <a:rPr sz="1000" spc="-5" dirty="0">
                <a:latin typeface="Calibri"/>
                <a:cs typeface="Calibri"/>
              </a:rPr>
              <a:t>tied in certain </a:t>
            </a:r>
            <a:r>
              <a:rPr sz="1000" spc="-10" dirty="0">
                <a:latin typeface="Calibri"/>
                <a:cs typeface="Calibri"/>
              </a:rPr>
              <a:t>business </a:t>
            </a:r>
            <a:r>
              <a:rPr sz="1000" spc="-5" dirty="0">
                <a:latin typeface="Calibri"/>
                <a:cs typeface="Calibri"/>
              </a:rPr>
              <a:t>dealings because of stipulations in the will and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other legal devices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created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 the founder,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Walt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Disney,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who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died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1966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but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still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able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exercise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influence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over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company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forty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years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later).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limiting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maximum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time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terms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contract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can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remain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force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prevents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descendants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being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bound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 rules and restrictions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laid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out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generations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earlier.</a:t>
            </a:r>
            <a:endParaRPr sz="1000">
              <a:latin typeface="Calibri"/>
              <a:cs typeface="Calibri"/>
            </a:endParaRPr>
          </a:p>
          <a:p>
            <a:pPr marL="355600" marR="6350" algn="just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This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article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about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agreement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private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law.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Leasing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process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which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firm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can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obtain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use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certain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fixed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assets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which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must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pay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series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contractual, periodic, tax deductible payments. </a:t>
            </a:r>
            <a:r>
              <a:rPr sz="1000" spc="-1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lessee is the receiver of the services or the assets under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lease contract and the lessor is the owner of the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assets.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relationship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between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tenant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landlord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called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tenancy,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can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for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fixed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indefinite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period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time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(called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term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lease).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consideration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called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rent.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gross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lease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when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tenant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pays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flat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rental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amount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landlord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pays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for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all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charges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regularly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incurred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 the ownership</a:t>
            </a:r>
            <a:endParaRPr sz="1000">
              <a:latin typeface="Calibri"/>
              <a:cs typeface="Calibri"/>
            </a:endParaRPr>
          </a:p>
          <a:p>
            <a:pPr marL="355600" marR="5715" algn="just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Calibri"/>
                <a:cs typeface="Calibri"/>
              </a:rPr>
              <a:t>Rent controls acts: were introduced in the early 1900s in the United States and </a:t>
            </a:r>
            <a:r>
              <a:rPr sz="1000" spc="-10" dirty="0">
                <a:latin typeface="Calibri"/>
                <a:cs typeface="Calibri"/>
              </a:rPr>
              <a:t>some </a:t>
            </a:r>
            <a:r>
              <a:rPr sz="1000" dirty="0">
                <a:latin typeface="Calibri"/>
                <a:cs typeface="Calibri"/>
              </a:rPr>
              <a:t>other </a:t>
            </a:r>
            <a:r>
              <a:rPr sz="1000" spc="-5" dirty="0">
                <a:latin typeface="Calibri"/>
                <a:cs typeface="Calibri"/>
              </a:rPr>
              <a:t>parts of the world to check uninhibited rent increases and tenant eviction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during wartime housing emergencies. After World War II, there was a sudden increase in the demand for rentable housing from soldiers returning home. With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industrialization and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corresponding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urbanization, there was an increase in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rural-urban migrations.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To</a:t>
            </a:r>
            <a:r>
              <a:rPr sz="1000" spc="-5" dirty="0">
                <a:latin typeface="Calibri"/>
                <a:cs typeface="Calibri"/>
              </a:rPr>
              <a:t> prevent</a:t>
            </a:r>
            <a:r>
              <a:rPr sz="1000" dirty="0">
                <a:latin typeface="Calibri"/>
                <a:cs typeface="Calibri"/>
              </a:rPr>
              <a:t> rents </a:t>
            </a:r>
            <a:r>
              <a:rPr sz="1000" spc="-5" dirty="0">
                <a:latin typeface="Calibri"/>
                <a:cs typeface="Calibri"/>
              </a:rPr>
              <a:t>from rising too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much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owing to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this spurt </a:t>
            </a:r>
            <a:r>
              <a:rPr sz="1000" spc="-20" dirty="0">
                <a:latin typeface="Calibri"/>
                <a:cs typeface="Calibri"/>
              </a:rPr>
              <a:t>in 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demand,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Control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Acts,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under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various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names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were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introduced in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many countries.</a:t>
            </a:r>
            <a:endParaRPr sz="10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240"/>
              </a:spcBef>
            </a:pPr>
            <a:r>
              <a:rPr sz="1000" spc="-10" dirty="0">
                <a:latin typeface="Calibri"/>
                <a:cs typeface="Calibri"/>
              </a:rPr>
              <a:t>STANDARD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Economic Arguments:</a:t>
            </a:r>
            <a:endParaRPr sz="1000">
              <a:latin typeface="Calibri"/>
              <a:cs typeface="Calibri"/>
            </a:endParaRPr>
          </a:p>
          <a:p>
            <a:pPr marL="355600" marR="5715" algn="just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Fixation of standard/fair rent (Worked out on the basis of </a:t>
            </a:r>
            <a:r>
              <a:rPr sz="1000" spc="-1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value of land and cost of construction when built, as per the provisions of the Rent Control Act) as a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percentage of the cost of construction is a major disincentive for those wanting to </a:t>
            </a:r>
            <a:r>
              <a:rPr sz="1000" spc="-10" dirty="0">
                <a:latin typeface="Calibri"/>
                <a:cs typeface="Calibri"/>
              </a:rPr>
              <a:t>invest </a:t>
            </a:r>
            <a:r>
              <a:rPr sz="1000" spc="-5" dirty="0">
                <a:latin typeface="Calibri"/>
                <a:cs typeface="Calibri"/>
              </a:rPr>
              <a:t>in rental housing as it gives a </a:t>
            </a:r>
            <a:r>
              <a:rPr sz="1000" spc="-10" dirty="0">
                <a:latin typeface="Calibri"/>
                <a:cs typeface="Calibri"/>
              </a:rPr>
              <a:t>very </a:t>
            </a:r>
            <a:r>
              <a:rPr sz="1000" spc="-5" dirty="0">
                <a:latin typeface="Calibri"/>
                <a:cs typeface="Calibri"/>
              </a:rPr>
              <a:t>low rate of return as compared to other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assets. This presents a gloomy picture of the future supply in the rental housing markets. The permission to increase </a:t>
            </a:r>
            <a:r>
              <a:rPr sz="1000" dirty="0">
                <a:latin typeface="Calibri"/>
                <a:cs typeface="Calibri"/>
              </a:rPr>
              <a:t>rents </a:t>
            </a:r>
            <a:r>
              <a:rPr sz="1000" spc="-5" dirty="0">
                <a:latin typeface="Calibri"/>
                <a:cs typeface="Calibri"/>
              </a:rPr>
              <a:t>by </a:t>
            </a:r>
            <a:r>
              <a:rPr sz="1000" spc="-10" dirty="0">
                <a:latin typeface="Calibri"/>
                <a:cs typeface="Calibri"/>
              </a:rPr>
              <a:t>some </a:t>
            </a:r>
            <a:r>
              <a:rPr sz="1000" spc="-5" dirty="0">
                <a:latin typeface="Calibri"/>
                <a:cs typeface="Calibri"/>
              </a:rPr>
              <a:t>percent </a:t>
            </a:r>
            <a:r>
              <a:rPr sz="1000" dirty="0">
                <a:latin typeface="Calibri"/>
                <a:cs typeface="Calibri"/>
              </a:rPr>
              <a:t>after </a:t>
            </a:r>
            <a:r>
              <a:rPr sz="1000" spc="-5" dirty="0">
                <a:latin typeface="Calibri"/>
                <a:cs typeface="Calibri"/>
              </a:rPr>
              <a:t>every three or four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years,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granted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 </a:t>
            </a:r>
            <a:r>
              <a:rPr sz="1000" spc="-10" dirty="0">
                <a:latin typeface="Calibri"/>
                <a:cs typeface="Calibri"/>
              </a:rPr>
              <a:t>most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RCAs is also redundant as the rate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increase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market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rents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much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larger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14" y="4490999"/>
            <a:ext cx="69850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14" y="5040248"/>
            <a:ext cx="69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514" y="5375909"/>
            <a:ext cx="69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514" y="5832449"/>
            <a:ext cx="69850" cy="9398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Arial MT"/>
                <a:cs typeface="Arial MT"/>
              </a:rPr>
              <a:t>•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14" y="4186809"/>
            <a:ext cx="8912860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000" spc="-5" dirty="0">
                <a:latin typeface="Calibri"/>
                <a:cs typeface="Calibri"/>
              </a:rPr>
              <a:t>Standard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rent.-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Standard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relation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any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premises,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shall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calculated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on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basis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cent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annum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aggregate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amount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cost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construction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 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market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price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land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comprised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premises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on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date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commencement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construction:</a:t>
            </a:r>
            <a:endParaRPr sz="1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40"/>
              </a:spcBef>
            </a:pP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market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price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the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land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shall </a:t>
            </a:r>
            <a:r>
              <a:rPr sz="1000" dirty="0">
                <a:latin typeface="Calibri"/>
                <a:cs typeface="Calibri"/>
              </a:rPr>
              <a:t>be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price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which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land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was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bought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determined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deed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sale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registered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under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Registration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Act.</a:t>
            </a:r>
            <a:endParaRPr sz="1000">
              <a:latin typeface="Calibri"/>
              <a:cs typeface="Calibri"/>
            </a:endParaRPr>
          </a:p>
          <a:p>
            <a:pPr marL="355600" marR="635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Under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most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Control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Acts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there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nothing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illegal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about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charging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higher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than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standard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rent.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Standard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are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fixed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Controller,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only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tenant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landlord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approaches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him for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this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purpose.</a:t>
            </a:r>
            <a:endParaRPr sz="1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Standard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fixed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</a:t>
            </a:r>
            <a:r>
              <a:rPr sz="1000" spc="1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provisions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1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Control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Act.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Fair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will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that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reasonably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charged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similar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house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same</a:t>
            </a:r>
            <a:endParaRPr sz="1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locality.</a:t>
            </a:r>
            <a:endParaRPr sz="10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Other charges payable.- A tenant </a:t>
            </a:r>
            <a:r>
              <a:rPr sz="1000" spc="-10" dirty="0">
                <a:latin typeface="Calibri"/>
                <a:cs typeface="Calibri"/>
              </a:rPr>
              <a:t>shall </a:t>
            </a:r>
            <a:r>
              <a:rPr sz="1000" spc="-5" dirty="0">
                <a:latin typeface="Calibri"/>
                <a:cs typeface="Calibri"/>
              </a:rPr>
              <a:t>be liable </a:t>
            </a:r>
            <a:r>
              <a:rPr sz="1000" spc="-10" dirty="0">
                <a:latin typeface="Calibri"/>
                <a:cs typeface="Calibri"/>
              </a:rPr>
              <a:t>to pay </a:t>
            </a:r>
            <a:r>
              <a:rPr sz="1000" spc="-5" dirty="0">
                <a:latin typeface="Calibri"/>
                <a:cs typeface="Calibri"/>
              </a:rPr>
              <a:t>to the landlord, besides the rent, the following charges, namely:-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(a) </a:t>
            </a:r>
            <a:r>
              <a:rPr sz="1000" spc="-5" dirty="0">
                <a:latin typeface="Calibri"/>
                <a:cs typeface="Calibri"/>
              </a:rPr>
              <a:t>charges, not exceeding fifteen per cent of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rent for the amenities as specified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 the Fourth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Schedule or as agreed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 between</a:t>
            </a:r>
            <a:r>
              <a:rPr sz="1000" spc="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landlord and the tenant;</a:t>
            </a:r>
            <a:r>
              <a:rPr sz="1000" spc="2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(b) </a:t>
            </a:r>
            <a:r>
              <a:rPr sz="1000" spc="-5" dirty="0">
                <a:latin typeface="Calibri"/>
                <a:cs typeface="Calibri"/>
              </a:rPr>
              <a:t>maintenance charges at the rate of ten per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rent;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(c)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without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prejudice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liability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landlord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tax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local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authority,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pro-rata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tax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relation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premises.</a:t>
            </a:r>
            <a:endParaRPr sz="10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240"/>
              </a:spcBef>
            </a:pP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large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urban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groups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have been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excluded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purview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Control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laws.</a:t>
            </a:r>
            <a:endParaRPr sz="1000">
              <a:latin typeface="Calibri"/>
              <a:cs typeface="Calibri"/>
            </a:endParaRPr>
          </a:p>
          <a:p>
            <a:pPr marL="481965" lvl="1" indent="-127000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482600" algn="l"/>
              </a:tabLst>
            </a:pP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properties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belonging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government</a:t>
            </a:r>
            <a:endParaRPr sz="1000">
              <a:latin typeface="Calibri"/>
              <a:cs typeface="Calibri"/>
            </a:endParaRPr>
          </a:p>
          <a:p>
            <a:pPr marL="488315" lvl="1" indent="-133350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488950" algn="l"/>
              </a:tabLst>
            </a:pPr>
            <a:r>
              <a:rPr sz="1000" spc="-5" dirty="0">
                <a:latin typeface="Calibri"/>
                <a:cs typeface="Calibri"/>
              </a:rPr>
              <a:t>any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tenancy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created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 grant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Government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 respect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premises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taken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on lease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requisitioned,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Government</a:t>
            </a:r>
            <a:endParaRPr sz="1000">
              <a:latin typeface="Calibri"/>
              <a:cs typeface="Calibri"/>
            </a:endParaRPr>
          </a:p>
          <a:p>
            <a:pPr marL="476250" lvl="1" indent="-121285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476884" algn="l"/>
              </a:tabLst>
            </a:pPr>
            <a:r>
              <a:rPr sz="1000" spc="-5" dirty="0">
                <a:latin typeface="Calibri"/>
                <a:cs typeface="Calibri"/>
              </a:rPr>
              <a:t>newly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constructed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properties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 a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period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ten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years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date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construction</a:t>
            </a:r>
            <a:endParaRPr sz="1000">
              <a:latin typeface="Calibri"/>
              <a:cs typeface="Calibri"/>
            </a:endParaRPr>
          </a:p>
          <a:p>
            <a:pPr marL="488315" lvl="1" indent="-133350">
              <a:lnSpc>
                <a:spcPct val="100000"/>
              </a:lnSpc>
              <a:spcBef>
                <a:spcPts val="240"/>
              </a:spcBef>
              <a:buAutoNum type="alphaLcParenR"/>
              <a:tabLst>
                <a:tab pos="488950" algn="l"/>
              </a:tabLst>
            </a:pPr>
            <a:r>
              <a:rPr sz="1000" spc="-5" dirty="0">
                <a:latin typeface="Calibri"/>
                <a:cs typeface="Calibri"/>
              </a:rPr>
              <a:t>any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premises,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residential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other,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whose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monthly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exceeds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three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thousand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rupees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Building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Bye</a:t>
            </a:r>
            <a:r>
              <a:rPr b="1" spc="-10" dirty="0">
                <a:latin typeface="Calibri"/>
                <a:cs typeface="Calibri"/>
              </a:rPr>
              <a:t> Laws</a:t>
            </a:r>
            <a:r>
              <a:rPr b="1" spc="34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&amp;</a:t>
            </a:r>
            <a:r>
              <a:rPr b="1" spc="365" dirty="0">
                <a:latin typeface="Calibri"/>
                <a:cs typeface="Calibri"/>
              </a:rPr>
              <a:t> </a:t>
            </a:r>
            <a:r>
              <a:rPr spc="-5" dirty="0"/>
              <a:t>Subdivision</a:t>
            </a:r>
            <a:r>
              <a:rPr spc="-25" dirty="0"/>
              <a:t> </a:t>
            </a:r>
            <a:r>
              <a:rPr spc="-5" dirty="0"/>
              <a:t>Regulations</a:t>
            </a:r>
            <a:r>
              <a:rPr u="none" spc="-5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67715"/>
            <a:ext cx="8683625" cy="634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Building </a:t>
            </a:r>
            <a:r>
              <a:rPr sz="1200" spc="-10" dirty="0">
                <a:latin typeface="Calibri"/>
                <a:cs typeface="Calibri"/>
              </a:rPr>
              <a:t>bye-laws </a:t>
            </a:r>
            <a:r>
              <a:rPr sz="1200" spc="-5" dirty="0">
                <a:latin typeface="Calibri"/>
                <a:cs typeface="Calibri"/>
              </a:rPr>
              <a:t>are tools used to </a:t>
            </a:r>
            <a:r>
              <a:rPr sz="1200" spc="-10" dirty="0">
                <a:latin typeface="Calibri"/>
                <a:cs typeface="Calibri"/>
              </a:rPr>
              <a:t>regulate </a:t>
            </a:r>
            <a:r>
              <a:rPr sz="1200" spc="-5" dirty="0">
                <a:latin typeface="Calibri"/>
                <a:cs typeface="Calibri"/>
              </a:rPr>
              <a:t>Plot </a:t>
            </a:r>
            <a:r>
              <a:rPr sz="1200" spc="-10" dirty="0">
                <a:latin typeface="Calibri"/>
                <a:cs typeface="Calibri"/>
              </a:rPr>
              <a:t>coverage, </a:t>
            </a:r>
            <a:r>
              <a:rPr sz="1200" spc="-5" dirty="0">
                <a:latin typeface="Calibri"/>
                <a:cs typeface="Calibri"/>
              </a:rPr>
              <a:t>Building bulk, </a:t>
            </a:r>
            <a:r>
              <a:rPr sz="1200" dirty="0">
                <a:latin typeface="Calibri"/>
                <a:cs typeface="Calibri"/>
              </a:rPr>
              <a:t>&amp; </a:t>
            </a:r>
            <a:r>
              <a:rPr sz="1200" spc="-5" dirty="0">
                <a:latin typeface="Calibri"/>
                <a:cs typeface="Calibri"/>
              </a:rPr>
              <a:t>construction </a:t>
            </a:r>
            <a:r>
              <a:rPr sz="1200" dirty="0">
                <a:latin typeface="Calibri"/>
                <a:cs typeface="Calibri"/>
              </a:rPr>
              <a:t>aspects </a:t>
            </a:r>
            <a:r>
              <a:rPr sz="1200" spc="-5" dirty="0">
                <a:latin typeface="Calibri"/>
                <a:cs typeface="Calibri"/>
              </a:rPr>
              <a:t>so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5" dirty="0">
                <a:latin typeface="Calibri"/>
                <a:cs typeface="Calibri"/>
              </a:rPr>
              <a:t>to achieve orderly development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5" dirty="0">
                <a:latin typeface="Calibri"/>
                <a:cs typeface="Calibri"/>
              </a:rPr>
              <a:t>an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Area. </a:t>
            </a:r>
            <a:r>
              <a:rPr sz="1200" spc="-10" dirty="0">
                <a:latin typeface="Calibri"/>
                <a:cs typeface="Calibri"/>
              </a:rPr>
              <a:t>They are mandatory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nature </a:t>
            </a:r>
            <a:r>
              <a:rPr sz="1200" dirty="0">
                <a:latin typeface="Calibri"/>
                <a:cs typeface="Calibri"/>
              </a:rPr>
              <a:t>&amp; </a:t>
            </a:r>
            <a:r>
              <a:rPr sz="1200" spc="-10" dirty="0">
                <a:latin typeface="Calibri"/>
                <a:cs typeface="Calibri"/>
              </a:rPr>
              <a:t>serve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protect </a:t>
            </a:r>
            <a:r>
              <a:rPr sz="1200" spc="-5" dirty="0">
                <a:latin typeface="Calibri"/>
                <a:cs typeface="Calibri"/>
              </a:rPr>
              <a:t>buildings </a:t>
            </a:r>
            <a:r>
              <a:rPr sz="1200" spc="-10" dirty="0">
                <a:latin typeface="Calibri"/>
                <a:cs typeface="Calibri"/>
              </a:rPr>
              <a:t>against Fire, </a:t>
            </a:r>
            <a:r>
              <a:rPr sz="1200" dirty="0">
                <a:latin typeface="Calibri"/>
                <a:cs typeface="Calibri"/>
              </a:rPr>
              <a:t>Noise </a:t>
            </a:r>
            <a:r>
              <a:rPr sz="1200" spc="-10" dirty="0">
                <a:latin typeface="Calibri"/>
                <a:cs typeface="Calibri"/>
              </a:rPr>
              <a:t>structural failure, </a:t>
            </a:r>
            <a:r>
              <a:rPr sz="1200" dirty="0">
                <a:latin typeface="Calibri"/>
                <a:cs typeface="Calibri"/>
              </a:rPr>
              <a:t>Health </a:t>
            </a:r>
            <a:r>
              <a:rPr sz="1200" spc="-10" dirty="0">
                <a:latin typeface="Calibri"/>
                <a:cs typeface="Calibri"/>
              </a:rPr>
              <a:t>hazards etc,. In </a:t>
            </a:r>
            <a:r>
              <a:rPr sz="1200" spc="-5" dirty="0">
                <a:latin typeface="Calibri"/>
                <a:cs typeface="Calibri"/>
              </a:rPr>
              <a:t>the absence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such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mechanism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lead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chaotic development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create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inconvenience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users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disregard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aesthetics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etc,.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Land Development</a:t>
            </a:r>
            <a:r>
              <a:rPr sz="1200" dirty="0">
                <a:latin typeface="Calibri"/>
                <a:cs typeface="Calibri"/>
              </a:rPr>
              <a:t> is </a:t>
            </a:r>
            <a:r>
              <a:rPr sz="1200" spc="-5" dirty="0">
                <a:latin typeface="Calibri"/>
                <a:cs typeface="Calibri"/>
              </a:rPr>
              <a:t>done with the division</a:t>
            </a:r>
            <a:r>
              <a:rPr sz="1200" dirty="0">
                <a:latin typeface="Calibri"/>
                <a:cs typeface="Calibri"/>
              </a:rPr>
              <a:t> of a </a:t>
            </a:r>
            <a:r>
              <a:rPr sz="1200" spc="-10" dirty="0">
                <a:latin typeface="Calibri"/>
                <a:cs typeface="Calibri"/>
              </a:rPr>
              <a:t>parcel</a:t>
            </a:r>
            <a:r>
              <a:rPr sz="1200" spc="-5" dirty="0">
                <a:latin typeface="Calibri"/>
                <a:cs typeface="Calibri"/>
              </a:rPr>
              <a:t> into </a:t>
            </a:r>
            <a:r>
              <a:rPr sz="1200" spc="-10" dirty="0">
                <a:latin typeface="Calibri"/>
                <a:cs typeface="Calibri"/>
              </a:rPr>
              <a:t>two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more parcels.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division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a lot or </a:t>
            </a:r>
            <a:r>
              <a:rPr sz="1200" spc="-10" dirty="0">
                <a:latin typeface="Calibri"/>
                <a:cs typeface="Calibri"/>
              </a:rPr>
              <a:t>parcel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land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into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more </a:t>
            </a:r>
            <a:r>
              <a:rPr sz="1200" dirty="0">
                <a:latin typeface="Calibri"/>
                <a:cs typeface="Calibri"/>
              </a:rPr>
              <a:t>lots or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other </a:t>
            </a:r>
            <a:r>
              <a:rPr sz="1200" dirty="0">
                <a:latin typeface="Calibri"/>
                <a:cs typeface="Calibri"/>
              </a:rPr>
              <a:t>divisions of </a:t>
            </a:r>
            <a:r>
              <a:rPr sz="1200" spc="-10" dirty="0">
                <a:latin typeface="Calibri"/>
                <a:cs typeface="Calibri"/>
              </a:rPr>
              <a:t>land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sale, development,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lease. Has to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done </a:t>
            </a:r>
            <a:r>
              <a:rPr sz="1200" spc="-10" dirty="0">
                <a:latin typeface="Calibri"/>
                <a:cs typeface="Calibri"/>
              </a:rPr>
              <a:t>after </a:t>
            </a:r>
            <a:r>
              <a:rPr sz="1200" spc="-5" dirty="0">
                <a:latin typeface="Calibri"/>
                <a:cs typeface="Calibri"/>
              </a:rPr>
              <a:t>following the prescribed </a:t>
            </a:r>
            <a:r>
              <a:rPr sz="1200" b="1" spc="-5" dirty="0">
                <a:latin typeface="Calibri"/>
                <a:cs typeface="Calibri"/>
              </a:rPr>
              <a:t>Subdivision Regulations</a:t>
            </a:r>
            <a:r>
              <a:rPr sz="1200" spc="-5" dirty="0">
                <a:latin typeface="Calibri"/>
                <a:cs typeface="Calibri"/>
              </a:rPr>
              <a:t>. The </a:t>
            </a:r>
            <a:r>
              <a:rPr sz="1200" spc="-10" dirty="0">
                <a:latin typeface="Calibri"/>
                <a:cs typeface="Calibri"/>
              </a:rPr>
              <a:t>overall </a:t>
            </a:r>
            <a:r>
              <a:rPr sz="1200" spc="-5" dirty="0">
                <a:latin typeface="Calibri"/>
                <a:cs typeface="Calibri"/>
              </a:rPr>
              <a:t> purpose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subdivision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create</a:t>
            </a:r>
            <a:r>
              <a:rPr sz="1200" dirty="0">
                <a:latin typeface="Calibri"/>
                <a:cs typeface="Calibri"/>
              </a:rPr>
              <a:t> an </a:t>
            </a:r>
            <a:r>
              <a:rPr sz="1200" spc="-5" dirty="0">
                <a:latin typeface="Calibri"/>
                <a:cs typeface="Calibri"/>
              </a:rPr>
              <a:t>environment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conducive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overall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development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sustained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growth,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development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810"/>
              </a:spcBef>
            </a:pP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PROPERTY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LAW</a:t>
            </a:r>
            <a:endParaRPr sz="1400">
              <a:latin typeface="Calibri"/>
              <a:cs typeface="Calibri"/>
            </a:endParaRPr>
          </a:p>
          <a:p>
            <a:pPr marL="12700" marR="158115" algn="just">
              <a:lnSpc>
                <a:spcPct val="100000"/>
              </a:lnSpc>
              <a:spcBef>
                <a:spcPts val="310"/>
              </a:spcBef>
            </a:pPr>
            <a:r>
              <a:rPr sz="1200" spc="-5" dirty="0">
                <a:latin typeface="Calibri"/>
                <a:cs typeface="Calibri"/>
              </a:rPr>
              <a:t>Certain legal rights </a:t>
            </a:r>
            <a:r>
              <a:rPr sz="1200" dirty="0">
                <a:latin typeface="Calibri"/>
                <a:cs typeface="Calibri"/>
              </a:rPr>
              <a:t>&amp; </a:t>
            </a:r>
            <a:r>
              <a:rPr sz="1200" spc="-10" dirty="0">
                <a:latin typeface="Calibri"/>
                <a:cs typeface="Calibri"/>
              </a:rPr>
              <a:t>constraints </a:t>
            </a:r>
            <a:r>
              <a:rPr sz="1200" spc="-15" dirty="0">
                <a:latin typeface="Calibri"/>
                <a:cs typeface="Calibri"/>
              </a:rPr>
              <a:t>regarding </a:t>
            </a:r>
            <a:r>
              <a:rPr sz="1200" spc="-5" dirty="0">
                <a:latin typeface="Calibri"/>
                <a:cs typeface="Calibri"/>
              </a:rPr>
              <a:t>Land </a:t>
            </a:r>
            <a:r>
              <a:rPr sz="1200" spc="-10" dirty="0">
                <a:latin typeface="Calibri"/>
                <a:cs typeface="Calibri"/>
              </a:rPr>
              <a:t>may affect</a:t>
            </a:r>
            <a:r>
              <a:rPr sz="1200" spc="250" dirty="0">
                <a:latin typeface="Calibri"/>
                <a:cs typeface="Calibri"/>
              </a:rPr>
              <a:t>   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a) </a:t>
            </a:r>
            <a:r>
              <a:rPr sz="1200" spc="-5" dirty="0">
                <a:latin typeface="Calibri"/>
                <a:cs typeface="Calibri"/>
              </a:rPr>
              <a:t>The choice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site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particular development </a:t>
            </a:r>
            <a:r>
              <a:rPr sz="1200" dirty="0">
                <a:latin typeface="Calibri"/>
                <a:cs typeface="Calibri"/>
              </a:rPr>
              <a:t>or    b)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character of </a:t>
            </a:r>
            <a:r>
              <a:rPr sz="1200" spc="-5" dirty="0">
                <a:latin typeface="Calibri"/>
                <a:cs typeface="Calibri"/>
              </a:rPr>
              <a:t> the development </a:t>
            </a:r>
            <a:r>
              <a:rPr sz="1200" spc="-10" dirty="0">
                <a:latin typeface="Calibri"/>
                <a:cs typeface="Calibri"/>
              </a:rPr>
              <a:t>if </a:t>
            </a:r>
            <a:r>
              <a:rPr sz="1200" spc="-5" dirty="0">
                <a:latin typeface="Calibri"/>
                <a:cs typeface="Calibri"/>
              </a:rPr>
              <a:t>the site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already </a:t>
            </a:r>
            <a:r>
              <a:rPr sz="1200" spc="-5" dirty="0">
                <a:latin typeface="Calibri"/>
                <a:cs typeface="Calibri"/>
              </a:rPr>
              <a:t>determined. The more </a:t>
            </a:r>
            <a:r>
              <a:rPr sz="1200" spc="-10" dirty="0">
                <a:latin typeface="Calibri"/>
                <a:cs typeface="Calibri"/>
              </a:rPr>
              <a:t>important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these </a:t>
            </a:r>
            <a:r>
              <a:rPr sz="1200" spc="-10" dirty="0">
                <a:latin typeface="Calibri"/>
                <a:cs typeface="Calibri"/>
              </a:rPr>
              <a:t>constraints are examined here </a:t>
            </a:r>
            <a:r>
              <a:rPr sz="1200" spc="-5" dirty="0">
                <a:latin typeface="Calibri"/>
                <a:cs typeface="Calibri"/>
              </a:rPr>
              <a:t>LAND</a:t>
            </a:r>
            <a:r>
              <a:rPr sz="1200" dirty="0">
                <a:latin typeface="Calibri"/>
                <a:cs typeface="Calibri"/>
              </a:rPr>
              <a:t> 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 major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characteristics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A.)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Tenure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, 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duration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Tenants’ </a:t>
            </a:r>
            <a:r>
              <a:rPr sz="1200" spc="-5" dirty="0">
                <a:latin typeface="Calibri"/>
                <a:cs typeface="Calibri"/>
              </a:rPr>
              <a:t>Rights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B).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Registration.</a:t>
            </a:r>
            <a:endParaRPr sz="1200">
              <a:latin typeface="Calibri"/>
              <a:cs typeface="Calibri"/>
            </a:endParaRPr>
          </a:p>
          <a:p>
            <a:pPr marL="216535" indent="-204470">
              <a:lnSpc>
                <a:spcPct val="100000"/>
              </a:lnSpc>
              <a:spcBef>
                <a:spcPts val="290"/>
              </a:spcBef>
              <a:buAutoNum type="alphaUcParenR"/>
              <a:tabLst>
                <a:tab pos="217170" algn="l"/>
              </a:tabLst>
            </a:pPr>
            <a:r>
              <a:rPr sz="1200" spc="-5" dirty="0">
                <a:latin typeface="Calibri"/>
                <a:cs typeface="Calibri"/>
              </a:rPr>
              <a:t>TENURE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15" dirty="0">
                <a:latin typeface="Calibri"/>
                <a:cs typeface="Calibri"/>
              </a:rPr>
              <a:t>Tenents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rights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 </a:t>
            </a:r>
            <a:r>
              <a:rPr sz="1200" spc="-10" dirty="0">
                <a:latin typeface="Calibri"/>
                <a:cs typeface="Calibri"/>
              </a:rPr>
              <a:t>categorized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as,</a:t>
            </a:r>
            <a:r>
              <a:rPr sz="1200" spc="2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1.)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Freehold</a:t>
            </a:r>
            <a:r>
              <a:rPr sz="1200" spc="50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Leasehold</a:t>
            </a:r>
            <a:endParaRPr sz="1200">
              <a:latin typeface="Calibri"/>
              <a:cs typeface="Calibri"/>
            </a:endParaRPr>
          </a:p>
          <a:p>
            <a:pPr marL="12700" marR="157480" algn="just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latin typeface="Calibri"/>
                <a:cs typeface="Calibri"/>
              </a:rPr>
              <a:t>Freehold </a:t>
            </a:r>
            <a:r>
              <a:rPr sz="1200" spc="-5" dirty="0">
                <a:latin typeface="Calibri"/>
                <a:cs typeface="Calibri"/>
              </a:rPr>
              <a:t>property </a:t>
            </a:r>
            <a:r>
              <a:rPr sz="1200" spc="-10" dirty="0">
                <a:latin typeface="Calibri"/>
                <a:cs typeface="Calibri"/>
              </a:rPr>
              <a:t>enables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owner to </a:t>
            </a:r>
            <a:r>
              <a:rPr sz="1200" spc="-10" dirty="0">
                <a:latin typeface="Calibri"/>
                <a:cs typeface="Calibri"/>
              </a:rPr>
              <a:t>retain </a:t>
            </a:r>
            <a:r>
              <a:rPr sz="1200" spc="-5" dirty="0">
                <a:latin typeface="Calibri"/>
                <a:cs typeface="Calibri"/>
              </a:rPr>
              <a:t>full possession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absolute </a:t>
            </a:r>
            <a:r>
              <a:rPr sz="1200" spc="-5" dirty="0">
                <a:latin typeface="Calibri"/>
                <a:cs typeface="Calibri"/>
              </a:rPr>
              <a:t>title of the </a:t>
            </a:r>
            <a:r>
              <a:rPr sz="1200" spc="-10" dirty="0">
                <a:latin typeface="Calibri"/>
                <a:cs typeface="Calibri"/>
              </a:rPr>
              <a:t>Land for an uncertain duration </a:t>
            </a:r>
            <a:r>
              <a:rPr sz="1200" spc="-5" dirty="0">
                <a:latin typeface="Calibri"/>
                <a:cs typeface="Calibri"/>
              </a:rPr>
              <a:t>period. </a:t>
            </a:r>
            <a:r>
              <a:rPr sz="1200" spc="-10" dirty="0">
                <a:latin typeface="Calibri"/>
                <a:cs typeface="Calibri"/>
              </a:rPr>
              <a:t>Whereas </a:t>
            </a:r>
            <a:r>
              <a:rPr sz="1200" spc="-5" dirty="0">
                <a:latin typeface="Calibri"/>
                <a:cs typeface="Calibri"/>
              </a:rPr>
              <a:t> Leasehold </a:t>
            </a:r>
            <a:r>
              <a:rPr sz="1200" spc="-10" dirty="0">
                <a:latin typeface="Calibri"/>
                <a:cs typeface="Calibri"/>
              </a:rPr>
              <a:t>property enable </a:t>
            </a:r>
            <a:r>
              <a:rPr sz="1200" spc="-5" dirty="0">
                <a:latin typeface="Calibri"/>
                <a:cs typeface="Calibri"/>
              </a:rPr>
              <a:t>the Lesse to </a:t>
            </a:r>
            <a:r>
              <a:rPr sz="1200" spc="-15" dirty="0">
                <a:latin typeface="Calibri"/>
                <a:cs typeface="Calibri"/>
              </a:rPr>
              <a:t>nretain </a:t>
            </a:r>
            <a:r>
              <a:rPr sz="1200" spc="-5" dirty="0">
                <a:latin typeface="Calibri"/>
                <a:cs typeface="Calibri"/>
              </a:rPr>
              <a:t>enjoyment of the </a:t>
            </a:r>
            <a:r>
              <a:rPr sz="1200" spc="-10" dirty="0">
                <a:latin typeface="Calibri"/>
                <a:cs typeface="Calibri"/>
              </a:rPr>
              <a:t>Land, </a:t>
            </a:r>
            <a:r>
              <a:rPr sz="1200" spc="-5" dirty="0">
                <a:latin typeface="Calibri"/>
                <a:cs typeface="Calibri"/>
              </a:rPr>
              <a:t>subject to the terms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lease,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specified number of </a:t>
            </a:r>
            <a:r>
              <a:rPr sz="1200" spc="-15" dirty="0">
                <a:latin typeface="Calibri"/>
                <a:cs typeface="Calibri"/>
              </a:rPr>
              <a:t>years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only ( </a:t>
            </a:r>
            <a:r>
              <a:rPr sz="1200" spc="-5" dirty="0">
                <a:latin typeface="Calibri"/>
                <a:cs typeface="Calibri"/>
              </a:rPr>
              <a:t>earlier the Lease period used to </a:t>
            </a:r>
            <a:r>
              <a:rPr sz="1200" dirty="0">
                <a:latin typeface="Calibri"/>
                <a:cs typeface="Calibri"/>
              </a:rPr>
              <a:t>be 99 </a:t>
            </a:r>
            <a:r>
              <a:rPr sz="1200" spc="-15" dirty="0">
                <a:latin typeface="Calibri"/>
                <a:cs typeface="Calibri"/>
              </a:rPr>
              <a:t>years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now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5" dirty="0">
                <a:latin typeface="Calibri"/>
                <a:cs typeface="Calibri"/>
              </a:rPr>
              <a:t>days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25 </a:t>
            </a:r>
            <a:r>
              <a:rPr sz="1200" spc="-10" dirty="0">
                <a:latin typeface="Calibri"/>
                <a:cs typeface="Calibri"/>
              </a:rPr>
              <a:t>years-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shorter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leases </a:t>
            </a:r>
            <a:r>
              <a:rPr sz="1200" spc="-10" dirty="0">
                <a:latin typeface="Calibri"/>
                <a:cs typeface="Calibri"/>
              </a:rPr>
              <a:t>have </a:t>
            </a:r>
            <a:r>
              <a:rPr sz="1200" spc="-5" dirty="0">
                <a:latin typeface="Calibri"/>
                <a:cs typeface="Calibri"/>
              </a:rPr>
              <a:t>become more common.)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Lease holders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specified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called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Ground</a:t>
            </a:r>
            <a:r>
              <a:rPr sz="1200" spc="-10" dirty="0">
                <a:latin typeface="Calibri"/>
                <a:cs typeface="Calibri"/>
              </a:rPr>
              <a:t> Rent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Freeholder.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Multy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occupancy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dwellings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must</a:t>
            </a:r>
            <a:r>
              <a:rPr sz="1200" dirty="0">
                <a:latin typeface="Calibri"/>
                <a:cs typeface="Calibri"/>
              </a:rPr>
              <a:t> be</a:t>
            </a:r>
            <a:r>
              <a:rPr sz="1200" spc="-5" dirty="0">
                <a:latin typeface="Calibri"/>
                <a:cs typeface="Calibri"/>
              </a:rPr>
              <a:t> sold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Leesehold </a:t>
            </a:r>
            <a:r>
              <a:rPr sz="1200" spc="-20" dirty="0">
                <a:latin typeface="Calibri"/>
                <a:cs typeface="Calibri"/>
              </a:rPr>
              <a:t>only.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(FLATS)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50">
              <a:latin typeface="Calibri"/>
              <a:cs typeface="Calibri"/>
            </a:endParaRPr>
          </a:p>
          <a:p>
            <a:pPr marL="175260" indent="-163195">
              <a:lnSpc>
                <a:spcPct val="100000"/>
              </a:lnSpc>
              <a:buAutoNum type="alphaUcParenR" startAt="2"/>
              <a:tabLst>
                <a:tab pos="175895" algn="l"/>
              </a:tabLst>
            </a:pPr>
            <a:r>
              <a:rPr sz="1200" spc="-15" dirty="0">
                <a:latin typeface="Calibri"/>
                <a:cs typeface="Calibri"/>
              </a:rPr>
              <a:t>REGISTRATION</a:t>
            </a:r>
            <a:endParaRPr sz="1200">
              <a:latin typeface="Calibri"/>
              <a:cs typeface="Calibri"/>
            </a:endParaRPr>
          </a:p>
          <a:p>
            <a:pPr marL="12700" marR="158115" algn="just">
              <a:lnSpc>
                <a:spcPct val="100000"/>
              </a:lnSpc>
              <a:spcBef>
                <a:spcPts val="295"/>
              </a:spcBef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 registration </a:t>
            </a:r>
            <a:r>
              <a:rPr sz="1200" dirty="0">
                <a:latin typeface="Calibri"/>
                <a:cs typeface="Calibri"/>
              </a:rPr>
              <a:t>act </a:t>
            </a:r>
            <a:r>
              <a:rPr sz="1200" spc="-5" dirty="0">
                <a:latin typeface="Calibri"/>
                <a:cs typeface="Calibri"/>
              </a:rPr>
              <a:t>has </a:t>
            </a:r>
            <a:r>
              <a:rPr sz="1200" dirty="0">
                <a:latin typeface="Calibri"/>
                <a:cs typeface="Calibri"/>
              </a:rPr>
              <a:t>led </a:t>
            </a:r>
            <a:r>
              <a:rPr sz="1200" spc="-5" dirty="0">
                <a:latin typeface="Calibri"/>
                <a:cs typeface="Calibri"/>
              </a:rPr>
              <a:t>to the compulsory </a:t>
            </a:r>
            <a:r>
              <a:rPr sz="1200" spc="-10" dirty="0">
                <a:latin typeface="Calibri"/>
                <a:cs typeface="Calibri"/>
              </a:rPr>
              <a:t>Registration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land </a:t>
            </a:r>
            <a:r>
              <a:rPr sz="1200" spc="-5" dirty="0">
                <a:latin typeface="Calibri"/>
                <a:cs typeface="Calibri"/>
              </a:rPr>
              <a:t>upon </a:t>
            </a:r>
            <a:r>
              <a:rPr sz="1200" spc="-15" dirty="0">
                <a:latin typeface="Calibri"/>
                <a:cs typeface="Calibri"/>
              </a:rPr>
              <a:t>transfer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Land in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states in </a:t>
            </a:r>
            <a:r>
              <a:rPr sz="1200" spc="-5" dirty="0">
                <a:latin typeface="Calibri"/>
                <a:cs typeface="Calibri"/>
              </a:rPr>
              <a:t>India. </a:t>
            </a:r>
            <a:r>
              <a:rPr sz="1200" spc="-10" dirty="0">
                <a:latin typeface="Calibri"/>
                <a:cs typeface="Calibri"/>
              </a:rPr>
              <a:t>Searching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in-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cumbrances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Registered Land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therefore </a:t>
            </a:r>
            <a:r>
              <a:rPr sz="1200" dirty="0">
                <a:latin typeface="Calibri"/>
                <a:cs typeface="Calibri"/>
              </a:rPr>
              <a:t>less </a:t>
            </a:r>
            <a:r>
              <a:rPr sz="1200" spc="-5" dirty="0">
                <a:latin typeface="Calibri"/>
                <a:cs typeface="Calibri"/>
              </a:rPr>
              <a:t>perilous </a:t>
            </a:r>
            <a:r>
              <a:rPr sz="1200" spc="-10" dirty="0">
                <a:latin typeface="Calibri"/>
                <a:cs typeface="Calibri"/>
              </a:rPr>
              <a:t>than for un-Registered </a:t>
            </a:r>
            <a:r>
              <a:rPr sz="1200" spc="-5" dirty="0">
                <a:latin typeface="Calibri"/>
                <a:cs typeface="Calibri"/>
              </a:rPr>
              <a:t>land, </a:t>
            </a:r>
            <a:r>
              <a:rPr sz="1200" spc="-10" dirty="0">
                <a:latin typeface="Calibri"/>
                <a:cs typeface="Calibri"/>
              </a:rPr>
              <a:t>where care </a:t>
            </a:r>
            <a:r>
              <a:rPr sz="1200" spc="-5" dirty="0">
                <a:latin typeface="Calibri"/>
                <a:cs typeface="Calibri"/>
              </a:rPr>
              <a:t>should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15" dirty="0">
                <a:latin typeface="Calibri"/>
                <a:cs typeface="Calibri"/>
              </a:rPr>
              <a:t>taken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consult </a:t>
            </a:r>
            <a:r>
              <a:rPr sz="1200" dirty="0">
                <a:latin typeface="Calibri"/>
                <a:cs typeface="Calibri"/>
              </a:rPr>
              <a:t>all necessary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registers.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</a:t>
            </a:r>
            <a:r>
              <a:rPr sz="1200" dirty="0">
                <a:latin typeface="Calibri"/>
                <a:cs typeface="Calibri"/>
              </a:rPr>
              <a:t> both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cases,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however searches are </a:t>
            </a:r>
            <a:r>
              <a:rPr sz="1200" dirty="0">
                <a:latin typeface="Calibri"/>
                <a:cs typeface="Calibri"/>
              </a:rPr>
              <a:t>made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relevant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office</a:t>
            </a:r>
            <a:r>
              <a:rPr sz="1200" dirty="0">
                <a:latin typeface="Calibri"/>
                <a:cs typeface="Calibri"/>
              </a:rPr>
              <a:t> of</a:t>
            </a:r>
            <a:r>
              <a:rPr sz="1200" spc="-5" dirty="0">
                <a:latin typeface="Calibri"/>
                <a:cs typeface="Calibri"/>
              </a:rPr>
              <a:t> local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charges.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latin typeface="Calibri"/>
                <a:cs typeface="Calibri"/>
              </a:rPr>
              <a:t>There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number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laws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related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property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that</a:t>
            </a:r>
            <a:r>
              <a:rPr sz="1200" spc="-10" dirty="0">
                <a:latin typeface="Calibri"/>
                <a:cs typeface="Calibri"/>
              </a:rPr>
              <a:t> affect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proposals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endParaRPr sz="1200">
              <a:latin typeface="Calibri"/>
              <a:cs typeface="Calibri"/>
            </a:endParaRPr>
          </a:p>
          <a:p>
            <a:pPr marL="163195" indent="-151130" algn="just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Boundaries</a:t>
            </a:r>
            <a:r>
              <a:rPr sz="1200" spc="5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2. </a:t>
            </a:r>
            <a:r>
              <a:rPr sz="1200" spc="-5" dirty="0">
                <a:latin typeface="Calibri"/>
                <a:cs typeface="Calibri"/>
              </a:rPr>
              <a:t>Easements,</a:t>
            </a:r>
            <a:r>
              <a:rPr sz="1200" spc="5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Covenants,</a:t>
            </a:r>
            <a:r>
              <a:rPr sz="1200" spc="5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4. </a:t>
            </a:r>
            <a:r>
              <a:rPr sz="1200" spc="-10" dirty="0">
                <a:latin typeface="Calibri"/>
                <a:cs typeface="Calibri"/>
              </a:rPr>
              <a:t>Tresspass</a:t>
            </a:r>
            <a:r>
              <a:rPr sz="1200" spc="5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etc,.</a:t>
            </a:r>
            <a:endParaRPr sz="1200">
              <a:latin typeface="Calibri"/>
              <a:cs typeface="Calibri"/>
            </a:endParaRPr>
          </a:p>
          <a:p>
            <a:pPr marL="12700" marR="160020" algn="just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latin typeface="Calibri"/>
                <a:cs typeface="Calibri"/>
              </a:rPr>
              <a:t>Boundaries </a:t>
            </a:r>
            <a:r>
              <a:rPr sz="1200" spc="-10" dirty="0">
                <a:latin typeface="Calibri"/>
                <a:cs typeface="Calibri"/>
              </a:rPr>
              <a:t>can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determined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1by </a:t>
            </a:r>
            <a:r>
              <a:rPr sz="1200" spc="-10" dirty="0">
                <a:latin typeface="Calibri"/>
                <a:cs typeface="Calibri"/>
              </a:rPr>
              <a:t>examining the </a:t>
            </a:r>
            <a:r>
              <a:rPr sz="1200" spc="-5" dirty="0">
                <a:latin typeface="Calibri"/>
                <a:cs typeface="Calibri"/>
              </a:rPr>
              <a:t>Title Deed. </a:t>
            </a:r>
            <a:r>
              <a:rPr sz="1200" dirty="0">
                <a:latin typeface="Calibri"/>
                <a:cs typeface="Calibri"/>
              </a:rPr>
              <a:t>2. </a:t>
            </a:r>
            <a:r>
              <a:rPr sz="1200" spc="-10" dirty="0">
                <a:latin typeface="Calibri"/>
                <a:cs typeface="Calibri"/>
              </a:rPr>
              <a:t>By </a:t>
            </a:r>
            <a:r>
              <a:rPr sz="1200" spc="-15" dirty="0">
                <a:latin typeface="Calibri"/>
                <a:cs typeface="Calibri"/>
              </a:rPr>
              <a:t>orders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certain authorities 3.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Presumption., </a:t>
            </a:r>
            <a:r>
              <a:rPr sz="1200" spc="-10" dirty="0">
                <a:latin typeface="Calibri"/>
                <a:cs typeface="Calibri"/>
              </a:rPr>
              <a:t>where </a:t>
            </a:r>
            <a:r>
              <a:rPr sz="1200" dirty="0">
                <a:latin typeface="Calibri"/>
                <a:cs typeface="Calibri"/>
              </a:rPr>
              <a:t>no </a:t>
            </a:r>
            <a:r>
              <a:rPr sz="1200" spc="-10" dirty="0">
                <a:latin typeface="Calibri"/>
                <a:cs typeface="Calibri"/>
              </a:rPr>
              <a:t>definition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 traced</a:t>
            </a:r>
            <a:endParaRPr sz="1200">
              <a:latin typeface="Calibri"/>
              <a:cs typeface="Calibri"/>
            </a:endParaRPr>
          </a:p>
          <a:p>
            <a:pPr marL="12700" marR="157480" algn="just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Calibri"/>
                <a:cs typeface="Calibri"/>
              </a:rPr>
              <a:t>Easements are legal </a:t>
            </a:r>
            <a:r>
              <a:rPr sz="1200" spc="-10" dirty="0">
                <a:latin typeface="Calibri"/>
                <a:cs typeface="Calibri"/>
              </a:rPr>
              <a:t>rights enjoyed </a:t>
            </a:r>
            <a:r>
              <a:rPr sz="1200" spc="-5" dirty="0">
                <a:latin typeface="Calibri"/>
                <a:cs typeface="Calibri"/>
              </a:rPr>
              <a:t>by one party </a:t>
            </a:r>
            <a:r>
              <a:rPr sz="1200" spc="-10" dirty="0">
                <a:latin typeface="Calibri"/>
                <a:cs typeface="Calibri"/>
              </a:rPr>
              <a:t>over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 of </a:t>
            </a:r>
            <a:r>
              <a:rPr sz="1200" spc="-25" dirty="0">
                <a:latin typeface="Calibri"/>
                <a:cs typeface="Calibri"/>
              </a:rPr>
              <a:t>another. </a:t>
            </a:r>
            <a:r>
              <a:rPr sz="1200" spc="-5" dirty="0">
                <a:latin typeface="Calibri"/>
                <a:cs typeface="Calibri"/>
              </a:rPr>
              <a:t>They </a:t>
            </a:r>
            <a:r>
              <a:rPr sz="1200" spc="-10" dirty="0">
                <a:latin typeface="Calibri"/>
                <a:cs typeface="Calibri"/>
              </a:rPr>
              <a:t>can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10" dirty="0">
                <a:latin typeface="Calibri"/>
                <a:cs typeface="Calibri"/>
              </a:rPr>
              <a:t>acquired </a:t>
            </a:r>
            <a:r>
              <a:rPr sz="1200" spc="-5" dirty="0">
                <a:latin typeface="Calibri"/>
                <a:cs typeface="Calibri"/>
              </a:rPr>
              <a:t>by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-15" dirty="0">
                <a:latin typeface="Calibri"/>
                <a:cs typeface="Calibri"/>
              </a:rPr>
              <a:t>ways. </a:t>
            </a:r>
            <a:r>
              <a:rPr sz="1200" dirty="0">
                <a:latin typeface="Calibri"/>
                <a:cs typeface="Calibri"/>
              </a:rPr>
              <a:t>1, </a:t>
            </a:r>
            <a:r>
              <a:rPr sz="1200" spc="-10" dirty="0">
                <a:latin typeface="Calibri"/>
                <a:cs typeface="Calibri"/>
              </a:rPr>
              <a:t>By Statute,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2. by </a:t>
            </a:r>
            <a:r>
              <a:rPr sz="1200" spc="-10" dirty="0">
                <a:latin typeface="Calibri"/>
                <a:cs typeface="Calibri"/>
              </a:rPr>
              <a:t>Expressive </a:t>
            </a:r>
            <a:r>
              <a:rPr sz="1200" spc="-5" dirty="0">
                <a:latin typeface="Calibri"/>
                <a:cs typeface="Calibri"/>
              </a:rPr>
              <a:t> deed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3. </a:t>
            </a:r>
            <a:r>
              <a:rPr sz="1200" spc="-10" dirty="0">
                <a:latin typeface="Calibri"/>
                <a:cs typeface="Calibri"/>
              </a:rPr>
              <a:t>Implidely,</a:t>
            </a:r>
            <a:r>
              <a:rPr sz="1200" spc="50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by </a:t>
            </a:r>
            <a:r>
              <a:rPr sz="1200" dirty="0">
                <a:latin typeface="Calibri"/>
                <a:cs typeface="Calibri"/>
              </a:rPr>
              <a:t>necessity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(ie,. Support)</a:t>
            </a:r>
            <a:r>
              <a:rPr sz="1200" spc="5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4. by </a:t>
            </a:r>
            <a:r>
              <a:rPr sz="1200" spc="-5" dirty="0">
                <a:latin typeface="Calibri"/>
                <a:cs typeface="Calibri"/>
              </a:rPr>
              <a:t>Prescription.(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person using </a:t>
            </a:r>
            <a:r>
              <a:rPr sz="1200" spc="-10" dirty="0">
                <a:latin typeface="Calibri"/>
                <a:cs typeface="Calibri"/>
              </a:rPr>
              <a:t>property in </a:t>
            </a:r>
            <a:r>
              <a:rPr sz="1200" spc="-5" dirty="0">
                <a:latin typeface="Calibri"/>
                <a:cs typeface="Calibri"/>
              </a:rPr>
              <a:t>some </a:t>
            </a:r>
            <a:r>
              <a:rPr sz="1200" spc="-15" dirty="0">
                <a:latin typeface="Calibri"/>
                <a:cs typeface="Calibri"/>
              </a:rPr>
              <a:t>way </a:t>
            </a:r>
            <a:r>
              <a:rPr sz="1200" spc="-10" dirty="0">
                <a:latin typeface="Calibri"/>
                <a:cs typeface="Calibri"/>
              </a:rPr>
              <a:t>may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considered to </a:t>
            </a:r>
            <a:r>
              <a:rPr sz="1200" spc="-10" dirty="0">
                <a:latin typeface="Calibri"/>
                <a:cs typeface="Calibri"/>
              </a:rPr>
              <a:t>have </a:t>
            </a:r>
            <a:r>
              <a:rPr sz="1200" spc="-5" dirty="0">
                <a:latin typeface="Calibri"/>
                <a:cs typeface="Calibri"/>
              </a:rPr>
              <a:t> certain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common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Law</a:t>
            </a:r>
            <a:r>
              <a:rPr sz="1200" spc="-5" dirty="0">
                <a:latin typeface="Calibri"/>
                <a:cs typeface="Calibri"/>
              </a:rPr>
              <a:t> rights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enjoyed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year </a:t>
            </a:r>
            <a:r>
              <a:rPr sz="1200" dirty="0">
                <a:latin typeface="Calibri"/>
                <a:cs typeface="Calibri"/>
              </a:rPr>
              <a:t>period.)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1200" spc="-15" dirty="0">
                <a:latin typeface="Calibri"/>
                <a:cs typeface="Calibri"/>
              </a:rPr>
              <a:t>Types</a:t>
            </a:r>
            <a:r>
              <a:rPr sz="1200" dirty="0">
                <a:latin typeface="Calibri"/>
                <a:cs typeface="Calibri"/>
              </a:rPr>
              <a:t> of</a:t>
            </a:r>
            <a:r>
              <a:rPr sz="1200" spc="-5" dirty="0">
                <a:latin typeface="Calibri"/>
                <a:cs typeface="Calibri"/>
              </a:rPr>
              <a:t> Easements,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1.</a:t>
            </a:r>
            <a:r>
              <a:rPr sz="1200" spc="2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Right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25" dirty="0">
                <a:latin typeface="Calibri"/>
                <a:cs typeface="Calibri"/>
              </a:rPr>
              <a:t>Way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 these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 limited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type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user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frequency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use)</a:t>
            </a:r>
            <a:endParaRPr sz="1200">
              <a:latin typeface="Calibri"/>
              <a:cs typeface="Calibri"/>
            </a:endParaRPr>
          </a:p>
          <a:p>
            <a:pPr marL="1560830" indent="-186055" algn="just">
              <a:lnSpc>
                <a:spcPct val="100000"/>
              </a:lnSpc>
              <a:spcBef>
                <a:spcPts val="290"/>
              </a:spcBef>
              <a:buAutoNum type="arabicPeriod" startAt="2"/>
              <a:tabLst>
                <a:tab pos="1561465" algn="l"/>
              </a:tabLst>
            </a:pPr>
            <a:r>
              <a:rPr sz="1200" spc="-5" dirty="0">
                <a:latin typeface="Calibri"/>
                <a:cs typeface="Calibri"/>
              </a:rPr>
              <a:t>Right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Light;</a:t>
            </a:r>
            <a:r>
              <a:rPr sz="1200" spc="275" dirty="0">
                <a:latin typeface="Calibri"/>
                <a:cs typeface="Calibri"/>
              </a:rPr>
              <a:t>   </a:t>
            </a:r>
            <a:r>
              <a:rPr sz="1200" spc="2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day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light regulation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now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fall </a:t>
            </a:r>
            <a:r>
              <a:rPr sz="1200" dirty="0">
                <a:latin typeface="Calibri"/>
                <a:cs typeface="Calibri"/>
              </a:rPr>
              <a:t>under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Planning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Law</a:t>
            </a:r>
            <a:endParaRPr sz="1200">
              <a:latin typeface="Calibri"/>
              <a:cs typeface="Calibri"/>
            </a:endParaRPr>
          </a:p>
          <a:p>
            <a:pPr marL="1560830" indent="-186055" algn="just">
              <a:lnSpc>
                <a:spcPct val="100000"/>
              </a:lnSpc>
              <a:spcBef>
                <a:spcPts val="285"/>
              </a:spcBef>
              <a:buAutoNum type="arabicPeriod" startAt="2"/>
              <a:tabLst>
                <a:tab pos="1561465" algn="l"/>
              </a:tabLst>
            </a:pPr>
            <a:r>
              <a:rPr sz="1200" spc="-5" dirty="0">
                <a:latin typeface="Calibri"/>
                <a:cs typeface="Calibri"/>
              </a:rPr>
              <a:t>Rights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support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adjoining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properties.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993" y="1624329"/>
            <a:ext cx="8613140" cy="441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leasehold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form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real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estate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ownership.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When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speak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most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have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image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standard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rental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agreement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10" dirty="0">
                <a:latin typeface="Calibri"/>
                <a:cs typeface="Calibri"/>
              </a:rPr>
              <a:t>apartment </a:t>
            </a:r>
            <a:r>
              <a:rPr sz="1200" spc="-5" dirty="0">
                <a:latin typeface="Calibri"/>
                <a:cs typeface="Calibri"/>
              </a:rPr>
              <a:t>or business </a:t>
            </a:r>
            <a:r>
              <a:rPr sz="1200" spc="-15" dirty="0">
                <a:latin typeface="Calibri"/>
                <a:cs typeface="Calibri"/>
              </a:rPr>
              <a:t>property. </a:t>
            </a:r>
            <a:r>
              <a:rPr sz="1200" spc="-5" dirty="0">
                <a:latin typeface="Calibri"/>
                <a:cs typeface="Calibri"/>
              </a:rPr>
              <a:t>This type of lease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short term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usually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year </a:t>
            </a:r>
            <a:r>
              <a:rPr sz="1200" spc="-5" dirty="0">
                <a:latin typeface="Calibri"/>
                <a:cs typeface="Calibri"/>
              </a:rPr>
              <a:t>or </a:t>
            </a:r>
            <a:r>
              <a:rPr sz="1200" dirty="0">
                <a:latin typeface="Calibri"/>
                <a:cs typeface="Calibri"/>
              </a:rPr>
              <a:t>less </a:t>
            </a:r>
            <a:r>
              <a:rPr sz="1200" spc="-5" dirty="0">
                <a:latin typeface="Calibri"/>
                <a:cs typeface="Calibri"/>
              </a:rPr>
              <a:t>and usually </a:t>
            </a:r>
            <a:r>
              <a:rPr sz="1200" spc="-10" dirty="0">
                <a:latin typeface="Calibri"/>
                <a:cs typeface="Calibri"/>
              </a:rPr>
              <a:t>provides for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fixed monthly </a:t>
            </a:r>
            <a:r>
              <a:rPr sz="1200" spc="-5" dirty="0">
                <a:latin typeface="Calibri"/>
                <a:cs typeface="Calibri"/>
              </a:rPr>
              <a:t> rental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fee</a:t>
            </a:r>
            <a:r>
              <a:rPr sz="1200" spc="-5" dirty="0">
                <a:latin typeface="Calibri"/>
                <a:cs typeface="Calibri"/>
              </a:rPr>
              <a:t> (although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can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especially</a:t>
            </a:r>
            <a:r>
              <a:rPr sz="1200" spc="-5" dirty="0">
                <a:latin typeface="Calibri"/>
                <a:cs typeface="Calibri"/>
              </a:rPr>
              <a:t> with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types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business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property)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lease.</a:t>
            </a:r>
            <a:endParaRPr sz="1200">
              <a:latin typeface="Calibri"/>
              <a:cs typeface="Calibri"/>
            </a:endParaRPr>
          </a:p>
          <a:p>
            <a:pPr marL="12700" marR="10795" algn="just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Unlike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short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term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apartment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small business property lease, leaseholds are usually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much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longer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term, </a:t>
            </a:r>
            <a:r>
              <a:rPr sz="1200" spc="-10" dirty="0">
                <a:latin typeface="Calibri"/>
                <a:cs typeface="Calibri"/>
              </a:rPr>
              <a:t>frequently going for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periods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up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99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years.</a:t>
            </a:r>
            <a:endParaRPr sz="1200">
              <a:latin typeface="Calibri"/>
              <a:cs typeface="Calibri"/>
            </a:endParaRPr>
          </a:p>
          <a:p>
            <a:pPr marL="12700" marR="11430" algn="just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Ninety-nine years </a:t>
            </a:r>
            <a:r>
              <a:rPr sz="1200" spc="-5" dirty="0">
                <a:latin typeface="Calibri"/>
                <a:cs typeface="Calibri"/>
              </a:rPr>
              <a:t>seems to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the maximum term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this type of lease and the </a:t>
            </a:r>
            <a:r>
              <a:rPr sz="1200" dirty="0">
                <a:latin typeface="Calibri"/>
                <a:cs typeface="Calibri"/>
              </a:rPr>
              <a:t>99 </a:t>
            </a:r>
            <a:r>
              <a:rPr sz="1200" spc="-10" dirty="0">
                <a:latin typeface="Calibri"/>
                <a:cs typeface="Calibri"/>
              </a:rPr>
              <a:t>year </a:t>
            </a:r>
            <a:r>
              <a:rPr sz="1200" spc="-5" dirty="0">
                <a:latin typeface="Calibri"/>
                <a:cs typeface="Calibri"/>
              </a:rPr>
              <a:t>limit </a:t>
            </a:r>
            <a:r>
              <a:rPr sz="1200" spc="-10" dirty="0">
                <a:latin typeface="Calibri"/>
                <a:cs typeface="Calibri"/>
              </a:rPr>
              <a:t>appears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be based </a:t>
            </a:r>
            <a:r>
              <a:rPr sz="1200" spc="-5" dirty="0">
                <a:latin typeface="Calibri"/>
                <a:cs typeface="Calibri"/>
              </a:rPr>
              <a:t>upon the common law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 known </a:t>
            </a:r>
            <a:r>
              <a:rPr sz="1200" dirty="0">
                <a:latin typeface="Calibri"/>
                <a:cs typeface="Calibri"/>
              </a:rPr>
              <a:t>as the </a:t>
            </a:r>
            <a:r>
              <a:rPr sz="1200" spc="-5" dirty="0">
                <a:latin typeface="Calibri"/>
                <a:cs typeface="Calibri"/>
              </a:rPr>
              <a:t>Rule </a:t>
            </a:r>
            <a:r>
              <a:rPr sz="1200" spc="-10" dirty="0">
                <a:latin typeface="Calibri"/>
                <a:cs typeface="Calibri"/>
              </a:rPr>
              <a:t>Against Perpetuities </a:t>
            </a:r>
            <a:r>
              <a:rPr sz="1200" spc="-5" dirty="0">
                <a:latin typeface="Calibri"/>
                <a:cs typeface="Calibri"/>
              </a:rPr>
              <a:t>which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designed to </a:t>
            </a:r>
            <a:r>
              <a:rPr sz="1200" spc="-10" dirty="0">
                <a:latin typeface="Calibri"/>
                <a:cs typeface="Calibri"/>
              </a:rPr>
              <a:t>prevent property from </a:t>
            </a:r>
            <a:r>
              <a:rPr sz="1200" spc="-5" dirty="0">
                <a:latin typeface="Calibri"/>
                <a:cs typeface="Calibri"/>
              </a:rPr>
              <a:t>being tied up </a:t>
            </a:r>
            <a:r>
              <a:rPr sz="1200" spc="-10" dirty="0">
                <a:latin typeface="Calibri"/>
                <a:cs typeface="Calibri"/>
              </a:rPr>
              <a:t>and controlled for </a:t>
            </a:r>
            <a:r>
              <a:rPr sz="1200" spc="-5" dirty="0">
                <a:latin typeface="Calibri"/>
                <a:cs typeface="Calibri"/>
              </a:rPr>
              <a:t>too long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beyond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20" dirty="0">
                <a:latin typeface="Calibri"/>
                <a:cs typeface="Calibri"/>
              </a:rPr>
              <a:t>grave </a:t>
            </a:r>
            <a:r>
              <a:rPr sz="1200" spc="-10" dirty="0">
                <a:latin typeface="Calibri"/>
                <a:cs typeface="Calibri"/>
              </a:rPr>
              <a:t>(for </a:t>
            </a:r>
            <a:r>
              <a:rPr sz="1200" spc="-5" dirty="0">
                <a:latin typeface="Calibri"/>
                <a:cs typeface="Calibri"/>
              </a:rPr>
              <a:t>instance, the </a:t>
            </a:r>
            <a:r>
              <a:rPr sz="1200" spc="-10" dirty="0">
                <a:latin typeface="Calibri"/>
                <a:cs typeface="Calibri"/>
              </a:rPr>
              <a:t>directors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Disney </a:t>
            </a:r>
            <a:r>
              <a:rPr sz="1200" spc="-10" dirty="0">
                <a:latin typeface="Calibri"/>
                <a:cs typeface="Calibri"/>
              </a:rPr>
              <a:t>Corporation </a:t>
            </a:r>
            <a:r>
              <a:rPr sz="1200" spc="-5" dirty="0">
                <a:latin typeface="Calibri"/>
                <a:cs typeface="Calibri"/>
              </a:rPr>
              <a:t>still </a:t>
            </a:r>
            <a:r>
              <a:rPr sz="1200" spc="-10" dirty="0">
                <a:latin typeface="Calibri"/>
                <a:cs typeface="Calibri"/>
              </a:rPr>
              <a:t>find </a:t>
            </a:r>
            <a:r>
              <a:rPr sz="1200" spc="-5" dirty="0">
                <a:latin typeface="Calibri"/>
                <a:cs typeface="Calibri"/>
              </a:rPr>
              <a:t>their hands tied </a:t>
            </a:r>
            <a:r>
              <a:rPr sz="1200" spc="-10" dirty="0">
                <a:latin typeface="Calibri"/>
                <a:cs typeface="Calibri"/>
              </a:rPr>
              <a:t>in certain </a:t>
            </a:r>
            <a:r>
              <a:rPr sz="1200" spc="-5" dirty="0">
                <a:latin typeface="Calibri"/>
                <a:cs typeface="Calibri"/>
              </a:rPr>
              <a:t>business dealings because </a:t>
            </a:r>
            <a:r>
              <a:rPr sz="1200" spc="-1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 stipulations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 will and other legal devices </a:t>
            </a:r>
            <a:r>
              <a:rPr sz="1200" spc="-10" dirty="0">
                <a:latin typeface="Calibri"/>
                <a:cs typeface="Calibri"/>
              </a:rPr>
              <a:t>created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20" dirty="0">
                <a:latin typeface="Calibri"/>
                <a:cs typeface="Calibri"/>
              </a:rPr>
              <a:t>founder, </a:t>
            </a:r>
            <a:r>
              <a:rPr sz="1200" spc="-15" dirty="0">
                <a:latin typeface="Calibri"/>
                <a:cs typeface="Calibri"/>
              </a:rPr>
              <a:t>Walt </a:t>
            </a:r>
            <a:r>
              <a:rPr sz="1200" spc="-20" dirty="0">
                <a:latin typeface="Calibri"/>
                <a:cs typeface="Calibri"/>
              </a:rPr>
              <a:t>Disney, </a:t>
            </a:r>
            <a:r>
              <a:rPr sz="1200" spc="-5" dirty="0">
                <a:latin typeface="Calibri"/>
                <a:cs typeface="Calibri"/>
              </a:rPr>
              <a:t>who died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1966 </a:t>
            </a:r>
            <a:r>
              <a:rPr sz="1200" spc="-5" dirty="0">
                <a:latin typeface="Calibri"/>
                <a:cs typeface="Calibri"/>
              </a:rPr>
              <a:t>but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still </a:t>
            </a:r>
            <a:r>
              <a:rPr sz="1200" dirty="0">
                <a:latin typeface="Calibri"/>
                <a:cs typeface="Calibri"/>
              </a:rPr>
              <a:t>able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exercise </a:t>
            </a:r>
            <a:r>
              <a:rPr sz="1200" spc="-5" dirty="0">
                <a:latin typeface="Calibri"/>
                <a:cs typeface="Calibri"/>
              </a:rPr>
              <a:t>influence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over the </a:t>
            </a:r>
            <a:r>
              <a:rPr sz="1200" spc="-10" dirty="0">
                <a:latin typeface="Calibri"/>
                <a:cs typeface="Calibri"/>
              </a:rPr>
              <a:t>company forty years later). By </a:t>
            </a:r>
            <a:r>
              <a:rPr sz="1200" spc="-5" dirty="0">
                <a:latin typeface="Calibri"/>
                <a:cs typeface="Calibri"/>
              </a:rPr>
              <a:t>limiting the maximum </a:t>
            </a:r>
            <a:r>
              <a:rPr sz="1200" dirty="0">
                <a:latin typeface="Calibri"/>
                <a:cs typeface="Calibri"/>
              </a:rPr>
              <a:t>time </a:t>
            </a:r>
            <a:r>
              <a:rPr sz="1200" spc="-5" dirty="0">
                <a:latin typeface="Calibri"/>
                <a:cs typeface="Calibri"/>
              </a:rPr>
              <a:t>the terms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10" dirty="0">
                <a:latin typeface="Calibri"/>
                <a:cs typeface="Calibri"/>
              </a:rPr>
              <a:t>contract can </a:t>
            </a:r>
            <a:r>
              <a:rPr sz="1200" spc="-5" dirty="0">
                <a:latin typeface="Calibri"/>
                <a:cs typeface="Calibri"/>
              </a:rPr>
              <a:t>remain </a:t>
            </a:r>
            <a:r>
              <a:rPr sz="1200" spc="-10" dirty="0">
                <a:latin typeface="Calibri"/>
                <a:cs typeface="Calibri"/>
              </a:rPr>
              <a:t>in force prevents </a:t>
            </a:r>
            <a:r>
              <a:rPr sz="1200" spc="-5" dirty="0">
                <a:latin typeface="Calibri"/>
                <a:cs typeface="Calibri"/>
              </a:rPr>
              <a:t>descendants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bound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rules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restrictions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laid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generations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earlier.</a:t>
            </a:r>
            <a:endParaRPr sz="1200">
              <a:latin typeface="Calibri"/>
              <a:cs typeface="Calibri"/>
            </a:endParaRPr>
          </a:p>
          <a:p>
            <a:pPr marL="12700" marR="1143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This </a:t>
            </a:r>
            <a:r>
              <a:rPr sz="1200" spc="-5" dirty="0">
                <a:latin typeface="Calibri"/>
                <a:cs typeface="Calibri"/>
              </a:rPr>
              <a:t>article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about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property agreement </a:t>
            </a:r>
            <a:r>
              <a:rPr sz="1200" spc="-10" dirty="0">
                <a:latin typeface="Calibri"/>
                <a:cs typeface="Calibri"/>
              </a:rPr>
              <a:t>in private </a:t>
            </a:r>
            <a:r>
              <a:rPr sz="1200" spc="-25" dirty="0">
                <a:latin typeface="Calibri"/>
                <a:cs typeface="Calibri"/>
              </a:rPr>
              <a:t>law. </a:t>
            </a:r>
            <a:r>
              <a:rPr sz="1200" spc="-5" dirty="0">
                <a:latin typeface="Calibri"/>
                <a:cs typeface="Calibri"/>
              </a:rPr>
              <a:t>Leasing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10" dirty="0">
                <a:latin typeface="Calibri"/>
                <a:cs typeface="Calibri"/>
              </a:rPr>
              <a:t>process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which </a:t>
            </a:r>
            <a:r>
              <a:rPr sz="1200" dirty="0">
                <a:latin typeface="Calibri"/>
                <a:cs typeface="Calibri"/>
              </a:rPr>
              <a:t>a firm </a:t>
            </a:r>
            <a:r>
              <a:rPr sz="1200" spc="-10" dirty="0">
                <a:latin typeface="Calibri"/>
                <a:cs typeface="Calibri"/>
              </a:rPr>
              <a:t>can obtain </a:t>
            </a:r>
            <a:r>
              <a:rPr sz="1200" spc="-5" dirty="0">
                <a:latin typeface="Calibri"/>
                <a:cs typeface="Calibri"/>
              </a:rPr>
              <a:t>the use </a:t>
            </a:r>
            <a:r>
              <a:rPr sz="1200" dirty="0">
                <a:latin typeface="Calibri"/>
                <a:cs typeface="Calibri"/>
              </a:rPr>
              <a:t>of a </a:t>
            </a:r>
            <a:r>
              <a:rPr sz="1200" spc="-10" dirty="0">
                <a:latin typeface="Calibri"/>
                <a:cs typeface="Calibri"/>
              </a:rPr>
              <a:t>certain fixed </a:t>
            </a:r>
            <a:r>
              <a:rPr sz="1200" spc="-5" dirty="0">
                <a:latin typeface="Calibri"/>
                <a:cs typeface="Calibri"/>
              </a:rPr>
              <a:t>assets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 which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must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pay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series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contractual,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periodic,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deductible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payments.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lessee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receiver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assets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under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 lease </a:t>
            </a:r>
            <a:r>
              <a:rPr sz="1200" spc="-10" dirty="0">
                <a:latin typeface="Calibri"/>
                <a:cs typeface="Calibri"/>
              </a:rPr>
              <a:t>contract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lessor is </a:t>
            </a:r>
            <a:r>
              <a:rPr sz="1200" spc="-5" dirty="0">
                <a:latin typeface="Calibri"/>
                <a:cs typeface="Calibri"/>
              </a:rPr>
              <a:t>the owner of the assets.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relationship </a:t>
            </a:r>
            <a:r>
              <a:rPr sz="1200" spc="-10" dirty="0">
                <a:latin typeface="Calibri"/>
                <a:cs typeface="Calibri"/>
              </a:rPr>
              <a:t>between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tenant and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landlord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called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0" dirty="0">
                <a:latin typeface="Calibri"/>
                <a:cs typeface="Calibri"/>
              </a:rPr>
              <a:t>tenancy, </a:t>
            </a:r>
            <a:r>
              <a:rPr sz="1200" spc="-1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fixed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indefinite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period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time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(called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term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lease).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consideration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for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called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rent.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gross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 </a:t>
            </a:r>
            <a:r>
              <a:rPr sz="1200" dirty="0">
                <a:latin typeface="Calibri"/>
                <a:cs typeface="Calibri"/>
              </a:rPr>
              <a:t> is </a:t>
            </a:r>
            <a:r>
              <a:rPr sz="1200" spc="-5" dirty="0">
                <a:latin typeface="Calibri"/>
                <a:cs typeface="Calibri"/>
              </a:rPr>
              <a:t>when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tenant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flat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rental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amount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landlord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pays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charges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regularly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incurred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ownership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19050" marR="5080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Rent </a:t>
            </a:r>
            <a:r>
              <a:rPr sz="1400" spc="-5" dirty="0">
                <a:latin typeface="Calibri"/>
                <a:cs typeface="Calibri"/>
              </a:rPr>
              <a:t>controls acts: </a:t>
            </a:r>
            <a:r>
              <a:rPr sz="1400" spc="-10" dirty="0">
                <a:latin typeface="Calibri"/>
                <a:cs typeface="Calibri"/>
              </a:rPr>
              <a:t>were </a:t>
            </a:r>
            <a:r>
              <a:rPr sz="1400" spc="-5" dirty="0">
                <a:latin typeface="Calibri"/>
                <a:cs typeface="Calibri"/>
              </a:rPr>
              <a:t>introduced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early </a:t>
            </a:r>
            <a:r>
              <a:rPr sz="1400" spc="-5" dirty="0">
                <a:latin typeface="Calibri"/>
                <a:cs typeface="Calibri"/>
              </a:rPr>
              <a:t>1900s </a:t>
            </a:r>
            <a:r>
              <a:rPr sz="1400" dirty="0">
                <a:latin typeface="Calibri"/>
                <a:cs typeface="Calibri"/>
              </a:rPr>
              <a:t>in the United </a:t>
            </a:r>
            <a:r>
              <a:rPr sz="1400" spc="-10" dirty="0">
                <a:latin typeface="Calibri"/>
                <a:cs typeface="Calibri"/>
              </a:rPr>
              <a:t>States </a:t>
            </a:r>
            <a:r>
              <a:rPr sz="1400" spc="-5" dirty="0">
                <a:latin typeface="Calibri"/>
                <a:cs typeface="Calibri"/>
              </a:rPr>
              <a:t>and some other parts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the world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check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uninhibited rent increases </a:t>
            </a:r>
            <a:r>
              <a:rPr sz="1400" dirty="0">
                <a:latin typeface="Calibri"/>
                <a:cs typeface="Calibri"/>
              </a:rPr>
              <a:t>and </a:t>
            </a:r>
            <a:r>
              <a:rPr sz="1400" spc="-5" dirty="0">
                <a:latin typeface="Calibri"/>
                <a:cs typeface="Calibri"/>
              </a:rPr>
              <a:t>tenant </a:t>
            </a:r>
            <a:r>
              <a:rPr sz="1400" dirty="0">
                <a:latin typeface="Calibri"/>
                <a:cs typeface="Calibri"/>
              </a:rPr>
              <a:t>eviction during </a:t>
            </a:r>
            <a:r>
              <a:rPr sz="1400" spc="-5" dirty="0">
                <a:latin typeface="Calibri"/>
                <a:cs typeface="Calibri"/>
              </a:rPr>
              <a:t>wartime housing emergencies. After </a:t>
            </a:r>
            <a:r>
              <a:rPr sz="1400" spc="-15" dirty="0">
                <a:latin typeface="Calibri"/>
                <a:cs typeface="Calibri"/>
              </a:rPr>
              <a:t>World War </a:t>
            </a:r>
            <a:r>
              <a:rPr sz="1400" spc="-5" dirty="0">
                <a:latin typeface="Calibri"/>
                <a:cs typeface="Calibri"/>
              </a:rPr>
              <a:t>II, there was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sudden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increase</a:t>
            </a:r>
            <a:r>
              <a:rPr sz="1400" dirty="0">
                <a:latin typeface="Calibri"/>
                <a:cs typeface="Calibri"/>
              </a:rPr>
              <a:t> in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demand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rentable</a:t>
            </a:r>
            <a:r>
              <a:rPr sz="1400" spc="-5" dirty="0">
                <a:latin typeface="Calibri"/>
                <a:cs typeface="Calibri"/>
              </a:rPr>
              <a:t> housing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from</a:t>
            </a:r>
            <a:r>
              <a:rPr sz="1400" spc="-5" dirty="0">
                <a:latin typeface="Calibri"/>
                <a:cs typeface="Calibri"/>
              </a:rPr>
              <a:t> soldiers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returning</a:t>
            </a:r>
            <a:r>
              <a:rPr sz="1400" dirty="0">
                <a:latin typeface="Calibri"/>
                <a:cs typeface="Calibri"/>
              </a:rPr>
              <a:t> home.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industrialization</a:t>
            </a:r>
            <a:r>
              <a:rPr sz="1400" dirty="0">
                <a:latin typeface="Calibri"/>
                <a:cs typeface="Calibri"/>
              </a:rPr>
              <a:t> and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corresponding urbanization, there was an increase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rural-urban migrations. </a:t>
            </a:r>
            <a:r>
              <a:rPr sz="1400" spc="-65" dirty="0">
                <a:latin typeface="Calibri"/>
                <a:cs typeface="Calibri"/>
              </a:rPr>
              <a:t>To </a:t>
            </a:r>
            <a:r>
              <a:rPr sz="1400" spc="-10" dirty="0">
                <a:latin typeface="Calibri"/>
                <a:cs typeface="Calibri"/>
              </a:rPr>
              <a:t>prevent </a:t>
            </a:r>
            <a:r>
              <a:rPr sz="1400" spc="-5" dirty="0">
                <a:latin typeface="Calibri"/>
                <a:cs typeface="Calibri"/>
              </a:rPr>
              <a:t>rents </a:t>
            </a:r>
            <a:r>
              <a:rPr sz="1400" spc="-10" dirty="0">
                <a:latin typeface="Calibri"/>
                <a:cs typeface="Calibri"/>
              </a:rPr>
              <a:t>from </a:t>
            </a:r>
            <a:r>
              <a:rPr sz="1400" spc="-5" dirty="0">
                <a:latin typeface="Calibri"/>
                <a:cs typeface="Calibri"/>
              </a:rPr>
              <a:t>rising too </a:t>
            </a:r>
            <a:r>
              <a:rPr sz="1400" spc="-10" dirty="0">
                <a:latin typeface="Calibri"/>
                <a:cs typeface="Calibri"/>
              </a:rPr>
              <a:t>much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owing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spurt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demand,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Rent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Control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Acts,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under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various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names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were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introduced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10" dirty="0">
                <a:latin typeface="Calibri"/>
                <a:cs typeface="Calibri"/>
              </a:rPr>
              <a:t>many </a:t>
            </a:r>
            <a:r>
              <a:rPr sz="1400" spc="-5" dirty="0">
                <a:latin typeface="Calibri"/>
                <a:cs typeface="Calibri"/>
              </a:rPr>
              <a:t>countries.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699" y="1248917"/>
            <a:ext cx="5430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none" spc="-5" dirty="0"/>
              <a:t>Leasehold;</a:t>
            </a:r>
            <a:r>
              <a:rPr sz="1800" u="none" spc="20" dirty="0"/>
              <a:t> </a:t>
            </a:r>
            <a:r>
              <a:rPr sz="1800" u="none" spc="-10" dirty="0"/>
              <a:t>Rents</a:t>
            </a:r>
            <a:r>
              <a:rPr sz="1800" u="none" spc="5" dirty="0"/>
              <a:t> </a:t>
            </a:r>
            <a:r>
              <a:rPr sz="1800" u="none" spc="-10" dirty="0"/>
              <a:t>provide</a:t>
            </a:r>
            <a:r>
              <a:rPr sz="1800" u="none" spc="20" dirty="0"/>
              <a:t> </a:t>
            </a:r>
            <a:r>
              <a:rPr sz="1800" u="none" dirty="0"/>
              <a:t>a</a:t>
            </a:r>
            <a:r>
              <a:rPr sz="1800" u="none" spc="-5" dirty="0"/>
              <a:t> </a:t>
            </a:r>
            <a:r>
              <a:rPr sz="1800" u="none" spc="-10" dirty="0"/>
              <a:t>steady</a:t>
            </a:r>
            <a:r>
              <a:rPr sz="1800" u="none" spc="5" dirty="0"/>
              <a:t> </a:t>
            </a:r>
            <a:r>
              <a:rPr sz="1800" u="none" dirty="0"/>
              <a:t>and</a:t>
            </a:r>
            <a:r>
              <a:rPr sz="1800" u="none" spc="15" dirty="0"/>
              <a:t> </a:t>
            </a:r>
            <a:r>
              <a:rPr sz="1800" u="none" spc="-10" dirty="0"/>
              <a:t>guaranteed</a:t>
            </a:r>
            <a:r>
              <a:rPr sz="1800" u="none" spc="-5" dirty="0"/>
              <a:t> </a:t>
            </a:r>
            <a:r>
              <a:rPr sz="1800" u="none" spc="-10" dirty="0"/>
              <a:t>income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285699" y="252476"/>
            <a:ext cx="86074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Covenants</a:t>
            </a:r>
            <a:r>
              <a:rPr sz="1200" spc="-5" dirty="0">
                <a:latin typeface="Calibri"/>
                <a:cs typeface="Calibri"/>
              </a:rPr>
              <a:t> are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concerned with the </a:t>
            </a:r>
            <a:r>
              <a:rPr sz="1200" spc="-10" dirty="0">
                <a:latin typeface="Calibri"/>
                <a:cs typeface="Calibri"/>
              </a:rPr>
              <a:t>prevention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certain actions </a:t>
            </a:r>
            <a:r>
              <a:rPr sz="1200" dirty="0">
                <a:latin typeface="Calibri"/>
                <a:cs typeface="Calibri"/>
              </a:rPr>
              <a:t>on </a:t>
            </a:r>
            <a:r>
              <a:rPr sz="1200" spc="-5" dirty="0">
                <a:latin typeface="Calibri"/>
                <a:cs typeface="Calibri"/>
              </a:rPr>
              <a:t>specific properties.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restrictive covenant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used by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developer </a:t>
            </a:r>
            <a:r>
              <a:rPr sz="1200" spc="-20" dirty="0">
                <a:latin typeface="Calibri"/>
                <a:cs typeface="Calibri"/>
              </a:rPr>
              <a:t>to </a:t>
            </a:r>
            <a:r>
              <a:rPr sz="1200" spc="-15" dirty="0">
                <a:latin typeface="Calibri"/>
                <a:cs typeface="Calibri"/>
              </a:rPr>
              <a:t> prevent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growing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hedges </a:t>
            </a:r>
            <a:r>
              <a:rPr sz="1200" dirty="0">
                <a:latin typeface="Calibri"/>
                <a:cs typeface="Calibri"/>
              </a:rPr>
              <a:t>or the </a:t>
            </a:r>
            <a:r>
              <a:rPr sz="1200" spc="-5" dirty="0">
                <a:latin typeface="Calibri"/>
                <a:cs typeface="Calibri"/>
              </a:rPr>
              <a:t>building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fences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balcony </a:t>
            </a:r>
            <a:r>
              <a:rPr sz="1200" spc="-5" dirty="0">
                <a:latin typeface="Calibri"/>
                <a:cs typeface="Calibri"/>
              </a:rPr>
              <a:t>spaces </a:t>
            </a:r>
            <a:r>
              <a:rPr sz="1200" spc="5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an apartment </a:t>
            </a:r>
            <a:r>
              <a:rPr sz="1200" dirty="0">
                <a:latin typeface="Calibri"/>
                <a:cs typeface="Calibri"/>
              </a:rPr>
              <a:t>block </a:t>
            </a:r>
            <a:r>
              <a:rPr sz="1200" spc="-10" dirty="0">
                <a:latin typeface="Calibri"/>
                <a:cs typeface="Calibri"/>
              </a:rPr>
              <a:t>etc,. Tresspass </a:t>
            </a:r>
            <a:r>
              <a:rPr sz="1200" spc="-5" dirty="0">
                <a:latin typeface="Calibri"/>
                <a:cs typeface="Calibri"/>
              </a:rPr>
              <a:t>It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unauthorized entry </a:t>
            </a:r>
            <a:r>
              <a:rPr sz="1200" spc="-5" dirty="0">
                <a:latin typeface="Calibri"/>
                <a:cs typeface="Calibri"/>
              </a:rPr>
              <a:t> onto the </a:t>
            </a:r>
            <a:r>
              <a:rPr sz="1200" spc="-10" dirty="0">
                <a:latin typeface="Calibri"/>
                <a:cs typeface="Calibri"/>
              </a:rPr>
              <a:t>land</a:t>
            </a:r>
            <a:r>
              <a:rPr sz="1200" spc="-5" dirty="0">
                <a:latin typeface="Calibri"/>
                <a:cs typeface="Calibri"/>
              </a:rPr>
              <a:t> of </a:t>
            </a:r>
            <a:r>
              <a:rPr sz="1200" spc="-10" dirty="0">
                <a:latin typeface="Calibri"/>
                <a:cs typeface="Calibri"/>
              </a:rPr>
              <a:t>another for </a:t>
            </a:r>
            <a:r>
              <a:rPr sz="1200" spc="-5" dirty="0">
                <a:latin typeface="Calibri"/>
                <a:cs typeface="Calibri"/>
              </a:rPr>
              <a:t>ex, </a:t>
            </a:r>
            <a:r>
              <a:rPr sz="1200" spc="-20" dirty="0">
                <a:latin typeface="Calibri"/>
                <a:cs typeface="Calibri"/>
              </a:rPr>
              <a:t>Trees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overhanging the boundary </a:t>
            </a:r>
            <a:r>
              <a:rPr sz="1200" spc="-10" dirty="0">
                <a:latin typeface="Calibri"/>
                <a:cs typeface="Calibri"/>
              </a:rPr>
              <a:t>and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causing problems to the neighbour </a:t>
            </a:r>
            <a:r>
              <a:rPr sz="1200" spc="-10" dirty="0">
                <a:latin typeface="Calibri"/>
                <a:cs typeface="Calibri"/>
              </a:rPr>
              <a:t>constitute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technical trespass </a:t>
            </a:r>
            <a:r>
              <a:rPr sz="1200" dirty="0">
                <a:latin typeface="Calibri"/>
                <a:cs typeface="Calibri"/>
              </a:rPr>
              <a:t> 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later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dirty="0">
                <a:latin typeface="Calibri"/>
                <a:cs typeface="Calibri"/>
              </a:rPr>
              <a:t> lop 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branches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impunity(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Exemption</a:t>
            </a:r>
            <a:r>
              <a:rPr sz="1200" spc="-10" dirty="0">
                <a:latin typeface="Calibri"/>
                <a:cs typeface="Calibri"/>
              </a:rPr>
              <a:t> from</a:t>
            </a:r>
            <a:r>
              <a:rPr sz="1200" spc="-5" dirty="0">
                <a:latin typeface="Calibri"/>
                <a:cs typeface="Calibri"/>
              </a:rPr>
              <a:t> punishment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loss)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3178" y="122936"/>
            <a:ext cx="4181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5160" algn="l"/>
              </a:tabLst>
            </a:pPr>
            <a:r>
              <a:rPr sz="2000" u="none" spc="-25" dirty="0"/>
              <a:t>STANDARD</a:t>
            </a:r>
            <a:r>
              <a:rPr sz="2000" u="none" spc="-35" dirty="0"/>
              <a:t> </a:t>
            </a:r>
            <a:r>
              <a:rPr sz="2000" u="none" dirty="0"/>
              <a:t>RENT	</a:t>
            </a:r>
            <a:r>
              <a:rPr sz="2000" u="none" spc="-10" dirty="0"/>
              <a:t>Economic</a:t>
            </a:r>
            <a:r>
              <a:rPr sz="2000" u="none" spc="-75" dirty="0"/>
              <a:t> </a:t>
            </a:r>
            <a:r>
              <a:rPr sz="2000" u="none" spc="-5" dirty="0"/>
              <a:t>Arguments: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59740" y="523443"/>
            <a:ext cx="8302625" cy="624840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82550" indent="-342900" algn="just">
              <a:lnSpc>
                <a:spcPct val="80000"/>
              </a:lnSpc>
              <a:spcBef>
                <a:spcPts val="390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spc="-10" dirty="0">
                <a:latin typeface="Calibri"/>
                <a:cs typeface="Calibri"/>
              </a:rPr>
              <a:t>Fixation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5" dirty="0">
                <a:latin typeface="Calibri"/>
                <a:cs typeface="Calibri"/>
              </a:rPr>
              <a:t>standard/fair </a:t>
            </a:r>
            <a:r>
              <a:rPr sz="1200" spc="-10" dirty="0">
                <a:latin typeface="Calibri"/>
                <a:cs typeface="Calibri"/>
              </a:rPr>
              <a:t>rent </a:t>
            </a:r>
            <a:r>
              <a:rPr sz="1200" spc="-20" dirty="0">
                <a:latin typeface="Calibri"/>
                <a:cs typeface="Calibri"/>
              </a:rPr>
              <a:t>(Worked </a:t>
            </a:r>
            <a:r>
              <a:rPr sz="1200" spc="-10" dirty="0">
                <a:latin typeface="Calibri"/>
                <a:cs typeface="Calibri"/>
              </a:rPr>
              <a:t>out </a:t>
            </a:r>
            <a:r>
              <a:rPr sz="1200" dirty="0">
                <a:latin typeface="Calibri"/>
                <a:cs typeface="Calibri"/>
              </a:rPr>
              <a:t>on </a:t>
            </a:r>
            <a:r>
              <a:rPr sz="1200" spc="-10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basis 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value of land and cost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construction when built,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5" dirty="0">
                <a:latin typeface="Calibri"/>
                <a:cs typeface="Calibri"/>
              </a:rPr>
              <a:t>per </a:t>
            </a:r>
            <a:r>
              <a:rPr sz="1200" spc="5" dirty="0">
                <a:latin typeface="Calibri"/>
                <a:cs typeface="Calibri"/>
              </a:rPr>
              <a:t>the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provisions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Rent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Act) as a </a:t>
            </a:r>
            <a:r>
              <a:rPr sz="1200" spc="-10" dirty="0">
                <a:latin typeface="Calibri"/>
                <a:cs typeface="Calibri"/>
              </a:rPr>
              <a:t>percentage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cost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construction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5" dirty="0">
                <a:latin typeface="Calibri"/>
                <a:cs typeface="Calibri"/>
              </a:rPr>
              <a:t>major disincentive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those </a:t>
            </a:r>
            <a:r>
              <a:rPr sz="1200" spc="-10" dirty="0">
                <a:latin typeface="Calibri"/>
                <a:cs typeface="Calibri"/>
              </a:rPr>
              <a:t>wanting to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invest in rental </a:t>
            </a:r>
            <a:r>
              <a:rPr sz="1200" spc="-5" dirty="0">
                <a:latin typeface="Calibri"/>
                <a:cs typeface="Calibri"/>
              </a:rPr>
              <a:t>housing </a:t>
            </a:r>
            <a:r>
              <a:rPr sz="1200" spc="-10" dirty="0">
                <a:latin typeface="Calibri"/>
                <a:cs typeface="Calibri"/>
              </a:rPr>
              <a:t>as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5" dirty="0">
                <a:latin typeface="Calibri"/>
                <a:cs typeface="Calibri"/>
              </a:rPr>
              <a:t>gives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very </a:t>
            </a:r>
            <a:r>
              <a:rPr sz="1200" dirty="0">
                <a:latin typeface="Calibri"/>
                <a:cs typeface="Calibri"/>
              </a:rPr>
              <a:t>low </a:t>
            </a:r>
            <a:r>
              <a:rPr sz="1200" spc="-15" dirty="0">
                <a:latin typeface="Calibri"/>
                <a:cs typeface="Calibri"/>
              </a:rPr>
              <a:t>rate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return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compared to </a:t>
            </a:r>
            <a:r>
              <a:rPr sz="1200" spc="-5" dirty="0">
                <a:latin typeface="Calibri"/>
                <a:cs typeface="Calibri"/>
              </a:rPr>
              <a:t>other assets. </a:t>
            </a:r>
            <a:r>
              <a:rPr sz="1200" dirty="0">
                <a:latin typeface="Calibri"/>
                <a:cs typeface="Calibri"/>
              </a:rPr>
              <a:t>This </a:t>
            </a:r>
            <a:r>
              <a:rPr sz="1200" spc="-10" dirty="0">
                <a:latin typeface="Calibri"/>
                <a:cs typeface="Calibri"/>
              </a:rPr>
              <a:t>presents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gloomy </a:t>
            </a:r>
            <a:r>
              <a:rPr sz="1200" spc="-10" dirty="0">
                <a:latin typeface="Calibri"/>
                <a:cs typeface="Calibri"/>
              </a:rPr>
              <a:t>picture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future </a:t>
            </a:r>
            <a:r>
              <a:rPr sz="1200" spc="-5" dirty="0">
                <a:latin typeface="Calibri"/>
                <a:cs typeface="Calibri"/>
              </a:rPr>
              <a:t>supply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rental </a:t>
            </a:r>
            <a:r>
              <a:rPr sz="1200" spc="-5" dirty="0">
                <a:latin typeface="Calibri"/>
                <a:cs typeface="Calibri"/>
              </a:rPr>
              <a:t>housing </a:t>
            </a:r>
            <a:r>
              <a:rPr sz="1200" spc="-10" dirty="0">
                <a:latin typeface="Calibri"/>
                <a:cs typeface="Calibri"/>
              </a:rPr>
              <a:t>markets.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permission to increase </a:t>
            </a:r>
            <a:r>
              <a:rPr sz="1200" spc="-10" dirty="0">
                <a:latin typeface="Calibri"/>
                <a:cs typeface="Calibri"/>
              </a:rPr>
              <a:t>rents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some </a:t>
            </a:r>
            <a:r>
              <a:rPr sz="1200" spc="-10" dirty="0">
                <a:latin typeface="Calibri"/>
                <a:cs typeface="Calibri"/>
              </a:rPr>
              <a:t>percent after </a:t>
            </a:r>
            <a:r>
              <a:rPr sz="1200" spc="-5" dirty="0">
                <a:latin typeface="Calibri"/>
                <a:cs typeface="Calibri"/>
              </a:rPr>
              <a:t>every </a:t>
            </a:r>
            <a:r>
              <a:rPr sz="1200" spc="-10" dirty="0">
                <a:latin typeface="Calibri"/>
                <a:cs typeface="Calibri"/>
              </a:rPr>
              <a:t>three </a:t>
            </a:r>
            <a:r>
              <a:rPr sz="1200" spc="-5" dirty="0">
                <a:latin typeface="Calibri"/>
                <a:cs typeface="Calibri"/>
              </a:rPr>
              <a:t>or </a:t>
            </a:r>
            <a:r>
              <a:rPr sz="1200" spc="-10" dirty="0">
                <a:latin typeface="Calibri"/>
                <a:cs typeface="Calibri"/>
              </a:rPr>
              <a:t>four </a:t>
            </a:r>
            <a:r>
              <a:rPr sz="1200" spc="-15" dirty="0">
                <a:latin typeface="Calibri"/>
                <a:cs typeface="Calibri"/>
              </a:rPr>
              <a:t>years, </a:t>
            </a:r>
            <a:r>
              <a:rPr sz="1200" spc="-10" dirty="0">
                <a:latin typeface="Calibri"/>
                <a:cs typeface="Calibri"/>
              </a:rPr>
              <a:t> granted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RCAs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also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redundant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rate</a:t>
            </a:r>
            <a:r>
              <a:rPr sz="1200" dirty="0">
                <a:latin typeface="Calibri"/>
                <a:cs typeface="Calibri"/>
              </a:rPr>
              <a:t> of</a:t>
            </a:r>
            <a:r>
              <a:rPr sz="1200" spc="-5" dirty="0">
                <a:latin typeface="Calibri"/>
                <a:cs typeface="Calibri"/>
              </a:rPr>
              <a:t> increase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market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rents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much</a:t>
            </a:r>
            <a:r>
              <a:rPr sz="1200" spc="-5" dirty="0">
                <a:latin typeface="Calibri"/>
                <a:cs typeface="Calibri"/>
              </a:rPr>
              <a:t> larger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00">
              <a:latin typeface="Calibri"/>
              <a:cs typeface="Calibri"/>
            </a:endParaRPr>
          </a:p>
          <a:p>
            <a:pPr marL="355600" marR="81915" indent="-342900" algn="just">
              <a:lnSpc>
                <a:spcPct val="8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spc="-10" dirty="0">
                <a:latin typeface="Calibri"/>
                <a:cs typeface="Calibri"/>
              </a:rPr>
              <a:t>Standard rent.- </a:t>
            </a:r>
            <a:r>
              <a:rPr sz="1200" spc="-15" dirty="0">
                <a:latin typeface="Calibri"/>
                <a:cs typeface="Calibri"/>
              </a:rPr>
              <a:t>Standard </a:t>
            </a:r>
            <a:r>
              <a:rPr sz="1200" spc="-10" dirty="0">
                <a:latin typeface="Calibri"/>
                <a:cs typeface="Calibri"/>
              </a:rPr>
              <a:t>rent in </a:t>
            </a:r>
            <a:r>
              <a:rPr sz="1200" spc="-5" dirty="0">
                <a:latin typeface="Calibri"/>
                <a:cs typeface="Calibri"/>
              </a:rPr>
              <a:t>relation to </a:t>
            </a:r>
            <a:r>
              <a:rPr sz="1200" spc="-15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premises, shall </a:t>
            </a:r>
            <a:r>
              <a:rPr sz="1200" dirty="0">
                <a:latin typeface="Calibri"/>
                <a:cs typeface="Calibri"/>
              </a:rPr>
              <a:t>be the </a:t>
            </a:r>
            <a:r>
              <a:rPr sz="1200" spc="-10" dirty="0">
                <a:latin typeface="Calibri"/>
                <a:cs typeface="Calibri"/>
              </a:rPr>
              <a:t>rent </a:t>
            </a:r>
            <a:r>
              <a:rPr sz="1200" spc="-5" dirty="0">
                <a:latin typeface="Calibri"/>
                <a:cs typeface="Calibri"/>
              </a:rPr>
              <a:t>calculated on the </a:t>
            </a:r>
            <a:r>
              <a:rPr sz="1200" dirty="0">
                <a:latin typeface="Calibri"/>
                <a:cs typeface="Calibri"/>
              </a:rPr>
              <a:t>basis of </a:t>
            </a:r>
            <a:r>
              <a:rPr sz="1200" spc="-10" dirty="0">
                <a:latin typeface="Calibri"/>
                <a:cs typeface="Calibri"/>
              </a:rPr>
              <a:t>ten </a:t>
            </a:r>
            <a:r>
              <a:rPr sz="1200" dirty="0">
                <a:latin typeface="Calibri"/>
                <a:cs typeface="Calibri"/>
              </a:rPr>
              <a:t>per </a:t>
            </a:r>
            <a:r>
              <a:rPr sz="1200" spc="-5" dirty="0">
                <a:latin typeface="Calibri"/>
                <a:cs typeface="Calibri"/>
              </a:rPr>
              <a:t>cent </a:t>
            </a:r>
            <a:r>
              <a:rPr sz="1200" dirty="0">
                <a:latin typeface="Calibri"/>
                <a:cs typeface="Calibri"/>
              </a:rPr>
              <a:t>per </a:t>
            </a:r>
            <a:r>
              <a:rPr sz="1200" spc="-10" dirty="0">
                <a:latin typeface="Calibri"/>
                <a:cs typeface="Calibri"/>
              </a:rPr>
              <a:t>annum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aggregate </a:t>
            </a:r>
            <a:r>
              <a:rPr sz="1200" spc="-5" dirty="0">
                <a:latin typeface="Calibri"/>
                <a:cs typeface="Calibri"/>
              </a:rPr>
              <a:t>amount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cost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construction and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market </a:t>
            </a:r>
            <a:r>
              <a:rPr sz="1200" dirty="0">
                <a:latin typeface="Calibri"/>
                <a:cs typeface="Calibri"/>
              </a:rPr>
              <a:t>price 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 </a:t>
            </a:r>
            <a:r>
              <a:rPr sz="1200" spc="-5" dirty="0">
                <a:latin typeface="Calibri"/>
                <a:cs typeface="Calibri"/>
              </a:rPr>
              <a:t>comprised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premises </a:t>
            </a:r>
            <a:r>
              <a:rPr sz="1200" dirty="0">
                <a:latin typeface="Calibri"/>
                <a:cs typeface="Calibri"/>
              </a:rPr>
              <a:t>on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date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commencement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construction:</a:t>
            </a:r>
            <a:endParaRPr sz="1200">
              <a:latin typeface="Calibri"/>
              <a:cs typeface="Calibri"/>
            </a:endParaRPr>
          </a:p>
          <a:p>
            <a:pPr marL="355600" marR="83185" indent="-342900" algn="just">
              <a:lnSpc>
                <a:spcPts val="1150"/>
              </a:lnSpc>
              <a:spcBef>
                <a:spcPts val="280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market </a:t>
            </a:r>
            <a:r>
              <a:rPr sz="1200" spc="-5" dirty="0">
                <a:latin typeface="Calibri"/>
                <a:cs typeface="Calibri"/>
              </a:rPr>
              <a:t>price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 </a:t>
            </a:r>
            <a:r>
              <a:rPr sz="1200" spc="-5" dirty="0">
                <a:latin typeface="Calibri"/>
                <a:cs typeface="Calibri"/>
              </a:rPr>
              <a:t>shall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price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which the </a:t>
            </a:r>
            <a:r>
              <a:rPr sz="1200" spc="-10" dirty="0">
                <a:latin typeface="Calibri"/>
                <a:cs typeface="Calibri"/>
              </a:rPr>
              <a:t>land was </a:t>
            </a:r>
            <a:r>
              <a:rPr sz="1200" spc="-5" dirty="0">
                <a:latin typeface="Calibri"/>
                <a:cs typeface="Calibri"/>
              </a:rPr>
              <a:t>bought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5" dirty="0">
                <a:latin typeface="Calibri"/>
                <a:cs typeface="Calibri"/>
              </a:rPr>
              <a:t>determined </a:t>
            </a:r>
            <a:r>
              <a:rPr sz="1200" spc="-15" dirty="0">
                <a:latin typeface="Calibri"/>
                <a:cs typeface="Calibri"/>
              </a:rPr>
              <a:t>from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deed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sale </a:t>
            </a:r>
            <a:r>
              <a:rPr sz="1200" spc="-10" dirty="0">
                <a:latin typeface="Calibri"/>
                <a:cs typeface="Calibri"/>
              </a:rPr>
              <a:t>registered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Registration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Act.</a:t>
            </a:r>
            <a:endParaRPr sz="1200">
              <a:latin typeface="Calibri"/>
              <a:cs typeface="Calibri"/>
            </a:endParaRPr>
          </a:p>
          <a:p>
            <a:pPr marL="355600" marR="82550" indent="-342900" algn="just">
              <a:lnSpc>
                <a:spcPct val="80000"/>
              </a:lnSpc>
              <a:spcBef>
                <a:spcPts val="300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spc="-5" dirty="0">
                <a:latin typeface="Calibri"/>
                <a:cs typeface="Calibri"/>
              </a:rPr>
              <a:t>Under most of the </a:t>
            </a:r>
            <a:r>
              <a:rPr sz="1200" spc="-15" dirty="0">
                <a:latin typeface="Calibri"/>
                <a:cs typeface="Calibri"/>
              </a:rPr>
              <a:t>Rent </a:t>
            </a:r>
            <a:r>
              <a:rPr sz="1200" spc="-10" dirty="0">
                <a:latin typeface="Calibri"/>
                <a:cs typeface="Calibri"/>
              </a:rPr>
              <a:t>Control </a:t>
            </a:r>
            <a:r>
              <a:rPr sz="1200" dirty="0">
                <a:latin typeface="Calibri"/>
                <a:cs typeface="Calibri"/>
              </a:rPr>
              <a:t>Acts </a:t>
            </a:r>
            <a:r>
              <a:rPr sz="1200" spc="-10" dirty="0">
                <a:latin typeface="Calibri"/>
                <a:cs typeface="Calibri"/>
              </a:rPr>
              <a:t>there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nothing illegal about </a:t>
            </a:r>
            <a:r>
              <a:rPr sz="1200" spc="-10" dirty="0">
                <a:latin typeface="Calibri"/>
                <a:cs typeface="Calibri"/>
              </a:rPr>
              <a:t>charging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5" dirty="0">
                <a:latin typeface="Calibri"/>
                <a:cs typeface="Calibri"/>
              </a:rPr>
              <a:t>rent </a:t>
            </a:r>
            <a:r>
              <a:rPr sz="1200" spc="-5" dirty="0">
                <a:latin typeface="Calibri"/>
                <a:cs typeface="Calibri"/>
              </a:rPr>
              <a:t>higher </a:t>
            </a:r>
            <a:r>
              <a:rPr sz="1200" spc="-10" dirty="0">
                <a:latin typeface="Calibri"/>
                <a:cs typeface="Calibri"/>
              </a:rPr>
              <a:t>than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standard </a:t>
            </a:r>
            <a:r>
              <a:rPr sz="1200" spc="-10" dirty="0">
                <a:latin typeface="Calibri"/>
                <a:cs typeface="Calibri"/>
              </a:rPr>
              <a:t>rent. </a:t>
            </a:r>
            <a:r>
              <a:rPr sz="1200" spc="-15" dirty="0">
                <a:latin typeface="Calibri"/>
                <a:cs typeface="Calibri"/>
              </a:rPr>
              <a:t>Standard </a:t>
            </a:r>
            <a:r>
              <a:rPr sz="1200" spc="-10" dirty="0">
                <a:latin typeface="Calibri"/>
                <a:cs typeface="Calibri"/>
              </a:rPr>
              <a:t>rents </a:t>
            </a:r>
            <a:r>
              <a:rPr sz="1200" spc="-5" dirty="0">
                <a:latin typeface="Calibri"/>
                <a:cs typeface="Calibri"/>
              </a:rPr>
              <a:t> are </a:t>
            </a:r>
            <a:r>
              <a:rPr sz="1200" spc="-10" dirty="0">
                <a:latin typeface="Calibri"/>
                <a:cs typeface="Calibri"/>
              </a:rPr>
              <a:t>fixed</a:t>
            </a:r>
            <a:r>
              <a:rPr sz="1200" dirty="0">
                <a:latin typeface="Calibri"/>
                <a:cs typeface="Calibri"/>
              </a:rPr>
              <a:t> 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Rent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Controller, </a:t>
            </a:r>
            <a:r>
              <a:rPr sz="1200" dirty="0">
                <a:latin typeface="Calibri"/>
                <a:cs typeface="Calibri"/>
              </a:rPr>
              <a:t>only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landlord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approaches</a:t>
            </a:r>
            <a:r>
              <a:rPr sz="1200" dirty="0">
                <a:latin typeface="Calibri"/>
                <a:cs typeface="Calibri"/>
              </a:rPr>
              <a:t> him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purpose.</a:t>
            </a:r>
            <a:endParaRPr sz="1200">
              <a:latin typeface="Calibri"/>
              <a:cs typeface="Calibri"/>
            </a:endParaRPr>
          </a:p>
          <a:p>
            <a:pPr marL="355600" marR="81280" indent="-342900" algn="just">
              <a:lnSpc>
                <a:spcPct val="80000"/>
              </a:lnSpc>
              <a:spcBef>
                <a:spcPts val="290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spc="-10" dirty="0">
                <a:latin typeface="Calibri"/>
                <a:cs typeface="Calibri"/>
              </a:rPr>
              <a:t>Standard </a:t>
            </a:r>
            <a:r>
              <a:rPr sz="1200" spc="-15" dirty="0">
                <a:latin typeface="Calibri"/>
                <a:cs typeface="Calibri"/>
              </a:rPr>
              <a:t>Rent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fixed as </a:t>
            </a:r>
            <a:r>
              <a:rPr sz="1200" dirty="0">
                <a:latin typeface="Calibri"/>
                <a:cs typeface="Calibri"/>
              </a:rPr>
              <a:t>per </a:t>
            </a:r>
            <a:r>
              <a:rPr sz="1200" spc="-5" dirty="0">
                <a:latin typeface="Calibri"/>
                <a:cs typeface="Calibri"/>
              </a:rPr>
              <a:t>the provisions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Rent </a:t>
            </a:r>
            <a:r>
              <a:rPr sz="1200" spc="-10" dirty="0">
                <a:latin typeface="Calibri"/>
                <a:cs typeface="Calibri"/>
              </a:rPr>
              <a:t>Control </a:t>
            </a:r>
            <a:r>
              <a:rPr sz="1200" dirty="0">
                <a:latin typeface="Calibri"/>
                <a:cs typeface="Calibri"/>
              </a:rPr>
              <a:t>Act. </a:t>
            </a:r>
            <a:r>
              <a:rPr sz="1200" spc="-10" dirty="0">
                <a:latin typeface="Calibri"/>
                <a:cs typeface="Calibri"/>
              </a:rPr>
              <a:t>Fair rent </a:t>
            </a:r>
            <a:r>
              <a:rPr sz="1200" spc="-5" dirty="0">
                <a:latin typeface="Calibri"/>
                <a:cs typeface="Calibri"/>
              </a:rPr>
              <a:t>will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rent that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reasonably </a:t>
            </a:r>
            <a:r>
              <a:rPr sz="1200" spc="-10" dirty="0">
                <a:latin typeface="Calibri"/>
                <a:cs typeface="Calibri"/>
              </a:rPr>
              <a:t>charged for </a:t>
            </a:r>
            <a:r>
              <a:rPr sz="1200" spc="-5" dirty="0">
                <a:latin typeface="Calibri"/>
                <a:cs typeface="Calibri"/>
              </a:rPr>
              <a:t> similar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house property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same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locality.</a:t>
            </a:r>
            <a:endParaRPr sz="1200">
              <a:latin typeface="Calibri"/>
              <a:cs typeface="Calibri"/>
            </a:endParaRPr>
          </a:p>
          <a:p>
            <a:pPr marL="355600" marR="81915" indent="-342900" algn="just">
              <a:lnSpc>
                <a:spcPct val="80000"/>
              </a:lnSpc>
              <a:spcBef>
                <a:spcPts val="285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spc="-5" dirty="0">
                <a:latin typeface="Calibri"/>
                <a:cs typeface="Calibri"/>
              </a:rPr>
              <a:t>Other </a:t>
            </a:r>
            <a:r>
              <a:rPr sz="1200" spc="-10" dirty="0">
                <a:latin typeface="Calibri"/>
                <a:cs typeface="Calibri"/>
              </a:rPr>
              <a:t>charges payable.-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tenant </a:t>
            </a:r>
            <a:r>
              <a:rPr sz="1200" dirty="0">
                <a:latin typeface="Calibri"/>
                <a:cs typeface="Calibri"/>
              </a:rPr>
              <a:t>shall be </a:t>
            </a:r>
            <a:r>
              <a:rPr sz="1200" spc="-5" dirty="0">
                <a:latin typeface="Calibri"/>
                <a:cs typeface="Calibri"/>
              </a:rPr>
              <a:t>liable </a:t>
            </a:r>
            <a:r>
              <a:rPr sz="1200" spc="-10" dirty="0">
                <a:latin typeface="Calibri"/>
                <a:cs typeface="Calibri"/>
              </a:rPr>
              <a:t>to pay </a:t>
            </a:r>
            <a:r>
              <a:rPr sz="1200" spc="-5" dirty="0">
                <a:latin typeface="Calibri"/>
                <a:cs typeface="Calibri"/>
              </a:rPr>
              <a:t>to the </a:t>
            </a:r>
            <a:r>
              <a:rPr sz="1200" spc="-10" dirty="0">
                <a:latin typeface="Calibri"/>
                <a:cs typeface="Calibri"/>
              </a:rPr>
              <a:t>landlord, </a:t>
            </a:r>
            <a:r>
              <a:rPr sz="1200" spc="-5" dirty="0">
                <a:latin typeface="Calibri"/>
                <a:cs typeface="Calibri"/>
              </a:rPr>
              <a:t>besides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rent,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following charges, </a:t>
            </a:r>
            <a:r>
              <a:rPr sz="1200" spc="-5" dirty="0">
                <a:latin typeface="Calibri"/>
                <a:cs typeface="Calibri"/>
              </a:rPr>
              <a:t>namely:-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(a)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charges, not </a:t>
            </a:r>
            <a:r>
              <a:rPr sz="1200" spc="-10" dirty="0">
                <a:latin typeface="Calibri"/>
                <a:cs typeface="Calibri"/>
              </a:rPr>
              <a:t>exceeding </a:t>
            </a:r>
            <a:r>
              <a:rPr sz="1200" spc="-5" dirty="0">
                <a:latin typeface="Calibri"/>
                <a:cs typeface="Calibri"/>
              </a:rPr>
              <a:t>fifteen per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cent</a:t>
            </a:r>
            <a:r>
              <a:rPr sz="1200" spc="-5" dirty="0">
                <a:latin typeface="Calibri"/>
                <a:cs typeface="Calibri"/>
              </a:rPr>
              <a:t> of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rent for </a:t>
            </a:r>
            <a:r>
              <a:rPr sz="1200" spc="-5" dirty="0">
                <a:latin typeface="Calibri"/>
                <a:cs typeface="Calibri"/>
              </a:rPr>
              <a:t>the amenities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</a:t>
            </a:r>
            <a:r>
              <a:rPr sz="1200" spc="-5" dirty="0">
                <a:latin typeface="Calibri"/>
                <a:cs typeface="Calibri"/>
              </a:rPr>
              <a:t> specified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Fourth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Schedule or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agreed to </a:t>
            </a:r>
            <a:r>
              <a:rPr sz="1200" spc="-5" dirty="0">
                <a:latin typeface="Calibri"/>
                <a:cs typeface="Calibri"/>
              </a:rPr>
              <a:t> between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landlord and </a:t>
            </a:r>
            <a:r>
              <a:rPr sz="1200" spc="-5" dirty="0">
                <a:latin typeface="Calibri"/>
                <a:cs typeface="Calibri"/>
              </a:rPr>
              <a:t>the tenant;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(b) </a:t>
            </a:r>
            <a:r>
              <a:rPr sz="1200" spc="-10" dirty="0">
                <a:latin typeface="Calibri"/>
                <a:cs typeface="Calibri"/>
              </a:rPr>
              <a:t>maintenance </a:t>
            </a:r>
            <a:r>
              <a:rPr sz="1200" spc="-5" dirty="0">
                <a:latin typeface="Calibri"/>
                <a:cs typeface="Calibri"/>
              </a:rPr>
              <a:t>charges </a:t>
            </a:r>
            <a:r>
              <a:rPr sz="1200" spc="-10" dirty="0">
                <a:latin typeface="Calibri"/>
                <a:cs typeface="Calibri"/>
              </a:rPr>
              <a:t>at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20" dirty="0">
                <a:latin typeface="Calibri"/>
                <a:cs typeface="Calibri"/>
              </a:rPr>
              <a:t>rate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ten </a:t>
            </a:r>
            <a:r>
              <a:rPr sz="1200" dirty="0">
                <a:latin typeface="Calibri"/>
                <a:cs typeface="Calibri"/>
              </a:rPr>
              <a:t>per </a:t>
            </a:r>
            <a:r>
              <a:rPr sz="1200" spc="-10" dirty="0">
                <a:latin typeface="Calibri"/>
                <a:cs typeface="Calibri"/>
              </a:rPr>
              <a:t>cent </a:t>
            </a:r>
            <a:r>
              <a:rPr sz="1200" dirty="0">
                <a:latin typeface="Calibri"/>
                <a:cs typeface="Calibri"/>
              </a:rPr>
              <a:t>of the </a:t>
            </a:r>
            <a:r>
              <a:rPr sz="1200" spc="-10" dirty="0">
                <a:latin typeface="Calibri"/>
                <a:cs typeface="Calibri"/>
              </a:rPr>
              <a:t>rent;</a:t>
            </a:r>
            <a:r>
              <a:rPr sz="1200" spc="-5" dirty="0">
                <a:latin typeface="Calibri"/>
                <a:cs typeface="Calibri"/>
              </a:rPr>
              <a:t> (c) without </a:t>
            </a:r>
            <a:r>
              <a:rPr sz="1200" spc="-10" dirty="0">
                <a:latin typeface="Calibri"/>
                <a:cs typeface="Calibri"/>
              </a:rPr>
              <a:t>prejudice to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liability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landlord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local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authority,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pro-rata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tax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relation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premises.</a:t>
            </a:r>
            <a:endParaRPr sz="12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large </a:t>
            </a:r>
            <a:r>
              <a:rPr sz="1200" dirty="0">
                <a:latin typeface="Calibri"/>
                <a:cs typeface="Calibri"/>
              </a:rPr>
              <a:t>urban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groups</a:t>
            </a:r>
            <a:r>
              <a:rPr sz="1200" spc="-15" dirty="0">
                <a:latin typeface="Calibri"/>
                <a:cs typeface="Calibri"/>
              </a:rPr>
              <a:t> have</a:t>
            </a:r>
            <a:r>
              <a:rPr sz="1200" dirty="0">
                <a:latin typeface="Calibri"/>
                <a:cs typeface="Calibri"/>
              </a:rPr>
              <a:t> been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excluded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5" dirty="0">
                <a:latin typeface="Calibri"/>
                <a:cs typeface="Calibri"/>
              </a:rPr>
              <a:t> purview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Rent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laws.</a:t>
            </a:r>
            <a:endParaRPr sz="12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a)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properties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belonging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government</a:t>
            </a:r>
            <a:endParaRPr sz="1200">
              <a:latin typeface="Calibri"/>
              <a:cs typeface="Calibri"/>
            </a:endParaRPr>
          </a:p>
          <a:p>
            <a:pPr marL="355600" marR="83185" indent="-342900">
              <a:lnSpc>
                <a:spcPts val="1150"/>
              </a:lnSpc>
              <a:spcBef>
                <a:spcPts val="2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b)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tenancy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created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by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grant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Government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respect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premises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taken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requisitioned,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by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Government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200" spc="-5" dirty="0">
                <a:latin typeface="Calibri"/>
                <a:cs typeface="Calibri"/>
              </a:rPr>
              <a:t>c)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newly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constructed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properties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period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years from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date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construction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d)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premises,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residential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other,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whose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monthly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exceeds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three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thousand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rupees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National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Building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Code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India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2005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(NBC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2005)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safety </a:t>
            </a:r>
            <a:r>
              <a:rPr sz="1200" spc="-5" dirty="0">
                <a:latin typeface="Calibri"/>
                <a:cs typeface="Calibri"/>
              </a:rPr>
              <a:t>regulation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National </a:t>
            </a:r>
            <a:r>
              <a:rPr sz="1200" spc="-10" dirty="0">
                <a:latin typeface="Calibri"/>
                <a:cs typeface="Calibri"/>
              </a:rPr>
              <a:t>Building </a:t>
            </a:r>
            <a:r>
              <a:rPr sz="1200" spc="-5" dirty="0">
                <a:latin typeface="Calibri"/>
                <a:cs typeface="Calibri"/>
              </a:rPr>
              <a:t>Code </a:t>
            </a:r>
            <a:r>
              <a:rPr sz="1200" spc="-1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India (NBC),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comprehensive </a:t>
            </a:r>
            <a:r>
              <a:rPr sz="1200" spc="-5" dirty="0">
                <a:latin typeface="Calibri"/>
                <a:cs typeface="Calibri"/>
              </a:rPr>
              <a:t>building Code, </a:t>
            </a:r>
            <a:r>
              <a:rPr sz="1200" dirty="0">
                <a:latin typeface="Calibri"/>
                <a:cs typeface="Calibri"/>
              </a:rPr>
              <a:t>is a </a:t>
            </a:r>
            <a:r>
              <a:rPr sz="1200" spc="-5" dirty="0">
                <a:latin typeface="Calibri"/>
                <a:cs typeface="Calibri"/>
              </a:rPr>
              <a:t>national </a:t>
            </a:r>
            <a:r>
              <a:rPr sz="1200" spc="-10" dirty="0">
                <a:latin typeface="Calibri"/>
                <a:cs typeface="Calibri"/>
              </a:rPr>
              <a:t>instrument providing </a:t>
            </a:r>
            <a:r>
              <a:rPr sz="1200" spc="-5" dirty="0">
                <a:latin typeface="Calibri"/>
                <a:cs typeface="Calibri"/>
              </a:rPr>
              <a:t>guidelines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10" dirty="0">
                <a:latin typeface="Calibri"/>
                <a:cs typeface="Calibri"/>
              </a:rPr>
              <a:t>regulating </a:t>
            </a:r>
            <a:r>
              <a:rPr sz="1200" spc="-5" dirty="0">
                <a:latin typeface="Calibri"/>
                <a:cs typeface="Calibri"/>
              </a:rPr>
              <a:t> the building </a:t>
            </a:r>
            <a:r>
              <a:rPr sz="1200" spc="-10" dirty="0">
                <a:latin typeface="Calibri"/>
                <a:cs typeface="Calibri"/>
              </a:rPr>
              <a:t>construction </a:t>
            </a:r>
            <a:r>
              <a:rPr sz="1200" spc="-5" dirty="0">
                <a:latin typeface="Calibri"/>
                <a:cs typeface="Calibri"/>
              </a:rPr>
              <a:t>activities </a:t>
            </a:r>
            <a:r>
              <a:rPr sz="1200" spc="-10" dirty="0">
                <a:latin typeface="Calibri"/>
                <a:cs typeface="Calibri"/>
              </a:rPr>
              <a:t>across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20" dirty="0">
                <a:latin typeface="Calibri"/>
                <a:cs typeface="Calibri"/>
              </a:rPr>
              <a:t>country. </a:t>
            </a:r>
            <a:r>
              <a:rPr sz="1200" spc="-5" dirty="0">
                <a:latin typeface="Calibri"/>
                <a:cs typeface="Calibri"/>
              </a:rPr>
              <a:t>It serves </a:t>
            </a:r>
            <a:r>
              <a:rPr sz="1200" dirty="0">
                <a:latin typeface="Calibri"/>
                <a:cs typeface="Calibri"/>
              </a:rPr>
              <a:t>as a </a:t>
            </a:r>
            <a:r>
              <a:rPr sz="1200" spc="-5" dirty="0">
                <a:latin typeface="Calibri"/>
                <a:cs typeface="Calibri"/>
              </a:rPr>
              <a:t>Model Code </a:t>
            </a:r>
            <a:r>
              <a:rPr sz="1200" spc="-10" dirty="0">
                <a:latin typeface="Calibri"/>
                <a:cs typeface="Calibri"/>
              </a:rPr>
              <a:t>for adoption </a:t>
            </a:r>
            <a:r>
              <a:rPr sz="1200" spc="-5" dirty="0">
                <a:latin typeface="Calibri"/>
                <a:cs typeface="Calibri"/>
              </a:rPr>
              <a:t>by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agencies </a:t>
            </a:r>
            <a:r>
              <a:rPr sz="1200" spc="-10" dirty="0">
                <a:latin typeface="Calibri"/>
                <a:cs typeface="Calibri"/>
              </a:rPr>
              <a:t>involved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building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construction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they</a:t>
            </a:r>
            <a:r>
              <a:rPr sz="1200" dirty="0">
                <a:latin typeface="Calibri"/>
                <a:cs typeface="Calibri"/>
              </a:rPr>
              <a:t> Public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Works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Departments,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other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government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construction</a:t>
            </a:r>
            <a:r>
              <a:rPr sz="1200" spc="-5" dirty="0">
                <a:latin typeface="Calibri"/>
                <a:cs typeface="Calibri"/>
              </a:rPr>
              <a:t> departments,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local</a:t>
            </a:r>
            <a:r>
              <a:rPr sz="1200" dirty="0">
                <a:latin typeface="Calibri"/>
                <a:cs typeface="Calibri"/>
              </a:rPr>
              <a:t> bodies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private </a:t>
            </a:r>
            <a:r>
              <a:rPr sz="1200" spc="-5" dirty="0">
                <a:latin typeface="Calibri"/>
                <a:cs typeface="Calibri"/>
              </a:rPr>
              <a:t> construction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agencies.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mainly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contains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administrative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regulations,</a:t>
            </a:r>
            <a:r>
              <a:rPr sz="1200" spc="-5" dirty="0">
                <a:latin typeface="Calibri"/>
                <a:cs typeface="Calibri"/>
              </a:rPr>
              <a:t> development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r>
              <a:rPr sz="1200" spc="-5" dirty="0">
                <a:latin typeface="Calibri"/>
                <a:cs typeface="Calibri"/>
              </a:rPr>
              <a:t> rules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general</a:t>
            </a:r>
            <a:r>
              <a:rPr sz="1200" spc="-5" dirty="0">
                <a:latin typeface="Calibri"/>
                <a:cs typeface="Calibri"/>
              </a:rPr>
              <a:t> building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requirements;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fire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safety </a:t>
            </a:r>
            <a:r>
              <a:rPr sz="1200" spc="-10" dirty="0">
                <a:latin typeface="Calibri"/>
                <a:cs typeface="Calibri"/>
              </a:rPr>
              <a:t> requirements;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stipulations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regarding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structural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design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construction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(including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safety);</a:t>
            </a:r>
            <a:r>
              <a:rPr sz="1200" spc="-5" dirty="0">
                <a:latin typeface="Calibri"/>
                <a:cs typeface="Calibri"/>
              </a:rPr>
              <a:t> and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plumbing </a:t>
            </a:r>
            <a:r>
              <a:rPr sz="1200" spc="-5" dirty="0">
                <a:latin typeface="Calibri"/>
                <a:cs typeface="Calibri"/>
              </a:rPr>
              <a:t> services.</a:t>
            </a:r>
            <a:endParaRPr sz="12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Code </a:t>
            </a:r>
            <a:r>
              <a:rPr sz="1200" spc="-10" dirty="0">
                <a:latin typeface="Calibri"/>
                <a:cs typeface="Calibri"/>
              </a:rPr>
              <a:t>was </a:t>
            </a:r>
            <a:r>
              <a:rPr sz="1200" spc="-15" dirty="0">
                <a:latin typeface="Calibri"/>
                <a:cs typeface="Calibri"/>
              </a:rPr>
              <a:t>first </a:t>
            </a:r>
            <a:r>
              <a:rPr sz="1200" spc="-5" dirty="0">
                <a:latin typeface="Calibri"/>
                <a:cs typeface="Calibri"/>
              </a:rPr>
              <a:t>published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1970 </a:t>
            </a:r>
            <a:r>
              <a:rPr sz="1200" spc="-15" dirty="0">
                <a:latin typeface="Calibri"/>
                <a:cs typeface="Calibri"/>
              </a:rPr>
              <a:t>at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instance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Planning Commission and then revised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1983. </a:t>
            </a:r>
            <a:r>
              <a:rPr sz="1200" spc="-10" dirty="0">
                <a:latin typeface="Calibri"/>
                <a:cs typeface="Calibri"/>
              </a:rPr>
              <a:t>Thereafter three </a:t>
            </a:r>
            <a:r>
              <a:rPr sz="1200" spc="-5" dirty="0">
                <a:latin typeface="Calibri"/>
                <a:cs typeface="Calibri"/>
              </a:rPr>
              <a:t>major </a:t>
            </a:r>
            <a:r>
              <a:rPr sz="1200" dirty="0">
                <a:latin typeface="Calibri"/>
                <a:cs typeface="Calibri"/>
              </a:rPr>
              <a:t> amendments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were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issued, </a:t>
            </a:r>
            <a:r>
              <a:rPr sz="1200" spc="-10" dirty="0">
                <a:latin typeface="Calibri"/>
                <a:cs typeface="Calibri"/>
              </a:rPr>
              <a:t>two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1987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third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1997.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004" y="173227"/>
            <a:ext cx="8706485" cy="6186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Liability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Architect</a:t>
            </a:r>
            <a:r>
              <a:rPr sz="1400" b="1" spc="295" dirty="0">
                <a:latin typeface="Calibri"/>
                <a:cs typeface="Calibri"/>
              </a:rPr>
              <a:t> </a:t>
            </a:r>
            <a:r>
              <a:rPr sz="1400" b="1" spc="-45" dirty="0">
                <a:latin typeface="Calibri"/>
                <a:cs typeface="Calibri"/>
              </a:rPr>
              <a:t>(w.r.t</a:t>
            </a:r>
            <a:r>
              <a:rPr sz="1400" b="1" spc="-5" dirty="0">
                <a:latin typeface="Calibri"/>
                <a:cs typeface="Calibri"/>
              </a:rPr>
              <a:t> Breach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Contract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duty;)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laws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land </a:t>
            </a:r>
            <a:r>
              <a:rPr sz="1200" spc="-10" dirty="0">
                <a:latin typeface="Calibri"/>
                <a:cs typeface="Calibri"/>
              </a:rPr>
              <a:t>mandate that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professionals should provide services to the </a:t>
            </a:r>
            <a:r>
              <a:rPr sz="1200" spc="-10" dirty="0">
                <a:latin typeface="Calibri"/>
                <a:cs typeface="Calibri"/>
              </a:rPr>
              <a:t>consumers in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required </a:t>
            </a:r>
            <a:r>
              <a:rPr sz="1200" spc="-5" dirty="0">
                <a:latin typeface="Calibri"/>
                <a:cs typeface="Calibri"/>
              </a:rPr>
              <a:t>manner </a:t>
            </a:r>
            <a:r>
              <a:rPr sz="1200" spc="-10" dirty="0">
                <a:latin typeface="Calibri"/>
                <a:cs typeface="Calibri"/>
              </a:rPr>
              <a:t>exercising </a:t>
            </a:r>
            <a:r>
              <a:rPr sz="1200" spc="-5" dirty="0">
                <a:latin typeface="Calibri"/>
                <a:cs typeface="Calibri"/>
              </a:rPr>
              <a:t>duty of </a:t>
            </a:r>
            <a:r>
              <a:rPr sz="1200" spc="-15" dirty="0">
                <a:latin typeface="Calibri"/>
                <a:cs typeface="Calibri"/>
              </a:rPr>
              <a:t>care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and while doing so they should not commit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negligent</a:t>
            </a:r>
            <a:r>
              <a:rPr sz="1200" dirty="0">
                <a:latin typeface="Calibri"/>
                <a:cs typeface="Calibri"/>
              </a:rPr>
              <a:t> act. </a:t>
            </a:r>
            <a:r>
              <a:rPr sz="1200" spc="-1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order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protect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5" dirty="0">
                <a:latin typeface="Calibri"/>
                <a:cs typeface="Calibri"/>
              </a:rPr>
              <a:t>interest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the </a:t>
            </a:r>
            <a:r>
              <a:rPr sz="1200" spc="-10" dirty="0">
                <a:latin typeface="Calibri"/>
                <a:cs typeface="Calibri"/>
              </a:rPr>
              <a:t>consumers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against the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breach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spc="-25" dirty="0">
                <a:latin typeface="Calibri"/>
                <a:cs typeface="Calibri"/>
              </a:rPr>
              <a:t>duty,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deficient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have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statute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actions</a:t>
            </a:r>
            <a:r>
              <a:rPr sz="1200" spc="-10" dirty="0">
                <a:latin typeface="Calibri"/>
                <a:cs typeface="Calibri"/>
              </a:rPr>
              <a:t> have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initiated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professionals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client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should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about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liability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Architect</a:t>
            </a:r>
            <a:r>
              <a:rPr sz="1200" spc="-10" dirty="0">
                <a:latin typeface="Calibri"/>
                <a:cs typeface="Calibri"/>
              </a:rPr>
              <a:t> towards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project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question.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points are;-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84785" marR="635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a)The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liable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consequential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damages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work.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only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liable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upto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years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date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completion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relavant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</a:t>
            </a:r>
            <a:endParaRPr sz="12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b)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Architect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gaurentee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20" dirty="0">
                <a:latin typeface="Calibri"/>
                <a:cs typeface="Calibri"/>
              </a:rPr>
              <a:t>Contractor.</a:t>
            </a:r>
            <a:endParaRPr sz="1200">
              <a:latin typeface="Calibri"/>
              <a:cs typeface="Calibri"/>
            </a:endParaRPr>
          </a:p>
          <a:p>
            <a:pPr marL="184785" marR="6350" indent="-1727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Calibri"/>
                <a:cs typeface="Calibri"/>
              </a:rPr>
              <a:t>c)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Architect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liability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whatsoever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any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designed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by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him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which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been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constructed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under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supervision</a:t>
            </a:r>
            <a:endParaRPr sz="1200">
              <a:latin typeface="Calibri"/>
              <a:cs typeface="Calibri"/>
            </a:endParaRPr>
          </a:p>
          <a:p>
            <a:pPr marL="184785" marR="762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d)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liability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whatsoever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any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damage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resulting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contractor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supplier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which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accordance </a:t>
            </a:r>
            <a:r>
              <a:rPr sz="1200" spc="-5" dirty="0">
                <a:latin typeface="Calibri"/>
                <a:cs typeface="Calibri"/>
              </a:rPr>
              <a:t> with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contract</a:t>
            </a:r>
            <a:r>
              <a:rPr sz="1200" spc="-5" dirty="0">
                <a:latin typeface="Calibri"/>
                <a:cs typeface="Calibri"/>
              </a:rPr>
              <a:t> documents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Architects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instructions.</a:t>
            </a:r>
            <a:endParaRPr sz="1200">
              <a:latin typeface="Calibri"/>
              <a:cs typeface="Calibri"/>
            </a:endParaRPr>
          </a:p>
          <a:p>
            <a:pPr marL="184785" marR="69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e)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liability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whatsoever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any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violation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provisions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rights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third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unless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these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provisions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rights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have</a:t>
            </a:r>
            <a:r>
              <a:rPr sz="1200" dirty="0">
                <a:latin typeface="Calibri"/>
                <a:cs typeface="Calibri"/>
              </a:rPr>
              <a:t> been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specifically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brought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notice</a:t>
            </a:r>
            <a:r>
              <a:rPr sz="1200" dirty="0">
                <a:latin typeface="Calibri"/>
                <a:cs typeface="Calibri"/>
              </a:rPr>
              <a:t> of the </a:t>
            </a:r>
            <a:r>
              <a:rPr sz="1200" spc="-5" dirty="0">
                <a:latin typeface="Calibri"/>
                <a:cs typeface="Calibri"/>
              </a:rPr>
              <a:t>Architect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sub-division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Land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owner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his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brothers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etc)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writing.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In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addition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above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points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should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also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brief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about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certain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aspects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regarding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Termination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Engagement,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Copy</a:t>
            </a:r>
            <a:endParaRPr sz="1200">
              <a:latin typeface="Calibri"/>
              <a:cs typeface="Calibri"/>
            </a:endParaRPr>
          </a:p>
          <a:p>
            <a:pPr marL="12700" marR="516128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rights, Successors </a:t>
            </a:r>
            <a:r>
              <a:rPr sz="1200" dirty="0">
                <a:latin typeface="Calibri"/>
                <a:cs typeface="Calibri"/>
              </a:rPr>
              <a:t>&amp; assignments, </a:t>
            </a:r>
            <a:r>
              <a:rPr sz="1200" spc="-5" dirty="0">
                <a:latin typeface="Calibri"/>
                <a:cs typeface="Calibri"/>
              </a:rPr>
              <a:t>Disputes </a:t>
            </a:r>
            <a:r>
              <a:rPr sz="1200" dirty="0">
                <a:latin typeface="Calibri"/>
                <a:cs typeface="Calibri"/>
              </a:rPr>
              <a:t>&amp; </a:t>
            </a:r>
            <a:r>
              <a:rPr sz="1200" spc="-5" dirty="0">
                <a:latin typeface="Calibri"/>
                <a:cs typeface="Calibri"/>
              </a:rPr>
              <a:t>Arbitration.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points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are;-</a:t>
            </a:r>
            <a:endParaRPr sz="1200">
              <a:latin typeface="Calibri"/>
              <a:cs typeface="Calibri"/>
            </a:endParaRPr>
          </a:p>
          <a:p>
            <a:pPr marL="184785" marR="889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1.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engagement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entered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into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between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Client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terminated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either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parties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upon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reasonable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Notice </a:t>
            </a:r>
            <a:r>
              <a:rPr sz="1200" dirty="0">
                <a:latin typeface="Calibri"/>
                <a:cs typeface="Calibri"/>
              </a:rPr>
              <a:t> being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given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(normally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months)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Architect</a:t>
            </a:r>
            <a:r>
              <a:rPr sz="1200" spc="-10" dirty="0">
                <a:latin typeface="Calibri"/>
                <a:cs typeface="Calibri"/>
              </a:rPr>
              <a:t> can</a:t>
            </a:r>
            <a:r>
              <a:rPr sz="1200" spc="-5" dirty="0">
                <a:latin typeface="Calibri"/>
                <a:cs typeface="Calibri"/>
              </a:rPr>
              <a:t> Claim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remuneration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work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done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him.</a:t>
            </a:r>
            <a:endParaRPr sz="12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2.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Copy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rights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drawings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works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executed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them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remain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property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the </a:t>
            </a:r>
            <a:r>
              <a:rPr sz="1200" spc="-5" dirty="0">
                <a:latin typeface="Calibri"/>
                <a:cs typeface="Calibri"/>
              </a:rPr>
              <a:t>Architect.</a:t>
            </a:r>
            <a:endParaRPr sz="1200">
              <a:latin typeface="Calibri"/>
              <a:cs typeface="Calibri"/>
            </a:endParaRPr>
          </a:p>
          <a:p>
            <a:pPr marL="184785" marR="7620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3.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Whenever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disputes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arise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between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regarding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Scale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professional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charges,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shall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referred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Arbitration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person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to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agreed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upon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between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spc="-5" dirty="0">
                <a:latin typeface="Calibri"/>
                <a:cs typeface="Calibri"/>
              </a:rPr>
              <a:t>Nature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5" dirty="0">
                <a:latin typeface="Calibri"/>
                <a:cs typeface="Calibri"/>
              </a:rPr>
              <a:t> Liability: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An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architect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liable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negligent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which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committed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performance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his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duties.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action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against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architect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can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initiated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satisfying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following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conditions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212090" indent="-200025">
              <a:lnSpc>
                <a:spcPct val="100000"/>
              </a:lnSpc>
              <a:buAutoNum type="alphaLcParenBoth"/>
              <a:tabLst>
                <a:tab pos="212725" algn="l"/>
              </a:tabLst>
            </a:pPr>
            <a:r>
              <a:rPr sz="1200" spc="-5" dirty="0">
                <a:latin typeface="Calibri"/>
                <a:cs typeface="Calibri"/>
              </a:rPr>
              <a:t>There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exist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take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care,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which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owed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architect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his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client.</a:t>
            </a:r>
            <a:endParaRPr sz="1200">
              <a:latin typeface="Calibri"/>
              <a:cs typeface="Calibri"/>
            </a:endParaRPr>
          </a:p>
          <a:p>
            <a:pPr marL="220979" marR="786765" indent="-208915">
              <a:lnSpc>
                <a:spcPct val="100000"/>
              </a:lnSpc>
              <a:buAutoNum type="alphaLcParenBoth"/>
              <a:tabLst>
                <a:tab pos="218440" algn="l"/>
              </a:tabLst>
            </a:pPr>
            <a:r>
              <a:rPr sz="1200" spc="-5" dirty="0">
                <a:latin typeface="Calibri"/>
                <a:cs typeface="Calibri"/>
              </a:rPr>
              <a:t>There must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failure </a:t>
            </a:r>
            <a:r>
              <a:rPr sz="1200" dirty="0">
                <a:latin typeface="Calibri"/>
                <a:cs typeface="Calibri"/>
              </a:rPr>
              <a:t>on the part of an </a:t>
            </a:r>
            <a:r>
              <a:rPr sz="1200" spc="-5" dirty="0">
                <a:latin typeface="Calibri"/>
                <a:cs typeface="Calibri"/>
              </a:rPr>
              <a:t>architect to </a:t>
            </a:r>
            <a:r>
              <a:rPr sz="1200" spc="-10" dirty="0">
                <a:latin typeface="Calibri"/>
                <a:cs typeface="Calibri"/>
              </a:rPr>
              <a:t>attain </a:t>
            </a:r>
            <a:r>
              <a:rPr sz="1200" spc="-5" dirty="0">
                <a:latin typeface="Calibri"/>
                <a:cs typeface="Calibri"/>
              </a:rPr>
              <a:t>that standard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care </a:t>
            </a:r>
            <a:r>
              <a:rPr sz="1200" spc="-5" dirty="0">
                <a:latin typeface="Calibri"/>
                <a:cs typeface="Calibri"/>
              </a:rPr>
              <a:t>prescribed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35" dirty="0">
                <a:latin typeface="Calibri"/>
                <a:cs typeface="Calibri"/>
              </a:rPr>
              <a:t>law, </a:t>
            </a:r>
            <a:r>
              <a:rPr sz="1200" spc="-5" dirty="0">
                <a:latin typeface="Calibri"/>
                <a:cs typeface="Calibri"/>
              </a:rPr>
              <a:t>thereby committed breach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such </a:t>
            </a:r>
            <a:r>
              <a:rPr sz="1200" dirty="0">
                <a:latin typeface="Calibri"/>
                <a:cs typeface="Calibri"/>
              </a:rPr>
              <a:t>duty;</a:t>
            </a:r>
            <a:endParaRPr sz="1200">
              <a:latin typeface="Calibri"/>
              <a:cs typeface="Calibri"/>
            </a:endParaRPr>
          </a:p>
          <a:p>
            <a:pPr marL="239395" indent="-192405">
              <a:lnSpc>
                <a:spcPct val="100000"/>
              </a:lnSpc>
              <a:buAutoNum type="alphaLcParenBoth"/>
              <a:tabLst>
                <a:tab pos="240029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client must </a:t>
            </a:r>
            <a:r>
              <a:rPr sz="1200" spc="-10" dirty="0">
                <a:latin typeface="Calibri"/>
                <a:cs typeface="Calibri"/>
              </a:rPr>
              <a:t>have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suffered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damage </a:t>
            </a:r>
            <a:r>
              <a:rPr sz="1200" dirty="0">
                <a:latin typeface="Calibri"/>
                <a:cs typeface="Calibri"/>
              </a:rPr>
              <a:t>due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such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breach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duty.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4598</Words>
  <Application>Microsoft Office PowerPoint</Application>
  <PresentationFormat>On-screen Show (4:3)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MT</vt:lpstr>
      <vt:lpstr>Calibri</vt:lpstr>
      <vt:lpstr>Times New Roman</vt:lpstr>
      <vt:lpstr>Office Theme</vt:lpstr>
      <vt:lpstr>PowerPoint Presentation</vt:lpstr>
      <vt:lpstr>Valuation</vt:lpstr>
      <vt:lpstr>PowerPoint Presentation</vt:lpstr>
      <vt:lpstr>PowerPoint Presentation</vt:lpstr>
      <vt:lpstr>PowerPoint Presentation</vt:lpstr>
      <vt:lpstr>Building Bye Laws &amp; Subdivision Regulations:</vt:lpstr>
      <vt:lpstr>Leasehold; Rents provide a steady and guaranteed income</vt:lpstr>
      <vt:lpstr>STANDARD RENT Economic Arguments: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3</cp:revision>
  <dcterms:created xsi:type="dcterms:W3CDTF">2022-09-01T07:00:04Z</dcterms:created>
  <dcterms:modified xsi:type="dcterms:W3CDTF">2022-09-07T17:21:38Z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2022-09-01T00:00:00Z</vt:filetime>
  </property>
</Properties>
</file>