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71" r:id="rId13"/>
    <p:sldId id="272" r:id="rId14"/>
    <p:sldId id="273" r:id="rId15"/>
    <p:sldId id="274" r:id="rId16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672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9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39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629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82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6229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5815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5470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973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95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939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598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5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050034" y="2819400"/>
            <a:ext cx="8839200" cy="936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6000" spc="-150" dirty="0" smtClean="0">
                <a:latin typeface="Verdana"/>
                <a:cs typeface="Verdana"/>
              </a:rPr>
              <a:t>Rocks</a:t>
            </a:r>
            <a:r>
              <a:rPr sz="6000" spc="-405" dirty="0" smtClean="0">
                <a:latin typeface="Verdana"/>
                <a:cs typeface="Verdana"/>
              </a:rPr>
              <a:t> </a:t>
            </a:r>
            <a:r>
              <a:rPr sz="6000" spc="-500" dirty="0">
                <a:latin typeface="Verdana"/>
                <a:cs typeface="Verdana"/>
              </a:rPr>
              <a:t>In  </a:t>
            </a:r>
            <a:r>
              <a:rPr sz="6000" spc="-114" dirty="0" smtClean="0">
                <a:latin typeface="Verdana"/>
                <a:cs typeface="Verdana"/>
              </a:rPr>
              <a:t>Construction</a:t>
            </a:r>
            <a:endParaRPr sz="6000" dirty="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9753600" y="5791200"/>
            <a:ext cx="2271268" cy="355867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</a:pPr>
            <a:r>
              <a:rPr lang="en-US" sz="1400" spc="120" dirty="0" smtClean="0">
                <a:solidFill>
                  <a:srgbClr val="EE52A4"/>
                </a:solidFill>
                <a:latin typeface="Verdana"/>
                <a:cs typeface="Verdana"/>
              </a:rPr>
              <a:t>Ar. </a:t>
            </a:r>
            <a:r>
              <a:rPr lang="en-US" sz="1400" spc="120" dirty="0" err="1" smtClean="0">
                <a:solidFill>
                  <a:srgbClr val="EE52A4"/>
                </a:solidFill>
                <a:latin typeface="Verdana"/>
                <a:cs typeface="Verdana"/>
              </a:rPr>
              <a:t>Vivek</a:t>
            </a:r>
            <a:r>
              <a:rPr lang="en-US" sz="1400" spc="120" dirty="0" smtClean="0">
                <a:solidFill>
                  <a:srgbClr val="EE52A4"/>
                </a:solidFill>
                <a:latin typeface="Verdana"/>
                <a:cs typeface="Verdana"/>
              </a:rPr>
              <a:t> </a:t>
            </a:r>
            <a:r>
              <a:rPr lang="en-US" sz="1400" spc="120" dirty="0" err="1" smtClean="0">
                <a:solidFill>
                  <a:srgbClr val="EE52A4"/>
                </a:solidFill>
                <a:latin typeface="Verdana"/>
                <a:cs typeface="Verdana"/>
              </a:rPr>
              <a:t>Painuli</a:t>
            </a:r>
            <a:endParaRPr sz="1400" dirty="0">
              <a:latin typeface="Verdana"/>
              <a:cs typeface="Verdana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8199" y="228600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756920"/>
            <a:ext cx="81356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0" dirty="0">
                <a:latin typeface="Tahoma"/>
                <a:cs typeface="Tahoma"/>
              </a:rPr>
              <a:t>Application</a:t>
            </a:r>
            <a:r>
              <a:rPr b="1" spc="-85" dirty="0">
                <a:latin typeface="Tahoma"/>
                <a:cs typeface="Tahoma"/>
              </a:rPr>
              <a:t> </a:t>
            </a:r>
            <a:r>
              <a:rPr b="1" spc="-150" dirty="0">
                <a:latin typeface="Tahoma"/>
                <a:cs typeface="Tahoma"/>
              </a:rPr>
              <a:t>of</a:t>
            </a:r>
            <a:r>
              <a:rPr b="1" spc="-55" dirty="0">
                <a:latin typeface="Tahoma"/>
                <a:cs typeface="Tahoma"/>
              </a:rPr>
              <a:t> rocks </a:t>
            </a:r>
            <a:r>
              <a:rPr b="1" spc="-170" dirty="0">
                <a:latin typeface="Tahoma"/>
                <a:cs typeface="Tahoma"/>
              </a:rPr>
              <a:t>to</a:t>
            </a:r>
            <a:r>
              <a:rPr b="1" spc="-60" dirty="0">
                <a:latin typeface="Tahoma"/>
                <a:cs typeface="Tahoma"/>
              </a:rPr>
              <a:t> </a:t>
            </a:r>
            <a:r>
              <a:rPr b="1" spc="-110" dirty="0">
                <a:latin typeface="Tahoma"/>
                <a:cs typeface="Tahoma"/>
              </a:rPr>
              <a:t>construction..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9876" y="2604973"/>
            <a:ext cx="10863580" cy="3150235"/>
          </a:xfrm>
          <a:prstGeom prst="rect">
            <a:avLst/>
          </a:prstGeom>
        </p:spPr>
        <p:txBody>
          <a:bodyPr vert="horz" wrap="square" lIns="0" tIns="44450" rIns="0" bIns="0" rtlCol="0">
            <a:spAutoFit/>
          </a:bodyPr>
          <a:lstStyle/>
          <a:p>
            <a:pPr marL="355600" marR="92710" indent="-342900" algn="just">
              <a:lnSpc>
                <a:spcPts val="1939"/>
              </a:lnSpc>
              <a:spcBef>
                <a:spcPts val="350"/>
              </a:spcBef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</a:t>
            </a:r>
            <a:r>
              <a:rPr sz="1450" spc="65" dirty="0">
                <a:solidFill>
                  <a:srgbClr val="B31166"/>
                </a:solidFill>
                <a:latin typeface="Lucida Sans Unicode"/>
                <a:cs typeface="Lucida Sans Unicode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There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huge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variations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within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each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these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types,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caused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by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specific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mineralogy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geology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conditions,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while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any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stone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can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used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building,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they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each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have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constraints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make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them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more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less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suitable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different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purposes.</a:t>
            </a:r>
            <a:endParaRPr sz="1800" dirty="0">
              <a:latin typeface="Verdana"/>
              <a:cs typeface="Verdana"/>
            </a:endParaRPr>
          </a:p>
          <a:p>
            <a:pPr marL="355600" marR="5080" indent="-342900" algn="just">
              <a:lnSpc>
                <a:spcPts val="1939"/>
              </a:lnSpc>
              <a:spcBef>
                <a:spcPts val="1005"/>
              </a:spcBef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</a:t>
            </a:r>
            <a:r>
              <a:rPr sz="1450" spc="70" dirty="0">
                <a:solidFill>
                  <a:srgbClr val="B31166"/>
                </a:solidFill>
                <a:latin typeface="Lucida Sans Unicode"/>
                <a:cs typeface="Lucida Sans Unicode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Granite,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sandstone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limestone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can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all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used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building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walls,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but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slate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only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suitable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 </a:t>
            </a:r>
            <a:r>
              <a:rPr sz="1800" spc="-6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roofs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floors.</a:t>
            </a:r>
            <a:endParaRPr sz="1800" dirty="0">
              <a:latin typeface="Verdana"/>
              <a:cs typeface="Verdana"/>
            </a:endParaRPr>
          </a:p>
          <a:p>
            <a:pPr marL="355600" marR="310515" indent="-342900">
              <a:lnSpc>
                <a:spcPct val="90000"/>
              </a:lnSpc>
              <a:spcBef>
                <a:spcPts val="97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Some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types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granite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can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contain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mineral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salts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cause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spalling,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where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outer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face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stone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falls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off;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slate 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can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contain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harmful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minerals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that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break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down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on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exposure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 atmosphere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causing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stone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damage;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sandstone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can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too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porous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fragile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load- </a:t>
            </a:r>
            <a:r>
              <a:rPr sz="1800" spc="-6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bearing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structures.</a:t>
            </a:r>
            <a:endParaRPr sz="1800" dirty="0">
              <a:latin typeface="Verdana"/>
              <a:cs typeface="Verdana"/>
            </a:endParaRPr>
          </a:p>
          <a:p>
            <a:pPr marL="355600" marR="1153795" indent="-342900">
              <a:lnSpc>
                <a:spcPts val="1939"/>
              </a:lnSpc>
              <a:spcBef>
                <a:spcPts val="104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knowledge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material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required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understand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how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can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used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 </a:t>
            </a:r>
            <a:r>
              <a:rPr sz="1800" spc="-6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building,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what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its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limitations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are,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how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will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weather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over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time.</a:t>
            </a:r>
            <a:endParaRPr sz="1800" dirty="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484123"/>
            <a:ext cx="7997825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315"/>
              </a:lnSpc>
              <a:spcBef>
                <a:spcPts val="100"/>
              </a:spcBef>
            </a:pPr>
            <a:r>
              <a:rPr b="1" spc="-10" dirty="0">
                <a:latin typeface="Tahoma"/>
                <a:cs typeface="Tahoma"/>
              </a:rPr>
              <a:t>Application</a:t>
            </a:r>
            <a:r>
              <a:rPr b="1" spc="-85" dirty="0">
                <a:latin typeface="Tahoma"/>
                <a:cs typeface="Tahoma"/>
              </a:rPr>
              <a:t> </a:t>
            </a:r>
            <a:r>
              <a:rPr b="1" spc="-150" dirty="0">
                <a:latin typeface="Tahoma"/>
                <a:cs typeface="Tahoma"/>
              </a:rPr>
              <a:t>of</a:t>
            </a:r>
            <a:r>
              <a:rPr b="1" spc="-55" dirty="0">
                <a:latin typeface="Tahoma"/>
                <a:cs typeface="Tahoma"/>
              </a:rPr>
              <a:t> rocks</a:t>
            </a:r>
            <a:r>
              <a:rPr b="1" spc="-60" dirty="0">
                <a:latin typeface="Tahoma"/>
                <a:cs typeface="Tahoma"/>
              </a:rPr>
              <a:t> </a:t>
            </a:r>
            <a:r>
              <a:rPr b="1" spc="-170" dirty="0">
                <a:latin typeface="Tahoma"/>
                <a:cs typeface="Tahoma"/>
              </a:rPr>
              <a:t>to</a:t>
            </a:r>
            <a:r>
              <a:rPr b="1" spc="-70" dirty="0">
                <a:latin typeface="Tahoma"/>
                <a:cs typeface="Tahoma"/>
              </a:rPr>
              <a:t> </a:t>
            </a:r>
            <a:r>
              <a:rPr b="1" spc="30" dirty="0">
                <a:latin typeface="Tahoma"/>
                <a:cs typeface="Tahoma"/>
              </a:rPr>
              <a:t>Geotechnics</a:t>
            </a:r>
          </a:p>
          <a:p>
            <a:pPr marL="12700">
              <a:lnSpc>
                <a:spcPts val="4315"/>
              </a:lnSpc>
            </a:pPr>
            <a:r>
              <a:rPr b="1" spc="-135" dirty="0">
                <a:latin typeface="Tahoma"/>
                <a:cs typeface="Tahoma"/>
              </a:rPr>
              <a:t>/Foundations..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19150" y="2632405"/>
            <a:ext cx="10513695" cy="2347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factors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important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when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considering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erection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structures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foundations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endParaRPr sz="1800">
              <a:latin typeface="Verdana"/>
              <a:cs typeface="Verdana"/>
            </a:endParaRPr>
          </a:p>
          <a:p>
            <a:pPr marL="354965">
              <a:lnSpc>
                <a:spcPct val="100000"/>
              </a:lnSpc>
            </a:pP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ow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Fau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0" dirty="0">
                <a:solidFill>
                  <a:srgbClr val="404040"/>
                </a:solidFill>
                <a:latin typeface="Verdana"/>
                <a:cs typeface="Verdana"/>
              </a:rPr>
              <a:t>j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ti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gr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endParaRPr sz="1800">
              <a:latin typeface="Verdana"/>
              <a:cs typeface="Verdana"/>
            </a:endParaRPr>
          </a:p>
          <a:p>
            <a:pPr marL="354965">
              <a:lnSpc>
                <a:spcPct val="100000"/>
              </a:lnSpc>
            </a:pP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..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Ground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Water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levels,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springs,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surface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water,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other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effects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ground-water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regime.</a:t>
            </a:r>
            <a:endParaRPr sz="1800">
              <a:latin typeface="Verdana"/>
              <a:cs typeface="Verdana"/>
            </a:endParaRPr>
          </a:p>
          <a:p>
            <a:pPr marL="354965">
              <a:lnSpc>
                <a:spcPct val="100000"/>
              </a:lnSpc>
            </a:pP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..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Potential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cavities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due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mines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tunnels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other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caves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etc.</a:t>
            </a:r>
            <a:endParaRPr sz="1800">
              <a:latin typeface="Verdana"/>
              <a:cs typeface="Verdana"/>
            </a:endParaRPr>
          </a:p>
          <a:p>
            <a:pPr marL="354965">
              <a:lnSpc>
                <a:spcPct val="100000"/>
              </a:lnSpc>
            </a:pP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..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Potential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problems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due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dissolving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swellin,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and/or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erosion</a:t>
            </a:r>
            <a:endParaRPr sz="1800">
              <a:latin typeface="Verdana"/>
              <a:cs typeface="Verdana"/>
            </a:endParaRPr>
          </a:p>
          <a:p>
            <a:pPr marL="354965">
              <a:lnSpc>
                <a:spcPct val="100000"/>
              </a:lnSpc>
              <a:spcBef>
                <a:spcPts val="5"/>
              </a:spcBef>
            </a:pP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Po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ti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y.</a:t>
            </a:r>
            <a:endParaRPr sz="1800">
              <a:latin typeface="Verdana"/>
              <a:cs typeface="Verdana"/>
            </a:endParaRPr>
          </a:p>
          <a:p>
            <a:pPr marL="354965">
              <a:lnSpc>
                <a:spcPct val="100000"/>
              </a:lnSpc>
            </a:pP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..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Utility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service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lines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e.g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gas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water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sewage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etc.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484123"/>
            <a:ext cx="7997825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315"/>
              </a:lnSpc>
              <a:spcBef>
                <a:spcPts val="100"/>
              </a:spcBef>
            </a:pPr>
            <a:r>
              <a:rPr b="1" spc="-10" dirty="0">
                <a:latin typeface="Tahoma"/>
                <a:cs typeface="Tahoma"/>
              </a:rPr>
              <a:t>Application</a:t>
            </a:r>
            <a:r>
              <a:rPr b="1" spc="-85" dirty="0">
                <a:latin typeface="Tahoma"/>
                <a:cs typeface="Tahoma"/>
              </a:rPr>
              <a:t> </a:t>
            </a:r>
            <a:r>
              <a:rPr b="1" spc="-150" dirty="0">
                <a:latin typeface="Tahoma"/>
                <a:cs typeface="Tahoma"/>
              </a:rPr>
              <a:t>of</a:t>
            </a:r>
            <a:r>
              <a:rPr b="1" spc="-55" dirty="0">
                <a:latin typeface="Tahoma"/>
                <a:cs typeface="Tahoma"/>
              </a:rPr>
              <a:t> rocks</a:t>
            </a:r>
            <a:r>
              <a:rPr b="1" spc="-60" dirty="0">
                <a:latin typeface="Tahoma"/>
                <a:cs typeface="Tahoma"/>
              </a:rPr>
              <a:t> </a:t>
            </a:r>
            <a:r>
              <a:rPr b="1" spc="-170" dirty="0">
                <a:latin typeface="Tahoma"/>
                <a:cs typeface="Tahoma"/>
              </a:rPr>
              <a:t>to</a:t>
            </a:r>
            <a:r>
              <a:rPr b="1" spc="-70" dirty="0">
                <a:latin typeface="Tahoma"/>
                <a:cs typeface="Tahoma"/>
              </a:rPr>
              <a:t> </a:t>
            </a:r>
            <a:r>
              <a:rPr b="1" spc="30" dirty="0">
                <a:latin typeface="Tahoma"/>
                <a:cs typeface="Tahoma"/>
              </a:rPr>
              <a:t>Geotechnics</a:t>
            </a:r>
          </a:p>
          <a:p>
            <a:pPr marL="12700">
              <a:lnSpc>
                <a:spcPts val="4315"/>
              </a:lnSpc>
            </a:pPr>
            <a:r>
              <a:rPr b="1" spc="-135" dirty="0">
                <a:latin typeface="Tahoma"/>
                <a:cs typeface="Tahoma"/>
              </a:rPr>
              <a:t>/Foundations..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4123" y="2632405"/>
            <a:ext cx="11096625" cy="3277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215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most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important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when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considering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site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construction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detailed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information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bl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oca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j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16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204" dirty="0">
                <a:solidFill>
                  <a:srgbClr val="404040"/>
                </a:solidFill>
                <a:latin typeface="Verdana"/>
                <a:cs typeface="Verdana"/>
              </a:rPr>
              <a:t>s.</a:t>
            </a:r>
            <a:endParaRPr sz="1800">
              <a:latin typeface="Verdana"/>
              <a:cs typeface="Verdana"/>
            </a:endParaRPr>
          </a:p>
          <a:p>
            <a:pPr marL="355600" marR="230504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  <a:tab pos="8573770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Often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there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 is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significant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information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available on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local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ground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geology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from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national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gro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su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org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ti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su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29" dirty="0">
                <a:solidFill>
                  <a:srgbClr val="404040"/>
                </a:solidFill>
                <a:latin typeface="Verdana"/>
                <a:cs typeface="Verdana"/>
              </a:rPr>
              <a:t>Br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ti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h </a:t>
            </a:r>
            <a:r>
              <a:rPr sz="1800" spc="114" dirty="0">
                <a:solidFill>
                  <a:srgbClr val="404040"/>
                </a:solidFill>
                <a:latin typeface="Verdana"/>
                <a:cs typeface="Verdana"/>
              </a:rPr>
              <a:t>Ge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og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1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19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Sur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BG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)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	</a:t>
            </a:r>
            <a:r>
              <a:rPr sz="1800" spc="-3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pr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ry 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geotechncial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reports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should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based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obtaining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detailed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local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information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using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boreholes.</a:t>
            </a:r>
            <a:endParaRPr sz="18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9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fact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BGS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(see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link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below)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provides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stores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data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completed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boreholes,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mines,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underwater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springs,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wells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etc.</a:t>
            </a:r>
            <a:endParaRPr sz="1800">
              <a:latin typeface="Verdana"/>
              <a:cs typeface="Verdana"/>
            </a:endParaRPr>
          </a:p>
          <a:p>
            <a:pPr marL="355600" marR="60960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structure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important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consideration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geotechnics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following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factors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very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important.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Note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factors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each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listed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from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best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condition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worst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484123"/>
            <a:ext cx="7997825" cy="11214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4315"/>
              </a:lnSpc>
              <a:spcBef>
                <a:spcPts val="100"/>
              </a:spcBef>
            </a:pPr>
            <a:r>
              <a:rPr b="1" spc="-10" dirty="0">
                <a:latin typeface="Tahoma"/>
                <a:cs typeface="Tahoma"/>
              </a:rPr>
              <a:t>Application</a:t>
            </a:r>
            <a:r>
              <a:rPr b="1" spc="-85" dirty="0">
                <a:latin typeface="Tahoma"/>
                <a:cs typeface="Tahoma"/>
              </a:rPr>
              <a:t> </a:t>
            </a:r>
            <a:r>
              <a:rPr b="1" spc="-150" dirty="0">
                <a:latin typeface="Tahoma"/>
                <a:cs typeface="Tahoma"/>
              </a:rPr>
              <a:t>of</a:t>
            </a:r>
            <a:r>
              <a:rPr b="1" spc="-55" dirty="0">
                <a:latin typeface="Tahoma"/>
                <a:cs typeface="Tahoma"/>
              </a:rPr>
              <a:t> rocks</a:t>
            </a:r>
            <a:r>
              <a:rPr b="1" spc="-60" dirty="0">
                <a:latin typeface="Tahoma"/>
                <a:cs typeface="Tahoma"/>
              </a:rPr>
              <a:t> </a:t>
            </a:r>
            <a:r>
              <a:rPr b="1" spc="-170" dirty="0">
                <a:latin typeface="Tahoma"/>
                <a:cs typeface="Tahoma"/>
              </a:rPr>
              <a:t>to</a:t>
            </a:r>
            <a:r>
              <a:rPr b="1" spc="-70" dirty="0">
                <a:latin typeface="Tahoma"/>
                <a:cs typeface="Tahoma"/>
              </a:rPr>
              <a:t> </a:t>
            </a:r>
            <a:r>
              <a:rPr b="1" spc="30" dirty="0">
                <a:latin typeface="Tahoma"/>
                <a:cs typeface="Tahoma"/>
              </a:rPr>
              <a:t>Geotechnics</a:t>
            </a:r>
          </a:p>
          <a:p>
            <a:pPr marL="12700">
              <a:lnSpc>
                <a:spcPts val="4315"/>
              </a:lnSpc>
            </a:pPr>
            <a:r>
              <a:rPr b="1" spc="-135" dirty="0">
                <a:latin typeface="Tahoma"/>
                <a:cs typeface="Tahoma"/>
              </a:rPr>
              <a:t>/Foundations..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25576" y="2580513"/>
            <a:ext cx="7084059" cy="41414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ck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4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Be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g.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250" dirty="0">
                <a:solidFill>
                  <a:srgbClr val="404040"/>
                </a:solidFill>
                <a:latin typeface="Verdana"/>
                <a:cs typeface="Verdana"/>
              </a:rPr>
              <a:t>ss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32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1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ck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gr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r.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-3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ck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0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2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1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m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ck.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14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um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dded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10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0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mm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30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0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mm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-3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100mm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ck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ss.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..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Degr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Frac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ur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sz="1800" spc="55" dirty="0">
                <a:solidFill>
                  <a:srgbClr val="404040"/>
                </a:solidFill>
                <a:latin typeface="Verdana"/>
                <a:cs typeface="Verdana"/>
              </a:rPr>
              <a:t>J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)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ur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2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32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ure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6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-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2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m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mor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-3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ur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ure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6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-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0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6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2m.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Moderately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fractured: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fracture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spacing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-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200mm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600mm.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spcBef>
                <a:spcPts val="5"/>
              </a:spcBef>
              <a:buChar char="-"/>
              <a:tabLst>
                <a:tab pos="494665" algn="l"/>
              </a:tabLst>
            </a:pP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ur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ure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6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-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50mm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200m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-33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ur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ure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6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-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50mm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ss.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Be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Frac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ur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F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320" dirty="0">
                <a:solidFill>
                  <a:srgbClr val="404040"/>
                </a:solidFill>
                <a:latin typeface="Verdana"/>
                <a:cs typeface="Verdana"/>
              </a:rPr>
              <a:t>: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0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2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0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gr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3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g: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2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0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4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5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gr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3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494030" indent="-139065">
              <a:lnSpc>
                <a:spcPct val="100000"/>
              </a:lnSpc>
              <a:buChar char="-"/>
              <a:tabLst>
                <a:tab pos="494665" algn="l"/>
              </a:tabLst>
            </a:pPr>
            <a:r>
              <a:rPr sz="1800" spc="-28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ee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g: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4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5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9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0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gr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1029715"/>
            <a:ext cx="48310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Importanc</a:t>
            </a:r>
            <a:r>
              <a:rPr spc="-25" dirty="0"/>
              <a:t>e</a:t>
            </a:r>
            <a:r>
              <a:rPr spc="-270" dirty="0"/>
              <a:t> </a:t>
            </a:r>
            <a:r>
              <a:rPr spc="105" dirty="0"/>
              <a:t>O</a:t>
            </a:r>
            <a:r>
              <a:rPr spc="45" dirty="0"/>
              <a:t>f</a:t>
            </a:r>
            <a:r>
              <a:rPr spc="-270" dirty="0"/>
              <a:t> </a:t>
            </a:r>
            <a:r>
              <a:rPr spc="-290" dirty="0"/>
              <a:t>U</a:t>
            </a:r>
            <a:r>
              <a:rPr spc="40" dirty="0"/>
              <a:t>sage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33450" y="2632405"/>
            <a:ext cx="10377805" cy="3150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4965" marR="58419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85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order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carry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out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civil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engineering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projects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safely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successfully,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such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as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constructing </a:t>
            </a:r>
            <a:r>
              <a:rPr sz="1800" spc="-6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road,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bridges,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tunnels. 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Tanks,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reservoirs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buildings,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selection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site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important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from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viewpoint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stability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foundation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availability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construction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materials,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geology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area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important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rock-forming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region,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their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physical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nature,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permeability,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faults,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joints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etc.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Thus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geology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related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civil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engineering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construction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jobs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with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economy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success.</a:t>
            </a:r>
            <a:endParaRPr sz="1800">
              <a:latin typeface="Verdana"/>
              <a:cs typeface="Verdana"/>
            </a:endParaRPr>
          </a:p>
          <a:p>
            <a:pPr marL="354965" marR="44069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Geology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provides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systematic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knowledge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construction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material,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their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structure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6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properties.</a:t>
            </a:r>
            <a:endParaRPr sz="1800">
              <a:latin typeface="Verdana"/>
              <a:cs typeface="Verdana"/>
            </a:endParaRPr>
          </a:p>
          <a:p>
            <a:pPr marL="354965" marR="548640" indent="-3429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knowledge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erosion,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transportation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deposition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by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surface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water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helps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soil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con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ti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29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con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ro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coa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rb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229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3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1029715"/>
            <a:ext cx="483108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30" dirty="0"/>
              <a:t>Importanc</a:t>
            </a:r>
            <a:r>
              <a:rPr spc="-25" dirty="0"/>
              <a:t>e</a:t>
            </a:r>
            <a:r>
              <a:rPr spc="-270" dirty="0"/>
              <a:t> </a:t>
            </a:r>
            <a:r>
              <a:rPr spc="105" dirty="0"/>
              <a:t>O</a:t>
            </a:r>
            <a:r>
              <a:rPr spc="45" dirty="0"/>
              <a:t>f</a:t>
            </a:r>
            <a:r>
              <a:rPr spc="-270" dirty="0"/>
              <a:t> </a:t>
            </a:r>
            <a:r>
              <a:rPr spc="-290" dirty="0"/>
              <a:t>U</a:t>
            </a:r>
            <a:r>
              <a:rPr spc="40" dirty="0"/>
              <a:t>sage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1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100"/>
              </a:spcBef>
              <a:tabLst>
                <a:tab pos="35623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pc="-105" dirty="0"/>
              <a:t>The</a:t>
            </a:r>
            <a:r>
              <a:rPr spc="-125" dirty="0"/>
              <a:t> </a:t>
            </a:r>
            <a:r>
              <a:rPr spc="-5" dirty="0"/>
              <a:t>foundation</a:t>
            </a:r>
            <a:r>
              <a:rPr spc="-130" dirty="0"/>
              <a:t> </a:t>
            </a:r>
            <a:r>
              <a:rPr spc="-40" dirty="0"/>
              <a:t>problems</a:t>
            </a:r>
            <a:r>
              <a:rPr spc="-140" dirty="0"/>
              <a:t> </a:t>
            </a:r>
            <a:r>
              <a:rPr spc="10" dirty="0"/>
              <a:t>of</a:t>
            </a:r>
            <a:r>
              <a:rPr spc="-135" dirty="0"/>
              <a:t> </a:t>
            </a:r>
            <a:r>
              <a:rPr spc="-45" dirty="0"/>
              <a:t>dams,</a:t>
            </a:r>
            <a:r>
              <a:rPr spc="-140" dirty="0"/>
              <a:t> </a:t>
            </a:r>
            <a:r>
              <a:rPr spc="-30" dirty="0"/>
              <a:t>bridges</a:t>
            </a:r>
            <a:r>
              <a:rPr spc="-140" dirty="0"/>
              <a:t> </a:t>
            </a:r>
            <a:r>
              <a:rPr spc="65" dirty="0"/>
              <a:t>and</a:t>
            </a:r>
            <a:r>
              <a:rPr spc="-110" dirty="0"/>
              <a:t> </a:t>
            </a:r>
            <a:r>
              <a:rPr spc="-45" dirty="0"/>
              <a:t>buildings</a:t>
            </a:r>
            <a:r>
              <a:rPr spc="-165" dirty="0"/>
              <a:t> </a:t>
            </a:r>
            <a:r>
              <a:rPr dirty="0"/>
              <a:t>are</a:t>
            </a:r>
            <a:r>
              <a:rPr spc="-125" dirty="0"/>
              <a:t> </a:t>
            </a:r>
            <a:r>
              <a:rPr spc="-35" dirty="0"/>
              <a:t>directly</a:t>
            </a:r>
            <a:endParaRPr sz="1450">
              <a:latin typeface="Lucida Sans Unicode"/>
              <a:cs typeface="Lucida Sans Unicode"/>
            </a:endParaRPr>
          </a:p>
          <a:p>
            <a:pPr marL="418465">
              <a:lnSpc>
                <a:spcPct val="100000"/>
              </a:lnSpc>
            </a:pPr>
            <a:r>
              <a:rPr spc="-10" dirty="0"/>
              <a:t>related</a:t>
            </a:r>
            <a:r>
              <a:rPr spc="-120" dirty="0"/>
              <a:t> </a:t>
            </a:r>
            <a:r>
              <a:rPr spc="-75" dirty="0"/>
              <a:t>with</a:t>
            </a:r>
            <a:r>
              <a:rPr spc="-100" dirty="0"/>
              <a:t> </a:t>
            </a:r>
            <a:r>
              <a:rPr spc="-15" dirty="0"/>
              <a:t>to</a:t>
            </a:r>
            <a:r>
              <a:rPr spc="-125" dirty="0"/>
              <a:t> </a:t>
            </a:r>
            <a:r>
              <a:rPr spc="30" dirty="0"/>
              <a:t>geology</a:t>
            </a:r>
            <a:r>
              <a:rPr spc="-140" dirty="0"/>
              <a:t> </a:t>
            </a:r>
            <a:r>
              <a:rPr spc="5" dirty="0"/>
              <a:t>of</a:t>
            </a:r>
            <a:r>
              <a:rPr spc="-140" dirty="0"/>
              <a:t> </a:t>
            </a:r>
            <a:r>
              <a:rPr spc="-25" dirty="0"/>
              <a:t>the</a:t>
            </a:r>
            <a:r>
              <a:rPr spc="-114" dirty="0"/>
              <a:t> </a:t>
            </a:r>
            <a:r>
              <a:rPr spc="35" dirty="0"/>
              <a:t>area</a:t>
            </a:r>
            <a:r>
              <a:rPr spc="-120" dirty="0"/>
              <a:t> </a:t>
            </a:r>
            <a:r>
              <a:rPr spc="-20" dirty="0"/>
              <a:t>where</a:t>
            </a:r>
            <a:r>
              <a:rPr spc="-90" dirty="0"/>
              <a:t> </a:t>
            </a:r>
            <a:r>
              <a:rPr spc="-45" dirty="0"/>
              <a:t>they</a:t>
            </a:r>
            <a:r>
              <a:rPr spc="-114" dirty="0"/>
              <a:t> </a:t>
            </a:r>
            <a:r>
              <a:rPr dirty="0"/>
              <a:t>are</a:t>
            </a:r>
            <a:r>
              <a:rPr spc="-120" dirty="0"/>
              <a:t> </a:t>
            </a:r>
            <a:r>
              <a:rPr spc="-15" dirty="0"/>
              <a:t>to</a:t>
            </a:r>
            <a:r>
              <a:rPr spc="-135" dirty="0"/>
              <a:t> </a:t>
            </a:r>
            <a:r>
              <a:rPr spc="95" dirty="0"/>
              <a:t>be</a:t>
            </a:r>
            <a:r>
              <a:rPr spc="-130" dirty="0"/>
              <a:t> </a:t>
            </a:r>
            <a:r>
              <a:rPr spc="-80" dirty="0"/>
              <a:t>built.</a:t>
            </a:r>
          </a:p>
          <a:p>
            <a:pPr marL="13335">
              <a:lnSpc>
                <a:spcPct val="100000"/>
              </a:lnSpc>
              <a:spcBef>
                <a:spcPts val="994"/>
              </a:spcBef>
              <a:tabLst>
                <a:tab pos="35623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pc="50" dirty="0"/>
              <a:t>Geological</a:t>
            </a:r>
            <a:r>
              <a:rPr spc="-160" dirty="0"/>
              <a:t> </a:t>
            </a:r>
            <a:r>
              <a:rPr spc="-15" dirty="0"/>
              <a:t>maps</a:t>
            </a:r>
            <a:r>
              <a:rPr spc="-120" dirty="0"/>
              <a:t> </a:t>
            </a:r>
            <a:r>
              <a:rPr spc="65" dirty="0"/>
              <a:t>and</a:t>
            </a:r>
            <a:r>
              <a:rPr spc="-105" dirty="0"/>
              <a:t> </a:t>
            </a:r>
            <a:r>
              <a:rPr spc="-50" dirty="0"/>
              <a:t>sections</a:t>
            </a:r>
            <a:r>
              <a:rPr spc="-114" dirty="0"/>
              <a:t> </a:t>
            </a:r>
            <a:r>
              <a:rPr dirty="0"/>
              <a:t>help</a:t>
            </a:r>
            <a:r>
              <a:rPr spc="-120" dirty="0"/>
              <a:t> </a:t>
            </a:r>
            <a:r>
              <a:rPr spc="-15" dirty="0"/>
              <a:t>considerably</a:t>
            </a:r>
            <a:r>
              <a:rPr spc="-135" dirty="0"/>
              <a:t> </a:t>
            </a:r>
            <a:r>
              <a:rPr spc="-80" dirty="0"/>
              <a:t>in</a:t>
            </a:r>
            <a:r>
              <a:rPr spc="-140" dirty="0"/>
              <a:t> </a:t>
            </a:r>
            <a:r>
              <a:rPr spc="-10" dirty="0"/>
              <a:t>planning</a:t>
            </a:r>
            <a:r>
              <a:rPr spc="-125" dirty="0"/>
              <a:t> </a:t>
            </a:r>
            <a:r>
              <a:rPr spc="-20" dirty="0"/>
              <a:t>many</a:t>
            </a:r>
            <a:r>
              <a:rPr spc="-120" dirty="0"/>
              <a:t> </a:t>
            </a:r>
            <a:r>
              <a:rPr spc="-20" dirty="0"/>
              <a:t>engineering</a:t>
            </a:r>
            <a:r>
              <a:rPr spc="-105" dirty="0"/>
              <a:t> </a:t>
            </a:r>
            <a:r>
              <a:rPr spc="-60" dirty="0"/>
              <a:t>projects.</a:t>
            </a:r>
            <a:endParaRPr sz="1450">
              <a:latin typeface="Lucida Sans Unicode"/>
              <a:cs typeface="Lucida Sans Unicode"/>
            </a:endParaRPr>
          </a:p>
          <a:p>
            <a:pPr marL="356235" marR="5080" indent="-342900">
              <a:lnSpc>
                <a:spcPct val="100000"/>
              </a:lnSpc>
              <a:spcBef>
                <a:spcPts val="1000"/>
              </a:spcBef>
              <a:tabLst>
                <a:tab pos="35623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pc="-60" dirty="0"/>
              <a:t>Igneous</a:t>
            </a:r>
            <a:r>
              <a:rPr spc="-130" dirty="0"/>
              <a:t> </a:t>
            </a:r>
            <a:r>
              <a:rPr spc="-85" dirty="0"/>
              <a:t>rocks,</a:t>
            </a:r>
            <a:r>
              <a:rPr spc="-135" dirty="0"/>
              <a:t> </a:t>
            </a:r>
            <a:r>
              <a:rPr spc="-45" dirty="0"/>
              <a:t>granite,</a:t>
            </a:r>
            <a:r>
              <a:rPr spc="-120" dirty="0"/>
              <a:t> </a:t>
            </a:r>
            <a:r>
              <a:rPr spc="-40" dirty="0"/>
              <a:t>basalt,</a:t>
            </a:r>
            <a:r>
              <a:rPr spc="-114" dirty="0"/>
              <a:t> </a:t>
            </a:r>
            <a:r>
              <a:rPr spc="45" dirty="0"/>
              <a:t>gabbro</a:t>
            </a:r>
            <a:r>
              <a:rPr spc="-140" dirty="0"/>
              <a:t> </a:t>
            </a:r>
            <a:r>
              <a:rPr spc="65" dirty="0"/>
              <a:t>and</a:t>
            </a:r>
            <a:r>
              <a:rPr spc="-125" dirty="0"/>
              <a:t> </a:t>
            </a:r>
            <a:r>
              <a:rPr spc="-25" dirty="0"/>
              <a:t>the</a:t>
            </a:r>
            <a:r>
              <a:rPr spc="-95" dirty="0"/>
              <a:t> </a:t>
            </a:r>
            <a:r>
              <a:rPr spc="-80" dirty="0"/>
              <a:t>most</a:t>
            </a:r>
            <a:r>
              <a:rPr spc="-140" dirty="0"/>
              <a:t> </a:t>
            </a:r>
            <a:r>
              <a:rPr spc="-40" dirty="0"/>
              <a:t>important</a:t>
            </a:r>
            <a:r>
              <a:rPr spc="-140" dirty="0"/>
              <a:t> </a:t>
            </a:r>
            <a:r>
              <a:rPr spc="-15" dirty="0"/>
              <a:t>species</a:t>
            </a:r>
            <a:r>
              <a:rPr spc="-120" dirty="0"/>
              <a:t> </a:t>
            </a:r>
            <a:r>
              <a:rPr spc="-25" dirty="0"/>
              <a:t>used</a:t>
            </a:r>
            <a:r>
              <a:rPr spc="-114" dirty="0"/>
              <a:t> </a:t>
            </a:r>
            <a:r>
              <a:rPr spc="-80" dirty="0"/>
              <a:t>in</a:t>
            </a:r>
            <a:r>
              <a:rPr spc="-145" dirty="0"/>
              <a:t> </a:t>
            </a:r>
            <a:r>
              <a:rPr spc="-25" dirty="0"/>
              <a:t>the</a:t>
            </a:r>
            <a:r>
              <a:rPr spc="-105" dirty="0"/>
              <a:t> </a:t>
            </a:r>
            <a:r>
              <a:rPr spc="-40" dirty="0"/>
              <a:t>best</a:t>
            </a:r>
            <a:r>
              <a:rPr spc="-120" dirty="0"/>
              <a:t> </a:t>
            </a:r>
            <a:r>
              <a:rPr spc="5" dirty="0"/>
              <a:t>way</a:t>
            </a:r>
            <a:r>
              <a:rPr spc="-100" dirty="0"/>
              <a:t> </a:t>
            </a:r>
            <a:r>
              <a:rPr spc="-15" dirty="0"/>
              <a:t>to </a:t>
            </a:r>
            <a:r>
              <a:rPr spc="-615" dirty="0"/>
              <a:t> </a:t>
            </a:r>
            <a:r>
              <a:rPr spc="170" dirty="0"/>
              <a:t>c</a:t>
            </a:r>
            <a:r>
              <a:rPr spc="190" dirty="0"/>
              <a:t>a</a:t>
            </a:r>
            <a:r>
              <a:rPr spc="-185" dirty="0"/>
              <a:t>rry</a:t>
            </a:r>
            <a:r>
              <a:rPr spc="-165" dirty="0"/>
              <a:t> </a:t>
            </a:r>
            <a:r>
              <a:rPr spc="-25" dirty="0"/>
              <a:t>b</a:t>
            </a:r>
            <a:r>
              <a:rPr spc="5" dirty="0"/>
              <a:t>i</a:t>
            </a:r>
            <a:r>
              <a:rPr spc="85" dirty="0"/>
              <a:t>g</a:t>
            </a:r>
            <a:r>
              <a:rPr spc="-155" dirty="0"/>
              <a:t> </a:t>
            </a:r>
            <a:r>
              <a:rPr spc="-15" dirty="0"/>
              <a:t>w</a:t>
            </a:r>
            <a:r>
              <a:rPr spc="85" dirty="0"/>
              <a:t>e</a:t>
            </a:r>
            <a:r>
              <a:rPr spc="-114" dirty="0"/>
              <a:t>i</a:t>
            </a:r>
            <a:r>
              <a:rPr spc="20" dirty="0"/>
              <a:t>g</a:t>
            </a:r>
            <a:r>
              <a:rPr spc="10" dirty="0"/>
              <a:t>h</a:t>
            </a:r>
            <a:r>
              <a:rPr spc="-100" dirty="0"/>
              <a:t>t</a:t>
            </a:r>
            <a:r>
              <a:rPr spc="-95" dirty="0"/>
              <a:t> </a:t>
            </a:r>
            <a:r>
              <a:rPr spc="-25" dirty="0"/>
              <a:t>su</a:t>
            </a:r>
            <a:r>
              <a:rPr spc="-30" dirty="0"/>
              <a:t>c</a:t>
            </a:r>
            <a:r>
              <a:rPr spc="-45" dirty="0"/>
              <a:t>h</a:t>
            </a:r>
            <a:r>
              <a:rPr spc="-125" dirty="0"/>
              <a:t> </a:t>
            </a:r>
            <a:r>
              <a:rPr spc="135" dirty="0"/>
              <a:t>a</a:t>
            </a:r>
            <a:r>
              <a:rPr spc="-240" dirty="0"/>
              <a:t>s</a:t>
            </a:r>
            <a:r>
              <a:rPr spc="-135" dirty="0"/>
              <a:t> </a:t>
            </a:r>
            <a:r>
              <a:rPr dirty="0"/>
              <a:t>ro</a:t>
            </a:r>
            <a:r>
              <a:rPr spc="-10" dirty="0"/>
              <a:t>a</a:t>
            </a:r>
            <a:r>
              <a:rPr spc="110" dirty="0"/>
              <a:t>d</a:t>
            </a:r>
            <a:r>
              <a:rPr spc="-130" dirty="0"/>
              <a:t> </a:t>
            </a:r>
            <a:r>
              <a:rPr spc="85" dirty="0"/>
              <a:t>con</a:t>
            </a:r>
            <a:r>
              <a:rPr spc="-200" dirty="0"/>
              <a:t>s</a:t>
            </a:r>
            <a:r>
              <a:rPr spc="-165" dirty="0"/>
              <a:t>t</a:t>
            </a:r>
            <a:r>
              <a:rPr spc="-40" dirty="0"/>
              <a:t>ruc</a:t>
            </a:r>
            <a:r>
              <a:rPr spc="-45" dirty="0"/>
              <a:t>t</a:t>
            </a:r>
            <a:r>
              <a:rPr spc="-114" dirty="0"/>
              <a:t>i</a:t>
            </a:r>
            <a:r>
              <a:rPr spc="20" dirty="0"/>
              <a:t>o</a:t>
            </a:r>
            <a:r>
              <a:rPr spc="10" dirty="0"/>
              <a:t>n</a:t>
            </a:r>
            <a:r>
              <a:rPr spc="-160" dirty="0"/>
              <a:t>.</a:t>
            </a:r>
            <a:endParaRPr sz="1450">
              <a:latin typeface="Lucida Sans Unicode"/>
              <a:cs typeface="Lucida Sans Unicode"/>
            </a:endParaRPr>
          </a:p>
          <a:p>
            <a:pPr marL="13335">
              <a:lnSpc>
                <a:spcPct val="100000"/>
              </a:lnSpc>
              <a:spcBef>
                <a:spcPts val="1010"/>
              </a:spcBef>
              <a:tabLst>
                <a:tab pos="356235" algn="l"/>
              </a:tabLst>
            </a:pPr>
            <a:r>
              <a:rPr sz="1450" spc="-145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pc="15" dirty="0"/>
              <a:t>Metamorphic</a:t>
            </a:r>
            <a:r>
              <a:rPr spc="-170" dirty="0"/>
              <a:t> </a:t>
            </a:r>
            <a:r>
              <a:rPr spc="-85" dirty="0"/>
              <a:t>rocks,</a:t>
            </a:r>
            <a:r>
              <a:rPr spc="-125" dirty="0"/>
              <a:t> </a:t>
            </a:r>
            <a:r>
              <a:rPr spc="-35" dirty="0"/>
              <a:t>marble,</a:t>
            </a:r>
            <a:r>
              <a:rPr spc="-135" dirty="0"/>
              <a:t> </a:t>
            </a:r>
            <a:r>
              <a:rPr spc="-80" dirty="0"/>
              <a:t>gneiss</a:t>
            </a:r>
            <a:r>
              <a:rPr spc="-140" dirty="0"/>
              <a:t> </a:t>
            </a:r>
            <a:r>
              <a:rPr spc="65" dirty="0"/>
              <a:t>and</a:t>
            </a:r>
            <a:r>
              <a:rPr spc="-130" dirty="0"/>
              <a:t> </a:t>
            </a:r>
            <a:r>
              <a:rPr spc="-90" dirty="0"/>
              <a:t>schist</a:t>
            </a:r>
            <a:r>
              <a:rPr spc="-130" dirty="0"/>
              <a:t> </a:t>
            </a:r>
            <a:r>
              <a:rPr spc="5" dirty="0"/>
              <a:t>column</a:t>
            </a:r>
            <a:r>
              <a:rPr spc="-150" dirty="0"/>
              <a:t> </a:t>
            </a:r>
            <a:r>
              <a:rPr spc="-180" dirty="0"/>
              <a:t>is</a:t>
            </a:r>
            <a:r>
              <a:rPr spc="-155" dirty="0"/>
              <a:t> </a:t>
            </a:r>
            <a:r>
              <a:rPr spc="-25" dirty="0"/>
              <a:t>not</a:t>
            </a:r>
            <a:r>
              <a:rPr spc="-120" dirty="0"/>
              <a:t> </a:t>
            </a:r>
            <a:r>
              <a:rPr spc="-40" dirty="0"/>
              <a:t>suitable</a:t>
            </a:r>
            <a:r>
              <a:rPr spc="-140" dirty="0"/>
              <a:t> </a:t>
            </a:r>
            <a:r>
              <a:rPr spc="-50" dirty="0"/>
              <a:t>as</a:t>
            </a:r>
            <a:r>
              <a:rPr spc="-135" dirty="0"/>
              <a:t> </a:t>
            </a:r>
            <a:r>
              <a:rPr spc="-35" dirty="0"/>
              <a:t>material</a:t>
            </a:r>
            <a:r>
              <a:rPr spc="-130" dirty="0"/>
              <a:t> </a:t>
            </a:r>
            <a:r>
              <a:rPr spc="-75" dirty="0"/>
              <a:t>for</a:t>
            </a:r>
            <a:r>
              <a:rPr spc="-140" dirty="0"/>
              <a:t> </a:t>
            </a:r>
            <a:r>
              <a:rPr spc="25" dirty="0"/>
              <a:t>road</a:t>
            </a:r>
            <a:endParaRPr sz="1450">
              <a:latin typeface="Lucida Sans Unicode"/>
              <a:cs typeface="Lucida Sans Unicode"/>
            </a:endParaRPr>
          </a:p>
          <a:p>
            <a:pPr marL="356235">
              <a:lnSpc>
                <a:spcPct val="100000"/>
              </a:lnSpc>
            </a:pPr>
            <a:r>
              <a:rPr spc="-30" dirty="0"/>
              <a:t>construction</a:t>
            </a:r>
            <a:r>
              <a:rPr spc="-130" dirty="0"/>
              <a:t> </a:t>
            </a:r>
            <a:r>
              <a:rPr spc="50" dirty="0"/>
              <a:t>because</a:t>
            </a:r>
            <a:r>
              <a:rPr spc="-114" dirty="0"/>
              <a:t> </a:t>
            </a:r>
            <a:r>
              <a:rPr spc="-110" dirty="0"/>
              <a:t>it</a:t>
            </a:r>
            <a:r>
              <a:rPr spc="-150" dirty="0"/>
              <a:t> </a:t>
            </a:r>
            <a:r>
              <a:rPr spc="-180" dirty="0"/>
              <a:t>is</a:t>
            </a:r>
            <a:r>
              <a:rPr spc="-160" dirty="0"/>
              <a:t> </a:t>
            </a:r>
            <a:r>
              <a:rPr spc="10" dirty="0"/>
              <a:t>weak</a:t>
            </a:r>
            <a:r>
              <a:rPr spc="-85" dirty="0"/>
              <a:t> </a:t>
            </a:r>
            <a:r>
              <a:rPr spc="-80" dirty="0"/>
              <a:t>in</a:t>
            </a:r>
            <a:r>
              <a:rPr spc="-145" dirty="0"/>
              <a:t> </a:t>
            </a:r>
            <a:r>
              <a:rPr dirty="0"/>
              <a:t>bearing</a:t>
            </a:r>
            <a:r>
              <a:rPr spc="-140" dirty="0"/>
              <a:t> </a:t>
            </a:r>
            <a:r>
              <a:rPr spc="-90" dirty="0"/>
              <a:t>pressure</a:t>
            </a:r>
            <a:r>
              <a:rPr spc="-100" dirty="0"/>
              <a:t> </a:t>
            </a:r>
            <a:r>
              <a:rPr spc="-25" dirty="0"/>
              <a:t>means</a:t>
            </a:r>
            <a:r>
              <a:rPr spc="-120" dirty="0"/>
              <a:t> </a:t>
            </a:r>
            <a:r>
              <a:rPr spc="-25" dirty="0"/>
              <a:t>the</a:t>
            </a:r>
            <a:r>
              <a:rPr spc="-114" dirty="0"/>
              <a:t> </a:t>
            </a:r>
            <a:r>
              <a:rPr spc="-40" dirty="0"/>
              <a:t>break.</a:t>
            </a:r>
          </a:p>
          <a:p>
            <a:pPr marL="356235" marR="235585" indent="-342900">
              <a:lnSpc>
                <a:spcPct val="100000"/>
              </a:lnSpc>
              <a:spcBef>
                <a:spcPts val="994"/>
              </a:spcBef>
              <a:tabLst>
                <a:tab pos="35623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pc="-55" dirty="0"/>
              <a:t>Sedimentary</a:t>
            </a:r>
            <a:r>
              <a:rPr spc="-140" dirty="0"/>
              <a:t> </a:t>
            </a:r>
            <a:r>
              <a:rPr spc="-80" dirty="0"/>
              <a:t>rocks,</a:t>
            </a:r>
            <a:r>
              <a:rPr spc="-110" dirty="0"/>
              <a:t> </a:t>
            </a:r>
            <a:r>
              <a:rPr spc="-60" dirty="0"/>
              <a:t>limestone,</a:t>
            </a:r>
            <a:r>
              <a:rPr spc="-114" dirty="0"/>
              <a:t> </a:t>
            </a:r>
            <a:r>
              <a:rPr spc="-35" dirty="0"/>
              <a:t>sandstone</a:t>
            </a:r>
            <a:r>
              <a:rPr spc="-90" dirty="0"/>
              <a:t> </a:t>
            </a:r>
            <a:r>
              <a:rPr spc="65" dirty="0"/>
              <a:t>and</a:t>
            </a:r>
            <a:r>
              <a:rPr spc="-110" dirty="0"/>
              <a:t> </a:t>
            </a:r>
            <a:r>
              <a:rPr spc="30" dirty="0"/>
              <a:t>clay</a:t>
            </a:r>
            <a:r>
              <a:rPr spc="-140" dirty="0"/>
              <a:t> </a:t>
            </a:r>
            <a:r>
              <a:rPr spc="-50" dirty="0"/>
              <a:t>stone</a:t>
            </a:r>
            <a:r>
              <a:rPr spc="-90" dirty="0"/>
              <a:t> </a:t>
            </a:r>
            <a:r>
              <a:rPr spc="-25" dirty="0"/>
              <a:t>used</a:t>
            </a:r>
            <a:r>
              <a:rPr spc="-110" dirty="0"/>
              <a:t> </a:t>
            </a:r>
            <a:r>
              <a:rPr spc="-50" dirty="0"/>
              <a:t>limestone</a:t>
            </a:r>
            <a:r>
              <a:rPr spc="-114" dirty="0"/>
              <a:t> </a:t>
            </a:r>
            <a:r>
              <a:rPr spc="65" dirty="0"/>
              <a:t>and</a:t>
            </a:r>
            <a:r>
              <a:rPr spc="-120" dirty="0"/>
              <a:t> </a:t>
            </a:r>
            <a:r>
              <a:rPr spc="-10" dirty="0"/>
              <a:t>dolomite</a:t>
            </a:r>
            <a:r>
              <a:rPr spc="-140" dirty="0"/>
              <a:t> </a:t>
            </a:r>
            <a:r>
              <a:rPr spc="-80" dirty="0"/>
              <a:t>in</a:t>
            </a:r>
            <a:r>
              <a:rPr spc="-150" dirty="0"/>
              <a:t> </a:t>
            </a:r>
            <a:r>
              <a:rPr spc="-25" dirty="0"/>
              <a:t>the </a:t>
            </a:r>
            <a:r>
              <a:rPr spc="-620" dirty="0"/>
              <a:t> </a:t>
            </a:r>
            <a:r>
              <a:rPr spc="-30" dirty="0"/>
              <a:t>construction</a:t>
            </a:r>
            <a:r>
              <a:rPr spc="-125" dirty="0"/>
              <a:t> </a:t>
            </a:r>
            <a:r>
              <a:rPr spc="5" dirty="0"/>
              <a:t>of</a:t>
            </a:r>
            <a:r>
              <a:rPr spc="-140" dirty="0"/>
              <a:t> </a:t>
            </a:r>
            <a:r>
              <a:rPr spc="-30" dirty="0"/>
              <a:t>roads</a:t>
            </a:r>
            <a:r>
              <a:rPr spc="-130" dirty="0"/>
              <a:t> </a:t>
            </a:r>
            <a:r>
              <a:rPr spc="65" dirty="0"/>
              <a:t>and</a:t>
            </a:r>
            <a:r>
              <a:rPr spc="-114" dirty="0"/>
              <a:t> </a:t>
            </a:r>
            <a:r>
              <a:rPr spc="-25" dirty="0"/>
              <a:t>the</a:t>
            </a:r>
            <a:r>
              <a:rPr spc="-110" dirty="0"/>
              <a:t> </a:t>
            </a:r>
            <a:r>
              <a:rPr spc="-55" dirty="0"/>
              <a:t>lime</a:t>
            </a:r>
            <a:r>
              <a:rPr spc="-155" dirty="0"/>
              <a:t> </a:t>
            </a:r>
            <a:r>
              <a:rPr spc="-50" dirty="0"/>
              <a:t>stone</a:t>
            </a:r>
            <a:r>
              <a:rPr spc="-105" dirty="0"/>
              <a:t> </a:t>
            </a:r>
            <a:r>
              <a:rPr spc="-180" dirty="0"/>
              <a:t>is</a:t>
            </a:r>
            <a:r>
              <a:rPr spc="-155" dirty="0"/>
              <a:t> </a:t>
            </a:r>
            <a:r>
              <a:rPr spc="-40" dirty="0"/>
              <a:t>also</a:t>
            </a:r>
            <a:r>
              <a:rPr spc="-145" dirty="0"/>
              <a:t> </a:t>
            </a:r>
            <a:r>
              <a:rPr spc="-25" dirty="0"/>
              <a:t>used</a:t>
            </a:r>
            <a:r>
              <a:rPr spc="-100" dirty="0"/>
              <a:t> </a:t>
            </a:r>
            <a:r>
              <a:rPr spc="-80" dirty="0"/>
              <a:t>in</a:t>
            </a:r>
            <a:r>
              <a:rPr spc="-145" dirty="0"/>
              <a:t> </a:t>
            </a:r>
            <a:r>
              <a:rPr spc="40" dirty="0"/>
              <a:t>concrete</a:t>
            </a:r>
            <a:r>
              <a:rPr spc="-110" dirty="0"/>
              <a:t> </a:t>
            </a:r>
            <a:r>
              <a:rPr spc="-15" dirty="0"/>
              <a:t>to</a:t>
            </a:r>
            <a:r>
              <a:rPr spc="-114" dirty="0"/>
              <a:t> </a:t>
            </a:r>
            <a:r>
              <a:rPr spc="-50" dirty="0"/>
              <a:t>withstand</a:t>
            </a:r>
            <a:r>
              <a:rPr spc="-80" dirty="0"/>
              <a:t> </a:t>
            </a:r>
            <a:r>
              <a:rPr spc="-25" dirty="0"/>
              <a:t>the</a:t>
            </a:r>
            <a:r>
              <a:rPr spc="-110" dirty="0"/>
              <a:t> </a:t>
            </a:r>
            <a:r>
              <a:rPr spc="-100" dirty="0"/>
              <a:t>pressure.</a:t>
            </a:r>
            <a:endParaRPr sz="1450">
              <a:latin typeface="Lucida Sans Unicode"/>
              <a:cs typeface="Lucida Sans Unicode"/>
            </a:endParaRPr>
          </a:p>
          <a:p>
            <a:pPr marL="356235">
              <a:lnSpc>
                <a:spcPct val="100000"/>
              </a:lnSpc>
            </a:pPr>
            <a:r>
              <a:rPr spc="-55" dirty="0"/>
              <a:t>Sedimentary</a:t>
            </a:r>
            <a:r>
              <a:rPr spc="-145" dirty="0"/>
              <a:t> </a:t>
            </a:r>
            <a:r>
              <a:rPr spc="-65" dirty="0"/>
              <a:t>rocks</a:t>
            </a:r>
            <a:r>
              <a:rPr spc="-135" dirty="0"/>
              <a:t> </a:t>
            </a:r>
            <a:r>
              <a:rPr dirty="0"/>
              <a:t>are</a:t>
            </a:r>
            <a:r>
              <a:rPr spc="-145" dirty="0"/>
              <a:t> </a:t>
            </a:r>
            <a:r>
              <a:rPr spc="-35" dirty="0"/>
              <a:t>also</a:t>
            </a:r>
            <a:r>
              <a:rPr spc="-135" dirty="0"/>
              <a:t> </a:t>
            </a:r>
            <a:r>
              <a:rPr spc="-40" dirty="0"/>
              <a:t>significant</a:t>
            </a:r>
            <a:r>
              <a:rPr spc="-175" dirty="0"/>
              <a:t> </a:t>
            </a:r>
            <a:r>
              <a:rPr spc="-80" dirty="0"/>
              <a:t>in</a:t>
            </a:r>
            <a:r>
              <a:rPr spc="-150" dirty="0"/>
              <a:t> </a:t>
            </a:r>
            <a:r>
              <a:rPr spc="60" dirty="0"/>
              <a:t>economic</a:t>
            </a:r>
            <a:r>
              <a:rPr spc="-140" dirty="0"/>
              <a:t> </a:t>
            </a:r>
            <a:r>
              <a:rPr spc="-120" dirty="0"/>
              <a:t>terms,</a:t>
            </a:r>
            <a:r>
              <a:rPr spc="-114" dirty="0"/>
              <a:t> </a:t>
            </a:r>
            <a:r>
              <a:rPr spc="20" dirty="0"/>
              <a:t>being</a:t>
            </a:r>
            <a:r>
              <a:rPr spc="-135" dirty="0"/>
              <a:t> </a:t>
            </a:r>
            <a:r>
              <a:rPr spc="-55" dirty="0"/>
              <a:t>relatively</a:t>
            </a:r>
            <a:r>
              <a:rPr spc="-155" dirty="0"/>
              <a:t> </a:t>
            </a:r>
            <a:r>
              <a:rPr spc="-85" dirty="0"/>
              <a:t>soft</a:t>
            </a:r>
            <a:r>
              <a:rPr spc="-130" dirty="0"/>
              <a:t> </a:t>
            </a:r>
            <a:r>
              <a:rPr spc="65" dirty="0"/>
              <a:t>and</a:t>
            </a:r>
            <a:r>
              <a:rPr spc="-125" dirty="0"/>
              <a:t> </a:t>
            </a:r>
            <a:r>
              <a:rPr spc="-30" dirty="0"/>
              <a:t>easy</a:t>
            </a:r>
            <a:r>
              <a:rPr spc="-125" dirty="0"/>
              <a:t> </a:t>
            </a:r>
            <a:r>
              <a:rPr spc="-15" dirty="0"/>
              <a:t>to</a:t>
            </a:r>
            <a:r>
              <a:rPr spc="-125" dirty="0"/>
              <a:t> </a:t>
            </a:r>
            <a:r>
              <a:rPr spc="25" dirty="0"/>
              <a:t>cut</a:t>
            </a:r>
          </a:p>
          <a:p>
            <a:pPr marL="356235">
              <a:lnSpc>
                <a:spcPct val="100000"/>
              </a:lnSpc>
            </a:pPr>
            <a:r>
              <a:rPr spc="-45" dirty="0"/>
              <a:t>they</a:t>
            </a:r>
            <a:r>
              <a:rPr spc="-125" dirty="0"/>
              <a:t> </a:t>
            </a:r>
            <a:r>
              <a:rPr dirty="0"/>
              <a:t>are</a:t>
            </a:r>
            <a:r>
              <a:rPr spc="-130" dirty="0"/>
              <a:t> </a:t>
            </a:r>
            <a:r>
              <a:rPr spc="-15" dirty="0"/>
              <a:t>often</a:t>
            </a:r>
            <a:r>
              <a:rPr spc="-110" dirty="0"/>
              <a:t> </a:t>
            </a:r>
            <a:r>
              <a:rPr spc="-25" dirty="0"/>
              <a:t>used</a:t>
            </a:r>
            <a:r>
              <a:rPr spc="-105" dirty="0"/>
              <a:t> </a:t>
            </a:r>
            <a:r>
              <a:rPr spc="-50" dirty="0"/>
              <a:t>as</a:t>
            </a:r>
            <a:r>
              <a:rPr spc="-135" dirty="0"/>
              <a:t> </a:t>
            </a:r>
            <a:r>
              <a:rPr spc="-30" dirty="0"/>
              <a:t>construction</a:t>
            </a:r>
            <a:r>
              <a:rPr spc="-114" dirty="0"/>
              <a:t> </a:t>
            </a:r>
            <a:r>
              <a:rPr spc="-70" dirty="0"/>
              <a:t>materials.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1029715"/>
            <a:ext cx="169354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40" dirty="0"/>
              <a:t>o</a:t>
            </a:r>
            <a:r>
              <a:rPr spc="30" dirty="0"/>
              <a:t>u</a:t>
            </a:r>
            <a:r>
              <a:rPr spc="-185" dirty="0"/>
              <a:t>tlines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2505805"/>
            <a:ext cx="1748789" cy="1228725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Types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Applications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Importance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698974"/>
            <a:ext cx="3414268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65" dirty="0">
                <a:latin typeface="Tahoma"/>
                <a:cs typeface="Tahoma"/>
              </a:rPr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2505805"/>
            <a:ext cx="8592185" cy="3129280"/>
          </a:xfrm>
          <a:prstGeom prst="rect">
            <a:avLst/>
          </a:prstGeom>
        </p:spPr>
        <p:txBody>
          <a:bodyPr vert="horz" wrap="square" lIns="0" tIns="139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solid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cumulative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minerals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5" dirty="0">
                <a:solidFill>
                  <a:srgbClr val="404040"/>
                </a:solidFill>
                <a:latin typeface="Verdana"/>
                <a:cs typeface="Verdana"/>
              </a:rPr>
              <a:t>located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earth's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lithosphere.</a:t>
            </a:r>
            <a:endParaRPr sz="18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generally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classified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into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igneous,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sedimentary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metamorphic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rocks.</a:t>
            </a:r>
            <a:endParaRPr sz="1800">
              <a:latin typeface="Verdana"/>
              <a:cs typeface="Verdana"/>
            </a:endParaRPr>
          </a:p>
          <a:p>
            <a:pPr marL="355600" marR="43180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consist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mixtures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minerals,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fragments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other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organic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matter.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10"/>
              </a:spcBef>
              <a:tabLst>
                <a:tab pos="354965" algn="l"/>
              </a:tabLst>
            </a:pPr>
            <a:r>
              <a:rPr sz="1450" spc="-145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These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classified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basis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their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mineral,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chemical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textural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composition.</a:t>
            </a:r>
            <a:endParaRPr sz="1800">
              <a:latin typeface="Verdana"/>
              <a:cs typeface="Verdana"/>
            </a:endParaRPr>
          </a:p>
          <a:p>
            <a:pPr marL="355600" marR="16446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essentially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mixtures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therefore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not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possible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determine </a:t>
            </a:r>
            <a:r>
              <a:rPr sz="1800" spc="-6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de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90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1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19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l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1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19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pr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04" dirty="0">
                <a:solidFill>
                  <a:srgbClr val="404040"/>
                </a:solidFill>
                <a:latin typeface="Verdana"/>
                <a:cs typeface="Verdana"/>
              </a:rPr>
              <a:t>s.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236209" y="3607815"/>
            <a:ext cx="59690" cy="13970"/>
          </a:xfrm>
          <a:custGeom>
            <a:avLst/>
            <a:gdLst/>
            <a:ahLst/>
            <a:cxnLst/>
            <a:rect l="l" t="t" r="r" b="b"/>
            <a:pathLst>
              <a:path w="59689" h="13970">
                <a:moveTo>
                  <a:pt x="59436" y="0"/>
                </a:moveTo>
                <a:lnTo>
                  <a:pt x="0" y="0"/>
                </a:lnTo>
                <a:lnTo>
                  <a:pt x="0" y="13716"/>
                </a:lnTo>
                <a:lnTo>
                  <a:pt x="59436" y="13716"/>
                </a:lnTo>
                <a:lnTo>
                  <a:pt x="59436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33932" y="698974"/>
            <a:ext cx="3871468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65" dirty="0">
                <a:latin typeface="Tahoma"/>
                <a:cs typeface="Tahoma"/>
              </a:rPr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233932" y="2650998"/>
            <a:ext cx="8352790" cy="272923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ts val="1664"/>
              </a:lnSpc>
              <a:spcBef>
                <a:spcPts val="90"/>
              </a:spcBef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</a:t>
            </a:r>
            <a:endParaRPr sz="1450">
              <a:latin typeface="Lucida Sans Unicode"/>
              <a:cs typeface="Lucida Sans Unicode"/>
            </a:endParaRPr>
          </a:p>
          <a:p>
            <a:pPr marL="355600" marR="5080">
              <a:lnSpc>
                <a:spcPts val="1939"/>
              </a:lnSpc>
              <a:spcBef>
                <a:spcPts val="175"/>
              </a:spcBef>
            </a:pP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extremely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important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terms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their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properties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stability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strength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as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geological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material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which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construction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foundations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made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historically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as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building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material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from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which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important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mo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nume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gs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made.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ts val="2055"/>
              </a:lnSpc>
              <a:spcBef>
                <a:spcPts val="76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Stone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used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wall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building,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u="heavy" spc="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bridge</a:t>
            </a:r>
            <a:r>
              <a:rPr sz="1800" u="heavy" spc="-1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spc="-3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construction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over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history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until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ts val="2055"/>
              </a:lnSpc>
            </a:pP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16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ti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8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ll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fr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04" dirty="0">
                <a:solidFill>
                  <a:srgbClr val="404040"/>
                </a:solidFill>
                <a:latin typeface="Verdana"/>
                <a:cs typeface="Verdana"/>
              </a:rPr>
              <a:t>s.</a:t>
            </a:r>
            <a:endParaRPr sz="1800">
              <a:latin typeface="Verdana"/>
              <a:cs typeface="Verdana"/>
            </a:endParaRPr>
          </a:p>
          <a:p>
            <a:pPr marL="355600" marR="165735" indent="-342900">
              <a:lnSpc>
                <a:spcPts val="1939"/>
              </a:lnSpc>
              <a:spcBef>
                <a:spcPts val="102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building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stones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normally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extracted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by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surface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quarrying,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drilled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split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using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diamond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saws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 iron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wedges,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then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shaped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80" dirty="0">
                <a:solidFill>
                  <a:srgbClr val="404040"/>
                </a:solidFill>
                <a:latin typeface="Verdana"/>
                <a:cs typeface="Verdana"/>
              </a:rPr>
              <a:t>cco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229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re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q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me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23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698974"/>
            <a:ext cx="3871468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65" dirty="0">
                <a:latin typeface="Tahoma"/>
                <a:cs typeface="Tahoma"/>
              </a:rPr>
              <a:t>Introduction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33932" y="2580208"/>
            <a:ext cx="8364220" cy="3200400"/>
          </a:xfrm>
          <a:prstGeom prst="rect">
            <a:avLst/>
          </a:prstGeom>
        </p:spPr>
        <p:txBody>
          <a:bodyPr vert="horz" wrap="square" lIns="0" tIns="64769" rIns="0" bIns="0" rtlCol="0">
            <a:spAutoFit/>
          </a:bodyPr>
          <a:lstStyle/>
          <a:p>
            <a:pPr marL="355600" marR="19685" indent="-342900">
              <a:lnSpc>
                <a:spcPct val="80100"/>
              </a:lnSpc>
              <a:spcBef>
                <a:spcPts val="509"/>
              </a:spcBef>
              <a:tabLst>
                <a:tab pos="354965" algn="l"/>
              </a:tabLst>
            </a:pPr>
            <a:r>
              <a:rPr sz="1350" spc="-13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Traditional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stone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0" dirty="0">
                <a:solidFill>
                  <a:srgbClr val="404040"/>
                </a:solidFill>
                <a:latin typeface="Verdana"/>
                <a:cs typeface="Verdana"/>
              </a:rPr>
              <a:t>masonry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rarely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used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today,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0" dirty="0">
                <a:solidFill>
                  <a:srgbClr val="404040"/>
                </a:solidFill>
                <a:latin typeface="Verdana"/>
                <a:cs typeface="Verdana"/>
              </a:rPr>
              <a:t>because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stone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30" dirty="0">
                <a:solidFill>
                  <a:srgbClr val="404040"/>
                </a:solidFill>
                <a:latin typeface="Verdana"/>
                <a:cs typeface="Verdana"/>
              </a:rPr>
              <a:t>expensive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to </a:t>
            </a:r>
            <a:r>
              <a:rPr sz="1700" spc="-5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70" dirty="0">
                <a:solidFill>
                  <a:srgbClr val="404040"/>
                </a:solidFill>
                <a:latin typeface="Verdana"/>
                <a:cs typeface="Verdana"/>
              </a:rPr>
              <a:t>quarry, 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cut </a:t>
            </a:r>
            <a:r>
              <a:rPr sz="17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transport, </a:t>
            </a:r>
            <a:r>
              <a:rPr sz="17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the building </a:t>
            </a:r>
            <a:r>
              <a:rPr sz="1700" spc="-30" dirty="0">
                <a:solidFill>
                  <a:srgbClr val="404040"/>
                </a:solidFill>
                <a:latin typeface="Verdana"/>
                <a:cs typeface="Verdana"/>
              </a:rPr>
              <a:t>process 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labour </a:t>
            </a:r>
            <a:r>
              <a:rPr sz="17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skill- 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70" dirty="0">
                <a:solidFill>
                  <a:srgbClr val="404040"/>
                </a:solidFill>
                <a:latin typeface="Verdana"/>
                <a:cs typeface="Verdana"/>
              </a:rPr>
              <a:t>intensive.</a:t>
            </a:r>
            <a:endParaRPr sz="1700">
              <a:latin typeface="Verdana"/>
              <a:cs typeface="Verdana"/>
            </a:endParaRPr>
          </a:p>
          <a:p>
            <a:pPr marL="355600" marR="63500" indent="-342900">
              <a:lnSpc>
                <a:spcPts val="1630"/>
              </a:lnSpc>
              <a:spcBef>
                <a:spcPts val="985"/>
              </a:spcBef>
              <a:tabLst>
                <a:tab pos="354965" algn="l"/>
              </a:tabLst>
            </a:pPr>
            <a:r>
              <a:rPr sz="1350" spc="-13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700" spc="-60" dirty="0">
                <a:solidFill>
                  <a:srgbClr val="404040"/>
                </a:solidFill>
                <a:latin typeface="Verdana"/>
                <a:cs typeface="Verdana"/>
              </a:rPr>
              <a:t>Instead,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most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modern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stonework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utilises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veneer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stone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(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90" dirty="0">
                <a:solidFill>
                  <a:srgbClr val="404040"/>
                </a:solidFill>
                <a:latin typeface="Verdana"/>
                <a:cs typeface="Verdana"/>
              </a:rPr>
              <a:t>thin,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35" dirty="0">
                <a:solidFill>
                  <a:srgbClr val="404040"/>
                </a:solidFill>
                <a:latin typeface="Verdana"/>
                <a:cs typeface="Verdana"/>
              </a:rPr>
              <a:t>flat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20" dirty="0">
                <a:solidFill>
                  <a:srgbClr val="404040"/>
                </a:solidFill>
                <a:latin typeface="Verdana"/>
                <a:cs typeface="Verdana"/>
              </a:rPr>
              <a:t>pieces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) </a:t>
            </a:r>
            <a:r>
              <a:rPr sz="1700" spc="-5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spc="-114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2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10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114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ai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nst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4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wa</a:t>
            </a:r>
            <a:r>
              <a:rPr sz="1700" spc="2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80" dirty="0">
                <a:solidFill>
                  <a:srgbClr val="404040"/>
                </a:solidFill>
                <a:latin typeface="Verdana"/>
                <a:cs typeface="Verdana"/>
              </a:rPr>
              <a:t>co</a:t>
            </a:r>
            <a:r>
              <a:rPr sz="1700" spc="9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700" dirty="0">
                <a:solidFill>
                  <a:srgbClr val="404040"/>
                </a:solidFill>
                <a:latin typeface="Verdana"/>
                <a:cs typeface="Verdana"/>
              </a:rPr>
              <a:t>cre</a:t>
            </a:r>
            <a:r>
              <a:rPr sz="1700" spc="-1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b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ocks.</a:t>
            </a:r>
            <a:endParaRPr sz="17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605"/>
              </a:spcBef>
              <a:tabLst>
                <a:tab pos="354965" algn="l"/>
              </a:tabLst>
            </a:pPr>
            <a:r>
              <a:rPr sz="1350" spc="-13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700" spc="-32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14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22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22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known</a:t>
            </a:r>
            <a:r>
              <a:rPr sz="17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700" spc="60" dirty="0">
                <a:solidFill>
                  <a:srgbClr val="404040"/>
                </a:solidFill>
                <a:latin typeface="Verdana"/>
                <a:cs typeface="Verdana"/>
              </a:rPr>
              <a:t>ene</a:t>
            </a:r>
            <a:r>
              <a:rPr sz="1700" spc="5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5" dirty="0">
                <a:solidFill>
                  <a:srgbClr val="404040"/>
                </a:solidFill>
                <a:latin typeface="Verdana"/>
                <a:cs typeface="Verdana"/>
              </a:rPr>
              <a:t>red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9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one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3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one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spc="4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110" dirty="0">
                <a:solidFill>
                  <a:srgbClr val="404040"/>
                </a:solidFill>
                <a:latin typeface="Verdana"/>
                <a:cs typeface="Verdana"/>
              </a:rPr>
              <a:t>add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35" dirty="0">
                <a:solidFill>
                  <a:srgbClr val="404040"/>
                </a:solidFill>
                <a:latin typeface="Verdana"/>
                <a:cs typeface="Verdana"/>
              </a:rPr>
              <a:t>ng.</a:t>
            </a:r>
            <a:endParaRPr sz="1700">
              <a:latin typeface="Verdana"/>
              <a:cs typeface="Verdana"/>
            </a:endParaRPr>
          </a:p>
          <a:p>
            <a:pPr marL="355600" marR="303530" indent="-342900">
              <a:lnSpc>
                <a:spcPts val="163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350" spc="-13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Over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years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0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5" dirty="0">
                <a:solidFill>
                  <a:srgbClr val="404040"/>
                </a:solidFill>
                <a:latin typeface="Verdana"/>
                <a:cs typeface="Verdana"/>
              </a:rPr>
              <a:t>advantage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stone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65" dirty="0">
                <a:solidFill>
                  <a:srgbClr val="404040"/>
                </a:solidFill>
                <a:latin typeface="Verdana"/>
                <a:cs typeface="Verdana"/>
              </a:rPr>
              <a:t>made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from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durable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7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that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10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75" dirty="0">
                <a:solidFill>
                  <a:srgbClr val="404040"/>
                </a:solidFill>
                <a:latin typeface="Verdana"/>
                <a:cs typeface="Verdana"/>
              </a:rPr>
              <a:t>is </a:t>
            </a:r>
            <a:r>
              <a:rPr sz="1700" spc="-5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sustainable.</a:t>
            </a:r>
            <a:endParaRPr sz="1700">
              <a:latin typeface="Verdana"/>
              <a:cs typeface="Verdana"/>
            </a:endParaRPr>
          </a:p>
          <a:p>
            <a:pPr marL="355600" marR="5080" indent="-342900">
              <a:lnSpc>
                <a:spcPct val="80000"/>
              </a:lnSpc>
              <a:spcBef>
                <a:spcPts val="1015"/>
              </a:spcBef>
              <a:tabLst>
                <a:tab pos="354965" algn="l"/>
              </a:tabLst>
            </a:pPr>
            <a:r>
              <a:rPr sz="1350" spc="-13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Over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time</a:t>
            </a:r>
            <a:r>
              <a:rPr sz="17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constructions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35" dirty="0">
                <a:solidFill>
                  <a:srgbClr val="404040"/>
                </a:solidFill>
                <a:latin typeface="Verdana"/>
                <a:cs typeface="Verdana"/>
              </a:rPr>
              <a:t>have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30" dirty="0">
                <a:solidFill>
                  <a:srgbClr val="404040"/>
                </a:solidFill>
                <a:latin typeface="Verdana"/>
                <a:cs typeface="Verdana"/>
              </a:rPr>
              <a:t>collapsed</a:t>
            </a:r>
            <a:r>
              <a:rPr sz="17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0" dirty="0">
                <a:solidFill>
                  <a:srgbClr val="404040"/>
                </a:solidFill>
                <a:latin typeface="Verdana"/>
                <a:cs typeface="Verdana"/>
              </a:rPr>
              <a:t>fallen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50" dirty="0">
                <a:solidFill>
                  <a:srgbClr val="404040"/>
                </a:solidFill>
                <a:latin typeface="Verdana"/>
                <a:cs typeface="Verdana"/>
              </a:rPr>
              <a:t>into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disuse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0" dirty="0">
                <a:solidFill>
                  <a:srgbClr val="404040"/>
                </a:solidFill>
                <a:latin typeface="Verdana"/>
                <a:cs typeface="Verdana"/>
              </a:rPr>
              <a:t>because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wars </a:t>
            </a:r>
            <a:r>
              <a:rPr sz="1700" spc="-5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5" dirty="0">
                <a:solidFill>
                  <a:srgbClr val="404040"/>
                </a:solidFill>
                <a:latin typeface="Verdana"/>
                <a:cs typeface="Verdana"/>
              </a:rPr>
              <a:t>na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60" dirty="0">
                <a:solidFill>
                  <a:srgbClr val="404040"/>
                </a:solidFill>
                <a:latin typeface="Verdana"/>
                <a:cs typeface="Verdana"/>
              </a:rPr>
              <a:t>ural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80" dirty="0">
                <a:solidFill>
                  <a:srgbClr val="404040"/>
                </a:solidFill>
                <a:latin typeface="Verdana"/>
                <a:cs typeface="Verdana"/>
              </a:rPr>
              <a:t>disas</a:t>
            </a:r>
            <a:r>
              <a:rPr sz="1700" spc="-7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ers,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40" dirty="0">
                <a:solidFill>
                  <a:srgbClr val="404040"/>
                </a:solidFill>
                <a:latin typeface="Verdana"/>
                <a:cs typeface="Verdana"/>
              </a:rPr>
              <a:t>econom</a:t>
            </a:r>
            <a:r>
              <a:rPr sz="1700" spc="2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21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con</a:t>
            </a:r>
            <a:r>
              <a:rPr sz="1700" spc="-23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9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700" spc="-60" dirty="0">
                <a:solidFill>
                  <a:srgbClr val="404040"/>
                </a:solidFill>
                <a:latin typeface="Verdana"/>
                <a:cs typeface="Verdana"/>
              </a:rPr>
              <a:t>ra</a:t>
            </a:r>
            <a:r>
              <a:rPr sz="1700" spc="-5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85" dirty="0">
                <a:solidFill>
                  <a:srgbClr val="404040"/>
                </a:solidFill>
                <a:latin typeface="Verdana"/>
                <a:cs typeface="Verdana"/>
              </a:rPr>
              <a:t>ons.</a:t>
            </a:r>
            <a:endParaRPr sz="1700">
              <a:latin typeface="Verdana"/>
              <a:cs typeface="Verdana"/>
            </a:endParaRPr>
          </a:p>
          <a:p>
            <a:pPr marL="355600" marR="158750" indent="-342900">
              <a:lnSpc>
                <a:spcPct val="8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350" spc="-13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700" spc="-90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stone</a:t>
            </a:r>
            <a:r>
              <a:rPr sz="17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walls</a:t>
            </a:r>
            <a:r>
              <a:rPr sz="17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35" dirty="0">
                <a:solidFill>
                  <a:srgbClr val="404040"/>
                </a:solidFill>
                <a:latin typeface="Verdana"/>
                <a:cs typeface="Verdana"/>
              </a:rPr>
              <a:t>have</a:t>
            </a:r>
            <a:r>
              <a:rPr sz="17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then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85" dirty="0">
                <a:solidFill>
                  <a:srgbClr val="404040"/>
                </a:solidFill>
                <a:latin typeface="Verdana"/>
                <a:cs typeface="Verdana"/>
              </a:rPr>
              <a:t>become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5" dirty="0">
                <a:solidFill>
                  <a:srgbClr val="404040"/>
                </a:solidFill>
                <a:latin typeface="Verdana"/>
                <a:cs typeface="Verdana"/>
              </a:rPr>
              <a:t>available</a:t>
            </a:r>
            <a:r>
              <a:rPr sz="17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7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construction</a:t>
            </a:r>
            <a:r>
              <a:rPr sz="17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7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other</a:t>
            </a:r>
            <a:r>
              <a:rPr sz="17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40" dirty="0">
                <a:solidFill>
                  <a:srgbClr val="404040"/>
                </a:solidFill>
                <a:latin typeface="Verdana"/>
                <a:cs typeface="Verdana"/>
              </a:rPr>
              <a:t>local </a:t>
            </a:r>
            <a:r>
              <a:rPr sz="1700" spc="-5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0" dirty="0">
                <a:solidFill>
                  <a:srgbClr val="404040"/>
                </a:solidFill>
                <a:latin typeface="Verdana"/>
                <a:cs typeface="Verdana"/>
              </a:rPr>
              <a:t>bui</a:t>
            </a:r>
            <a:r>
              <a:rPr sz="1700" spc="-1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dings</a:t>
            </a:r>
            <a:r>
              <a:rPr sz="1700" spc="-45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7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6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7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700" spc="-100" dirty="0">
                <a:solidFill>
                  <a:srgbClr val="404040"/>
                </a:solidFill>
                <a:latin typeface="Verdana"/>
                <a:cs typeface="Verdana"/>
              </a:rPr>
              <a:t>br</a:t>
            </a:r>
            <a:r>
              <a:rPr sz="1700" spc="-4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700" spc="-25" dirty="0">
                <a:solidFill>
                  <a:srgbClr val="404040"/>
                </a:solidFill>
                <a:latin typeface="Verdana"/>
                <a:cs typeface="Verdana"/>
              </a:rPr>
              <a:t>dges.</a:t>
            </a:r>
            <a:endParaRPr sz="17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756920"/>
            <a:ext cx="323659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135" dirty="0">
                <a:latin typeface="Tahoma"/>
                <a:cs typeface="Tahoma"/>
              </a:rPr>
              <a:t>Igneous</a:t>
            </a:r>
            <a:r>
              <a:rPr b="1" spc="-114" dirty="0">
                <a:latin typeface="Tahoma"/>
                <a:cs typeface="Tahoma"/>
              </a:rPr>
              <a:t> </a:t>
            </a:r>
            <a:r>
              <a:rPr b="1" spc="-85" dirty="0">
                <a:latin typeface="Tahoma"/>
                <a:cs typeface="Tahoma"/>
              </a:rPr>
              <a:t>Rocks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2454021"/>
            <a:ext cx="10583545" cy="122872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9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Igneous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created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when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molten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magma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cools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down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split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into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two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main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types.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3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re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2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an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v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1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19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25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04" dirty="0">
                <a:solidFill>
                  <a:srgbClr val="404040"/>
                </a:solidFill>
                <a:latin typeface="Verdana"/>
                <a:cs typeface="Verdana"/>
              </a:rPr>
              <a:t>s.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upper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10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miles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earth's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crust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comprises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almost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entirely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igneous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rocks.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35940" y="3784854"/>
            <a:ext cx="1124775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Plutonic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intrusive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come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into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being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when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magma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cools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crystallizes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gradually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within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5940" y="3932682"/>
            <a:ext cx="11125200" cy="2453640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95"/>
              </a:spcBef>
            </a:pP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85" dirty="0">
                <a:solidFill>
                  <a:srgbClr val="404040"/>
                </a:solidFill>
                <a:latin typeface="Verdana"/>
                <a:cs typeface="Verdana"/>
              </a:rPr>
              <a:t>'s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cru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355600" marR="399415" indent="-3429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Granite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typical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plutonic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rock.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Volcanic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extrusive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results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from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magma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reaching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6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surface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either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as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lava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as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fragmental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missiles.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45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Basalt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pumice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examples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volcanic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/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extrusive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rocks.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There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more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than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700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types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04" dirty="0">
                <a:solidFill>
                  <a:srgbClr val="404040"/>
                </a:solidFill>
                <a:latin typeface="Verdana"/>
                <a:cs typeface="Verdana"/>
              </a:rPr>
              <a:t>s.</a:t>
            </a:r>
            <a:endParaRPr sz="1800">
              <a:latin typeface="Verdana"/>
              <a:cs typeface="Verdana"/>
            </a:endParaRPr>
          </a:p>
          <a:p>
            <a:pPr marL="355600" marR="5080" indent="-3429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two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important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factors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used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classification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igneous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particle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size,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mineral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composition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rock.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756920"/>
            <a:ext cx="42576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95" dirty="0">
                <a:latin typeface="Tahoma"/>
                <a:cs typeface="Tahoma"/>
              </a:rPr>
              <a:t>Sedimentary</a:t>
            </a:r>
            <a:r>
              <a:rPr b="1" spc="-114" dirty="0">
                <a:latin typeface="Tahoma"/>
                <a:cs typeface="Tahoma"/>
              </a:rPr>
              <a:t> </a:t>
            </a:r>
            <a:r>
              <a:rPr b="1" spc="-85" dirty="0">
                <a:latin typeface="Tahoma"/>
                <a:cs typeface="Tahoma"/>
              </a:rPr>
              <a:t>Rocks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37387" y="2601214"/>
            <a:ext cx="1093597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Sedimentary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formation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results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from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sedimentation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material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earth's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surface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37387" y="2749134"/>
            <a:ext cx="10535920" cy="1503045"/>
          </a:xfrm>
          <a:prstGeom prst="rect">
            <a:avLst/>
          </a:prstGeom>
        </p:spPr>
        <p:txBody>
          <a:bodyPr vert="horz" wrap="square" lIns="0" tIns="139065" rIns="0" bIns="0" rtlCol="0">
            <a:spAutoFit/>
          </a:bodyPr>
          <a:lstStyle/>
          <a:p>
            <a:pPr marL="355600">
              <a:lnSpc>
                <a:spcPct val="100000"/>
              </a:lnSpc>
              <a:spcBef>
                <a:spcPts val="1095"/>
              </a:spcBef>
            </a:pP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co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ter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45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They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extensive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in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their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spread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over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earth's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crust,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covering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85" dirty="0">
                <a:solidFill>
                  <a:srgbClr val="404040"/>
                </a:solidFill>
                <a:latin typeface="Verdana"/>
                <a:cs typeface="Verdana"/>
              </a:rPr>
              <a:t>70%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85" dirty="0">
                <a:solidFill>
                  <a:srgbClr val="404040"/>
                </a:solidFill>
                <a:latin typeface="Verdana"/>
                <a:cs typeface="Verdana"/>
              </a:rPr>
              <a:t>80%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u="heavy" spc="1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land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u="heavy" spc="-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area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but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they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comprise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only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0" dirty="0">
                <a:solidFill>
                  <a:srgbClr val="404040"/>
                </a:solidFill>
                <a:latin typeface="Verdana"/>
                <a:cs typeface="Verdana"/>
              </a:rPr>
              <a:t>about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0" dirty="0">
                <a:solidFill>
                  <a:srgbClr val="404040"/>
                </a:solidFill>
                <a:latin typeface="Verdana"/>
                <a:cs typeface="Verdana"/>
              </a:rPr>
              <a:t>5%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earth's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total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crust.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study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sedimentary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provides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much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information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as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evolution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u="heavy" spc="-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life</a:t>
            </a:r>
            <a:r>
              <a:rPr sz="1800" u="heavy" spc="-1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spc="20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on</a:t>
            </a:r>
            <a:r>
              <a:rPr sz="1800" u="heavy" spc="-13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spc="-5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earth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837387" y="4354195"/>
            <a:ext cx="11007090" cy="167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924935" algn="l"/>
                <a:tab pos="553275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Sed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me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ry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al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can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con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foss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	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Sed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me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ry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14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25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35" dirty="0">
                <a:solidFill>
                  <a:srgbClr val="404040"/>
                </a:solidFill>
                <a:latin typeface="Verdana"/>
                <a:cs typeface="Verdana"/>
              </a:rPr>
              <a:t>rs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n 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strata,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referred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as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bedding.	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Sedimentary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classified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as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clastic,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chemical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precipitate </a:t>
            </a:r>
            <a:r>
              <a:rPr sz="1800" spc="-6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or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biochemical.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Limestone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sandstone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examples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clastic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formations.</a:t>
            </a:r>
            <a:endParaRPr sz="18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750">
              <a:latin typeface="Verdana"/>
              <a:cs typeface="Verdana"/>
            </a:endParaRPr>
          </a:p>
          <a:p>
            <a:pPr marL="355600" marR="527685">
              <a:lnSpc>
                <a:spcPct val="100000"/>
              </a:lnSpc>
              <a:tabLst>
                <a:tab pos="8334375" algn="l"/>
              </a:tabLst>
            </a:pPr>
            <a:r>
              <a:rPr sz="1800" spc="-3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mport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sourc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coa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,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14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204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ter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fo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25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fu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	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con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ruc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90" dirty="0">
                <a:solidFill>
                  <a:srgbClr val="404040"/>
                </a:solidFill>
                <a:latin typeface="Verdana"/>
                <a:cs typeface="Verdana"/>
              </a:rPr>
              <a:t>- 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related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activities</a:t>
            </a:r>
            <a:r>
              <a:rPr sz="1800" spc="-16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based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on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geotechnic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properties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sedimentary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rock.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756920"/>
            <a:ext cx="425767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95" dirty="0">
                <a:latin typeface="Tahoma"/>
                <a:cs typeface="Tahoma"/>
              </a:rPr>
              <a:t>Sedimentary</a:t>
            </a:r>
            <a:r>
              <a:rPr b="1" spc="-114" dirty="0">
                <a:latin typeface="Tahoma"/>
                <a:cs typeface="Tahoma"/>
              </a:rPr>
              <a:t> </a:t>
            </a:r>
            <a:r>
              <a:rPr b="1" spc="-85" dirty="0">
                <a:latin typeface="Tahoma"/>
                <a:cs typeface="Tahoma"/>
              </a:rPr>
              <a:t>Rocks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84123" y="2580513"/>
            <a:ext cx="11410315" cy="3403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tabLst>
                <a:tab pos="354965" algn="l"/>
                <a:tab pos="3711575" algn="l"/>
                <a:tab pos="1101407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Sedimentary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rock 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can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be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mechanically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formed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from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materials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(gravels,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sand, 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silt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clay)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90" dirty="0">
                <a:solidFill>
                  <a:srgbClr val="404040"/>
                </a:solidFill>
                <a:latin typeface="Verdana"/>
                <a:cs typeface="Verdana"/>
              </a:rPr>
              <a:t>su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de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f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25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ter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	</a:t>
            </a:r>
            <a:r>
              <a:rPr sz="1800" spc="-3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90" dirty="0">
                <a:solidFill>
                  <a:srgbClr val="404040"/>
                </a:solidFill>
                <a:latin typeface="Verdana"/>
                <a:cs typeface="Verdana"/>
              </a:rPr>
              <a:t>su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00" dirty="0">
                <a:solidFill>
                  <a:srgbClr val="404040"/>
                </a:solidFill>
                <a:latin typeface="Verdana"/>
                <a:cs typeface="Verdana"/>
              </a:rPr>
              <a:t>de</a:t>
            </a:r>
            <a:r>
              <a:rPr sz="1800" spc="10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ma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20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re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dep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os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con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55" dirty="0">
                <a:solidFill>
                  <a:srgbClr val="404040"/>
                </a:solidFill>
                <a:latin typeface="Verdana"/>
                <a:cs typeface="Verdana"/>
              </a:rPr>
              <a:t>da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	</a:t>
            </a:r>
            <a:r>
              <a:rPr sz="1800" spc="-3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70" dirty="0">
                <a:solidFill>
                  <a:srgbClr val="404040"/>
                </a:solidFill>
                <a:latin typeface="Verdana"/>
                <a:cs typeface="Verdana"/>
              </a:rPr>
              <a:t>e 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mechanically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formed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u="heavy" spc="-4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sedimentary</a:t>
            </a:r>
            <a:r>
              <a:rPr sz="1800" u="heavy" spc="-114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 </a:t>
            </a:r>
            <a:r>
              <a:rPr sz="1800" u="heavy" spc="-65" dirty="0">
                <a:solidFill>
                  <a:srgbClr val="404040"/>
                </a:solidFill>
                <a:uFill>
                  <a:solidFill>
                    <a:srgbClr val="404040"/>
                  </a:solidFill>
                </a:uFill>
                <a:latin typeface="Verdana"/>
                <a:cs typeface="Verdana"/>
              </a:rPr>
              <a:t>rocks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three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types: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45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Rudaceous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which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cementing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together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boulders,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example,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conglomerate.</a:t>
            </a:r>
            <a:endParaRPr sz="1800">
              <a:latin typeface="Verdana"/>
              <a:cs typeface="Verdana"/>
            </a:endParaRPr>
          </a:p>
          <a:p>
            <a:pPr marL="355600" marR="512699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12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16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x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amp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ds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,  </a:t>
            </a:r>
            <a:r>
              <a:rPr sz="1800" spc="12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rg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15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16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u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w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90" dirty="0">
                <a:solidFill>
                  <a:srgbClr val="404040"/>
                </a:solidFill>
                <a:latin typeface="Verdana"/>
                <a:cs typeface="Verdana"/>
              </a:rPr>
              <a:t>ch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0" dirty="0">
                <a:solidFill>
                  <a:srgbClr val="404040"/>
                </a:solidFill>
                <a:latin typeface="Verdana"/>
                <a:cs typeface="Verdana"/>
              </a:rPr>
              <a:t>c</a:t>
            </a:r>
            <a:r>
              <a:rPr sz="1800" spc="3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k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x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amp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sh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Organically</a:t>
            </a:r>
            <a:r>
              <a:rPr sz="1800" spc="-17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formed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Sedimentary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consists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accumulated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animals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plants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remains.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These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include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Calcarious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rocks,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lime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stone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Carbonaceous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rocks,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75" dirty="0">
                <a:solidFill>
                  <a:srgbClr val="404040"/>
                </a:solidFill>
                <a:latin typeface="Verdana"/>
                <a:cs typeface="Verdana"/>
              </a:rPr>
              <a:t>coal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Chemically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formed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sedimentary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formed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by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precipitation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accumulation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soluble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constituents.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These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include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0" dirty="0">
                <a:solidFill>
                  <a:srgbClr val="404040"/>
                </a:solidFill>
                <a:latin typeface="Verdana"/>
                <a:cs typeface="Verdana"/>
              </a:rPr>
              <a:t>Carbonate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rocks,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Limestone,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dolomite,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Sulphate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rocks,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Gypsum,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Chloride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rocks,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salt.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33932" y="756920"/>
            <a:ext cx="445833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1" spc="-25" dirty="0">
                <a:latin typeface="Tahoma"/>
                <a:cs typeface="Tahoma"/>
              </a:rPr>
              <a:t>Metamorphic</a:t>
            </a:r>
            <a:r>
              <a:rPr b="1" spc="-114" dirty="0">
                <a:latin typeface="Tahoma"/>
                <a:cs typeface="Tahoma"/>
              </a:rPr>
              <a:t> </a:t>
            </a:r>
            <a:r>
              <a:rPr b="1" spc="-85" dirty="0">
                <a:latin typeface="Tahoma"/>
                <a:cs typeface="Tahoma"/>
              </a:rPr>
              <a:t>Rocks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50240" y="2632405"/>
            <a:ext cx="10927715" cy="28549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Metamorphic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form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when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 rocks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undergo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metamorphosis/changes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due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5" dirty="0">
                <a:solidFill>
                  <a:srgbClr val="404040"/>
                </a:solidFill>
                <a:latin typeface="Verdana"/>
                <a:cs typeface="Verdana"/>
              </a:rPr>
              <a:t>to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heat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endParaRPr sz="1800">
              <a:latin typeface="Verdana"/>
              <a:cs typeface="Verdana"/>
            </a:endParaRPr>
          </a:p>
          <a:p>
            <a:pPr marL="355600">
              <a:lnSpc>
                <a:spcPct val="100000"/>
              </a:lnSpc>
            </a:pP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pressure.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Igneous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sedimentary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mainly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undergo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this </a:t>
            </a:r>
            <a:r>
              <a:rPr sz="1800" spc="75" dirty="0">
                <a:solidFill>
                  <a:srgbClr val="404040"/>
                </a:solidFill>
                <a:latin typeface="Verdana"/>
                <a:cs typeface="Verdana"/>
              </a:rPr>
              <a:t>change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become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metamorphic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rocks.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80" dirty="0">
                <a:solidFill>
                  <a:srgbClr val="404040"/>
                </a:solidFill>
                <a:latin typeface="Verdana"/>
                <a:cs typeface="Verdana"/>
              </a:rPr>
              <a:t>Gneiss,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marble,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slate,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schist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quartzite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are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some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40" dirty="0">
                <a:solidFill>
                  <a:srgbClr val="404040"/>
                </a:solidFill>
                <a:latin typeface="Verdana"/>
                <a:cs typeface="Verdana"/>
              </a:rPr>
              <a:t>different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types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metamorphic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rocks.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005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360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9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major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y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p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240" dirty="0">
                <a:solidFill>
                  <a:srgbClr val="404040"/>
                </a:solidFill>
                <a:latin typeface="Verdana"/>
                <a:cs typeface="Verdana"/>
              </a:rPr>
              <a:t>s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met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morp</a:t>
            </a:r>
            <a:r>
              <a:rPr sz="1800" spc="-45" dirty="0">
                <a:solidFill>
                  <a:srgbClr val="404040"/>
                </a:solidFill>
                <a:latin typeface="Verdana"/>
                <a:cs typeface="Verdana"/>
              </a:rPr>
              <a:t>h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200" dirty="0">
                <a:solidFill>
                  <a:srgbClr val="404040"/>
                </a:solidFill>
                <a:latin typeface="Verdana"/>
                <a:cs typeface="Verdana"/>
              </a:rPr>
              <a:t>m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0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re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con</a:t>
            </a:r>
            <a:r>
              <a:rPr sz="1800" spc="-114" dirty="0">
                <a:solidFill>
                  <a:srgbClr val="404040"/>
                </a:solidFill>
                <a:latin typeface="Verdana"/>
                <a:cs typeface="Verdana"/>
              </a:rPr>
              <a:t>t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60" dirty="0">
                <a:solidFill>
                  <a:srgbClr val="404040"/>
                </a:solidFill>
                <a:latin typeface="Verdana"/>
                <a:cs typeface="Verdana"/>
              </a:rPr>
              <a:t>ct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10" dirty="0">
                <a:solidFill>
                  <a:srgbClr val="404040"/>
                </a:solidFill>
                <a:latin typeface="Verdana"/>
                <a:cs typeface="Verdana"/>
              </a:rPr>
              <a:t>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r</a:t>
            </a:r>
            <a:r>
              <a:rPr sz="1800" spc="-90" dirty="0">
                <a:solidFill>
                  <a:srgbClr val="404040"/>
                </a:solidFill>
                <a:latin typeface="Verdana"/>
                <a:cs typeface="Verdana"/>
              </a:rPr>
              <a:t>e</a:t>
            </a:r>
            <a:r>
              <a:rPr sz="1800" spc="-35" dirty="0">
                <a:solidFill>
                  <a:srgbClr val="404040"/>
                </a:solidFill>
                <a:latin typeface="Verdana"/>
                <a:cs typeface="Verdana"/>
              </a:rPr>
              <a:t>g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i</a:t>
            </a:r>
            <a:r>
              <a:rPr sz="1800" spc="20" dirty="0">
                <a:solidFill>
                  <a:srgbClr val="404040"/>
                </a:solidFill>
                <a:latin typeface="Verdana"/>
                <a:cs typeface="Verdana"/>
              </a:rPr>
              <a:t>o</a:t>
            </a:r>
            <a:r>
              <a:rPr sz="1800" spc="10" dirty="0">
                <a:solidFill>
                  <a:srgbClr val="404040"/>
                </a:solidFill>
                <a:latin typeface="Verdana"/>
                <a:cs typeface="Verdana"/>
              </a:rPr>
              <a:t>n</a:t>
            </a:r>
            <a:r>
              <a:rPr sz="1800" spc="13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l</a:t>
            </a:r>
            <a:r>
              <a:rPr sz="1800" spc="-160" dirty="0">
                <a:solidFill>
                  <a:srgbClr val="404040"/>
                </a:solidFill>
                <a:latin typeface="Verdana"/>
                <a:cs typeface="Verdana"/>
              </a:rPr>
              <a:t>.</a:t>
            </a:r>
            <a:endParaRPr sz="1800">
              <a:latin typeface="Verdana"/>
              <a:cs typeface="Verdana"/>
            </a:endParaRPr>
          </a:p>
          <a:p>
            <a:pPr marL="355600" marR="11430" indent="-342900">
              <a:lnSpc>
                <a:spcPct val="100000"/>
              </a:lnSpc>
              <a:spcBef>
                <a:spcPts val="1000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former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takes</a:t>
            </a:r>
            <a:r>
              <a:rPr sz="1800" spc="-10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85" dirty="0">
                <a:solidFill>
                  <a:srgbClr val="404040"/>
                </a:solidFill>
                <a:latin typeface="Verdana"/>
                <a:cs typeface="Verdana"/>
              </a:rPr>
              <a:t>place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when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0" dirty="0">
                <a:solidFill>
                  <a:srgbClr val="404040"/>
                </a:solidFill>
                <a:latin typeface="Verdana"/>
                <a:cs typeface="Verdana"/>
              </a:rPr>
              <a:t>magma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4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injected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into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0" dirty="0">
                <a:solidFill>
                  <a:srgbClr val="404040"/>
                </a:solidFill>
                <a:latin typeface="Verdana"/>
                <a:cs typeface="Verdana"/>
              </a:rPr>
              <a:t>surrounding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solid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rocks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5" dirty="0">
                <a:solidFill>
                  <a:srgbClr val="404040"/>
                </a:solidFill>
                <a:latin typeface="Verdana"/>
                <a:cs typeface="Verdana"/>
              </a:rPr>
              <a:t>while,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the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60" dirty="0">
                <a:solidFill>
                  <a:srgbClr val="404040"/>
                </a:solidFill>
                <a:latin typeface="Verdana"/>
                <a:cs typeface="Verdana"/>
              </a:rPr>
              <a:t>latter </a:t>
            </a:r>
            <a:r>
              <a:rPr sz="1800" spc="-61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7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85" dirty="0">
                <a:solidFill>
                  <a:srgbClr val="404040"/>
                </a:solidFill>
                <a:latin typeface="Verdana"/>
                <a:cs typeface="Verdana"/>
              </a:rPr>
              <a:t>primarily</a:t>
            </a:r>
            <a:r>
              <a:rPr sz="1800" spc="-18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associated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with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large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masses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5" dirty="0">
                <a:solidFill>
                  <a:srgbClr val="404040"/>
                </a:solidFill>
                <a:latin typeface="Verdana"/>
                <a:cs typeface="Verdana"/>
              </a:rPr>
              <a:t>of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rock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" dirty="0">
                <a:solidFill>
                  <a:srgbClr val="404040"/>
                </a:solidFill>
                <a:latin typeface="Verdana"/>
                <a:cs typeface="Verdana"/>
              </a:rPr>
              <a:t>spread</a:t>
            </a:r>
            <a:r>
              <a:rPr sz="1800" spc="-12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30" dirty="0">
                <a:solidFill>
                  <a:srgbClr val="404040"/>
                </a:solidFill>
                <a:latin typeface="Verdana"/>
                <a:cs typeface="Verdana"/>
              </a:rPr>
              <a:t>over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45" dirty="0">
                <a:solidFill>
                  <a:srgbClr val="404040"/>
                </a:solidFill>
                <a:latin typeface="Verdana"/>
                <a:cs typeface="Verdana"/>
              </a:rPr>
              <a:t>a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75" dirty="0">
                <a:solidFill>
                  <a:srgbClr val="404040"/>
                </a:solidFill>
                <a:latin typeface="Verdana"/>
                <a:cs typeface="Verdana"/>
              </a:rPr>
              <a:t>very</a:t>
            </a:r>
            <a:r>
              <a:rPr sz="1800" spc="-14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15" dirty="0">
                <a:solidFill>
                  <a:srgbClr val="404040"/>
                </a:solidFill>
                <a:latin typeface="Verdana"/>
                <a:cs typeface="Verdana"/>
              </a:rPr>
              <a:t>wide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" dirty="0">
                <a:solidFill>
                  <a:srgbClr val="404040"/>
                </a:solidFill>
                <a:latin typeface="Verdana"/>
                <a:cs typeface="Verdana"/>
              </a:rPr>
              <a:t>area.</a:t>
            </a:r>
            <a:endParaRPr sz="18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354965" algn="l"/>
              </a:tabLst>
            </a:pPr>
            <a:r>
              <a:rPr sz="1450" spc="-150" dirty="0">
                <a:solidFill>
                  <a:srgbClr val="B31166"/>
                </a:solidFill>
                <a:latin typeface="Lucida Sans Unicode"/>
                <a:cs typeface="Lucida Sans Unicode"/>
              </a:rPr>
              <a:t>▶	</a:t>
            </a:r>
            <a:r>
              <a:rPr sz="1800" spc="-195" dirty="0">
                <a:solidFill>
                  <a:srgbClr val="404040"/>
                </a:solidFill>
                <a:latin typeface="Verdana"/>
                <a:cs typeface="Verdana"/>
              </a:rPr>
              <a:t>This</a:t>
            </a:r>
            <a:r>
              <a:rPr sz="1800" spc="-15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0" dirty="0">
                <a:solidFill>
                  <a:srgbClr val="404040"/>
                </a:solidFill>
                <a:latin typeface="Verdana"/>
                <a:cs typeface="Verdana"/>
              </a:rPr>
              <a:t>regional</a:t>
            </a:r>
            <a:r>
              <a:rPr sz="1800" spc="-13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0" dirty="0">
                <a:solidFill>
                  <a:srgbClr val="404040"/>
                </a:solidFill>
                <a:latin typeface="Verdana"/>
                <a:cs typeface="Verdana"/>
              </a:rPr>
              <a:t>metamorphosis</a:t>
            </a:r>
            <a:r>
              <a:rPr sz="1800" spc="-12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80" dirty="0">
                <a:solidFill>
                  <a:srgbClr val="404040"/>
                </a:solidFill>
                <a:latin typeface="Verdana"/>
                <a:cs typeface="Verdana"/>
              </a:rPr>
              <a:t>is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45" dirty="0">
                <a:solidFill>
                  <a:srgbClr val="404040"/>
                </a:solidFill>
                <a:latin typeface="Verdana"/>
                <a:cs typeface="Verdana"/>
              </a:rPr>
              <a:t>caused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55" dirty="0">
                <a:solidFill>
                  <a:srgbClr val="404040"/>
                </a:solidFill>
                <a:latin typeface="Verdana"/>
                <a:cs typeface="Verdana"/>
              </a:rPr>
              <a:t>mainly</a:t>
            </a:r>
            <a:r>
              <a:rPr sz="1800" spc="-15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dirty="0">
                <a:solidFill>
                  <a:srgbClr val="404040"/>
                </a:solidFill>
                <a:latin typeface="Verdana"/>
                <a:cs typeface="Verdana"/>
              </a:rPr>
              <a:t>by</a:t>
            </a:r>
            <a:r>
              <a:rPr sz="1800" spc="-13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25" dirty="0">
                <a:solidFill>
                  <a:srgbClr val="404040"/>
                </a:solidFill>
                <a:latin typeface="Verdana"/>
                <a:cs typeface="Verdana"/>
              </a:rPr>
              <a:t>temperature</a:t>
            </a:r>
            <a:r>
              <a:rPr sz="1800" spc="-95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65" dirty="0">
                <a:solidFill>
                  <a:srgbClr val="404040"/>
                </a:solidFill>
                <a:latin typeface="Verdana"/>
                <a:cs typeface="Verdana"/>
              </a:rPr>
              <a:t>and</a:t>
            </a:r>
            <a:r>
              <a:rPr sz="1800" spc="-110" dirty="0">
                <a:solidFill>
                  <a:srgbClr val="404040"/>
                </a:solidFill>
                <a:latin typeface="Verdana"/>
                <a:cs typeface="Verdana"/>
              </a:rPr>
              <a:t> </a:t>
            </a:r>
            <a:r>
              <a:rPr sz="1800" spc="-100" dirty="0">
                <a:solidFill>
                  <a:srgbClr val="404040"/>
                </a:solidFill>
                <a:latin typeface="Verdana"/>
                <a:cs typeface="Verdana"/>
              </a:rPr>
              <a:t>pressure.</a:t>
            </a:r>
            <a:endParaRPr sz="1800">
              <a:latin typeface="Verdana"/>
              <a:cs typeface="Verdana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</TotalTime>
  <Words>188</Words>
  <Application>Microsoft Office PowerPoint</Application>
  <PresentationFormat>Widescreen</PresentationFormat>
  <Paragraphs>116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Lucida Sans Unicode</vt:lpstr>
      <vt:lpstr>Tahoma</vt:lpstr>
      <vt:lpstr>Verdana</vt:lpstr>
      <vt:lpstr>Office Theme</vt:lpstr>
      <vt:lpstr>PowerPoint Presentation</vt:lpstr>
      <vt:lpstr>outlines</vt:lpstr>
      <vt:lpstr>Introduction</vt:lpstr>
      <vt:lpstr>Introduction</vt:lpstr>
      <vt:lpstr>Introduction</vt:lpstr>
      <vt:lpstr>Igneous Rocks</vt:lpstr>
      <vt:lpstr>Sedimentary Rocks</vt:lpstr>
      <vt:lpstr>Sedimentary Rocks</vt:lpstr>
      <vt:lpstr>Metamorphic Rocks</vt:lpstr>
      <vt:lpstr>Application of rocks to construction..</vt:lpstr>
      <vt:lpstr>Application of rocks to Geotechnics /Foundations..</vt:lpstr>
      <vt:lpstr>Application of rocks to Geotechnics /Foundations..</vt:lpstr>
      <vt:lpstr>Application of rocks to Geotechnics /Foundations..</vt:lpstr>
      <vt:lpstr>Importance Of Usage</vt:lpstr>
      <vt:lpstr>Importance Of Usage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Admin</cp:lastModifiedBy>
  <cp:revision>3</cp:revision>
  <dcterms:created xsi:type="dcterms:W3CDTF">2022-09-05T05:20:12Z</dcterms:created>
  <dcterms:modified xsi:type="dcterms:W3CDTF">2022-09-05T05:40:29Z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2014-04-22T00:00:00Z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2022-09-05T00:00:00Z</vt:filetime>
  </property>
</Properties>
</file>