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5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B77B-4B5C-4573-8775-88A8246B55BC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0B4C-88D9-4F7E-9C76-4A5A36D1FC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B77B-4B5C-4573-8775-88A8246B55BC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0B4C-88D9-4F7E-9C76-4A5A36D1FC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B77B-4B5C-4573-8775-88A8246B55BC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0B4C-88D9-4F7E-9C76-4A5A36D1FC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B77B-4B5C-4573-8775-88A8246B55BC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0B4C-88D9-4F7E-9C76-4A5A36D1FC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B77B-4B5C-4573-8775-88A8246B55BC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0B4C-88D9-4F7E-9C76-4A5A36D1FC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B77B-4B5C-4573-8775-88A8246B55BC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0B4C-88D9-4F7E-9C76-4A5A36D1FC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B77B-4B5C-4573-8775-88A8246B55BC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0B4C-88D9-4F7E-9C76-4A5A36D1FC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B77B-4B5C-4573-8775-88A8246B55BC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0B4C-88D9-4F7E-9C76-4A5A36D1FC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B77B-4B5C-4573-8775-88A8246B55BC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0B4C-88D9-4F7E-9C76-4A5A36D1FC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B77B-4B5C-4573-8775-88A8246B55BC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0B4C-88D9-4F7E-9C76-4A5A36D1FC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B77B-4B5C-4573-8775-88A8246B55BC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0B4C-88D9-4F7E-9C76-4A5A36D1FC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0B77B-4B5C-4573-8775-88A8246B55BC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60B4C-88D9-4F7E-9C76-4A5A36D1FCA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228153" y="3350631"/>
            <a:ext cx="9096375" cy="1734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3200" u="sng" dirty="0" smtClean="0"/>
              <a:t>Subject:</a:t>
            </a:r>
            <a:r>
              <a:rPr lang="en-IN" sz="3200" dirty="0"/>
              <a:t> </a:t>
            </a:r>
            <a:r>
              <a:rPr lang="en-US" sz="3200" dirty="0" smtClean="0"/>
              <a:t>Design of Steel Structure</a:t>
            </a:r>
            <a:endParaRPr lang="en-IN" sz="3200" dirty="0" smtClean="0"/>
          </a:p>
          <a:p>
            <a:r>
              <a:rPr lang="en-IN" sz="3200" u="sng" dirty="0" smtClean="0"/>
              <a:t>Topic:</a:t>
            </a:r>
            <a:r>
              <a:rPr lang="en-IN" sz="3200" dirty="0" smtClean="0"/>
              <a:t> </a:t>
            </a:r>
            <a:r>
              <a:rPr lang="en-IN" sz="3200" dirty="0" smtClean="0"/>
              <a:t>Truss</a:t>
            </a:r>
            <a:endParaRPr lang="en-IN" sz="3200" dirty="0" smtClean="0"/>
          </a:p>
          <a:p>
            <a:r>
              <a:rPr lang="en-IN" sz="3200" u="sng" dirty="0" smtClean="0"/>
              <a:t>Presented by</a:t>
            </a:r>
            <a:r>
              <a:rPr lang="en-IN" sz="3200" dirty="0" smtClean="0"/>
              <a:t>: </a:t>
            </a:r>
            <a:r>
              <a:rPr lang="en-IN" sz="3200" dirty="0" err="1" smtClean="0"/>
              <a:t>Atul</a:t>
            </a:r>
            <a:r>
              <a:rPr lang="en-IN" sz="3200" dirty="0" smtClean="0"/>
              <a:t> </a:t>
            </a:r>
            <a:r>
              <a:rPr lang="en-IN" sz="3200" dirty="0" err="1" smtClean="0"/>
              <a:t>Setya</a:t>
            </a:r>
            <a:endParaRPr lang="en-IN" sz="3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22FCCAB-8F45-4B9C-9DDA-3D92A67462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260648"/>
            <a:ext cx="1019343" cy="1217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22304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799" y="29830"/>
            <a:ext cx="1146092" cy="334093"/>
          </a:xfrm>
          <a:prstGeom prst="rect">
            <a:avLst/>
          </a:prstGeom>
        </p:spPr>
        <p:txBody>
          <a:bodyPr vert="horz" wrap="square" lIns="0" tIns="10822" rIns="0" bIns="0" rtlCol="0">
            <a:spAutoFit/>
          </a:bodyPr>
          <a:lstStyle/>
          <a:p>
            <a:pPr marL="8325">
              <a:spcBef>
                <a:spcPts val="85"/>
              </a:spcBef>
            </a:pPr>
            <a:r>
              <a:rPr sz="2100" spc="43" dirty="0"/>
              <a:t>A</a:t>
            </a:r>
            <a:r>
              <a:rPr sz="2100" spc="-10" dirty="0"/>
              <a:t>n</a:t>
            </a:r>
            <a:r>
              <a:rPr sz="2100" spc="20" dirty="0"/>
              <a:t>s</a:t>
            </a:r>
            <a:r>
              <a:rPr sz="2100" spc="-43" dirty="0"/>
              <a:t>w</a:t>
            </a:r>
            <a:r>
              <a:rPr sz="2100" spc="-7" dirty="0"/>
              <a:t>e</a:t>
            </a:r>
            <a:r>
              <a:rPr sz="2100" spc="7" dirty="0"/>
              <a:t>r</a:t>
            </a:r>
            <a:r>
              <a:rPr sz="2100" spc="-177" dirty="0"/>
              <a:t> </a:t>
            </a:r>
            <a:r>
              <a:rPr sz="2100" spc="10" dirty="0"/>
              <a:t>B</a:t>
            </a:r>
            <a:endParaRPr sz="2100"/>
          </a:p>
        </p:txBody>
      </p:sp>
      <p:sp>
        <p:nvSpPr>
          <p:cNvPr id="3" name="object 3"/>
          <p:cNvSpPr txBox="1"/>
          <p:nvPr/>
        </p:nvSpPr>
        <p:spPr>
          <a:xfrm>
            <a:off x="857224" y="500042"/>
            <a:ext cx="4120033" cy="934257"/>
          </a:xfrm>
          <a:prstGeom prst="rect">
            <a:avLst/>
          </a:prstGeom>
        </p:spPr>
        <p:txBody>
          <a:bodyPr vert="horz" wrap="square" lIns="0" tIns="10822" rIns="0" bIns="0" rtlCol="0">
            <a:spAutoFit/>
          </a:bodyPr>
          <a:lstStyle/>
          <a:p>
            <a:pPr marL="24975">
              <a:lnSpc>
                <a:spcPts val="2389"/>
              </a:lnSpc>
              <a:spcBef>
                <a:spcPts val="85"/>
              </a:spcBef>
            </a:pPr>
            <a:r>
              <a:rPr sz="2100" spc="7" dirty="0">
                <a:latin typeface="Calibri Light"/>
                <a:cs typeface="Calibri Light"/>
              </a:rPr>
              <a:t>S</a:t>
            </a:r>
            <a:r>
              <a:rPr sz="2100" spc="-13" dirty="0">
                <a:latin typeface="Calibri Light"/>
                <a:cs typeface="Calibri Light"/>
              </a:rPr>
              <a:t> </a:t>
            </a:r>
            <a:r>
              <a:rPr sz="2100" spc="-10" dirty="0">
                <a:latin typeface="Calibri Light"/>
                <a:cs typeface="Calibri Light"/>
              </a:rPr>
              <a:t>is</a:t>
            </a:r>
            <a:r>
              <a:rPr sz="2100" spc="29" dirty="0">
                <a:latin typeface="Calibri Light"/>
                <a:cs typeface="Calibri Light"/>
              </a:rPr>
              <a:t> </a:t>
            </a:r>
            <a:r>
              <a:rPr sz="2100" spc="-3" dirty="0">
                <a:latin typeface="Calibri Light"/>
                <a:cs typeface="Calibri Light"/>
              </a:rPr>
              <a:t>the </a:t>
            </a:r>
            <a:r>
              <a:rPr sz="2100" spc="-7" dirty="0">
                <a:latin typeface="Calibri Light"/>
                <a:cs typeface="Calibri Light"/>
              </a:rPr>
              <a:t>spacing</a:t>
            </a:r>
            <a:r>
              <a:rPr sz="2100" spc="3" dirty="0">
                <a:latin typeface="Calibri Light"/>
                <a:cs typeface="Calibri Light"/>
              </a:rPr>
              <a:t> </a:t>
            </a:r>
            <a:r>
              <a:rPr sz="2100" spc="-7" dirty="0">
                <a:latin typeface="Calibri Light"/>
                <a:cs typeface="Calibri Light"/>
              </a:rPr>
              <a:t>of</a:t>
            </a:r>
            <a:r>
              <a:rPr sz="2100" spc="20" dirty="0">
                <a:latin typeface="Calibri Light"/>
                <a:cs typeface="Calibri Light"/>
              </a:rPr>
              <a:t> </a:t>
            </a:r>
            <a:r>
              <a:rPr sz="2100" spc="-3" dirty="0">
                <a:latin typeface="Calibri Light"/>
                <a:cs typeface="Calibri Light"/>
              </a:rPr>
              <a:t>the </a:t>
            </a:r>
            <a:r>
              <a:rPr sz="2100" spc="7" dirty="0">
                <a:latin typeface="Calibri Light"/>
                <a:cs typeface="Calibri Light"/>
              </a:rPr>
              <a:t>trusses,</a:t>
            </a:r>
            <a:endParaRPr sz="2100">
              <a:latin typeface="Calibri Light"/>
              <a:cs typeface="Calibri Light"/>
            </a:endParaRPr>
          </a:p>
          <a:p>
            <a:pPr marL="24975" marR="19980">
              <a:lnSpc>
                <a:spcPts val="2268"/>
              </a:lnSpc>
              <a:spcBef>
                <a:spcPts val="157"/>
              </a:spcBef>
            </a:pPr>
            <a:r>
              <a:rPr sz="2100" spc="3" dirty="0">
                <a:latin typeface="Calibri Light"/>
                <a:cs typeface="Calibri Light"/>
              </a:rPr>
              <a:t>C</a:t>
            </a:r>
            <a:r>
              <a:rPr sz="2100" spc="5" baseline="-19841" dirty="0">
                <a:latin typeface="Calibri Light"/>
                <a:cs typeface="Calibri Light"/>
              </a:rPr>
              <a:t>t</a:t>
            </a:r>
            <a:r>
              <a:rPr sz="2100" spc="241" baseline="-19841" dirty="0">
                <a:latin typeface="Calibri Light"/>
                <a:cs typeface="Calibri Light"/>
              </a:rPr>
              <a:t> </a:t>
            </a:r>
            <a:r>
              <a:rPr sz="2100" spc="-10" dirty="0">
                <a:latin typeface="Calibri Light"/>
                <a:cs typeface="Calibri Light"/>
              </a:rPr>
              <a:t>is</a:t>
            </a:r>
            <a:r>
              <a:rPr sz="2100" spc="-20" dirty="0">
                <a:latin typeface="Calibri Light"/>
                <a:cs typeface="Calibri Light"/>
              </a:rPr>
              <a:t> </a:t>
            </a:r>
            <a:r>
              <a:rPr sz="2100" spc="-3" dirty="0">
                <a:latin typeface="Calibri Light"/>
                <a:cs typeface="Calibri Light"/>
              </a:rPr>
              <a:t>the</a:t>
            </a:r>
            <a:r>
              <a:rPr sz="2100" spc="-7" dirty="0">
                <a:latin typeface="Calibri Light"/>
                <a:cs typeface="Calibri Light"/>
              </a:rPr>
              <a:t> </a:t>
            </a:r>
            <a:r>
              <a:rPr sz="2100" spc="-10" dirty="0">
                <a:latin typeface="Calibri Light"/>
                <a:cs typeface="Calibri Light"/>
              </a:rPr>
              <a:t>cost</a:t>
            </a:r>
            <a:r>
              <a:rPr sz="2100" dirty="0">
                <a:latin typeface="Calibri Light"/>
                <a:cs typeface="Calibri Light"/>
              </a:rPr>
              <a:t> </a:t>
            </a:r>
            <a:r>
              <a:rPr sz="2100" spc="-7" dirty="0">
                <a:latin typeface="Calibri Light"/>
                <a:cs typeface="Calibri Light"/>
              </a:rPr>
              <a:t>of</a:t>
            </a:r>
            <a:r>
              <a:rPr sz="2100" spc="10" dirty="0">
                <a:latin typeface="Calibri Light"/>
                <a:cs typeface="Calibri Light"/>
              </a:rPr>
              <a:t> </a:t>
            </a:r>
            <a:r>
              <a:rPr sz="2100" spc="3" dirty="0">
                <a:latin typeface="Calibri Light"/>
                <a:cs typeface="Calibri Light"/>
              </a:rPr>
              <a:t>trusses/unit</a:t>
            </a:r>
            <a:r>
              <a:rPr sz="2100" spc="-43" dirty="0">
                <a:latin typeface="Calibri Light"/>
                <a:cs typeface="Calibri Light"/>
              </a:rPr>
              <a:t> </a:t>
            </a:r>
            <a:r>
              <a:rPr sz="2100" spc="-10" dirty="0">
                <a:latin typeface="Calibri Light"/>
                <a:cs typeface="Calibri Light"/>
              </a:rPr>
              <a:t>area, </a:t>
            </a:r>
            <a:r>
              <a:rPr sz="2100" spc="-465" dirty="0">
                <a:latin typeface="Calibri Light"/>
                <a:cs typeface="Calibri Light"/>
              </a:rPr>
              <a:t> </a:t>
            </a:r>
            <a:r>
              <a:rPr sz="2100" spc="3" dirty="0">
                <a:latin typeface="Calibri Light"/>
                <a:cs typeface="Calibri Light"/>
              </a:rPr>
              <a:t>C</a:t>
            </a:r>
            <a:r>
              <a:rPr sz="2100" spc="5" baseline="-19841" dirty="0">
                <a:latin typeface="Calibri Light"/>
                <a:cs typeface="Calibri Light"/>
              </a:rPr>
              <a:t>p</a:t>
            </a:r>
            <a:r>
              <a:rPr sz="2100" spc="226" baseline="-19841" dirty="0">
                <a:latin typeface="Calibri Light"/>
                <a:cs typeface="Calibri Light"/>
              </a:rPr>
              <a:t> </a:t>
            </a:r>
            <a:r>
              <a:rPr sz="2100" spc="-10" dirty="0">
                <a:latin typeface="Calibri Light"/>
                <a:cs typeface="Calibri Light"/>
              </a:rPr>
              <a:t>is</a:t>
            </a:r>
            <a:r>
              <a:rPr sz="2100" spc="26" dirty="0">
                <a:latin typeface="Calibri Light"/>
                <a:cs typeface="Calibri Light"/>
              </a:rPr>
              <a:t> </a:t>
            </a:r>
            <a:r>
              <a:rPr sz="2100" spc="-3" dirty="0">
                <a:latin typeface="Calibri Light"/>
                <a:cs typeface="Calibri Light"/>
              </a:rPr>
              <a:t>the </a:t>
            </a:r>
            <a:r>
              <a:rPr sz="2100" spc="-10" dirty="0">
                <a:latin typeface="Calibri Light"/>
                <a:cs typeface="Calibri Light"/>
              </a:rPr>
              <a:t>cost</a:t>
            </a:r>
            <a:r>
              <a:rPr sz="2100" spc="3" dirty="0">
                <a:latin typeface="Calibri Light"/>
                <a:cs typeface="Calibri Light"/>
              </a:rPr>
              <a:t> </a:t>
            </a:r>
            <a:r>
              <a:rPr sz="2100" spc="-7" dirty="0">
                <a:latin typeface="Calibri Light"/>
                <a:cs typeface="Calibri Light"/>
              </a:rPr>
              <a:t>of</a:t>
            </a:r>
            <a:r>
              <a:rPr sz="2100" spc="16" dirty="0">
                <a:latin typeface="Calibri Light"/>
                <a:cs typeface="Calibri Light"/>
              </a:rPr>
              <a:t> </a:t>
            </a:r>
            <a:r>
              <a:rPr sz="2100" spc="-7" dirty="0">
                <a:latin typeface="Calibri Light"/>
                <a:cs typeface="Calibri Light"/>
              </a:rPr>
              <a:t>purlins/unit</a:t>
            </a:r>
            <a:r>
              <a:rPr sz="2100" spc="3" dirty="0">
                <a:latin typeface="Calibri Light"/>
                <a:cs typeface="Calibri Light"/>
              </a:rPr>
              <a:t> </a:t>
            </a:r>
            <a:r>
              <a:rPr sz="2100" spc="-10" dirty="0">
                <a:latin typeface="Calibri Light"/>
                <a:cs typeface="Calibri Light"/>
              </a:rPr>
              <a:t>area,</a:t>
            </a:r>
            <a:endParaRPr sz="2100">
              <a:latin typeface="Calibri Light"/>
              <a:cs typeface="Calibr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5786" y="1785926"/>
            <a:ext cx="5523509" cy="334093"/>
          </a:xfrm>
          <a:prstGeom prst="rect">
            <a:avLst/>
          </a:prstGeom>
        </p:spPr>
        <p:txBody>
          <a:bodyPr vert="horz" wrap="square" lIns="0" tIns="10822" rIns="0" bIns="0" rtlCol="0">
            <a:spAutoFit/>
          </a:bodyPr>
          <a:lstStyle/>
          <a:p>
            <a:pPr marL="24975">
              <a:spcBef>
                <a:spcPts val="85"/>
              </a:spcBef>
            </a:pPr>
            <a:r>
              <a:rPr sz="2100" spc="3" dirty="0">
                <a:latin typeface="Calibri Light"/>
                <a:cs typeface="Calibri Light"/>
              </a:rPr>
              <a:t>C</a:t>
            </a:r>
            <a:r>
              <a:rPr sz="2100" spc="5" baseline="-19841" dirty="0">
                <a:latin typeface="Calibri Light"/>
                <a:cs typeface="Calibri Light"/>
              </a:rPr>
              <a:t>r</a:t>
            </a:r>
            <a:r>
              <a:rPr sz="2100" spc="216" baseline="-19841" dirty="0">
                <a:latin typeface="Calibri Light"/>
                <a:cs typeface="Calibri Light"/>
              </a:rPr>
              <a:t> </a:t>
            </a:r>
            <a:r>
              <a:rPr sz="2100" spc="-10" dirty="0">
                <a:latin typeface="Calibri Light"/>
                <a:cs typeface="Calibri Light"/>
              </a:rPr>
              <a:t>is</a:t>
            </a:r>
            <a:r>
              <a:rPr sz="2100" spc="26" dirty="0">
                <a:latin typeface="Calibri Light"/>
                <a:cs typeface="Calibri Light"/>
              </a:rPr>
              <a:t> </a:t>
            </a:r>
            <a:r>
              <a:rPr sz="2100" spc="-3" dirty="0">
                <a:latin typeface="Calibri Light"/>
                <a:cs typeface="Calibri Light"/>
              </a:rPr>
              <a:t>the</a:t>
            </a:r>
            <a:r>
              <a:rPr sz="2100" dirty="0">
                <a:latin typeface="Calibri Light"/>
                <a:cs typeface="Calibri Light"/>
              </a:rPr>
              <a:t> </a:t>
            </a:r>
            <a:r>
              <a:rPr sz="2100" spc="-10" dirty="0">
                <a:latin typeface="Calibri Light"/>
                <a:cs typeface="Calibri Light"/>
              </a:rPr>
              <a:t>cost</a:t>
            </a:r>
            <a:r>
              <a:rPr sz="2100" spc="3" dirty="0">
                <a:latin typeface="Calibri Light"/>
                <a:cs typeface="Calibri Light"/>
              </a:rPr>
              <a:t> </a:t>
            </a:r>
            <a:r>
              <a:rPr sz="2100" spc="-7" dirty="0">
                <a:latin typeface="Calibri Light"/>
                <a:cs typeface="Calibri Light"/>
              </a:rPr>
              <a:t>of</a:t>
            </a:r>
            <a:r>
              <a:rPr sz="2100" spc="20" dirty="0">
                <a:latin typeface="Calibri Light"/>
                <a:cs typeface="Calibri Light"/>
              </a:rPr>
              <a:t> </a:t>
            </a:r>
            <a:r>
              <a:rPr sz="2100" spc="-16" dirty="0">
                <a:latin typeface="Calibri Light"/>
                <a:cs typeface="Calibri Light"/>
              </a:rPr>
              <a:t>roof</a:t>
            </a:r>
            <a:r>
              <a:rPr sz="2100" spc="16" dirty="0">
                <a:latin typeface="Calibri Light"/>
                <a:cs typeface="Calibri Light"/>
              </a:rPr>
              <a:t> </a:t>
            </a:r>
            <a:r>
              <a:rPr sz="2100" spc="-3" dirty="0">
                <a:latin typeface="Calibri Light"/>
                <a:cs typeface="Calibri Light"/>
              </a:rPr>
              <a:t>coverings/unit</a:t>
            </a:r>
            <a:r>
              <a:rPr sz="2100" spc="-39" dirty="0">
                <a:latin typeface="Calibri Light"/>
                <a:cs typeface="Calibri Light"/>
              </a:rPr>
              <a:t> </a:t>
            </a:r>
            <a:r>
              <a:rPr sz="2100" spc="-10" dirty="0">
                <a:latin typeface="Calibri Light"/>
                <a:cs typeface="Calibri Light"/>
              </a:rPr>
              <a:t>area,</a:t>
            </a:r>
            <a:r>
              <a:rPr sz="2100" spc="29" dirty="0">
                <a:latin typeface="Calibri Light"/>
                <a:cs typeface="Calibri Light"/>
              </a:rPr>
              <a:t> </a:t>
            </a:r>
            <a:r>
              <a:rPr sz="2100" spc="-3" dirty="0">
                <a:latin typeface="Calibri Light"/>
                <a:cs typeface="Calibri Light"/>
              </a:rPr>
              <a:t>and</a:t>
            </a:r>
            <a:endParaRPr sz="2100">
              <a:latin typeface="Calibri Light"/>
              <a:cs typeface="Calibri 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14348" y="3143248"/>
            <a:ext cx="7408924" cy="2670630"/>
          </a:xfrm>
          <a:prstGeom prst="rect">
            <a:avLst/>
          </a:prstGeom>
        </p:spPr>
        <p:txBody>
          <a:bodyPr vert="horz" wrap="square" lIns="0" tIns="10822" rIns="0" bIns="0" rtlCol="0">
            <a:spAutoFit/>
          </a:bodyPr>
          <a:lstStyle/>
          <a:p>
            <a:pPr marL="33299">
              <a:spcBef>
                <a:spcPts val="85"/>
              </a:spcBef>
            </a:pPr>
            <a:r>
              <a:rPr sz="2100" spc="10" dirty="0">
                <a:latin typeface="Calibri Light"/>
                <a:cs typeface="Calibri Light"/>
              </a:rPr>
              <a:t>C</a:t>
            </a:r>
            <a:r>
              <a:rPr sz="2100" spc="-39" dirty="0">
                <a:latin typeface="Calibri Light"/>
                <a:cs typeface="Calibri Light"/>
              </a:rPr>
              <a:t> </a:t>
            </a:r>
            <a:r>
              <a:rPr sz="2100" spc="-10" dirty="0">
                <a:latin typeface="Calibri Light"/>
                <a:cs typeface="Calibri Light"/>
              </a:rPr>
              <a:t>is</a:t>
            </a:r>
            <a:r>
              <a:rPr sz="2100" spc="26" dirty="0">
                <a:latin typeface="Calibri Light"/>
                <a:cs typeface="Calibri Light"/>
              </a:rPr>
              <a:t> </a:t>
            </a:r>
            <a:r>
              <a:rPr sz="2100" spc="-3" dirty="0">
                <a:latin typeface="Calibri Light"/>
                <a:cs typeface="Calibri Light"/>
              </a:rPr>
              <a:t>the</a:t>
            </a:r>
            <a:r>
              <a:rPr sz="2100" dirty="0">
                <a:latin typeface="Calibri Light"/>
                <a:cs typeface="Calibri Light"/>
              </a:rPr>
              <a:t> </a:t>
            </a:r>
            <a:r>
              <a:rPr sz="2100" spc="-10" dirty="0">
                <a:latin typeface="Calibri Light"/>
                <a:cs typeface="Calibri Light"/>
              </a:rPr>
              <a:t>overall</a:t>
            </a:r>
            <a:r>
              <a:rPr sz="2100" spc="33" dirty="0">
                <a:latin typeface="Calibri Light"/>
                <a:cs typeface="Calibri Light"/>
              </a:rPr>
              <a:t> </a:t>
            </a:r>
            <a:r>
              <a:rPr sz="2100" spc="-10" dirty="0">
                <a:latin typeface="Calibri Light"/>
                <a:cs typeface="Calibri Light"/>
              </a:rPr>
              <a:t>cost</a:t>
            </a:r>
            <a:r>
              <a:rPr sz="2100" spc="-39" dirty="0">
                <a:latin typeface="Calibri Light"/>
                <a:cs typeface="Calibri Light"/>
              </a:rPr>
              <a:t> </a:t>
            </a:r>
            <a:r>
              <a:rPr sz="2100" spc="-7" dirty="0">
                <a:latin typeface="Calibri Light"/>
                <a:cs typeface="Calibri Light"/>
              </a:rPr>
              <a:t>of</a:t>
            </a:r>
            <a:r>
              <a:rPr sz="2100" spc="16" dirty="0">
                <a:latin typeface="Calibri Light"/>
                <a:cs typeface="Calibri Light"/>
              </a:rPr>
              <a:t> </a:t>
            </a:r>
            <a:r>
              <a:rPr sz="2100" spc="-3" dirty="0">
                <a:latin typeface="Calibri Light"/>
                <a:cs typeface="Calibri Light"/>
              </a:rPr>
              <a:t>the</a:t>
            </a:r>
            <a:r>
              <a:rPr sz="2100" dirty="0">
                <a:latin typeface="Calibri Light"/>
                <a:cs typeface="Calibri Light"/>
              </a:rPr>
              <a:t> </a:t>
            </a:r>
            <a:r>
              <a:rPr sz="2100" spc="-16" dirty="0">
                <a:latin typeface="Calibri Light"/>
                <a:cs typeface="Calibri Light"/>
              </a:rPr>
              <a:t>roof</a:t>
            </a:r>
            <a:r>
              <a:rPr sz="2100" spc="16" dirty="0">
                <a:latin typeface="Calibri Light"/>
                <a:cs typeface="Calibri Light"/>
              </a:rPr>
              <a:t> </a:t>
            </a:r>
            <a:r>
              <a:rPr sz="2100" spc="-10" dirty="0">
                <a:latin typeface="Calibri Light"/>
                <a:cs typeface="Calibri Light"/>
              </a:rPr>
              <a:t>system/unit</a:t>
            </a:r>
            <a:r>
              <a:rPr sz="2100" spc="3" dirty="0">
                <a:latin typeface="Calibri Light"/>
                <a:cs typeface="Calibri Light"/>
              </a:rPr>
              <a:t> </a:t>
            </a:r>
            <a:r>
              <a:rPr sz="2100" spc="-10" dirty="0">
                <a:latin typeface="Calibri Light"/>
                <a:cs typeface="Calibri Light"/>
              </a:rPr>
              <a:t>area.</a:t>
            </a:r>
            <a:endParaRPr sz="2100">
              <a:latin typeface="Calibri Light"/>
              <a:cs typeface="Calibri Light"/>
            </a:endParaRPr>
          </a:p>
          <a:p>
            <a:pPr>
              <a:spcBef>
                <a:spcPts val="10"/>
              </a:spcBef>
            </a:pPr>
            <a:endParaRPr sz="1600">
              <a:latin typeface="Calibri Light"/>
              <a:cs typeface="Calibri Light"/>
            </a:endParaRPr>
          </a:p>
          <a:p>
            <a:pPr marL="33299">
              <a:lnSpc>
                <a:spcPts val="2416"/>
              </a:lnSpc>
            </a:pPr>
            <a:r>
              <a:rPr sz="2100" spc="-52" dirty="0">
                <a:latin typeface="Calibri Light"/>
                <a:cs typeface="Calibri Light"/>
              </a:rPr>
              <a:t>Total</a:t>
            </a:r>
            <a:r>
              <a:rPr sz="2100" spc="33" dirty="0">
                <a:latin typeface="Calibri Light"/>
                <a:cs typeface="Calibri Light"/>
              </a:rPr>
              <a:t> </a:t>
            </a:r>
            <a:r>
              <a:rPr sz="2100" spc="-10" dirty="0">
                <a:latin typeface="Calibri Light"/>
                <a:cs typeface="Calibri Light"/>
              </a:rPr>
              <a:t>cost</a:t>
            </a:r>
            <a:r>
              <a:rPr sz="2100" spc="3" dirty="0">
                <a:latin typeface="Calibri Light"/>
                <a:cs typeface="Calibri Light"/>
              </a:rPr>
              <a:t> </a:t>
            </a:r>
            <a:r>
              <a:rPr sz="2100" spc="10" dirty="0">
                <a:latin typeface="Calibri Light"/>
                <a:cs typeface="Calibri Light"/>
              </a:rPr>
              <a:t>C</a:t>
            </a:r>
            <a:r>
              <a:rPr sz="2100" spc="-39" dirty="0">
                <a:latin typeface="Calibri Light"/>
                <a:cs typeface="Calibri Light"/>
              </a:rPr>
              <a:t> </a:t>
            </a:r>
            <a:r>
              <a:rPr sz="2100" spc="7" dirty="0">
                <a:latin typeface="Calibri Light"/>
                <a:cs typeface="Calibri Light"/>
              </a:rPr>
              <a:t>=</a:t>
            </a:r>
            <a:r>
              <a:rPr sz="2100" spc="-10" dirty="0">
                <a:latin typeface="Calibri Light"/>
                <a:cs typeface="Calibri Light"/>
              </a:rPr>
              <a:t> </a:t>
            </a:r>
            <a:r>
              <a:rPr sz="2100" spc="10" dirty="0">
                <a:latin typeface="Calibri Light"/>
                <a:cs typeface="Calibri Light"/>
              </a:rPr>
              <a:t>C</a:t>
            </a:r>
            <a:r>
              <a:rPr sz="2100" spc="14" baseline="-19841" dirty="0">
                <a:latin typeface="Calibri Light"/>
                <a:cs typeface="Calibri Light"/>
              </a:rPr>
              <a:t>t</a:t>
            </a:r>
            <a:r>
              <a:rPr sz="2100" spc="246" baseline="-19841" dirty="0">
                <a:latin typeface="Calibri Light"/>
                <a:cs typeface="Calibri Light"/>
              </a:rPr>
              <a:t> </a:t>
            </a:r>
            <a:r>
              <a:rPr sz="2100" spc="7" dirty="0">
                <a:latin typeface="Calibri Light"/>
                <a:cs typeface="Calibri Light"/>
              </a:rPr>
              <a:t>+</a:t>
            </a:r>
            <a:r>
              <a:rPr sz="2100" spc="-10" dirty="0">
                <a:latin typeface="Calibri Light"/>
                <a:cs typeface="Calibri Light"/>
              </a:rPr>
              <a:t> </a:t>
            </a:r>
            <a:r>
              <a:rPr sz="2100" spc="3" dirty="0">
                <a:latin typeface="Calibri Light"/>
                <a:cs typeface="Calibri Light"/>
              </a:rPr>
              <a:t>C</a:t>
            </a:r>
            <a:r>
              <a:rPr sz="2100" spc="5" baseline="-19841" dirty="0">
                <a:latin typeface="Calibri Light"/>
                <a:cs typeface="Calibri Light"/>
              </a:rPr>
              <a:t>p</a:t>
            </a:r>
            <a:r>
              <a:rPr sz="2100" spc="226" baseline="-19841" dirty="0">
                <a:latin typeface="Calibri Light"/>
                <a:cs typeface="Calibri Light"/>
              </a:rPr>
              <a:t> </a:t>
            </a:r>
            <a:r>
              <a:rPr sz="2100" spc="7" dirty="0">
                <a:latin typeface="Calibri Light"/>
                <a:cs typeface="Calibri Light"/>
              </a:rPr>
              <a:t>+</a:t>
            </a:r>
            <a:r>
              <a:rPr sz="2100" spc="-10" dirty="0">
                <a:latin typeface="Calibri Light"/>
                <a:cs typeface="Calibri Light"/>
              </a:rPr>
              <a:t> </a:t>
            </a:r>
            <a:r>
              <a:rPr sz="2100" spc="3" dirty="0">
                <a:latin typeface="Calibri Light"/>
                <a:cs typeface="Calibri Light"/>
              </a:rPr>
              <a:t>C</a:t>
            </a:r>
            <a:r>
              <a:rPr sz="2100" spc="5" baseline="-19841" dirty="0">
                <a:latin typeface="Calibri Light"/>
                <a:cs typeface="Calibri Light"/>
              </a:rPr>
              <a:t>r</a:t>
            </a:r>
            <a:endParaRPr sz="2100" baseline="-19841">
              <a:latin typeface="Calibri Light"/>
              <a:cs typeface="Calibri Light"/>
            </a:endParaRPr>
          </a:p>
          <a:p>
            <a:pPr marL="1301590">
              <a:lnSpc>
                <a:spcPts val="2291"/>
              </a:lnSpc>
            </a:pPr>
            <a:r>
              <a:rPr sz="2100" spc="7" dirty="0">
                <a:latin typeface="Calibri Light"/>
                <a:cs typeface="Calibri Light"/>
              </a:rPr>
              <a:t>=</a:t>
            </a:r>
            <a:r>
              <a:rPr sz="2100" spc="-16" dirty="0">
                <a:latin typeface="Calibri Light"/>
                <a:cs typeface="Calibri Light"/>
              </a:rPr>
              <a:t> </a:t>
            </a:r>
            <a:r>
              <a:rPr sz="2100" spc="7" dirty="0">
                <a:latin typeface="Calibri Light"/>
                <a:cs typeface="Calibri Light"/>
              </a:rPr>
              <a:t>k</a:t>
            </a:r>
            <a:r>
              <a:rPr sz="2100" spc="10" baseline="-19841" dirty="0">
                <a:latin typeface="Calibri Light"/>
                <a:cs typeface="Calibri Light"/>
              </a:rPr>
              <a:t>1</a:t>
            </a:r>
            <a:r>
              <a:rPr sz="2100" spc="7" dirty="0">
                <a:latin typeface="Calibri Light"/>
                <a:cs typeface="Calibri Light"/>
              </a:rPr>
              <a:t>/S</a:t>
            </a:r>
            <a:r>
              <a:rPr sz="2100" spc="-16" dirty="0">
                <a:latin typeface="Calibri Light"/>
                <a:cs typeface="Calibri Light"/>
              </a:rPr>
              <a:t> </a:t>
            </a:r>
            <a:r>
              <a:rPr sz="2100" spc="7" dirty="0">
                <a:latin typeface="Calibri Light"/>
                <a:cs typeface="Calibri Light"/>
              </a:rPr>
              <a:t>+</a:t>
            </a:r>
            <a:r>
              <a:rPr sz="2100" spc="-13" dirty="0">
                <a:latin typeface="Calibri Light"/>
                <a:cs typeface="Calibri Light"/>
              </a:rPr>
              <a:t> </a:t>
            </a:r>
            <a:r>
              <a:rPr sz="2100" spc="-3" dirty="0">
                <a:latin typeface="Calibri Light"/>
                <a:cs typeface="Calibri Light"/>
              </a:rPr>
              <a:t>k</a:t>
            </a:r>
            <a:r>
              <a:rPr sz="2100" spc="-5" baseline="-19841" dirty="0">
                <a:latin typeface="Calibri Light"/>
                <a:cs typeface="Calibri Light"/>
              </a:rPr>
              <a:t>2</a:t>
            </a:r>
            <a:r>
              <a:rPr sz="2100" spc="-3" dirty="0">
                <a:latin typeface="Calibri Light"/>
                <a:cs typeface="Calibri Light"/>
              </a:rPr>
              <a:t>S²</a:t>
            </a:r>
            <a:r>
              <a:rPr sz="2100" spc="-10" dirty="0">
                <a:latin typeface="Calibri Light"/>
                <a:cs typeface="Calibri Light"/>
              </a:rPr>
              <a:t> </a:t>
            </a:r>
            <a:r>
              <a:rPr sz="2100" spc="7" dirty="0">
                <a:latin typeface="Calibri Light"/>
                <a:cs typeface="Calibri Light"/>
              </a:rPr>
              <a:t>+</a:t>
            </a:r>
            <a:r>
              <a:rPr sz="2100" spc="-13" dirty="0">
                <a:latin typeface="Calibri Light"/>
                <a:cs typeface="Calibri Light"/>
              </a:rPr>
              <a:t> </a:t>
            </a:r>
            <a:r>
              <a:rPr sz="2100" dirty="0">
                <a:latin typeface="Calibri Light"/>
                <a:cs typeface="Calibri Light"/>
              </a:rPr>
              <a:t>k</a:t>
            </a:r>
            <a:r>
              <a:rPr sz="2100" baseline="-19841" dirty="0">
                <a:latin typeface="Calibri Light"/>
                <a:cs typeface="Calibri Light"/>
              </a:rPr>
              <a:t>3</a:t>
            </a:r>
            <a:r>
              <a:rPr sz="2100" dirty="0">
                <a:latin typeface="Calibri Light"/>
                <a:cs typeface="Calibri Light"/>
              </a:rPr>
              <a:t>S</a:t>
            </a:r>
            <a:endParaRPr sz="2100">
              <a:latin typeface="Calibri Light"/>
              <a:cs typeface="Calibri Light"/>
            </a:endParaRPr>
          </a:p>
          <a:p>
            <a:pPr marL="576912" marR="28304" indent="-543613">
              <a:lnSpc>
                <a:spcPts val="2261"/>
              </a:lnSpc>
              <a:spcBef>
                <a:spcPts val="164"/>
              </a:spcBef>
            </a:pPr>
            <a:r>
              <a:rPr sz="2100" spc="-13" dirty="0">
                <a:latin typeface="Calibri Light"/>
                <a:cs typeface="Calibri Light"/>
              </a:rPr>
              <a:t>For</a:t>
            </a:r>
            <a:r>
              <a:rPr sz="2100" spc="20" dirty="0">
                <a:latin typeface="Calibri Light"/>
                <a:cs typeface="Calibri Light"/>
              </a:rPr>
              <a:t> </a:t>
            </a:r>
            <a:r>
              <a:rPr sz="2100" spc="-3" dirty="0">
                <a:latin typeface="Calibri Light"/>
                <a:cs typeface="Calibri Light"/>
              </a:rPr>
              <a:t>the</a:t>
            </a:r>
            <a:r>
              <a:rPr sz="2100" dirty="0">
                <a:latin typeface="Calibri Light"/>
                <a:cs typeface="Calibri Light"/>
              </a:rPr>
              <a:t> </a:t>
            </a:r>
            <a:r>
              <a:rPr sz="2100" spc="-10" dirty="0">
                <a:latin typeface="Calibri Light"/>
                <a:cs typeface="Calibri Light"/>
              </a:rPr>
              <a:t>overall </a:t>
            </a:r>
            <a:r>
              <a:rPr sz="2100" spc="-13" dirty="0">
                <a:latin typeface="Calibri Light"/>
                <a:cs typeface="Calibri Light"/>
              </a:rPr>
              <a:t>cost</a:t>
            </a:r>
            <a:r>
              <a:rPr sz="2100" spc="7" dirty="0">
                <a:latin typeface="Calibri Light"/>
                <a:cs typeface="Calibri Light"/>
              </a:rPr>
              <a:t> </a:t>
            </a:r>
            <a:r>
              <a:rPr sz="2100" spc="-10" dirty="0">
                <a:latin typeface="Calibri Light"/>
                <a:cs typeface="Calibri Light"/>
              </a:rPr>
              <a:t>is</a:t>
            </a:r>
            <a:r>
              <a:rPr sz="2100" spc="-20" dirty="0">
                <a:latin typeface="Calibri Light"/>
                <a:cs typeface="Calibri Light"/>
              </a:rPr>
              <a:t> </a:t>
            </a:r>
            <a:r>
              <a:rPr sz="2100" dirty="0">
                <a:latin typeface="Calibri Light"/>
                <a:cs typeface="Calibri Light"/>
              </a:rPr>
              <a:t>to</a:t>
            </a:r>
            <a:r>
              <a:rPr sz="2100" spc="-7" dirty="0">
                <a:latin typeface="Calibri Light"/>
                <a:cs typeface="Calibri Light"/>
              </a:rPr>
              <a:t> </a:t>
            </a:r>
            <a:r>
              <a:rPr sz="2100" spc="-3" dirty="0">
                <a:latin typeface="Calibri Light"/>
                <a:cs typeface="Calibri Light"/>
              </a:rPr>
              <a:t>be</a:t>
            </a:r>
            <a:r>
              <a:rPr sz="2100" dirty="0">
                <a:latin typeface="Calibri Light"/>
                <a:cs typeface="Calibri Light"/>
              </a:rPr>
              <a:t> </a:t>
            </a:r>
            <a:r>
              <a:rPr sz="2100" spc="-7" dirty="0">
                <a:latin typeface="Calibri Light"/>
                <a:cs typeface="Calibri Light"/>
              </a:rPr>
              <a:t>minimum,</a:t>
            </a:r>
            <a:r>
              <a:rPr sz="2100" spc="36" dirty="0">
                <a:latin typeface="Calibri Light"/>
                <a:cs typeface="Calibri Light"/>
              </a:rPr>
              <a:t> </a:t>
            </a:r>
            <a:r>
              <a:rPr sz="2100" spc="3" dirty="0">
                <a:latin typeface="Calibri Light"/>
                <a:cs typeface="Calibri Light"/>
              </a:rPr>
              <a:t>dC/dS</a:t>
            </a:r>
            <a:r>
              <a:rPr sz="2100" spc="-10" dirty="0">
                <a:latin typeface="Calibri Light"/>
                <a:cs typeface="Calibri Light"/>
              </a:rPr>
              <a:t> </a:t>
            </a:r>
            <a:r>
              <a:rPr sz="2100" spc="-7" dirty="0">
                <a:latin typeface="Calibri Light"/>
                <a:cs typeface="Calibri Light"/>
              </a:rPr>
              <a:t>should </a:t>
            </a:r>
            <a:r>
              <a:rPr sz="2100" spc="-3" dirty="0">
                <a:latin typeface="Calibri Light"/>
                <a:cs typeface="Calibri Light"/>
              </a:rPr>
              <a:t>be</a:t>
            </a:r>
            <a:r>
              <a:rPr sz="2100" spc="3" dirty="0">
                <a:latin typeface="Calibri Light"/>
                <a:cs typeface="Calibri Light"/>
              </a:rPr>
              <a:t> </a:t>
            </a:r>
            <a:r>
              <a:rPr sz="2100" spc="-20" dirty="0">
                <a:latin typeface="Calibri Light"/>
                <a:cs typeface="Calibri Light"/>
              </a:rPr>
              <a:t>zero. </a:t>
            </a:r>
            <a:r>
              <a:rPr sz="2100" spc="-465" dirty="0">
                <a:latin typeface="Calibri Light"/>
                <a:cs typeface="Calibri Light"/>
              </a:rPr>
              <a:t> </a:t>
            </a:r>
            <a:r>
              <a:rPr sz="2100" spc="3" dirty="0">
                <a:latin typeface="Calibri Light"/>
                <a:cs typeface="Calibri Light"/>
              </a:rPr>
              <a:t>dC/dS</a:t>
            </a:r>
            <a:r>
              <a:rPr sz="2100" spc="-13" dirty="0">
                <a:latin typeface="Calibri Light"/>
                <a:cs typeface="Calibri Light"/>
              </a:rPr>
              <a:t> </a:t>
            </a:r>
            <a:r>
              <a:rPr sz="2100" spc="7" dirty="0">
                <a:latin typeface="Calibri Light"/>
                <a:cs typeface="Calibri Light"/>
              </a:rPr>
              <a:t>=</a:t>
            </a:r>
            <a:r>
              <a:rPr sz="2100" spc="3" dirty="0">
                <a:latin typeface="Calibri Light"/>
                <a:cs typeface="Calibri Light"/>
              </a:rPr>
              <a:t> </a:t>
            </a:r>
            <a:r>
              <a:rPr sz="2100" dirty="0">
                <a:latin typeface="Calibri Light"/>
                <a:cs typeface="Calibri Light"/>
              </a:rPr>
              <a:t>-k</a:t>
            </a:r>
            <a:r>
              <a:rPr sz="2100" baseline="-19841" dirty="0">
                <a:latin typeface="Calibri Light"/>
                <a:cs typeface="Calibri Light"/>
              </a:rPr>
              <a:t>1</a:t>
            </a:r>
            <a:r>
              <a:rPr sz="2100" dirty="0">
                <a:latin typeface="Calibri Light"/>
                <a:cs typeface="Calibri Light"/>
              </a:rPr>
              <a:t>/S²</a:t>
            </a:r>
            <a:r>
              <a:rPr sz="2100" spc="-7" dirty="0">
                <a:latin typeface="Calibri Light"/>
                <a:cs typeface="Calibri Light"/>
              </a:rPr>
              <a:t> </a:t>
            </a:r>
            <a:r>
              <a:rPr sz="2100" spc="7" dirty="0">
                <a:latin typeface="Calibri Light"/>
                <a:cs typeface="Calibri Light"/>
              </a:rPr>
              <a:t>+</a:t>
            </a:r>
            <a:r>
              <a:rPr sz="2100" spc="-7" dirty="0">
                <a:latin typeface="Calibri Light"/>
                <a:cs typeface="Calibri Light"/>
              </a:rPr>
              <a:t> </a:t>
            </a:r>
            <a:r>
              <a:rPr sz="2100" spc="7" dirty="0">
                <a:latin typeface="Calibri Light"/>
                <a:cs typeface="Calibri Light"/>
              </a:rPr>
              <a:t>2k</a:t>
            </a:r>
            <a:r>
              <a:rPr sz="2100" spc="10" baseline="-19841" dirty="0">
                <a:latin typeface="Calibri Light"/>
                <a:cs typeface="Calibri Light"/>
              </a:rPr>
              <a:t>2</a:t>
            </a:r>
            <a:r>
              <a:rPr sz="2100" spc="7" dirty="0">
                <a:latin typeface="Calibri Light"/>
                <a:cs typeface="Calibri Light"/>
              </a:rPr>
              <a:t>S</a:t>
            </a:r>
            <a:r>
              <a:rPr sz="2100" spc="-10" dirty="0">
                <a:latin typeface="Calibri Light"/>
                <a:cs typeface="Calibri Light"/>
              </a:rPr>
              <a:t> </a:t>
            </a:r>
            <a:r>
              <a:rPr sz="2100" spc="7" dirty="0">
                <a:latin typeface="Calibri Light"/>
                <a:cs typeface="Calibri Light"/>
              </a:rPr>
              <a:t>+</a:t>
            </a:r>
            <a:r>
              <a:rPr sz="2100" spc="-3" dirty="0">
                <a:latin typeface="Calibri Light"/>
                <a:cs typeface="Calibri Light"/>
              </a:rPr>
              <a:t> </a:t>
            </a:r>
            <a:r>
              <a:rPr sz="2100" spc="3" dirty="0">
                <a:latin typeface="Calibri Light"/>
                <a:cs typeface="Calibri Light"/>
              </a:rPr>
              <a:t>k</a:t>
            </a:r>
            <a:r>
              <a:rPr sz="2100" spc="5" baseline="-19841" dirty="0">
                <a:latin typeface="Calibri Light"/>
                <a:cs typeface="Calibri Light"/>
              </a:rPr>
              <a:t>3</a:t>
            </a:r>
            <a:endParaRPr sz="2100" baseline="-19841">
              <a:latin typeface="Calibri Light"/>
              <a:cs typeface="Calibri Light"/>
            </a:endParaRPr>
          </a:p>
          <a:p>
            <a:pPr marL="1057672">
              <a:lnSpc>
                <a:spcPts val="2107"/>
              </a:lnSpc>
              <a:tabLst>
                <a:tab pos="2268938" algn="l"/>
              </a:tabLst>
            </a:pPr>
            <a:r>
              <a:rPr sz="2100" spc="7" dirty="0">
                <a:latin typeface="Calibri Light"/>
                <a:cs typeface="Calibri Light"/>
              </a:rPr>
              <a:t>0</a:t>
            </a:r>
            <a:r>
              <a:rPr sz="2100" spc="23" dirty="0">
                <a:latin typeface="Calibri Light"/>
                <a:cs typeface="Calibri Light"/>
              </a:rPr>
              <a:t> </a:t>
            </a:r>
            <a:r>
              <a:rPr sz="2100" spc="7" dirty="0">
                <a:latin typeface="Calibri Light"/>
                <a:cs typeface="Calibri Light"/>
              </a:rPr>
              <a:t>=</a:t>
            </a:r>
            <a:r>
              <a:rPr sz="2100" spc="3" dirty="0">
                <a:latin typeface="Calibri Light"/>
                <a:cs typeface="Calibri Light"/>
              </a:rPr>
              <a:t> -k</a:t>
            </a:r>
            <a:r>
              <a:rPr sz="2100" spc="5" baseline="-19841" dirty="0">
                <a:latin typeface="Calibri Light"/>
                <a:cs typeface="Calibri Light"/>
              </a:rPr>
              <a:t>1</a:t>
            </a:r>
            <a:r>
              <a:rPr sz="2100" spc="3" dirty="0">
                <a:latin typeface="Calibri Light"/>
                <a:cs typeface="Calibri Light"/>
              </a:rPr>
              <a:t>/S</a:t>
            </a:r>
            <a:r>
              <a:rPr sz="2100" spc="-52" dirty="0">
                <a:latin typeface="Calibri Light"/>
                <a:cs typeface="Calibri Light"/>
              </a:rPr>
              <a:t> </a:t>
            </a:r>
            <a:r>
              <a:rPr sz="2100" spc="7" dirty="0">
                <a:latin typeface="Calibri Light"/>
                <a:cs typeface="Calibri Light"/>
              </a:rPr>
              <a:t>+	2k</a:t>
            </a:r>
            <a:r>
              <a:rPr sz="2100" spc="10" baseline="-19841" dirty="0">
                <a:latin typeface="Calibri Light"/>
                <a:cs typeface="Calibri Light"/>
              </a:rPr>
              <a:t>2</a:t>
            </a:r>
            <a:r>
              <a:rPr sz="2100" spc="7" dirty="0">
                <a:latin typeface="Calibri Light"/>
                <a:cs typeface="Calibri Light"/>
              </a:rPr>
              <a:t>S</a:t>
            </a:r>
            <a:r>
              <a:rPr sz="2100" spc="-33" dirty="0">
                <a:latin typeface="Calibri Light"/>
                <a:cs typeface="Calibri Light"/>
              </a:rPr>
              <a:t> </a:t>
            </a:r>
            <a:r>
              <a:rPr sz="2100" spc="7" dirty="0">
                <a:latin typeface="Calibri Light"/>
                <a:cs typeface="Calibri Light"/>
              </a:rPr>
              <a:t>+</a:t>
            </a:r>
            <a:r>
              <a:rPr sz="2100" spc="-29" dirty="0">
                <a:latin typeface="Calibri Light"/>
                <a:cs typeface="Calibri Light"/>
              </a:rPr>
              <a:t> </a:t>
            </a:r>
            <a:r>
              <a:rPr sz="2100" dirty="0">
                <a:latin typeface="Calibri Light"/>
                <a:cs typeface="Calibri Light"/>
              </a:rPr>
              <a:t>k</a:t>
            </a:r>
            <a:r>
              <a:rPr sz="2100" baseline="-19841" dirty="0">
                <a:latin typeface="Calibri Light"/>
                <a:cs typeface="Calibri Light"/>
              </a:rPr>
              <a:t>3</a:t>
            </a:r>
            <a:r>
              <a:rPr sz="2100" dirty="0">
                <a:latin typeface="Calibri Light"/>
                <a:cs typeface="Calibri Light"/>
              </a:rPr>
              <a:t>S</a:t>
            </a:r>
            <a:endParaRPr sz="2100">
              <a:latin typeface="Calibri Light"/>
              <a:cs typeface="Calibri Light"/>
            </a:endParaRPr>
          </a:p>
          <a:p>
            <a:pPr marL="1057672">
              <a:lnSpc>
                <a:spcPts val="2264"/>
              </a:lnSpc>
              <a:tabLst>
                <a:tab pos="1507630" algn="l"/>
              </a:tabLst>
            </a:pPr>
            <a:r>
              <a:rPr sz="2100" spc="10" dirty="0">
                <a:latin typeface="Calibri Light"/>
                <a:cs typeface="Calibri Light"/>
              </a:rPr>
              <a:t>0</a:t>
            </a:r>
            <a:r>
              <a:rPr sz="2100" spc="23" dirty="0">
                <a:latin typeface="Calibri Light"/>
                <a:cs typeface="Calibri Light"/>
              </a:rPr>
              <a:t> </a:t>
            </a:r>
            <a:r>
              <a:rPr sz="2100" spc="7" dirty="0">
                <a:latin typeface="Calibri Light"/>
                <a:cs typeface="Calibri Light"/>
              </a:rPr>
              <a:t>=	</a:t>
            </a:r>
            <a:r>
              <a:rPr sz="2100" dirty="0">
                <a:latin typeface="Calibri Light"/>
                <a:cs typeface="Calibri Light"/>
              </a:rPr>
              <a:t>-C</a:t>
            </a:r>
            <a:r>
              <a:rPr sz="2100" baseline="-19841" dirty="0">
                <a:latin typeface="Calibri Light"/>
                <a:cs typeface="Calibri Light"/>
              </a:rPr>
              <a:t>t</a:t>
            </a:r>
            <a:r>
              <a:rPr sz="2100" spc="235" baseline="-19841" dirty="0">
                <a:latin typeface="Calibri Light"/>
                <a:cs typeface="Calibri Light"/>
              </a:rPr>
              <a:t> </a:t>
            </a:r>
            <a:r>
              <a:rPr sz="2100" spc="7" dirty="0">
                <a:latin typeface="Calibri Light"/>
                <a:cs typeface="Calibri Light"/>
              </a:rPr>
              <a:t>+</a:t>
            </a:r>
            <a:r>
              <a:rPr sz="2100" spc="-13" dirty="0">
                <a:latin typeface="Calibri Light"/>
                <a:cs typeface="Calibri Light"/>
              </a:rPr>
              <a:t> </a:t>
            </a:r>
            <a:r>
              <a:rPr sz="2100" spc="7" dirty="0">
                <a:latin typeface="Calibri Light"/>
                <a:cs typeface="Calibri Light"/>
              </a:rPr>
              <a:t>2C</a:t>
            </a:r>
            <a:r>
              <a:rPr sz="2100" spc="10" baseline="-19841" dirty="0">
                <a:latin typeface="Calibri Light"/>
                <a:cs typeface="Calibri Light"/>
              </a:rPr>
              <a:t>p</a:t>
            </a:r>
            <a:r>
              <a:rPr sz="2100" spc="221" baseline="-19841" dirty="0">
                <a:latin typeface="Calibri Light"/>
                <a:cs typeface="Calibri Light"/>
              </a:rPr>
              <a:t> </a:t>
            </a:r>
            <a:r>
              <a:rPr sz="2100" spc="7" dirty="0">
                <a:latin typeface="Calibri Light"/>
                <a:cs typeface="Calibri Light"/>
              </a:rPr>
              <a:t>+</a:t>
            </a:r>
            <a:r>
              <a:rPr sz="2100" spc="-16" dirty="0">
                <a:latin typeface="Calibri Light"/>
                <a:cs typeface="Calibri Light"/>
              </a:rPr>
              <a:t> </a:t>
            </a:r>
            <a:r>
              <a:rPr sz="2100" spc="3" dirty="0">
                <a:latin typeface="Calibri Light"/>
                <a:cs typeface="Calibri Light"/>
              </a:rPr>
              <a:t>C</a:t>
            </a:r>
            <a:r>
              <a:rPr sz="2100" spc="5" baseline="-19841" dirty="0">
                <a:latin typeface="Calibri Light"/>
                <a:cs typeface="Calibri Light"/>
              </a:rPr>
              <a:t>r</a:t>
            </a:r>
            <a:endParaRPr sz="2100" baseline="-19841">
              <a:latin typeface="Calibri Light"/>
              <a:cs typeface="Calibri Light"/>
            </a:endParaRPr>
          </a:p>
          <a:p>
            <a:pPr marL="939043">
              <a:lnSpc>
                <a:spcPts val="2393"/>
              </a:lnSpc>
            </a:pPr>
            <a:r>
              <a:rPr sz="2100" spc="3" dirty="0">
                <a:latin typeface="Calibri Light"/>
                <a:cs typeface="Calibri Light"/>
              </a:rPr>
              <a:t>C</a:t>
            </a:r>
            <a:r>
              <a:rPr sz="2100" spc="5" baseline="-19841" dirty="0">
                <a:latin typeface="Calibri Light"/>
                <a:cs typeface="Calibri Light"/>
              </a:rPr>
              <a:t>t</a:t>
            </a:r>
            <a:r>
              <a:rPr sz="2100" spc="235" baseline="-19841" dirty="0">
                <a:latin typeface="Calibri Light"/>
                <a:cs typeface="Calibri Light"/>
              </a:rPr>
              <a:t> </a:t>
            </a:r>
            <a:r>
              <a:rPr sz="2100" spc="7" dirty="0">
                <a:latin typeface="Calibri Light"/>
                <a:cs typeface="Calibri Light"/>
              </a:rPr>
              <a:t>=</a:t>
            </a:r>
            <a:r>
              <a:rPr sz="2100" spc="-16" dirty="0">
                <a:latin typeface="Calibri Light"/>
                <a:cs typeface="Calibri Light"/>
              </a:rPr>
              <a:t> </a:t>
            </a:r>
            <a:r>
              <a:rPr sz="2100" spc="7" dirty="0">
                <a:latin typeface="Calibri Light"/>
                <a:cs typeface="Calibri Light"/>
              </a:rPr>
              <a:t>2C</a:t>
            </a:r>
            <a:r>
              <a:rPr sz="2100" spc="10" baseline="-19841" dirty="0">
                <a:latin typeface="Calibri Light"/>
                <a:cs typeface="Calibri Light"/>
              </a:rPr>
              <a:t>p</a:t>
            </a:r>
            <a:r>
              <a:rPr sz="2100" spc="216" baseline="-19841" dirty="0">
                <a:latin typeface="Calibri Light"/>
                <a:cs typeface="Calibri Light"/>
              </a:rPr>
              <a:t> </a:t>
            </a:r>
            <a:r>
              <a:rPr sz="2100" spc="7" dirty="0">
                <a:latin typeface="Calibri Light"/>
                <a:cs typeface="Calibri Light"/>
              </a:rPr>
              <a:t>+</a:t>
            </a:r>
            <a:r>
              <a:rPr sz="2100" spc="-16" dirty="0">
                <a:latin typeface="Calibri Light"/>
                <a:cs typeface="Calibri Light"/>
              </a:rPr>
              <a:t> </a:t>
            </a:r>
            <a:r>
              <a:rPr sz="2100" spc="3" dirty="0">
                <a:latin typeface="Calibri Light"/>
                <a:cs typeface="Calibri Light"/>
              </a:rPr>
              <a:t>C</a:t>
            </a:r>
            <a:r>
              <a:rPr sz="2100" spc="5" baseline="-19841" dirty="0">
                <a:latin typeface="Calibri Light"/>
                <a:cs typeface="Calibri Light"/>
              </a:rPr>
              <a:t>r</a:t>
            </a:r>
            <a:endParaRPr sz="2100" baseline="-19841">
              <a:latin typeface="Calibri Light"/>
              <a:cs typeface="Calibri Ligh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845119" y="521165"/>
            <a:ext cx="2926365" cy="751566"/>
          </a:xfrm>
          <a:prstGeom prst="rect">
            <a:avLst/>
          </a:prstGeom>
        </p:spPr>
        <p:txBody>
          <a:bodyPr vert="horz" wrap="square" lIns="0" tIns="5411" rIns="0" bIns="0" rtlCol="0">
            <a:spAutoFit/>
          </a:bodyPr>
          <a:lstStyle/>
          <a:p>
            <a:pPr marL="41624" marR="36629">
              <a:lnSpc>
                <a:spcPct val="100899"/>
              </a:lnSpc>
              <a:spcBef>
                <a:spcPts val="43"/>
              </a:spcBef>
              <a:tabLst>
                <a:tab pos="1090555" algn="l"/>
                <a:tab pos="1483905" algn="l"/>
                <a:tab pos="1496392" algn="l"/>
              </a:tabLst>
            </a:pPr>
            <a:r>
              <a:rPr sz="2400" spc="7" dirty="0">
                <a:latin typeface="Calibri Light"/>
                <a:cs typeface="Calibri Light"/>
              </a:rPr>
              <a:t>C</a:t>
            </a:r>
            <a:r>
              <a:rPr sz="2400" spc="10" baseline="-19675" dirty="0">
                <a:latin typeface="Calibri Light"/>
                <a:cs typeface="Calibri Light"/>
              </a:rPr>
              <a:t>t</a:t>
            </a:r>
            <a:r>
              <a:rPr sz="2400" spc="241" baseline="-19675" dirty="0">
                <a:latin typeface="Calibri Light"/>
                <a:cs typeface="Calibri Light"/>
              </a:rPr>
              <a:t> </a:t>
            </a:r>
            <a:r>
              <a:rPr sz="2400" spc="501" dirty="0">
                <a:latin typeface="Cambria Math"/>
                <a:cs typeface="Cambria Math"/>
              </a:rPr>
              <a:t>𝖺</a:t>
            </a:r>
            <a:r>
              <a:rPr sz="2400" spc="-13" dirty="0">
                <a:latin typeface="Cambria Math"/>
                <a:cs typeface="Cambria Math"/>
              </a:rPr>
              <a:t> </a:t>
            </a:r>
            <a:r>
              <a:rPr sz="2400" spc="-13" dirty="0">
                <a:latin typeface="Calibri Light"/>
                <a:cs typeface="Calibri Light"/>
              </a:rPr>
              <a:t>1/S</a:t>
            </a:r>
            <a:r>
              <a:rPr sz="2400" spc="66" dirty="0">
                <a:latin typeface="Calibri Light"/>
                <a:cs typeface="Calibri Light"/>
              </a:rPr>
              <a:t> </a:t>
            </a:r>
            <a:r>
              <a:rPr sz="2400" dirty="0">
                <a:latin typeface="Calibri Light"/>
                <a:cs typeface="Calibri Light"/>
              </a:rPr>
              <a:t>→	</a:t>
            </a:r>
            <a:r>
              <a:rPr sz="2400" spc="10" dirty="0">
                <a:latin typeface="Calibri Light"/>
                <a:cs typeface="Calibri Light"/>
              </a:rPr>
              <a:t>C</a:t>
            </a:r>
            <a:r>
              <a:rPr sz="2400" spc="14" baseline="-19675" dirty="0">
                <a:latin typeface="Calibri Light"/>
                <a:cs typeface="Calibri Light"/>
              </a:rPr>
              <a:t>t</a:t>
            </a:r>
            <a:r>
              <a:rPr sz="2400" spc="20" baseline="-19675" dirty="0">
                <a:latin typeface="Calibri Light"/>
                <a:cs typeface="Calibri Light"/>
              </a:rPr>
              <a:t> </a:t>
            </a:r>
            <a:r>
              <a:rPr sz="2400" dirty="0">
                <a:latin typeface="Calibri Light"/>
                <a:cs typeface="Calibri Light"/>
              </a:rPr>
              <a:t>= </a:t>
            </a:r>
            <a:r>
              <a:rPr sz="2400" spc="-20" dirty="0">
                <a:latin typeface="Calibri Light"/>
                <a:cs typeface="Calibri Light"/>
              </a:rPr>
              <a:t>k</a:t>
            </a:r>
            <a:r>
              <a:rPr sz="2400" spc="-29" baseline="-19675" dirty="0">
                <a:latin typeface="Calibri Light"/>
                <a:cs typeface="Calibri Light"/>
              </a:rPr>
              <a:t>1</a:t>
            </a:r>
            <a:r>
              <a:rPr sz="2400" spc="-20" dirty="0">
                <a:latin typeface="Calibri Light"/>
                <a:cs typeface="Calibri Light"/>
              </a:rPr>
              <a:t>/S </a:t>
            </a:r>
            <a:r>
              <a:rPr sz="2400" spc="-524" dirty="0">
                <a:latin typeface="Calibri Light"/>
                <a:cs typeface="Calibri Light"/>
              </a:rPr>
              <a:t> </a:t>
            </a:r>
            <a:r>
              <a:rPr sz="2400" spc="7" dirty="0">
                <a:latin typeface="Calibri Light"/>
                <a:cs typeface="Calibri Light"/>
              </a:rPr>
              <a:t>C</a:t>
            </a:r>
            <a:r>
              <a:rPr sz="2400" spc="10" baseline="-19675" dirty="0">
                <a:latin typeface="Calibri Light"/>
                <a:cs typeface="Calibri Light"/>
              </a:rPr>
              <a:t>p</a:t>
            </a:r>
            <a:r>
              <a:rPr sz="2400" spc="226" baseline="-19675" dirty="0">
                <a:latin typeface="Calibri Light"/>
                <a:cs typeface="Calibri Light"/>
              </a:rPr>
              <a:t> </a:t>
            </a:r>
            <a:r>
              <a:rPr sz="2400" spc="501" dirty="0">
                <a:latin typeface="Cambria Math"/>
                <a:cs typeface="Cambria Math"/>
              </a:rPr>
              <a:t>𝖺</a:t>
            </a:r>
            <a:r>
              <a:rPr sz="2400" spc="36" dirty="0">
                <a:latin typeface="Cambria Math"/>
                <a:cs typeface="Cambria Math"/>
              </a:rPr>
              <a:t> </a:t>
            </a:r>
            <a:r>
              <a:rPr sz="2400" spc="3" dirty="0">
                <a:latin typeface="Calibri Light"/>
                <a:cs typeface="Calibri Light"/>
              </a:rPr>
              <a:t>S²	</a:t>
            </a:r>
            <a:r>
              <a:rPr sz="2400" dirty="0">
                <a:latin typeface="Calibri Light"/>
                <a:cs typeface="Calibri Light"/>
              </a:rPr>
              <a:t>→		</a:t>
            </a:r>
            <a:r>
              <a:rPr sz="2400" spc="10" dirty="0">
                <a:latin typeface="Calibri Light"/>
                <a:cs typeface="Calibri Light"/>
              </a:rPr>
              <a:t>C</a:t>
            </a:r>
            <a:r>
              <a:rPr sz="2400" spc="14" baseline="-19675" dirty="0">
                <a:latin typeface="Calibri Light"/>
                <a:cs typeface="Calibri Light"/>
              </a:rPr>
              <a:t>p</a:t>
            </a:r>
            <a:r>
              <a:rPr sz="2400" spc="191" baseline="-19675" dirty="0">
                <a:latin typeface="Calibri Light"/>
                <a:cs typeface="Calibri Light"/>
              </a:rPr>
              <a:t> </a:t>
            </a:r>
            <a:r>
              <a:rPr sz="2400" dirty="0">
                <a:latin typeface="Calibri Light"/>
                <a:cs typeface="Calibri Light"/>
              </a:rPr>
              <a:t>=</a:t>
            </a:r>
            <a:r>
              <a:rPr sz="2400" spc="-16" dirty="0">
                <a:latin typeface="Calibri Light"/>
                <a:cs typeface="Calibri Light"/>
              </a:rPr>
              <a:t> </a:t>
            </a:r>
            <a:r>
              <a:rPr sz="2400" dirty="0">
                <a:latin typeface="Calibri Light"/>
                <a:cs typeface="Calibri Light"/>
              </a:rPr>
              <a:t>k</a:t>
            </a:r>
            <a:r>
              <a:rPr sz="2400" baseline="-19675" dirty="0">
                <a:latin typeface="Calibri Light"/>
                <a:cs typeface="Calibri Light"/>
              </a:rPr>
              <a:t>2</a:t>
            </a:r>
            <a:r>
              <a:rPr sz="2400" dirty="0">
                <a:latin typeface="Calibri Light"/>
                <a:cs typeface="Calibri Light"/>
              </a:rPr>
              <a:t>S²</a:t>
            </a:r>
            <a:endParaRPr sz="2400">
              <a:latin typeface="Calibri Light"/>
              <a:cs typeface="Calibri Ligh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864148" y="1142881"/>
            <a:ext cx="2569550" cy="378158"/>
          </a:xfrm>
          <a:prstGeom prst="rect">
            <a:avLst/>
          </a:prstGeom>
        </p:spPr>
        <p:txBody>
          <a:bodyPr vert="horz" wrap="square" lIns="0" tIns="8741" rIns="0" bIns="0" rtlCol="0">
            <a:spAutoFit/>
          </a:bodyPr>
          <a:lstStyle/>
          <a:p>
            <a:pPr marL="24975">
              <a:spcBef>
                <a:spcPts val="69"/>
              </a:spcBef>
              <a:tabLst>
                <a:tab pos="936129" algn="l"/>
                <a:tab pos="1341965" algn="l"/>
              </a:tabLst>
            </a:pPr>
            <a:r>
              <a:rPr sz="2400" spc="7" dirty="0">
                <a:latin typeface="Calibri Light"/>
                <a:cs typeface="Calibri Light"/>
              </a:rPr>
              <a:t>C</a:t>
            </a:r>
            <a:r>
              <a:rPr sz="2400" spc="10" baseline="-19675" dirty="0">
                <a:latin typeface="Calibri Light"/>
                <a:cs typeface="Calibri Light"/>
              </a:rPr>
              <a:t>r</a:t>
            </a:r>
            <a:r>
              <a:rPr sz="2400" spc="197" baseline="-19675" dirty="0">
                <a:latin typeface="Calibri Light"/>
                <a:cs typeface="Calibri Light"/>
              </a:rPr>
              <a:t> </a:t>
            </a:r>
            <a:r>
              <a:rPr sz="2400" spc="501" dirty="0">
                <a:latin typeface="Cambria Math"/>
                <a:cs typeface="Cambria Math"/>
              </a:rPr>
              <a:t>𝖺</a:t>
            </a:r>
            <a:r>
              <a:rPr sz="2400" spc="33" dirty="0">
                <a:latin typeface="Cambria Math"/>
                <a:cs typeface="Cambria Math"/>
              </a:rPr>
              <a:t> </a:t>
            </a:r>
            <a:r>
              <a:rPr sz="2400" dirty="0">
                <a:latin typeface="Calibri Light"/>
                <a:cs typeface="Calibri Light"/>
              </a:rPr>
              <a:t>S	→	</a:t>
            </a:r>
            <a:r>
              <a:rPr sz="2400" spc="10" dirty="0">
                <a:latin typeface="Calibri Light"/>
                <a:cs typeface="Calibri Light"/>
              </a:rPr>
              <a:t>C</a:t>
            </a:r>
            <a:r>
              <a:rPr sz="2400" spc="14" baseline="-19675" dirty="0">
                <a:latin typeface="Calibri Light"/>
                <a:cs typeface="Calibri Light"/>
              </a:rPr>
              <a:t>r</a:t>
            </a:r>
            <a:r>
              <a:rPr sz="2400" spc="235" baseline="-19675" dirty="0">
                <a:latin typeface="Calibri Light"/>
                <a:cs typeface="Calibri Light"/>
              </a:rPr>
              <a:t> </a:t>
            </a:r>
            <a:r>
              <a:rPr sz="2400" dirty="0">
                <a:latin typeface="Calibri Light"/>
                <a:cs typeface="Calibri Light"/>
              </a:rPr>
              <a:t>=</a:t>
            </a:r>
            <a:r>
              <a:rPr sz="2400" spc="-62" dirty="0">
                <a:latin typeface="Calibri Light"/>
                <a:cs typeface="Calibri Light"/>
              </a:rPr>
              <a:t> </a:t>
            </a:r>
            <a:r>
              <a:rPr sz="2400" spc="-7" dirty="0">
                <a:latin typeface="Calibri Light"/>
                <a:cs typeface="Calibri Light"/>
              </a:rPr>
              <a:t>k</a:t>
            </a:r>
            <a:r>
              <a:rPr sz="2400" spc="-10" baseline="-19675" dirty="0">
                <a:latin typeface="Calibri Light"/>
                <a:cs typeface="Calibri Light"/>
              </a:rPr>
              <a:t>3</a:t>
            </a:r>
            <a:r>
              <a:rPr sz="2400" spc="-7" dirty="0">
                <a:latin typeface="Calibri Light"/>
                <a:cs typeface="Calibri Light"/>
              </a:rPr>
              <a:t>S</a:t>
            </a:r>
            <a:endParaRPr sz="240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2037741" y="33905"/>
            <a:ext cx="5138148" cy="578467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1821637" y="-321495"/>
            <a:ext cx="5786480" cy="814392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1966303" y="462533"/>
            <a:ext cx="5138148" cy="564179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798" y="615685"/>
            <a:ext cx="3009003" cy="688036"/>
          </a:xfrm>
          <a:prstGeom prst="rect">
            <a:avLst/>
          </a:prstGeom>
        </p:spPr>
        <p:txBody>
          <a:bodyPr vert="horz" wrap="square" lIns="0" tIns="10822" rIns="0" bIns="0" rtlCol="0">
            <a:spAutoFit/>
          </a:bodyPr>
          <a:lstStyle/>
          <a:p>
            <a:pPr marL="8325">
              <a:spcBef>
                <a:spcPts val="85"/>
              </a:spcBef>
            </a:pPr>
            <a:r>
              <a:rPr spc="39" dirty="0"/>
              <a:t>A</a:t>
            </a:r>
            <a:r>
              <a:rPr spc="20" dirty="0"/>
              <a:t>n</a:t>
            </a:r>
            <a:r>
              <a:rPr spc="-39" dirty="0"/>
              <a:t>s</a:t>
            </a:r>
            <a:r>
              <a:rPr spc="-52" dirty="0"/>
              <a:t>w</a:t>
            </a:r>
            <a:r>
              <a:rPr spc="-49" dirty="0"/>
              <a:t>e</a:t>
            </a:r>
            <a:r>
              <a:rPr spc="7" dirty="0"/>
              <a:t>r</a:t>
            </a:r>
            <a:r>
              <a:rPr spc="-184" dirty="0"/>
              <a:t> </a:t>
            </a:r>
            <a:r>
              <a:rPr spc="10" dirty="0"/>
              <a:t>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3531" y="2714620"/>
            <a:ext cx="8840469" cy="1883235"/>
          </a:xfrm>
          <a:prstGeom prst="rect">
            <a:avLst/>
          </a:prstGeom>
        </p:spPr>
        <p:txBody>
          <a:bodyPr vert="horz" wrap="square" lIns="0" tIns="10822" rIns="0" bIns="0" rtlCol="0">
            <a:spAutoFit/>
          </a:bodyPr>
          <a:lstStyle/>
          <a:p>
            <a:pPr marL="8325">
              <a:lnSpc>
                <a:spcPts val="2983"/>
              </a:lnSpc>
              <a:spcBef>
                <a:spcPts val="85"/>
              </a:spcBef>
            </a:pPr>
            <a:r>
              <a:rPr sz="2600" spc="49" dirty="0">
                <a:latin typeface="Calibri Light"/>
                <a:cs typeface="Calibri Light"/>
              </a:rPr>
              <a:t>S</a:t>
            </a:r>
            <a:r>
              <a:rPr sz="2600" spc="26" dirty="0">
                <a:latin typeface="Calibri Light"/>
                <a:cs typeface="Calibri Light"/>
              </a:rPr>
              <a:t>p</a:t>
            </a:r>
            <a:r>
              <a:rPr sz="2600" spc="7" dirty="0">
                <a:latin typeface="Calibri Light"/>
                <a:cs typeface="Calibri Light"/>
              </a:rPr>
              <a:t>a</a:t>
            </a:r>
            <a:r>
              <a:rPr sz="2600" spc="26" dirty="0">
                <a:latin typeface="Calibri Light"/>
                <a:cs typeface="Calibri Light"/>
              </a:rPr>
              <a:t>c</a:t>
            </a:r>
            <a:r>
              <a:rPr sz="2600" spc="-33" dirty="0">
                <a:latin typeface="Calibri Light"/>
                <a:cs typeface="Calibri Light"/>
              </a:rPr>
              <a:t>i</a:t>
            </a:r>
            <a:r>
              <a:rPr sz="2600" spc="-20" dirty="0">
                <a:latin typeface="Calibri Light"/>
                <a:cs typeface="Calibri Light"/>
              </a:rPr>
              <a:t>n</a:t>
            </a:r>
            <a:r>
              <a:rPr sz="2600" spc="7" dirty="0">
                <a:latin typeface="Calibri Light"/>
                <a:cs typeface="Calibri Light"/>
              </a:rPr>
              <a:t>g</a:t>
            </a:r>
            <a:r>
              <a:rPr sz="2600" spc="-138" dirty="0">
                <a:latin typeface="Calibri Light"/>
                <a:cs typeface="Calibri Light"/>
              </a:rPr>
              <a:t> </a:t>
            </a:r>
            <a:r>
              <a:rPr sz="2600" spc="23" dirty="0">
                <a:latin typeface="Calibri Light"/>
                <a:cs typeface="Calibri Light"/>
              </a:rPr>
              <a:t>o</a:t>
            </a:r>
            <a:r>
              <a:rPr sz="2600" spc="3" dirty="0">
                <a:latin typeface="Calibri Light"/>
                <a:cs typeface="Calibri Light"/>
              </a:rPr>
              <a:t>f</a:t>
            </a:r>
            <a:r>
              <a:rPr sz="2600" spc="-43" dirty="0">
                <a:latin typeface="Calibri Light"/>
                <a:cs typeface="Calibri Light"/>
              </a:rPr>
              <a:t> </a:t>
            </a:r>
            <a:r>
              <a:rPr sz="2600" spc="-174" dirty="0">
                <a:latin typeface="Calibri Light"/>
                <a:cs typeface="Calibri Light"/>
              </a:rPr>
              <a:t>T</a:t>
            </a:r>
            <a:r>
              <a:rPr sz="2600" spc="36" dirty="0">
                <a:latin typeface="Calibri Light"/>
                <a:cs typeface="Calibri Light"/>
              </a:rPr>
              <a:t>r</a:t>
            </a:r>
            <a:r>
              <a:rPr sz="2600" spc="26" dirty="0">
                <a:latin typeface="Calibri Light"/>
                <a:cs typeface="Calibri Light"/>
              </a:rPr>
              <a:t>us</a:t>
            </a:r>
            <a:r>
              <a:rPr sz="2600" spc="-20" dirty="0">
                <a:latin typeface="Calibri Light"/>
                <a:cs typeface="Calibri Light"/>
              </a:rPr>
              <a:t>s</a:t>
            </a:r>
            <a:r>
              <a:rPr sz="2600" spc="-7" dirty="0">
                <a:latin typeface="Calibri Light"/>
                <a:cs typeface="Calibri Light"/>
              </a:rPr>
              <a:t>e</a:t>
            </a:r>
            <a:r>
              <a:rPr sz="2600" spc="-20" dirty="0">
                <a:latin typeface="Calibri Light"/>
                <a:cs typeface="Calibri Light"/>
              </a:rPr>
              <a:t>s</a:t>
            </a:r>
            <a:r>
              <a:rPr sz="2600" spc="3" dirty="0">
                <a:latin typeface="Calibri Light"/>
                <a:cs typeface="Calibri Light"/>
              </a:rPr>
              <a:t>:</a:t>
            </a:r>
            <a:endParaRPr sz="2600">
              <a:latin typeface="Calibri Light"/>
              <a:cs typeface="Calibri Light"/>
            </a:endParaRPr>
          </a:p>
          <a:p>
            <a:pPr marL="8325">
              <a:lnSpc>
                <a:spcPts val="2855"/>
              </a:lnSpc>
            </a:pPr>
            <a:r>
              <a:rPr sz="2600" spc="3" dirty="0">
                <a:latin typeface="Calibri Light"/>
                <a:cs typeface="Calibri Light"/>
              </a:rPr>
              <a:t>Is</a:t>
            </a:r>
            <a:r>
              <a:rPr sz="2600" spc="20" dirty="0">
                <a:latin typeface="Calibri Light"/>
                <a:cs typeface="Calibri Light"/>
              </a:rPr>
              <a:t> </a:t>
            </a:r>
            <a:r>
              <a:rPr sz="2600" dirty="0">
                <a:latin typeface="Calibri Light"/>
                <a:cs typeface="Calibri Light"/>
              </a:rPr>
              <a:t>determined</a:t>
            </a:r>
            <a:r>
              <a:rPr sz="2600" spc="66" dirty="0">
                <a:latin typeface="Calibri Light"/>
                <a:cs typeface="Calibri Light"/>
              </a:rPr>
              <a:t> </a:t>
            </a:r>
            <a:r>
              <a:rPr sz="2600" spc="16" dirty="0">
                <a:latin typeface="Calibri Light"/>
                <a:cs typeface="Calibri Light"/>
              </a:rPr>
              <a:t>by</a:t>
            </a:r>
            <a:r>
              <a:rPr sz="2600" spc="-20" dirty="0">
                <a:latin typeface="Calibri Light"/>
                <a:cs typeface="Calibri Light"/>
              </a:rPr>
              <a:t> </a:t>
            </a:r>
            <a:r>
              <a:rPr sz="2600" spc="7" dirty="0">
                <a:latin typeface="Calibri Light"/>
                <a:cs typeface="Calibri Light"/>
              </a:rPr>
              <a:t>the</a:t>
            </a:r>
            <a:r>
              <a:rPr sz="2600" spc="-10" dirty="0">
                <a:latin typeface="Calibri Light"/>
                <a:cs typeface="Calibri Light"/>
              </a:rPr>
              <a:t> </a:t>
            </a:r>
            <a:r>
              <a:rPr sz="2600" spc="20" dirty="0">
                <a:latin typeface="Calibri Light"/>
                <a:cs typeface="Calibri Light"/>
              </a:rPr>
              <a:t>spacing</a:t>
            </a:r>
            <a:r>
              <a:rPr sz="2600" spc="-43" dirty="0">
                <a:latin typeface="Calibri Light"/>
                <a:cs typeface="Calibri Light"/>
              </a:rPr>
              <a:t> </a:t>
            </a:r>
            <a:r>
              <a:rPr sz="2600" spc="13" dirty="0">
                <a:latin typeface="Calibri Light"/>
                <a:cs typeface="Calibri Light"/>
              </a:rPr>
              <a:t>of</a:t>
            </a:r>
            <a:r>
              <a:rPr sz="2600" dirty="0">
                <a:latin typeface="Calibri Light"/>
                <a:cs typeface="Calibri Light"/>
              </a:rPr>
              <a:t> </a:t>
            </a:r>
            <a:r>
              <a:rPr sz="2600" spc="7" dirty="0">
                <a:latin typeface="Calibri Light"/>
                <a:cs typeface="Calibri Light"/>
              </a:rPr>
              <a:t>the</a:t>
            </a:r>
            <a:r>
              <a:rPr sz="2600" spc="-10" dirty="0">
                <a:latin typeface="Calibri Light"/>
                <a:cs typeface="Calibri Light"/>
              </a:rPr>
              <a:t> </a:t>
            </a:r>
            <a:r>
              <a:rPr sz="2600" spc="13" dirty="0">
                <a:latin typeface="Calibri Light"/>
                <a:cs typeface="Calibri Light"/>
              </a:rPr>
              <a:t>columns.</a:t>
            </a:r>
            <a:endParaRPr sz="2600">
              <a:latin typeface="Calibri Light"/>
              <a:cs typeface="Calibri Light"/>
            </a:endParaRPr>
          </a:p>
          <a:p>
            <a:pPr marL="8325" marR="3330">
              <a:lnSpc>
                <a:spcPts val="2806"/>
              </a:lnSpc>
              <a:spcBef>
                <a:spcPts val="216"/>
              </a:spcBef>
            </a:pPr>
            <a:r>
              <a:rPr sz="2600" spc="20" dirty="0">
                <a:latin typeface="Calibri Light"/>
                <a:cs typeface="Calibri Light"/>
              </a:rPr>
              <a:t>The</a:t>
            </a:r>
            <a:r>
              <a:rPr sz="2600" spc="-10" dirty="0">
                <a:latin typeface="Calibri Light"/>
                <a:cs typeface="Calibri Light"/>
              </a:rPr>
              <a:t> </a:t>
            </a:r>
            <a:r>
              <a:rPr sz="2600" spc="20" dirty="0">
                <a:latin typeface="Calibri Light"/>
                <a:cs typeface="Calibri Light"/>
              </a:rPr>
              <a:t>spacing</a:t>
            </a:r>
            <a:r>
              <a:rPr sz="2600" spc="-88" dirty="0">
                <a:latin typeface="Calibri Light"/>
                <a:cs typeface="Calibri Light"/>
              </a:rPr>
              <a:t> </a:t>
            </a:r>
            <a:r>
              <a:rPr sz="2600" spc="13" dirty="0">
                <a:latin typeface="Calibri Light"/>
                <a:cs typeface="Calibri Light"/>
              </a:rPr>
              <a:t>of</a:t>
            </a:r>
            <a:r>
              <a:rPr sz="2600" spc="3" dirty="0">
                <a:latin typeface="Calibri Light"/>
                <a:cs typeface="Calibri Light"/>
              </a:rPr>
              <a:t> </a:t>
            </a:r>
            <a:r>
              <a:rPr sz="2600" spc="7" dirty="0">
                <a:latin typeface="Calibri Light"/>
                <a:cs typeface="Calibri Light"/>
              </a:rPr>
              <a:t>the</a:t>
            </a:r>
            <a:r>
              <a:rPr sz="2600" spc="39" dirty="0">
                <a:latin typeface="Calibri Light"/>
                <a:cs typeface="Calibri Light"/>
              </a:rPr>
              <a:t> </a:t>
            </a:r>
            <a:r>
              <a:rPr sz="2600" spc="7" dirty="0">
                <a:latin typeface="Calibri Light"/>
                <a:cs typeface="Calibri Light"/>
              </a:rPr>
              <a:t>trusses</a:t>
            </a:r>
            <a:r>
              <a:rPr sz="2600" spc="23" dirty="0">
                <a:latin typeface="Calibri Light"/>
                <a:cs typeface="Calibri Light"/>
              </a:rPr>
              <a:t> </a:t>
            </a:r>
            <a:r>
              <a:rPr sz="2600" spc="-7" dirty="0">
                <a:latin typeface="Calibri Light"/>
                <a:cs typeface="Calibri Light"/>
              </a:rPr>
              <a:t>may</a:t>
            </a:r>
            <a:r>
              <a:rPr sz="2600" spc="-16" dirty="0">
                <a:latin typeface="Calibri Light"/>
                <a:cs typeface="Calibri Light"/>
              </a:rPr>
              <a:t> </a:t>
            </a:r>
            <a:r>
              <a:rPr sz="2600" spc="16" dirty="0">
                <a:latin typeface="Calibri Light"/>
                <a:cs typeface="Calibri Light"/>
              </a:rPr>
              <a:t>be</a:t>
            </a:r>
            <a:r>
              <a:rPr sz="2600" spc="-7" dirty="0">
                <a:latin typeface="Calibri Light"/>
                <a:cs typeface="Calibri Light"/>
              </a:rPr>
              <a:t> </a:t>
            </a:r>
            <a:r>
              <a:rPr sz="2600" spc="20" dirty="0">
                <a:latin typeface="Calibri Light"/>
                <a:cs typeface="Calibri Light"/>
              </a:rPr>
              <a:t>such</a:t>
            </a:r>
            <a:r>
              <a:rPr sz="2600" spc="-26" dirty="0">
                <a:latin typeface="Calibri Light"/>
                <a:cs typeface="Calibri Light"/>
              </a:rPr>
              <a:t> </a:t>
            </a:r>
            <a:r>
              <a:rPr sz="2600" spc="7" dirty="0">
                <a:latin typeface="Calibri Light"/>
                <a:cs typeface="Calibri Light"/>
              </a:rPr>
              <a:t>as</a:t>
            </a:r>
            <a:r>
              <a:rPr sz="2600" spc="23" dirty="0">
                <a:latin typeface="Calibri Light"/>
                <a:cs typeface="Calibri Light"/>
              </a:rPr>
              <a:t> </a:t>
            </a:r>
            <a:r>
              <a:rPr sz="2600" spc="-29" dirty="0">
                <a:latin typeface="Calibri Light"/>
                <a:cs typeface="Calibri Light"/>
              </a:rPr>
              <a:t>to</a:t>
            </a:r>
            <a:r>
              <a:rPr sz="2600" spc="62" dirty="0">
                <a:latin typeface="Calibri Light"/>
                <a:cs typeface="Calibri Light"/>
              </a:rPr>
              <a:t> </a:t>
            </a:r>
            <a:r>
              <a:rPr sz="2600" spc="7" dirty="0">
                <a:latin typeface="Calibri Light"/>
                <a:cs typeface="Calibri Light"/>
              </a:rPr>
              <a:t>minimize</a:t>
            </a:r>
            <a:r>
              <a:rPr sz="2600" spc="-59" dirty="0">
                <a:latin typeface="Calibri Light"/>
                <a:cs typeface="Calibri Light"/>
              </a:rPr>
              <a:t> </a:t>
            </a:r>
            <a:r>
              <a:rPr sz="2600" spc="7" dirty="0">
                <a:latin typeface="Calibri Light"/>
                <a:cs typeface="Calibri Light"/>
              </a:rPr>
              <a:t>the </a:t>
            </a:r>
            <a:r>
              <a:rPr sz="2600" spc="-574" dirty="0">
                <a:latin typeface="Calibri Light"/>
                <a:cs typeface="Calibri Light"/>
              </a:rPr>
              <a:t> </a:t>
            </a:r>
            <a:r>
              <a:rPr sz="2600" spc="-3" dirty="0">
                <a:latin typeface="Calibri Light"/>
                <a:cs typeface="Calibri Light"/>
              </a:rPr>
              <a:t>cost</a:t>
            </a:r>
            <a:r>
              <a:rPr sz="2600" spc="-23" dirty="0">
                <a:latin typeface="Calibri Light"/>
                <a:cs typeface="Calibri Light"/>
              </a:rPr>
              <a:t> </a:t>
            </a:r>
            <a:r>
              <a:rPr sz="2600" spc="13" dirty="0">
                <a:latin typeface="Calibri Light"/>
                <a:cs typeface="Calibri Light"/>
              </a:rPr>
              <a:t>of</a:t>
            </a:r>
            <a:r>
              <a:rPr sz="2600" spc="3" dirty="0">
                <a:latin typeface="Calibri Light"/>
                <a:cs typeface="Calibri Light"/>
              </a:rPr>
              <a:t> </a:t>
            </a:r>
            <a:r>
              <a:rPr sz="2600" spc="7" dirty="0">
                <a:latin typeface="Calibri Light"/>
                <a:cs typeface="Calibri Light"/>
              </a:rPr>
              <a:t>roofing.</a:t>
            </a:r>
            <a:endParaRPr sz="2600">
              <a:latin typeface="Calibri Light"/>
              <a:cs typeface="Calibri Light"/>
            </a:endParaRPr>
          </a:p>
          <a:p>
            <a:pPr marL="8325" marR="581490">
              <a:lnSpc>
                <a:spcPts val="2806"/>
              </a:lnSpc>
              <a:spcBef>
                <a:spcPts val="52"/>
              </a:spcBef>
            </a:pPr>
            <a:r>
              <a:rPr sz="2600" spc="20" dirty="0">
                <a:latin typeface="Calibri Light"/>
                <a:cs typeface="Calibri Light"/>
              </a:rPr>
              <a:t>The spacing </a:t>
            </a:r>
            <a:r>
              <a:rPr sz="2600" spc="13" dirty="0">
                <a:latin typeface="Calibri Light"/>
                <a:cs typeface="Calibri Light"/>
              </a:rPr>
              <a:t>of </a:t>
            </a:r>
            <a:r>
              <a:rPr sz="2600" spc="7" dirty="0">
                <a:latin typeface="Calibri Light"/>
                <a:cs typeface="Calibri Light"/>
              </a:rPr>
              <a:t>trusses </a:t>
            </a:r>
            <a:r>
              <a:rPr sz="2600" spc="-7" dirty="0">
                <a:latin typeface="Calibri Light"/>
                <a:cs typeface="Calibri Light"/>
              </a:rPr>
              <a:t>may </a:t>
            </a:r>
            <a:r>
              <a:rPr sz="2600" spc="16" dirty="0">
                <a:latin typeface="Calibri Light"/>
                <a:cs typeface="Calibri Light"/>
              </a:rPr>
              <a:t>be about </a:t>
            </a:r>
            <a:r>
              <a:rPr sz="2600" spc="7" dirty="0">
                <a:latin typeface="Calibri Light"/>
                <a:cs typeface="Calibri Light"/>
              </a:rPr>
              <a:t>1/3 </a:t>
            </a:r>
            <a:r>
              <a:rPr sz="2600" spc="-29" dirty="0">
                <a:latin typeface="Calibri Light"/>
                <a:cs typeface="Calibri Light"/>
              </a:rPr>
              <a:t>to </a:t>
            </a:r>
            <a:r>
              <a:rPr sz="2600" spc="7" dirty="0">
                <a:latin typeface="Calibri Light"/>
                <a:cs typeface="Calibri Light"/>
              </a:rPr>
              <a:t>1/5 </a:t>
            </a:r>
            <a:r>
              <a:rPr sz="2600" spc="10" dirty="0">
                <a:latin typeface="Calibri Light"/>
                <a:cs typeface="Calibri Light"/>
              </a:rPr>
              <a:t>of </a:t>
            </a:r>
            <a:r>
              <a:rPr sz="2600" spc="7" dirty="0">
                <a:latin typeface="Calibri Light"/>
                <a:cs typeface="Calibri Light"/>
              </a:rPr>
              <a:t>the </a:t>
            </a:r>
            <a:r>
              <a:rPr sz="2600" spc="-577" dirty="0">
                <a:latin typeface="Calibri Light"/>
                <a:cs typeface="Calibri Light"/>
              </a:rPr>
              <a:t> </a:t>
            </a:r>
            <a:r>
              <a:rPr sz="2600" spc="16" dirty="0">
                <a:latin typeface="Calibri Light"/>
                <a:cs typeface="Calibri Light"/>
              </a:rPr>
              <a:t>span.</a:t>
            </a:r>
            <a:endParaRPr sz="260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1307996" y="-93606"/>
            <a:ext cx="5138145" cy="575393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799" y="1387478"/>
            <a:ext cx="1594729" cy="457204"/>
          </a:xfrm>
          <a:prstGeom prst="rect">
            <a:avLst/>
          </a:prstGeom>
        </p:spPr>
        <p:txBody>
          <a:bodyPr vert="horz" wrap="square" lIns="0" tIns="10822" rIns="0" bIns="0" rtlCol="0">
            <a:spAutoFit/>
          </a:bodyPr>
          <a:lstStyle/>
          <a:p>
            <a:pPr marL="8325">
              <a:spcBef>
                <a:spcPts val="85"/>
              </a:spcBef>
            </a:pPr>
            <a:r>
              <a:rPr sz="2900" u="heavy" spc="39" dirty="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A</a:t>
            </a:r>
            <a:r>
              <a:rPr sz="2900" u="heavy" spc="20" dirty="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n</a:t>
            </a:r>
            <a:r>
              <a:rPr sz="2900" u="heavy" spc="-39" dirty="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s</a:t>
            </a:r>
            <a:r>
              <a:rPr sz="2900" u="heavy" spc="-52" dirty="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w</a:t>
            </a:r>
            <a:r>
              <a:rPr sz="2900" u="heavy" spc="-49" dirty="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e</a:t>
            </a:r>
            <a:r>
              <a:rPr sz="2900" u="heavy" spc="7" dirty="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r</a:t>
            </a:r>
            <a:r>
              <a:rPr sz="2900" u="heavy" spc="-184" dirty="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 </a:t>
            </a:r>
            <a:r>
              <a:rPr sz="2900" u="heavy" spc="10" dirty="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D</a:t>
            </a:r>
            <a:endParaRPr sz="29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799" y="2041486"/>
            <a:ext cx="8087825" cy="411037"/>
          </a:xfrm>
          <a:prstGeom prst="rect">
            <a:avLst/>
          </a:prstGeom>
        </p:spPr>
        <p:txBody>
          <a:bodyPr vert="horz" wrap="square" lIns="0" tIns="10822" rIns="0" bIns="0" rtlCol="0">
            <a:spAutoFit/>
          </a:bodyPr>
          <a:lstStyle/>
          <a:p>
            <a:pPr marL="8325">
              <a:spcBef>
                <a:spcPts val="85"/>
              </a:spcBef>
            </a:pPr>
            <a:r>
              <a:rPr sz="2600" spc="20" dirty="0">
                <a:latin typeface="Calibri Light"/>
                <a:cs typeface="Calibri Light"/>
              </a:rPr>
              <a:t>The</a:t>
            </a:r>
            <a:r>
              <a:rPr sz="2600" spc="-7" dirty="0">
                <a:latin typeface="Calibri Light"/>
                <a:cs typeface="Calibri Light"/>
              </a:rPr>
              <a:t> </a:t>
            </a:r>
            <a:r>
              <a:rPr sz="2600" spc="3" dirty="0">
                <a:latin typeface="Calibri Light"/>
                <a:cs typeface="Calibri Light"/>
              </a:rPr>
              <a:t>maximum</a:t>
            </a:r>
            <a:r>
              <a:rPr sz="2600" spc="52" dirty="0">
                <a:latin typeface="Calibri Light"/>
                <a:cs typeface="Calibri Light"/>
              </a:rPr>
              <a:t> </a:t>
            </a:r>
            <a:r>
              <a:rPr sz="2600" spc="13" dirty="0">
                <a:latin typeface="Calibri Light"/>
                <a:cs typeface="Calibri Light"/>
              </a:rPr>
              <a:t>permissible</a:t>
            </a:r>
            <a:r>
              <a:rPr sz="2600" spc="-59" dirty="0">
                <a:latin typeface="Calibri Light"/>
                <a:cs typeface="Calibri Light"/>
              </a:rPr>
              <a:t> </a:t>
            </a:r>
            <a:r>
              <a:rPr sz="2600" spc="16" dirty="0">
                <a:latin typeface="Calibri Light"/>
                <a:cs typeface="Calibri Light"/>
              </a:rPr>
              <a:t>span</a:t>
            </a:r>
            <a:r>
              <a:rPr sz="2600" spc="-26" dirty="0">
                <a:latin typeface="Calibri Light"/>
                <a:cs typeface="Calibri Light"/>
              </a:rPr>
              <a:t> </a:t>
            </a:r>
            <a:r>
              <a:rPr sz="2600" spc="13" dirty="0">
                <a:latin typeface="Calibri Light"/>
                <a:cs typeface="Calibri Light"/>
              </a:rPr>
              <a:t>of</a:t>
            </a:r>
            <a:r>
              <a:rPr sz="2600" spc="3" dirty="0">
                <a:latin typeface="Calibri Light"/>
                <a:cs typeface="Calibri Light"/>
              </a:rPr>
              <a:t> </a:t>
            </a:r>
            <a:r>
              <a:rPr sz="2600" spc="39" dirty="0">
                <a:latin typeface="Calibri Light"/>
                <a:cs typeface="Calibri Light"/>
              </a:rPr>
              <a:t>A</a:t>
            </a:r>
            <a:r>
              <a:rPr sz="2400" spc="39" dirty="0">
                <a:latin typeface="Calibri Light"/>
                <a:cs typeface="Calibri Light"/>
              </a:rPr>
              <a:t>C</a:t>
            </a:r>
            <a:r>
              <a:rPr sz="2400" spc="10" dirty="0">
                <a:latin typeface="Calibri Light"/>
                <a:cs typeface="Calibri Light"/>
              </a:rPr>
              <a:t> </a:t>
            </a:r>
            <a:r>
              <a:rPr sz="2400" spc="7" dirty="0">
                <a:latin typeface="Calibri Light"/>
                <a:cs typeface="Calibri Light"/>
              </a:rPr>
              <a:t>sheets</a:t>
            </a:r>
            <a:r>
              <a:rPr sz="2400" spc="-102" dirty="0">
                <a:latin typeface="Calibri Light"/>
                <a:cs typeface="Calibri Light"/>
              </a:rPr>
              <a:t> </a:t>
            </a:r>
            <a:r>
              <a:rPr sz="2400" spc="-13" dirty="0">
                <a:latin typeface="Calibri Light"/>
                <a:cs typeface="Calibri Light"/>
              </a:rPr>
              <a:t>1680</a:t>
            </a:r>
            <a:r>
              <a:rPr sz="2400" spc="85" dirty="0">
                <a:latin typeface="Calibri Light"/>
                <a:cs typeface="Calibri Light"/>
              </a:rPr>
              <a:t> </a:t>
            </a:r>
            <a:r>
              <a:rPr sz="2400" spc="-3" dirty="0">
                <a:latin typeface="Calibri Light"/>
                <a:cs typeface="Calibri Light"/>
              </a:rPr>
              <a:t>mm</a:t>
            </a:r>
            <a:endParaRPr sz="240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2078048" y="935046"/>
            <a:ext cx="5612289" cy="537641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99531" y="6609448"/>
            <a:ext cx="2382578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325">
              <a:lnSpc>
                <a:spcPts val="1154"/>
              </a:lnSpc>
            </a:pPr>
            <a:r>
              <a:rPr sz="1000" dirty="0">
                <a:latin typeface="Arial MT"/>
                <a:cs typeface="Arial MT"/>
              </a:rPr>
              <a:t>Pradeep</a:t>
            </a:r>
            <a:r>
              <a:rPr sz="1000" spc="-16" dirty="0">
                <a:latin typeface="Arial MT"/>
                <a:cs typeface="Arial MT"/>
              </a:rPr>
              <a:t> </a:t>
            </a:r>
            <a:r>
              <a:rPr sz="1000" spc="-3" dirty="0">
                <a:latin typeface="Arial MT"/>
                <a:cs typeface="Arial MT"/>
              </a:rPr>
              <a:t>Rathore</a:t>
            </a:r>
            <a:r>
              <a:rPr sz="1000" spc="-16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(Lecturer,</a:t>
            </a:r>
            <a:r>
              <a:rPr sz="1000" spc="-13" dirty="0">
                <a:latin typeface="Arial MT"/>
                <a:cs typeface="Arial MT"/>
              </a:rPr>
              <a:t> </a:t>
            </a:r>
            <a:r>
              <a:rPr sz="1000" spc="-3" dirty="0">
                <a:latin typeface="Arial MT"/>
                <a:cs typeface="Arial MT"/>
              </a:rPr>
              <a:t>DTE</a:t>
            </a:r>
            <a:r>
              <a:rPr sz="1000" spc="-16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MP)</a:t>
            </a:r>
            <a:endParaRPr sz="1000">
              <a:latin typeface="Arial MT"/>
              <a:cs typeface="Arial MT"/>
            </a:endParaRPr>
          </a:p>
        </p:txBody>
      </p:sp>
      <p:sp>
        <p:nvSpPr>
          <p:cNvPr id="2" name="object 2"/>
          <p:cNvSpPr txBox="1"/>
          <p:nvPr/>
        </p:nvSpPr>
        <p:spPr>
          <a:xfrm rot="16200000">
            <a:off x="2571736" y="857232"/>
            <a:ext cx="359073" cy="2238893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8325">
              <a:lnSpc>
                <a:spcPts val="2819"/>
              </a:lnSpc>
            </a:pPr>
            <a:r>
              <a:rPr sz="2900" u="heavy" spc="33" dirty="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A</a:t>
            </a:r>
            <a:r>
              <a:rPr sz="2900" u="heavy" spc="10" dirty="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n</a:t>
            </a:r>
            <a:r>
              <a:rPr sz="2900" u="heavy" spc="-46" dirty="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s</a:t>
            </a:r>
            <a:r>
              <a:rPr sz="2900" u="heavy" spc="-62" dirty="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w</a:t>
            </a:r>
            <a:r>
              <a:rPr sz="2900" u="heavy" spc="-59" dirty="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e</a:t>
            </a:r>
            <a:r>
              <a:rPr sz="2900" u="heavy" dirty="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r</a:t>
            </a:r>
            <a:r>
              <a:rPr sz="2900" u="heavy" spc="-180" dirty="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 </a:t>
            </a:r>
            <a:r>
              <a:rPr sz="2900" u="heavy" dirty="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B</a:t>
            </a:r>
            <a:endParaRPr sz="290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2532358" y="467984"/>
            <a:ext cx="5138148" cy="534514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176</Words>
  <Application>Microsoft Office PowerPoint</Application>
  <PresentationFormat>On-screen Show (4:3)</PresentationFormat>
  <Paragraphs>26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Answer 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Answer B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Aashu</cp:lastModifiedBy>
  <cp:revision>7</cp:revision>
  <dcterms:created xsi:type="dcterms:W3CDTF">2021-08-27T09:21:21Z</dcterms:created>
  <dcterms:modified xsi:type="dcterms:W3CDTF">2022-09-06T07:28:13Z</dcterms:modified>
</cp:coreProperties>
</file>