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B77B-4B5C-4573-8775-88A8246B55BC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60B4C-88D9-4F7E-9C76-4A5A36D1FC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28153" y="3350631"/>
            <a:ext cx="9096375" cy="17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u="sng" dirty="0" smtClean="0"/>
              <a:t>Subject:</a:t>
            </a:r>
            <a:r>
              <a:rPr lang="en-IN" sz="3200" dirty="0"/>
              <a:t> </a:t>
            </a:r>
            <a:r>
              <a:rPr lang="en-US" sz="3200" dirty="0" smtClean="0"/>
              <a:t>Design of Steel Structure</a:t>
            </a:r>
            <a:endParaRPr lang="en-IN" sz="3200" dirty="0" smtClean="0"/>
          </a:p>
          <a:p>
            <a:r>
              <a:rPr lang="en-IN" sz="3200" u="sng" dirty="0" smtClean="0"/>
              <a:t>Topic:</a:t>
            </a:r>
            <a:r>
              <a:rPr lang="en-IN" sz="3200" dirty="0" smtClean="0"/>
              <a:t> </a:t>
            </a:r>
            <a:r>
              <a:rPr lang="en-IN" sz="3200" dirty="0" smtClean="0"/>
              <a:t>Truss</a:t>
            </a:r>
            <a:endParaRPr lang="en-IN" sz="3200" dirty="0" smtClean="0"/>
          </a:p>
          <a:p>
            <a:r>
              <a:rPr lang="en-IN" sz="3200" u="sng" dirty="0" smtClean="0"/>
              <a:t>Presented by</a:t>
            </a:r>
            <a:r>
              <a:rPr lang="en-IN" sz="3200" dirty="0" smtClean="0"/>
              <a:t>: </a:t>
            </a:r>
            <a:r>
              <a:rPr lang="en-IN" sz="3200" dirty="0" err="1" smtClean="0"/>
              <a:t>Atul</a:t>
            </a:r>
            <a:r>
              <a:rPr lang="en-IN" sz="3200" dirty="0" smtClean="0"/>
              <a:t> </a:t>
            </a:r>
            <a:r>
              <a:rPr lang="en-IN" sz="3200" dirty="0" err="1" smtClean="0"/>
              <a:t>Setya</a:t>
            </a:r>
            <a:endParaRPr lang="en-IN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60648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23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9" y="29830"/>
            <a:ext cx="1146092" cy="334093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2100" spc="43" dirty="0"/>
              <a:t>A</a:t>
            </a:r>
            <a:r>
              <a:rPr sz="2100" spc="-10" dirty="0"/>
              <a:t>n</a:t>
            </a:r>
            <a:r>
              <a:rPr sz="2100" spc="20" dirty="0"/>
              <a:t>s</a:t>
            </a:r>
            <a:r>
              <a:rPr sz="2100" spc="-43" dirty="0"/>
              <a:t>w</a:t>
            </a:r>
            <a:r>
              <a:rPr sz="2100" spc="-7" dirty="0"/>
              <a:t>e</a:t>
            </a:r>
            <a:r>
              <a:rPr sz="2100" spc="7" dirty="0"/>
              <a:t>r</a:t>
            </a:r>
            <a:r>
              <a:rPr sz="2100" spc="-177" dirty="0"/>
              <a:t> </a:t>
            </a:r>
            <a:r>
              <a:rPr sz="2100" spc="10" dirty="0"/>
              <a:t>B</a:t>
            </a:r>
            <a:endParaRPr sz="2100"/>
          </a:p>
        </p:txBody>
      </p:sp>
      <p:sp>
        <p:nvSpPr>
          <p:cNvPr id="3" name="object 3"/>
          <p:cNvSpPr txBox="1"/>
          <p:nvPr/>
        </p:nvSpPr>
        <p:spPr>
          <a:xfrm>
            <a:off x="857224" y="500042"/>
            <a:ext cx="4120033" cy="934257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24975">
              <a:lnSpc>
                <a:spcPts val="2389"/>
              </a:lnSpc>
              <a:spcBef>
                <a:spcPts val="85"/>
              </a:spcBef>
            </a:pPr>
            <a:r>
              <a:rPr sz="2100" spc="7" dirty="0">
                <a:latin typeface="Calibri Light"/>
                <a:cs typeface="Calibri Light"/>
              </a:rPr>
              <a:t>S</a:t>
            </a:r>
            <a:r>
              <a:rPr sz="2100" spc="-1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29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 </a:t>
            </a:r>
            <a:r>
              <a:rPr sz="2100" spc="-7" dirty="0">
                <a:latin typeface="Calibri Light"/>
                <a:cs typeface="Calibri Light"/>
              </a:rPr>
              <a:t>spacing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of</a:t>
            </a:r>
            <a:r>
              <a:rPr sz="2100" spc="20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 </a:t>
            </a:r>
            <a:r>
              <a:rPr sz="2100" spc="7" dirty="0">
                <a:latin typeface="Calibri Light"/>
                <a:cs typeface="Calibri Light"/>
              </a:rPr>
              <a:t>trusses,</a:t>
            </a:r>
            <a:endParaRPr sz="2100">
              <a:latin typeface="Calibri Light"/>
              <a:cs typeface="Calibri Light"/>
            </a:endParaRPr>
          </a:p>
          <a:p>
            <a:pPr marL="24975" marR="19980">
              <a:lnSpc>
                <a:spcPts val="2268"/>
              </a:lnSpc>
              <a:spcBef>
                <a:spcPts val="157"/>
              </a:spcBef>
            </a:pP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t</a:t>
            </a:r>
            <a:r>
              <a:rPr sz="2100" spc="241" baseline="-19841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-20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</a:t>
            </a:r>
            <a:r>
              <a:rPr sz="2100" spc="-7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cost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of</a:t>
            </a:r>
            <a:r>
              <a:rPr sz="2100" spc="10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trusses/unit</a:t>
            </a:r>
            <a:r>
              <a:rPr sz="2100" spc="-4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area, </a:t>
            </a:r>
            <a:r>
              <a:rPr sz="2100" spc="-465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p</a:t>
            </a:r>
            <a:r>
              <a:rPr sz="2100" spc="226" baseline="-19841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26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 </a:t>
            </a:r>
            <a:r>
              <a:rPr sz="2100" spc="-10" dirty="0">
                <a:latin typeface="Calibri Light"/>
                <a:cs typeface="Calibri Light"/>
              </a:rPr>
              <a:t>cost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of</a:t>
            </a:r>
            <a:r>
              <a:rPr sz="2100" spc="16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purlins/unit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area,</a:t>
            </a:r>
            <a:endParaRPr sz="21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786" y="1785926"/>
            <a:ext cx="5523509" cy="334093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24975">
              <a:spcBef>
                <a:spcPts val="85"/>
              </a:spcBef>
            </a:pP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r</a:t>
            </a:r>
            <a:r>
              <a:rPr sz="2100" spc="216" baseline="-19841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26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cost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of</a:t>
            </a:r>
            <a:r>
              <a:rPr sz="2100" spc="20" dirty="0">
                <a:latin typeface="Calibri Light"/>
                <a:cs typeface="Calibri Light"/>
              </a:rPr>
              <a:t> </a:t>
            </a:r>
            <a:r>
              <a:rPr sz="2100" spc="-16" dirty="0">
                <a:latin typeface="Calibri Light"/>
                <a:cs typeface="Calibri Light"/>
              </a:rPr>
              <a:t>roof</a:t>
            </a:r>
            <a:r>
              <a:rPr sz="2100" spc="16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coverings/unit</a:t>
            </a:r>
            <a:r>
              <a:rPr sz="2100" spc="-39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area,</a:t>
            </a:r>
            <a:r>
              <a:rPr sz="2100" spc="29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and</a:t>
            </a:r>
            <a:endParaRPr sz="21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4348" y="3143248"/>
            <a:ext cx="7408924" cy="2670630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33299">
              <a:spcBef>
                <a:spcPts val="85"/>
              </a:spcBef>
            </a:pPr>
            <a:r>
              <a:rPr sz="2100" spc="10" dirty="0">
                <a:latin typeface="Calibri Light"/>
                <a:cs typeface="Calibri Light"/>
              </a:rPr>
              <a:t>C</a:t>
            </a:r>
            <a:r>
              <a:rPr sz="2100" spc="-39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26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overall</a:t>
            </a:r>
            <a:r>
              <a:rPr sz="2100" spc="3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cost</a:t>
            </a:r>
            <a:r>
              <a:rPr sz="2100" spc="-39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of</a:t>
            </a:r>
            <a:r>
              <a:rPr sz="2100" spc="16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16" dirty="0">
                <a:latin typeface="Calibri Light"/>
                <a:cs typeface="Calibri Light"/>
              </a:rPr>
              <a:t>roof</a:t>
            </a:r>
            <a:r>
              <a:rPr sz="2100" spc="16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system/unit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area.</a:t>
            </a:r>
            <a:endParaRPr sz="2100">
              <a:latin typeface="Calibri Light"/>
              <a:cs typeface="Calibri Light"/>
            </a:endParaRPr>
          </a:p>
          <a:p>
            <a:pPr>
              <a:spcBef>
                <a:spcPts val="10"/>
              </a:spcBef>
            </a:pPr>
            <a:endParaRPr sz="1600">
              <a:latin typeface="Calibri Light"/>
              <a:cs typeface="Calibri Light"/>
            </a:endParaRPr>
          </a:p>
          <a:p>
            <a:pPr marL="33299">
              <a:lnSpc>
                <a:spcPts val="2416"/>
              </a:lnSpc>
            </a:pPr>
            <a:r>
              <a:rPr sz="2100" spc="-52" dirty="0">
                <a:latin typeface="Calibri Light"/>
                <a:cs typeface="Calibri Light"/>
              </a:rPr>
              <a:t>Total</a:t>
            </a:r>
            <a:r>
              <a:rPr sz="2100" spc="33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cost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10" dirty="0">
                <a:latin typeface="Calibri Light"/>
                <a:cs typeface="Calibri Light"/>
              </a:rPr>
              <a:t>C</a:t>
            </a:r>
            <a:r>
              <a:rPr sz="2100" spc="-39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=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10" dirty="0">
                <a:latin typeface="Calibri Light"/>
                <a:cs typeface="Calibri Light"/>
              </a:rPr>
              <a:t>C</a:t>
            </a:r>
            <a:r>
              <a:rPr sz="2100" spc="14" baseline="-19841" dirty="0">
                <a:latin typeface="Calibri Light"/>
                <a:cs typeface="Calibri Light"/>
              </a:rPr>
              <a:t>t</a:t>
            </a:r>
            <a:r>
              <a:rPr sz="2100" spc="246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p</a:t>
            </a:r>
            <a:r>
              <a:rPr sz="2100" spc="226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r</a:t>
            </a:r>
            <a:endParaRPr sz="2100" baseline="-19841">
              <a:latin typeface="Calibri Light"/>
              <a:cs typeface="Calibri Light"/>
            </a:endParaRPr>
          </a:p>
          <a:p>
            <a:pPr marL="1301590">
              <a:lnSpc>
                <a:spcPts val="2291"/>
              </a:lnSpc>
            </a:pPr>
            <a:r>
              <a:rPr sz="2100" spc="7" dirty="0">
                <a:latin typeface="Calibri Light"/>
                <a:cs typeface="Calibri Light"/>
              </a:rPr>
              <a:t>=</a:t>
            </a:r>
            <a:r>
              <a:rPr sz="2100" spc="-16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k</a:t>
            </a:r>
            <a:r>
              <a:rPr sz="2100" spc="10" baseline="-19841" dirty="0">
                <a:latin typeface="Calibri Light"/>
                <a:cs typeface="Calibri Light"/>
              </a:rPr>
              <a:t>1</a:t>
            </a:r>
            <a:r>
              <a:rPr sz="2100" spc="7" dirty="0">
                <a:latin typeface="Calibri Light"/>
                <a:cs typeface="Calibri Light"/>
              </a:rPr>
              <a:t>/S</a:t>
            </a:r>
            <a:r>
              <a:rPr sz="2100" spc="-16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3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k</a:t>
            </a:r>
            <a:r>
              <a:rPr sz="2100" spc="-5" baseline="-19841" dirty="0">
                <a:latin typeface="Calibri Light"/>
                <a:cs typeface="Calibri Light"/>
              </a:rPr>
              <a:t>2</a:t>
            </a:r>
            <a:r>
              <a:rPr sz="2100" spc="-3" dirty="0">
                <a:latin typeface="Calibri Light"/>
                <a:cs typeface="Calibri Light"/>
              </a:rPr>
              <a:t>S²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3" dirty="0">
                <a:latin typeface="Calibri Light"/>
                <a:cs typeface="Calibri Light"/>
              </a:rPr>
              <a:t> </a:t>
            </a:r>
            <a:r>
              <a:rPr sz="2100" dirty="0">
                <a:latin typeface="Calibri Light"/>
                <a:cs typeface="Calibri Light"/>
              </a:rPr>
              <a:t>k</a:t>
            </a:r>
            <a:r>
              <a:rPr sz="2100" baseline="-19841" dirty="0">
                <a:latin typeface="Calibri Light"/>
                <a:cs typeface="Calibri Light"/>
              </a:rPr>
              <a:t>3</a:t>
            </a:r>
            <a:r>
              <a:rPr sz="2100" dirty="0">
                <a:latin typeface="Calibri Light"/>
                <a:cs typeface="Calibri Light"/>
              </a:rPr>
              <a:t>S</a:t>
            </a:r>
            <a:endParaRPr sz="2100">
              <a:latin typeface="Calibri Light"/>
              <a:cs typeface="Calibri Light"/>
            </a:endParaRPr>
          </a:p>
          <a:p>
            <a:pPr marL="576912" marR="28304" indent="-543613">
              <a:lnSpc>
                <a:spcPts val="2261"/>
              </a:lnSpc>
              <a:spcBef>
                <a:spcPts val="164"/>
              </a:spcBef>
            </a:pPr>
            <a:r>
              <a:rPr sz="2100" spc="-13" dirty="0">
                <a:latin typeface="Calibri Light"/>
                <a:cs typeface="Calibri Light"/>
              </a:rPr>
              <a:t>For</a:t>
            </a:r>
            <a:r>
              <a:rPr sz="2100" spc="20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the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overall </a:t>
            </a:r>
            <a:r>
              <a:rPr sz="2100" spc="-13" dirty="0">
                <a:latin typeface="Calibri Light"/>
                <a:cs typeface="Calibri Light"/>
              </a:rPr>
              <a:t>cost</a:t>
            </a:r>
            <a:r>
              <a:rPr sz="2100" spc="7" dirty="0">
                <a:latin typeface="Calibri Light"/>
                <a:cs typeface="Calibri Light"/>
              </a:rPr>
              <a:t> </a:t>
            </a:r>
            <a:r>
              <a:rPr sz="2100" spc="-10" dirty="0">
                <a:latin typeface="Calibri Light"/>
                <a:cs typeface="Calibri Light"/>
              </a:rPr>
              <a:t>is</a:t>
            </a:r>
            <a:r>
              <a:rPr sz="2100" spc="-20" dirty="0">
                <a:latin typeface="Calibri Light"/>
                <a:cs typeface="Calibri Light"/>
              </a:rPr>
              <a:t> </a:t>
            </a:r>
            <a:r>
              <a:rPr sz="2100" dirty="0">
                <a:latin typeface="Calibri Light"/>
                <a:cs typeface="Calibri Light"/>
              </a:rPr>
              <a:t>to</a:t>
            </a:r>
            <a:r>
              <a:rPr sz="2100" spc="-7" dirty="0">
                <a:latin typeface="Calibri Light"/>
                <a:cs typeface="Calibri Light"/>
              </a:rPr>
              <a:t> </a:t>
            </a:r>
            <a:r>
              <a:rPr sz="2100" spc="-3" dirty="0">
                <a:latin typeface="Calibri Light"/>
                <a:cs typeface="Calibri Light"/>
              </a:rPr>
              <a:t>be</a:t>
            </a:r>
            <a:r>
              <a:rPr sz="2100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minimum,</a:t>
            </a:r>
            <a:r>
              <a:rPr sz="2100" spc="36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dC/dS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-7" dirty="0">
                <a:latin typeface="Calibri Light"/>
                <a:cs typeface="Calibri Light"/>
              </a:rPr>
              <a:t>should </a:t>
            </a:r>
            <a:r>
              <a:rPr sz="2100" spc="-3" dirty="0">
                <a:latin typeface="Calibri Light"/>
                <a:cs typeface="Calibri Light"/>
              </a:rPr>
              <a:t>be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spc="-20" dirty="0">
                <a:latin typeface="Calibri Light"/>
                <a:cs typeface="Calibri Light"/>
              </a:rPr>
              <a:t>zero. </a:t>
            </a:r>
            <a:r>
              <a:rPr sz="2100" spc="-465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dC/dS</a:t>
            </a:r>
            <a:r>
              <a:rPr sz="2100" spc="-13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=</a:t>
            </a:r>
            <a:r>
              <a:rPr sz="2100" spc="3" dirty="0">
                <a:latin typeface="Calibri Light"/>
                <a:cs typeface="Calibri Light"/>
              </a:rPr>
              <a:t> </a:t>
            </a:r>
            <a:r>
              <a:rPr sz="2100" dirty="0">
                <a:latin typeface="Calibri Light"/>
                <a:cs typeface="Calibri Light"/>
              </a:rPr>
              <a:t>-k</a:t>
            </a:r>
            <a:r>
              <a:rPr sz="2100" baseline="-19841" dirty="0">
                <a:latin typeface="Calibri Light"/>
                <a:cs typeface="Calibri Light"/>
              </a:rPr>
              <a:t>1</a:t>
            </a:r>
            <a:r>
              <a:rPr sz="2100" dirty="0">
                <a:latin typeface="Calibri Light"/>
                <a:cs typeface="Calibri Light"/>
              </a:rPr>
              <a:t>/S²</a:t>
            </a:r>
            <a:r>
              <a:rPr sz="2100" spc="-7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7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2k</a:t>
            </a:r>
            <a:r>
              <a:rPr sz="2100" spc="10" baseline="-19841" dirty="0">
                <a:latin typeface="Calibri Light"/>
                <a:cs typeface="Calibri Light"/>
              </a:rPr>
              <a:t>2</a:t>
            </a:r>
            <a:r>
              <a:rPr sz="2100" spc="7" dirty="0">
                <a:latin typeface="Calibri Light"/>
                <a:cs typeface="Calibri Light"/>
              </a:rPr>
              <a:t>S</a:t>
            </a:r>
            <a:r>
              <a:rPr sz="2100" spc="-10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3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k</a:t>
            </a:r>
            <a:r>
              <a:rPr sz="2100" spc="5" baseline="-19841" dirty="0">
                <a:latin typeface="Calibri Light"/>
                <a:cs typeface="Calibri Light"/>
              </a:rPr>
              <a:t>3</a:t>
            </a:r>
            <a:endParaRPr sz="2100" baseline="-19841">
              <a:latin typeface="Calibri Light"/>
              <a:cs typeface="Calibri Light"/>
            </a:endParaRPr>
          </a:p>
          <a:p>
            <a:pPr marL="1057672">
              <a:lnSpc>
                <a:spcPts val="2107"/>
              </a:lnSpc>
              <a:tabLst>
                <a:tab pos="2268938" algn="l"/>
              </a:tabLst>
            </a:pPr>
            <a:r>
              <a:rPr sz="2100" spc="7" dirty="0">
                <a:latin typeface="Calibri Light"/>
                <a:cs typeface="Calibri Light"/>
              </a:rPr>
              <a:t>0</a:t>
            </a:r>
            <a:r>
              <a:rPr sz="2100" spc="23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=</a:t>
            </a:r>
            <a:r>
              <a:rPr sz="2100" spc="3" dirty="0">
                <a:latin typeface="Calibri Light"/>
                <a:cs typeface="Calibri Light"/>
              </a:rPr>
              <a:t> -k</a:t>
            </a:r>
            <a:r>
              <a:rPr sz="2100" spc="5" baseline="-19841" dirty="0">
                <a:latin typeface="Calibri Light"/>
                <a:cs typeface="Calibri Light"/>
              </a:rPr>
              <a:t>1</a:t>
            </a:r>
            <a:r>
              <a:rPr sz="2100" spc="3" dirty="0">
                <a:latin typeface="Calibri Light"/>
                <a:cs typeface="Calibri Light"/>
              </a:rPr>
              <a:t>/S</a:t>
            </a:r>
            <a:r>
              <a:rPr sz="2100" spc="-52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	2k</a:t>
            </a:r>
            <a:r>
              <a:rPr sz="2100" spc="10" baseline="-19841" dirty="0">
                <a:latin typeface="Calibri Light"/>
                <a:cs typeface="Calibri Light"/>
              </a:rPr>
              <a:t>2</a:t>
            </a:r>
            <a:r>
              <a:rPr sz="2100" spc="7" dirty="0">
                <a:latin typeface="Calibri Light"/>
                <a:cs typeface="Calibri Light"/>
              </a:rPr>
              <a:t>S</a:t>
            </a:r>
            <a:r>
              <a:rPr sz="2100" spc="-33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29" dirty="0">
                <a:latin typeface="Calibri Light"/>
                <a:cs typeface="Calibri Light"/>
              </a:rPr>
              <a:t> </a:t>
            </a:r>
            <a:r>
              <a:rPr sz="2100" dirty="0">
                <a:latin typeface="Calibri Light"/>
                <a:cs typeface="Calibri Light"/>
              </a:rPr>
              <a:t>k</a:t>
            </a:r>
            <a:r>
              <a:rPr sz="2100" baseline="-19841" dirty="0">
                <a:latin typeface="Calibri Light"/>
                <a:cs typeface="Calibri Light"/>
              </a:rPr>
              <a:t>3</a:t>
            </a:r>
            <a:r>
              <a:rPr sz="2100" dirty="0">
                <a:latin typeface="Calibri Light"/>
                <a:cs typeface="Calibri Light"/>
              </a:rPr>
              <a:t>S</a:t>
            </a:r>
            <a:endParaRPr sz="2100">
              <a:latin typeface="Calibri Light"/>
              <a:cs typeface="Calibri Light"/>
            </a:endParaRPr>
          </a:p>
          <a:p>
            <a:pPr marL="1057672">
              <a:lnSpc>
                <a:spcPts val="2264"/>
              </a:lnSpc>
              <a:tabLst>
                <a:tab pos="1507630" algn="l"/>
              </a:tabLst>
            </a:pPr>
            <a:r>
              <a:rPr sz="2100" spc="10" dirty="0">
                <a:latin typeface="Calibri Light"/>
                <a:cs typeface="Calibri Light"/>
              </a:rPr>
              <a:t>0</a:t>
            </a:r>
            <a:r>
              <a:rPr sz="2100" spc="23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=	</a:t>
            </a:r>
            <a:r>
              <a:rPr sz="2100" dirty="0">
                <a:latin typeface="Calibri Light"/>
                <a:cs typeface="Calibri Light"/>
              </a:rPr>
              <a:t>-C</a:t>
            </a:r>
            <a:r>
              <a:rPr sz="2100" baseline="-19841" dirty="0">
                <a:latin typeface="Calibri Light"/>
                <a:cs typeface="Calibri Light"/>
              </a:rPr>
              <a:t>t</a:t>
            </a:r>
            <a:r>
              <a:rPr sz="2100" spc="235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3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2C</a:t>
            </a:r>
            <a:r>
              <a:rPr sz="2100" spc="10" baseline="-19841" dirty="0">
                <a:latin typeface="Calibri Light"/>
                <a:cs typeface="Calibri Light"/>
              </a:rPr>
              <a:t>p</a:t>
            </a:r>
            <a:r>
              <a:rPr sz="2100" spc="221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6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r</a:t>
            </a:r>
            <a:endParaRPr sz="2100" baseline="-19841">
              <a:latin typeface="Calibri Light"/>
              <a:cs typeface="Calibri Light"/>
            </a:endParaRPr>
          </a:p>
          <a:p>
            <a:pPr marL="939043">
              <a:lnSpc>
                <a:spcPts val="2393"/>
              </a:lnSpc>
            </a:pP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t</a:t>
            </a:r>
            <a:r>
              <a:rPr sz="2100" spc="235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=</a:t>
            </a:r>
            <a:r>
              <a:rPr sz="2100" spc="-16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2C</a:t>
            </a:r>
            <a:r>
              <a:rPr sz="2100" spc="10" baseline="-19841" dirty="0">
                <a:latin typeface="Calibri Light"/>
                <a:cs typeface="Calibri Light"/>
              </a:rPr>
              <a:t>p</a:t>
            </a:r>
            <a:r>
              <a:rPr sz="2100" spc="216" baseline="-19841" dirty="0">
                <a:latin typeface="Calibri Light"/>
                <a:cs typeface="Calibri Light"/>
              </a:rPr>
              <a:t> </a:t>
            </a:r>
            <a:r>
              <a:rPr sz="2100" spc="7" dirty="0">
                <a:latin typeface="Calibri Light"/>
                <a:cs typeface="Calibri Light"/>
              </a:rPr>
              <a:t>+</a:t>
            </a:r>
            <a:r>
              <a:rPr sz="2100" spc="-16" dirty="0">
                <a:latin typeface="Calibri Light"/>
                <a:cs typeface="Calibri Light"/>
              </a:rPr>
              <a:t> </a:t>
            </a:r>
            <a:r>
              <a:rPr sz="2100" spc="3" dirty="0">
                <a:latin typeface="Calibri Light"/>
                <a:cs typeface="Calibri Light"/>
              </a:rPr>
              <a:t>C</a:t>
            </a:r>
            <a:r>
              <a:rPr sz="2100" spc="5" baseline="-19841" dirty="0">
                <a:latin typeface="Calibri Light"/>
                <a:cs typeface="Calibri Light"/>
              </a:rPr>
              <a:t>r</a:t>
            </a:r>
            <a:endParaRPr sz="2100" baseline="-19841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45119" y="521165"/>
            <a:ext cx="2926365" cy="751566"/>
          </a:xfrm>
          <a:prstGeom prst="rect">
            <a:avLst/>
          </a:prstGeom>
        </p:spPr>
        <p:txBody>
          <a:bodyPr vert="horz" wrap="square" lIns="0" tIns="5411" rIns="0" bIns="0" rtlCol="0">
            <a:spAutoFit/>
          </a:bodyPr>
          <a:lstStyle/>
          <a:p>
            <a:pPr marL="41624" marR="36629">
              <a:lnSpc>
                <a:spcPct val="100899"/>
              </a:lnSpc>
              <a:spcBef>
                <a:spcPts val="43"/>
              </a:spcBef>
              <a:tabLst>
                <a:tab pos="1090555" algn="l"/>
                <a:tab pos="1483905" algn="l"/>
                <a:tab pos="1496392" algn="l"/>
              </a:tabLst>
            </a:pPr>
            <a:r>
              <a:rPr sz="2400" spc="7" dirty="0">
                <a:latin typeface="Calibri Light"/>
                <a:cs typeface="Calibri Light"/>
              </a:rPr>
              <a:t>C</a:t>
            </a:r>
            <a:r>
              <a:rPr sz="2400" spc="10" baseline="-19675" dirty="0">
                <a:latin typeface="Calibri Light"/>
                <a:cs typeface="Calibri Light"/>
              </a:rPr>
              <a:t>t</a:t>
            </a:r>
            <a:r>
              <a:rPr sz="2400" spc="241" baseline="-19675" dirty="0">
                <a:latin typeface="Calibri Light"/>
                <a:cs typeface="Calibri Light"/>
              </a:rPr>
              <a:t> </a:t>
            </a:r>
            <a:r>
              <a:rPr sz="2400" spc="501" dirty="0">
                <a:latin typeface="Cambria Math"/>
                <a:cs typeface="Cambria Math"/>
              </a:rPr>
              <a:t>𝖺</a:t>
            </a:r>
            <a:r>
              <a:rPr sz="2400" spc="-13" dirty="0">
                <a:latin typeface="Cambria Math"/>
                <a:cs typeface="Cambria Math"/>
              </a:rPr>
              <a:t> </a:t>
            </a:r>
            <a:r>
              <a:rPr sz="2400" spc="-13" dirty="0">
                <a:latin typeface="Calibri Light"/>
                <a:cs typeface="Calibri Light"/>
              </a:rPr>
              <a:t>1/S</a:t>
            </a:r>
            <a:r>
              <a:rPr sz="2400" spc="6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→	</a:t>
            </a:r>
            <a:r>
              <a:rPr sz="2400" spc="10" dirty="0">
                <a:latin typeface="Calibri Light"/>
                <a:cs typeface="Calibri Light"/>
              </a:rPr>
              <a:t>C</a:t>
            </a:r>
            <a:r>
              <a:rPr sz="2400" spc="14" baseline="-19675" dirty="0">
                <a:latin typeface="Calibri Light"/>
                <a:cs typeface="Calibri Light"/>
              </a:rPr>
              <a:t>t</a:t>
            </a:r>
            <a:r>
              <a:rPr sz="2400" spc="20" baseline="-1967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= </a:t>
            </a:r>
            <a:r>
              <a:rPr sz="2400" spc="-20" dirty="0">
                <a:latin typeface="Calibri Light"/>
                <a:cs typeface="Calibri Light"/>
              </a:rPr>
              <a:t>k</a:t>
            </a:r>
            <a:r>
              <a:rPr sz="2400" spc="-29" baseline="-19675" dirty="0">
                <a:latin typeface="Calibri Light"/>
                <a:cs typeface="Calibri Light"/>
              </a:rPr>
              <a:t>1</a:t>
            </a:r>
            <a:r>
              <a:rPr sz="2400" spc="-20" dirty="0">
                <a:latin typeface="Calibri Light"/>
                <a:cs typeface="Calibri Light"/>
              </a:rPr>
              <a:t>/S </a:t>
            </a:r>
            <a:r>
              <a:rPr sz="2400" spc="-524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C</a:t>
            </a:r>
            <a:r>
              <a:rPr sz="2400" spc="10" baseline="-19675" dirty="0">
                <a:latin typeface="Calibri Light"/>
                <a:cs typeface="Calibri Light"/>
              </a:rPr>
              <a:t>p</a:t>
            </a:r>
            <a:r>
              <a:rPr sz="2400" spc="226" baseline="-19675" dirty="0">
                <a:latin typeface="Calibri Light"/>
                <a:cs typeface="Calibri Light"/>
              </a:rPr>
              <a:t> </a:t>
            </a:r>
            <a:r>
              <a:rPr sz="2400" spc="501" dirty="0">
                <a:latin typeface="Cambria Math"/>
                <a:cs typeface="Cambria Math"/>
              </a:rPr>
              <a:t>𝖺</a:t>
            </a:r>
            <a:r>
              <a:rPr sz="2400" spc="36" dirty="0">
                <a:latin typeface="Cambria Math"/>
                <a:cs typeface="Cambria Math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S²	</a:t>
            </a:r>
            <a:r>
              <a:rPr sz="2400" dirty="0">
                <a:latin typeface="Calibri Light"/>
                <a:cs typeface="Calibri Light"/>
              </a:rPr>
              <a:t>→		</a:t>
            </a:r>
            <a:r>
              <a:rPr sz="2400" spc="10" dirty="0">
                <a:latin typeface="Calibri Light"/>
                <a:cs typeface="Calibri Light"/>
              </a:rPr>
              <a:t>C</a:t>
            </a:r>
            <a:r>
              <a:rPr sz="2400" spc="14" baseline="-19675" dirty="0">
                <a:latin typeface="Calibri Light"/>
                <a:cs typeface="Calibri Light"/>
              </a:rPr>
              <a:t>p</a:t>
            </a:r>
            <a:r>
              <a:rPr sz="2400" spc="191" baseline="-1967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=</a:t>
            </a:r>
            <a:r>
              <a:rPr sz="2400" spc="-1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k</a:t>
            </a:r>
            <a:r>
              <a:rPr sz="2400" baseline="-19675" dirty="0">
                <a:latin typeface="Calibri Light"/>
                <a:cs typeface="Calibri Light"/>
              </a:rPr>
              <a:t>2</a:t>
            </a:r>
            <a:r>
              <a:rPr sz="2400" dirty="0">
                <a:latin typeface="Calibri Light"/>
                <a:cs typeface="Calibri Light"/>
              </a:rPr>
              <a:t>S²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148" y="1142881"/>
            <a:ext cx="2569550" cy="378158"/>
          </a:xfrm>
          <a:prstGeom prst="rect">
            <a:avLst/>
          </a:prstGeom>
        </p:spPr>
        <p:txBody>
          <a:bodyPr vert="horz" wrap="square" lIns="0" tIns="8741" rIns="0" bIns="0" rtlCol="0">
            <a:spAutoFit/>
          </a:bodyPr>
          <a:lstStyle/>
          <a:p>
            <a:pPr marL="24975">
              <a:spcBef>
                <a:spcPts val="69"/>
              </a:spcBef>
              <a:tabLst>
                <a:tab pos="936129" algn="l"/>
                <a:tab pos="1341965" algn="l"/>
              </a:tabLst>
            </a:pPr>
            <a:r>
              <a:rPr sz="2400" spc="7" dirty="0">
                <a:latin typeface="Calibri Light"/>
                <a:cs typeface="Calibri Light"/>
              </a:rPr>
              <a:t>C</a:t>
            </a:r>
            <a:r>
              <a:rPr sz="2400" spc="10" baseline="-19675" dirty="0">
                <a:latin typeface="Calibri Light"/>
                <a:cs typeface="Calibri Light"/>
              </a:rPr>
              <a:t>r</a:t>
            </a:r>
            <a:r>
              <a:rPr sz="2400" spc="197" baseline="-19675" dirty="0">
                <a:latin typeface="Calibri Light"/>
                <a:cs typeface="Calibri Light"/>
              </a:rPr>
              <a:t> </a:t>
            </a:r>
            <a:r>
              <a:rPr sz="2400" spc="501" dirty="0">
                <a:latin typeface="Cambria Math"/>
                <a:cs typeface="Cambria Math"/>
              </a:rPr>
              <a:t>𝖺</a:t>
            </a:r>
            <a:r>
              <a:rPr sz="2400" spc="33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 Light"/>
                <a:cs typeface="Calibri Light"/>
              </a:rPr>
              <a:t>S	→	</a:t>
            </a:r>
            <a:r>
              <a:rPr sz="2400" spc="10" dirty="0">
                <a:latin typeface="Calibri Light"/>
                <a:cs typeface="Calibri Light"/>
              </a:rPr>
              <a:t>C</a:t>
            </a:r>
            <a:r>
              <a:rPr sz="2400" spc="14" baseline="-19675" dirty="0">
                <a:latin typeface="Calibri Light"/>
                <a:cs typeface="Calibri Light"/>
              </a:rPr>
              <a:t>r</a:t>
            </a:r>
            <a:r>
              <a:rPr sz="2400" spc="235" baseline="-1967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=</a:t>
            </a:r>
            <a:r>
              <a:rPr sz="2400" spc="-62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k</a:t>
            </a:r>
            <a:r>
              <a:rPr sz="2400" spc="-10" baseline="-19675" dirty="0">
                <a:latin typeface="Calibri Light"/>
                <a:cs typeface="Calibri Light"/>
              </a:rPr>
              <a:t>3</a:t>
            </a:r>
            <a:r>
              <a:rPr sz="2400" spc="-7" dirty="0">
                <a:latin typeface="Calibri Light"/>
                <a:cs typeface="Calibri Light"/>
              </a:rPr>
              <a:t>S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037741" y="33905"/>
            <a:ext cx="5138148" cy="57846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821637" y="-321495"/>
            <a:ext cx="5786480" cy="81439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966303" y="462533"/>
            <a:ext cx="5138148" cy="56417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8" y="615685"/>
            <a:ext cx="3009003" cy="688036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pc="39" dirty="0"/>
              <a:t>A</a:t>
            </a:r>
            <a:r>
              <a:rPr spc="20" dirty="0"/>
              <a:t>n</a:t>
            </a:r>
            <a:r>
              <a:rPr spc="-39" dirty="0"/>
              <a:t>s</a:t>
            </a:r>
            <a:r>
              <a:rPr spc="-52" dirty="0"/>
              <a:t>w</a:t>
            </a:r>
            <a:r>
              <a:rPr spc="-49" dirty="0"/>
              <a:t>e</a:t>
            </a:r>
            <a:r>
              <a:rPr spc="7" dirty="0"/>
              <a:t>r</a:t>
            </a:r>
            <a:r>
              <a:rPr spc="-184" dirty="0"/>
              <a:t> </a:t>
            </a:r>
            <a:r>
              <a:rPr spc="1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3531" y="2714620"/>
            <a:ext cx="8840469" cy="1883235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lnSpc>
                <a:spcPts val="2983"/>
              </a:lnSpc>
              <a:spcBef>
                <a:spcPts val="85"/>
              </a:spcBef>
            </a:pPr>
            <a:r>
              <a:rPr sz="2600" spc="49" dirty="0">
                <a:latin typeface="Calibri Light"/>
                <a:cs typeface="Calibri Light"/>
              </a:rPr>
              <a:t>S</a:t>
            </a:r>
            <a:r>
              <a:rPr sz="2600" spc="26" dirty="0">
                <a:latin typeface="Calibri Light"/>
                <a:cs typeface="Calibri Light"/>
              </a:rPr>
              <a:t>p</a:t>
            </a:r>
            <a:r>
              <a:rPr sz="2600" spc="7" dirty="0">
                <a:latin typeface="Calibri Light"/>
                <a:cs typeface="Calibri Light"/>
              </a:rPr>
              <a:t>a</a:t>
            </a:r>
            <a:r>
              <a:rPr sz="2600" spc="26" dirty="0">
                <a:latin typeface="Calibri Light"/>
                <a:cs typeface="Calibri Light"/>
              </a:rPr>
              <a:t>c</a:t>
            </a:r>
            <a:r>
              <a:rPr sz="2600" spc="-33" dirty="0">
                <a:latin typeface="Calibri Light"/>
                <a:cs typeface="Calibri Light"/>
              </a:rPr>
              <a:t>i</a:t>
            </a:r>
            <a:r>
              <a:rPr sz="2600" spc="-20" dirty="0">
                <a:latin typeface="Calibri Light"/>
                <a:cs typeface="Calibri Light"/>
              </a:rPr>
              <a:t>n</a:t>
            </a:r>
            <a:r>
              <a:rPr sz="2600" spc="7" dirty="0">
                <a:latin typeface="Calibri Light"/>
                <a:cs typeface="Calibri Light"/>
              </a:rPr>
              <a:t>g</a:t>
            </a:r>
            <a:r>
              <a:rPr sz="2600" spc="-138" dirty="0">
                <a:latin typeface="Calibri Light"/>
                <a:cs typeface="Calibri Light"/>
              </a:rPr>
              <a:t> </a:t>
            </a:r>
            <a:r>
              <a:rPr sz="2600" spc="23" dirty="0">
                <a:latin typeface="Calibri Light"/>
                <a:cs typeface="Calibri Light"/>
              </a:rPr>
              <a:t>o</a:t>
            </a:r>
            <a:r>
              <a:rPr sz="2600" spc="3" dirty="0">
                <a:latin typeface="Calibri Light"/>
                <a:cs typeface="Calibri Light"/>
              </a:rPr>
              <a:t>f</a:t>
            </a:r>
            <a:r>
              <a:rPr sz="2600" spc="-43" dirty="0">
                <a:latin typeface="Calibri Light"/>
                <a:cs typeface="Calibri Light"/>
              </a:rPr>
              <a:t> </a:t>
            </a:r>
            <a:r>
              <a:rPr sz="2600" spc="-174" dirty="0">
                <a:latin typeface="Calibri Light"/>
                <a:cs typeface="Calibri Light"/>
              </a:rPr>
              <a:t>T</a:t>
            </a:r>
            <a:r>
              <a:rPr sz="2600" spc="36" dirty="0">
                <a:latin typeface="Calibri Light"/>
                <a:cs typeface="Calibri Light"/>
              </a:rPr>
              <a:t>r</a:t>
            </a:r>
            <a:r>
              <a:rPr sz="2600" spc="26" dirty="0">
                <a:latin typeface="Calibri Light"/>
                <a:cs typeface="Calibri Light"/>
              </a:rPr>
              <a:t>us</a:t>
            </a:r>
            <a:r>
              <a:rPr sz="2600" spc="-20" dirty="0">
                <a:latin typeface="Calibri Light"/>
                <a:cs typeface="Calibri Light"/>
              </a:rPr>
              <a:t>s</a:t>
            </a:r>
            <a:r>
              <a:rPr sz="2600" spc="-7" dirty="0">
                <a:latin typeface="Calibri Light"/>
                <a:cs typeface="Calibri Light"/>
              </a:rPr>
              <a:t>e</a:t>
            </a:r>
            <a:r>
              <a:rPr sz="2600" spc="-20" dirty="0">
                <a:latin typeface="Calibri Light"/>
                <a:cs typeface="Calibri Light"/>
              </a:rPr>
              <a:t>s</a:t>
            </a:r>
            <a:r>
              <a:rPr sz="2600" spc="3" dirty="0">
                <a:latin typeface="Calibri Light"/>
                <a:cs typeface="Calibri Light"/>
              </a:rPr>
              <a:t>:</a:t>
            </a:r>
            <a:endParaRPr sz="2600">
              <a:latin typeface="Calibri Light"/>
              <a:cs typeface="Calibri Light"/>
            </a:endParaRPr>
          </a:p>
          <a:p>
            <a:pPr marL="8325">
              <a:lnSpc>
                <a:spcPts val="2855"/>
              </a:lnSpc>
            </a:pPr>
            <a:r>
              <a:rPr sz="2600" spc="3" dirty="0">
                <a:latin typeface="Calibri Light"/>
                <a:cs typeface="Calibri Light"/>
              </a:rPr>
              <a:t>Is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determined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by</a:t>
            </a:r>
            <a:r>
              <a:rPr sz="2600" spc="-20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spacing</a:t>
            </a:r>
            <a:r>
              <a:rPr sz="2600" spc="-43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columns.</a:t>
            </a:r>
            <a:endParaRPr sz="2600">
              <a:latin typeface="Calibri Light"/>
              <a:cs typeface="Calibri Light"/>
            </a:endParaRPr>
          </a:p>
          <a:p>
            <a:pPr marL="8325" marR="3330">
              <a:lnSpc>
                <a:spcPts val="2806"/>
              </a:lnSpc>
              <a:spcBef>
                <a:spcPts val="216"/>
              </a:spcBef>
            </a:pPr>
            <a:r>
              <a:rPr sz="2600" spc="20" dirty="0">
                <a:latin typeface="Calibri Light"/>
                <a:cs typeface="Calibri Light"/>
              </a:rPr>
              <a:t>The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spacing</a:t>
            </a:r>
            <a:r>
              <a:rPr sz="2600" spc="-88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trusses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-7" dirty="0">
                <a:latin typeface="Calibri Light"/>
                <a:cs typeface="Calibri Light"/>
              </a:rPr>
              <a:t>may</a:t>
            </a:r>
            <a:r>
              <a:rPr sz="2600" spc="-1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be</a:t>
            </a:r>
            <a:r>
              <a:rPr sz="2600" spc="-7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such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as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-29" dirty="0">
                <a:latin typeface="Calibri Light"/>
                <a:cs typeface="Calibri Light"/>
              </a:rPr>
              <a:t>to</a:t>
            </a:r>
            <a:r>
              <a:rPr sz="2600" spc="62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minimize</a:t>
            </a:r>
            <a:r>
              <a:rPr sz="2600" spc="-59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 </a:t>
            </a:r>
            <a:r>
              <a:rPr sz="2600" spc="-574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cost</a:t>
            </a:r>
            <a:r>
              <a:rPr sz="2600" spc="-23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roofing.</a:t>
            </a:r>
            <a:endParaRPr sz="2600">
              <a:latin typeface="Calibri Light"/>
              <a:cs typeface="Calibri Light"/>
            </a:endParaRPr>
          </a:p>
          <a:p>
            <a:pPr marL="8325" marR="581490">
              <a:lnSpc>
                <a:spcPts val="2806"/>
              </a:lnSpc>
              <a:spcBef>
                <a:spcPts val="52"/>
              </a:spcBef>
            </a:pPr>
            <a:r>
              <a:rPr sz="2600" spc="20" dirty="0">
                <a:latin typeface="Calibri Light"/>
                <a:cs typeface="Calibri Light"/>
              </a:rPr>
              <a:t>The spacing </a:t>
            </a:r>
            <a:r>
              <a:rPr sz="2600" spc="13" dirty="0">
                <a:latin typeface="Calibri Light"/>
                <a:cs typeface="Calibri Light"/>
              </a:rPr>
              <a:t>of </a:t>
            </a:r>
            <a:r>
              <a:rPr sz="2600" spc="7" dirty="0">
                <a:latin typeface="Calibri Light"/>
                <a:cs typeface="Calibri Light"/>
              </a:rPr>
              <a:t>trusses </a:t>
            </a:r>
            <a:r>
              <a:rPr sz="2600" spc="-7" dirty="0">
                <a:latin typeface="Calibri Light"/>
                <a:cs typeface="Calibri Light"/>
              </a:rPr>
              <a:t>may </a:t>
            </a:r>
            <a:r>
              <a:rPr sz="2600" spc="16" dirty="0">
                <a:latin typeface="Calibri Light"/>
                <a:cs typeface="Calibri Light"/>
              </a:rPr>
              <a:t>be about </a:t>
            </a:r>
            <a:r>
              <a:rPr sz="2600" spc="7" dirty="0">
                <a:latin typeface="Calibri Light"/>
                <a:cs typeface="Calibri Light"/>
              </a:rPr>
              <a:t>1/3 </a:t>
            </a:r>
            <a:r>
              <a:rPr sz="2600" spc="-29" dirty="0">
                <a:latin typeface="Calibri Light"/>
                <a:cs typeface="Calibri Light"/>
              </a:rPr>
              <a:t>to </a:t>
            </a:r>
            <a:r>
              <a:rPr sz="2600" spc="7" dirty="0">
                <a:latin typeface="Calibri Light"/>
                <a:cs typeface="Calibri Light"/>
              </a:rPr>
              <a:t>1/5 </a:t>
            </a:r>
            <a:r>
              <a:rPr sz="2600" spc="10" dirty="0">
                <a:latin typeface="Calibri Light"/>
                <a:cs typeface="Calibri Light"/>
              </a:rPr>
              <a:t>of </a:t>
            </a:r>
            <a:r>
              <a:rPr sz="2600" spc="7" dirty="0">
                <a:latin typeface="Calibri Light"/>
                <a:cs typeface="Calibri Light"/>
              </a:rPr>
              <a:t>the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span.</a:t>
            </a:r>
            <a:endParaRPr sz="26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307996" y="-93606"/>
            <a:ext cx="5138145" cy="57539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99" y="1387478"/>
            <a:ext cx="1594729" cy="457204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2900" u="heavy" spc="3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</a:t>
            </a:r>
            <a:r>
              <a:rPr sz="2900" u="heavy" spc="2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</a:t>
            </a:r>
            <a:r>
              <a:rPr sz="2900" u="heavy" spc="-3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</a:t>
            </a:r>
            <a:r>
              <a:rPr sz="2900" u="heavy" spc="-52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w</a:t>
            </a:r>
            <a:r>
              <a:rPr sz="2900" u="heavy" spc="-4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</a:t>
            </a:r>
            <a:r>
              <a:rPr sz="2900" u="heavy" spc="7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</a:t>
            </a:r>
            <a:r>
              <a:rPr sz="2900" u="heavy" spc="-184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900" u="heavy" spc="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</a:t>
            </a:r>
            <a:endParaRPr sz="29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799" y="2041486"/>
            <a:ext cx="8087825" cy="411037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2600" spc="20" dirty="0">
                <a:latin typeface="Calibri Light"/>
                <a:cs typeface="Calibri Light"/>
              </a:rPr>
              <a:t>The</a:t>
            </a:r>
            <a:r>
              <a:rPr sz="2600" spc="-7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maximum</a:t>
            </a:r>
            <a:r>
              <a:rPr sz="2600" spc="52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permissible</a:t>
            </a:r>
            <a:r>
              <a:rPr sz="2600" spc="-59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span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39" dirty="0">
                <a:latin typeface="Calibri Light"/>
                <a:cs typeface="Calibri Light"/>
              </a:rPr>
              <a:t>A</a:t>
            </a:r>
            <a:r>
              <a:rPr sz="2400" spc="39" dirty="0">
                <a:latin typeface="Calibri Light"/>
                <a:cs typeface="Calibri Light"/>
              </a:rPr>
              <a:t>C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sheets</a:t>
            </a:r>
            <a:r>
              <a:rPr sz="2400" spc="-102" dirty="0">
                <a:latin typeface="Calibri Light"/>
                <a:cs typeface="Calibri Light"/>
              </a:rPr>
              <a:t> </a:t>
            </a:r>
            <a:r>
              <a:rPr sz="2400" spc="-13" dirty="0">
                <a:latin typeface="Calibri Light"/>
                <a:cs typeface="Calibri Light"/>
              </a:rPr>
              <a:t>1680</a:t>
            </a:r>
            <a:r>
              <a:rPr sz="2400" spc="85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mm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078048" y="935046"/>
            <a:ext cx="5612289" cy="53764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9531" y="6609448"/>
            <a:ext cx="238257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25">
              <a:lnSpc>
                <a:spcPts val="1154"/>
              </a:lnSpc>
            </a:pPr>
            <a:r>
              <a:rPr sz="1000" dirty="0">
                <a:latin typeface="Arial MT"/>
                <a:cs typeface="Arial MT"/>
              </a:rPr>
              <a:t>Pradeep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spc="-3" dirty="0">
                <a:latin typeface="Arial MT"/>
                <a:cs typeface="Arial MT"/>
              </a:rPr>
              <a:t>Rathore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(Lecturer,</a:t>
            </a:r>
            <a:r>
              <a:rPr sz="1000" spc="-13" dirty="0">
                <a:latin typeface="Arial MT"/>
                <a:cs typeface="Arial MT"/>
              </a:rPr>
              <a:t> </a:t>
            </a:r>
            <a:r>
              <a:rPr sz="1000" spc="-3" dirty="0">
                <a:latin typeface="Arial MT"/>
                <a:cs typeface="Arial MT"/>
              </a:rPr>
              <a:t>DTE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MP)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" name="object 2"/>
          <p:cNvSpPr txBox="1"/>
          <p:nvPr/>
        </p:nvSpPr>
        <p:spPr>
          <a:xfrm rot="16200000">
            <a:off x="2571736" y="857232"/>
            <a:ext cx="359073" cy="2238893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8325">
              <a:lnSpc>
                <a:spcPts val="2819"/>
              </a:lnSpc>
            </a:pPr>
            <a:r>
              <a:rPr sz="2900" u="heavy" spc="33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</a:t>
            </a:r>
            <a:r>
              <a:rPr sz="2900" u="heavy" spc="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</a:t>
            </a:r>
            <a:r>
              <a:rPr sz="2900" u="heavy" spc="-46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</a:t>
            </a:r>
            <a:r>
              <a:rPr sz="2900" u="heavy" spc="-62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w</a:t>
            </a:r>
            <a:r>
              <a:rPr sz="2900" u="heavy" spc="-5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</a:t>
            </a:r>
            <a:r>
              <a:rPr sz="2900" u="heavy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</a:t>
            </a:r>
            <a:r>
              <a:rPr sz="2900" u="heavy" spc="-18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2900" u="heavy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B</a:t>
            </a:r>
            <a:endParaRPr sz="29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532358" y="467984"/>
            <a:ext cx="5138148" cy="53451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176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Answer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B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Aashu</cp:lastModifiedBy>
  <cp:revision>7</cp:revision>
  <dcterms:created xsi:type="dcterms:W3CDTF">2021-08-27T09:21:21Z</dcterms:created>
  <dcterms:modified xsi:type="dcterms:W3CDTF">2022-09-06T07:28:13Z</dcterms:modified>
</cp:coreProperties>
</file>