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7" r:id="rId3"/>
    <p:sldId id="269" r:id="rId4"/>
    <p:sldId id="270" r:id="rId5"/>
    <p:sldId id="275" r:id="rId6"/>
    <p:sldId id="271" r:id="rId7"/>
    <p:sldId id="272" r:id="rId8"/>
    <p:sldId id="273" r:id="rId9"/>
    <p:sldId id="274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AD22-8FD9-499B-8D82-875F4A34C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882ED-689F-445F-8B13-EE533EE82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41A08-A723-4A13-BDAC-88430600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D7C9A-52FB-4684-8822-57F68F28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8AE64-2EAF-4259-94FE-9CAD922C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402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D954-609F-47BE-A036-4F96615D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E49B9-151D-4F66-8C1F-229739C9A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6D18-CA0F-4465-9169-CD83C50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F94F-6313-46CD-8EC2-3ED31AEC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A5AE-6EA9-4076-BE68-AB8C5EE2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086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B32E56-F23B-43DA-8CD8-942DEF60D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86656-C4A7-4478-8B6A-3049E05B4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6C9F1-B96C-4DC7-B491-712523C4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12CE5-218A-4CBE-84A1-5C210574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0E8-CA8C-4DC1-9492-B692547B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56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74C1-4DE8-437B-AE15-1BA0313F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A0DB-0664-416A-9E86-F17FEC1A5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D8B48-605D-4FC9-BA71-A5A6E3EE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4A7A4-9E69-44E6-B8CC-20B72F68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F058C-EE4D-4547-9D1F-BAA16BCB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18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B2C-D7C7-421B-9274-17CC949B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698E6-B9B3-44FC-A74E-35FAF77DA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3E4BB-8479-4CCA-8DE5-13DFC571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28EDE-FAB0-49A0-B338-2202FF05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0D384-FEB1-48D3-A472-9B467B46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643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987F-20D5-4FC4-BF69-5F5F044B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F6D5A-CA03-409C-982C-DD9ADA7B5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03D5D-338F-42B5-8BF1-579AAF9C9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56F34-1295-4B91-B1D3-92C3376F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3D022-0CD1-4DCA-9039-E429B7C9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4D03F-095B-4188-8925-FBCC122D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364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21E89-DF4D-4B00-8E73-63F1FE82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D2B47-3C17-4F09-BC4F-D88A461C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2911B-0063-42DA-8E82-05107FACD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A2C22-1CB1-4F5E-B1CB-6CA9368CA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A54CC-AC89-4CCB-8C3A-A6A617CA8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E26DB-8F5F-4CB5-A54D-6368150F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22C902-FB8B-4803-A6BB-601A33CA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514F6-50E3-4385-8B7A-0C0522C3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343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8973-83EE-45B9-B526-422079C0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DC1D8-B338-4CB3-8E82-D207E834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23D16-F574-4051-8F70-021A025F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49C5A-0B2B-4EA9-A03F-F84E778B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53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A7DA5-B5D3-45B8-BBFD-EEBFAB3E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73F1E-CD2D-4B6C-9C1D-C98230F9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14DB5-AC79-4814-B076-B5165915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88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27B9-702D-4377-9625-3A847646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126FC-AC8D-492B-B325-B45DC944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288E2-8553-4AE6-87AC-267499D23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2DBC7-0D3B-4D1A-9C30-52EAF85A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5266B-7FE5-490D-AE26-DC9112BA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0476B-FC5E-4479-803E-96F09F15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79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34EB-0256-4593-9354-08290993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DE07FC-C161-4F1E-B0A8-FEAB0C38D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C80AC-16FE-45CE-8F94-76DB3F2CF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7B40-B7EA-4305-BE37-7A576748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79085-21FC-480A-BAFE-708F8099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22A39-6520-4F82-9E65-B72B2D7F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206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1BA36-87DB-4ED8-BEA7-E6901896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F44AF-EFD1-4869-B1E7-AC261C012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3544F-50BD-49F1-8F19-B90FE064E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87C6F-4145-450D-9AD4-E2AA4DFC6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08CE5-F9C8-4686-975F-0F8439042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73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BB034C-CEE3-4D4E-9C63-9B7879DC2525}"/>
              </a:ext>
            </a:extLst>
          </p:cNvPr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GIS &amp; REMOTE SENSING </a:t>
            </a:r>
            <a:endParaRPr lang="en-IN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493ED81-3307-4781-BA75-AD32427D7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22" y="5565198"/>
            <a:ext cx="7945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Subject: GIS Studio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Topic: Topography and GIS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Presented by: Pallavi Tiwari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6238A44-9693-4CB7-BACB-48B0AE851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27" y="0"/>
            <a:ext cx="1651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09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F83686D-A7AF-4328-A7F1-E9C86B8A186C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838200"/>
            <a:ext cx="4724400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3600" dirty="0">
                <a:latin typeface="Century Gothic" panose="020B0502020202020204" pitchFamily="34" charset="0"/>
              </a:rPr>
              <a:t>Uses of DEMs</a:t>
            </a:r>
          </a:p>
        </p:txBody>
      </p:sp>
      <p:sp>
        <p:nvSpPr>
          <p:cNvPr id="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BAAE9E0-AF0E-49FB-8BC2-567CDE9B4961}"/>
              </a:ext>
            </a:extLst>
          </p:cNvPr>
          <p:cNvSpPr txBox="1">
            <a:spLocks noChangeArrowheads="1"/>
          </p:cNvSpPr>
          <p:nvPr/>
        </p:nvSpPr>
        <p:spPr>
          <a:xfrm>
            <a:off x="270163" y="1766454"/>
            <a:ext cx="77724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entury Gothic" panose="020B0502020202020204" pitchFamily="34" charset="0"/>
              </a:rPr>
              <a:t>Determine characteristics of terrain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Century Gothic" panose="020B0502020202020204" pitchFamily="34" charset="0"/>
              </a:rPr>
              <a:t>Slope, aspect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Century Gothic" panose="020B0502020202020204" pitchFamily="34" charset="0"/>
              </a:rPr>
              <a:t>Watersheds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Century Gothic" panose="020B0502020202020204" pitchFamily="34" charset="0"/>
              </a:rPr>
              <a:t>drainage networks, stream channels</a:t>
            </a:r>
          </a:p>
        </p:txBody>
      </p:sp>
    </p:spTree>
    <p:extLst>
      <p:ext uri="{BB962C8B-B14F-4D97-AF65-F5344CB8AC3E}">
        <p14:creationId xmlns:p14="http://schemas.microsoft.com/office/powerpoint/2010/main" val="274354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2498D9-64CC-4525-AB8C-332A499B8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99" y="1"/>
            <a:ext cx="3816237" cy="5735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E5EC87-2D32-4F88-84B9-AA89AF340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69" y="5861338"/>
            <a:ext cx="2867025" cy="70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426982-C832-4E0E-8609-09E31DBF2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200" y="0"/>
            <a:ext cx="3816237" cy="5741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C8B55A-01C2-4125-88C9-45ECC55D9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5861338"/>
            <a:ext cx="2895600" cy="67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3AEE07-40B1-4F0C-A9A0-86DA59B56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3000" y="0"/>
            <a:ext cx="3763039" cy="5735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6B34D0-2273-4E20-84E8-9BE4B948C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3143" y="5735783"/>
            <a:ext cx="24955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21234-5B26-4154-B4EE-EDCF575F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0" y="0"/>
            <a:ext cx="4047259" cy="6022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EE488E-BA47-4B28-A5C0-7FC6D66BC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97" y="6122844"/>
            <a:ext cx="2419350" cy="51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20042E-DEF5-4215-8E84-3E9C1B789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602" y="8308"/>
            <a:ext cx="3922569" cy="6013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F68D4-027E-44D7-8512-45281D5F9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211" y="6122844"/>
            <a:ext cx="2419350" cy="523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D61BB0-3298-4599-8C54-CE6AD8531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4171" y="58667"/>
            <a:ext cx="3964484" cy="60138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0137C7-34BB-4AB7-9720-1649E25E5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5525" y="6042908"/>
            <a:ext cx="28003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5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6B61ED-0B04-4D3B-B330-287B05F06605}"/>
              </a:ext>
            </a:extLst>
          </p:cNvPr>
          <p:cNvSpPr txBox="1"/>
          <p:nvPr/>
        </p:nvSpPr>
        <p:spPr>
          <a:xfrm>
            <a:off x="304800" y="334879"/>
            <a:ext cx="475210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Century Gothic" panose="020B0502020202020204" pitchFamily="34" charset="0"/>
              </a:rPr>
              <a:t>Digital Elevation Models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altLang="en-US" sz="2400" dirty="0">
                <a:latin typeface="Century Gothic" panose="020B0502020202020204" pitchFamily="34" charset="0"/>
              </a:rPr>
              <a:t>Using elevation data in raster format in a GIS</a:t>
            </a:r>
          </a:p>
          <a:p>
            <a:endParaRPr lang="en-IN" sz="2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120019DD-6FB3-4FF9-AEC5-3ED9DF2E8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80228"/>
              </p:ext>
            </p:extLst>
          </p:nvPr>
        </p:nvGraphicFramePr>
        <p:xfrm>
          <a:off x="6397335" y="39923"/>
          <a:ext cx="4982441" cy="681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3619048" imgH="4952381" progId="Paint.Picture">
                  <p:embed/>
                </p:oleObj>
              </mc:Choice>
              <mc:Fallback>
                <p:oleObj name="Bitmap Image" r:id="rId3" imgW="3619048" imgH="4952381" progId="Paint.Picture">
                  <p:embed/>
                  <p:pic>
                    <p:nvPicPr>
                      <p:cNvPr id="33796" name="Object 4">
                        <a:extLst>
                          <a:ext uri="{FF2B5EF4-FFF2-40B4-BE49-F238E27FC236}">
                            <a16:creationId xmlns:a16="http://schemas.microsoft.com/office/drawing/2014/main" id="{10946C10-7495-456F-BDC4-4120D5C48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335" y="39923"/>
                        <a:ext cx="4982441" cy="6818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28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E78595-2B86-4581-8780-F32B14698F1A}"/>
              </a:ext>
            </a:extLst>
          </p:cNvPr>
          <p:cNvSpPr txBox="1"/>
          <p:nvPr/>
        </p:nvSpPr>
        <p:spPr>
          <a:xfrm>
            <a:off x="609600" y="1582341"/>
            <a:ext cx="3602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latin typeface="Century Gothic" panose="020B0502020202020204" pitchFamily="34" charset="0"/>
              </a:rPr>
              <a:t>Digital representation of topography</a:t>
            </a:r>
          </a:p>
          <a:p>
            <a:pPr>
              <a:buSzTx/>
              <a:buFont typeface="Wingdings" panose="05000000000000000000" pitchFamily="2" charset="2"/>
              <a:buChar char="§"/>
            </a:pPr>
            <a:endParaRPr lang="en-US" altLang="en-US" dirty="0">
              <a:latin typeface="Century Gothic" panose="020B0502020202020204" pitchFamily="34" charset="0"/>
            </a:endParaRPr>
          </a:p>
          <a:p>
            <a:pPr lvl="1"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latin typeface="Century Gothic" panose="020B0502020202020204" pitchFamily="34" charset="0"/>
              </a:rPr>
              <a:t>Cell based with a single elevation representing the entire area of the cell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DDB563-46AB-41E7-83C3-A38D6DFCF0F1}"/>
              </a:ext>
            </a:extLst>
          </p:cNvPr>
          <p:cNvSpPr txBox="1">
            <a:spLocks noChangeArrowheads="1"/>
          </p:cNvSpPr>
          <p:nvPr/>
        </p:nvSpPr>
        <p:spPr>
          <a:xfrm>
            <a:off x="5084618" y="332509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Century Gothic" panose="020B0502020202020204" pitchFamily="34" charset="0"/>
              </a:rPr>
              <a:t>Basic storage of data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Group 64">
            <a:extLst>
              <a:ext uri="{FF2B5EF4-FFF2-40B4-BE49-F238E27FC236}">
                <a16:creationId xmlns:a16="http://schemas.microsoft.com/office/drawing/2014/main" id="{7A1FE7EA-E9B0-46F4-ABDA-17070779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518471"/>
              </p:ext>
            </p:extLst>
          </p:nvPr>
        </p:nvGraphicFramePr>
        <p:xfrm>
          <a:off x="5160818" y="1932709"/>
          <a:ext cx="6096000" cy="4064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3817866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360955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028324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9544187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68101071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5847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56888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45338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78138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297570"/>
                  </a:ext>
                </a:extLst>
              </a:tr>
            </a:tbl>
          </a:graphicData>
        </a:graphic>
      </p:graphicFrame>
      <p:sp>
        <p:nvSpPr>
          <p:cNvPr id="6" name="Text Box 62">
            <a:extLst>
              <a:ext uri="{FF2B5EF4-FFF2-40B4-BE49-F238E27FC236}">
                <a16:creationId xmlns:a16="http://schemas.microsoft.com/office/drawing/2014/main" id="{7B3F7E9F-394F-451B-B092-EE7D2FE34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418" y="6276109"/>
            <a:ext cx="5785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Century Gothic" panose="020B0502020202020204" pitchFamily="34" charset="0"/>
              </a:rPr>
              <a:t>DEM as matrix of elevations with a uniform cell size</a:t>
            </a:r>
          </a:p>
        </p:txBody>
      </p:sp>
    </p:spTree>
    <p:extLst>
      <p:ext uri="{BB962C8B-B14F-4D97-AF65-F5344CB8AC3E}">
        <p14:creationId xmlns:p14="http://schemas.microsoft.com/office/powerpoint/2010/main" val="56456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 Free Global DEM Data Sources - Digital Elevation Models - GIS Geography">
            <a:extLst>
              <a:ext uri="{FF2B5EF4-FFF2-40B4-BE49-F238E27FC236}">
                <a16:creationId xmlns:a16="http://schemas.microsoft.com/office/drawing/2014/main" id="{507072E4-81E9-4059-B053-118F83AC6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733425"/>
            <a:ext cx="1002982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4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76345-2A48-48E9-B7DD-A3B1D370A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74" y="318654"/>
            <a:ext cx="10412252" cy="62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2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E884D8B-EF6E-4C3E-9AF4-F7FEC4E2A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43" y="2204605"/>
            <a:ext cx="7013113" cy="43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A6F020-657A-4A30-B015-D39B561813F8}"/>
              </a:ext>
            </a:extLst>
          </p:cNvPr>
          <p:cNvSpPr txBox="1"/>
          <p:nvPr/>
        </p:nvSpPr>
        <p:spPr>
          <a:xfrm>
            <a:off x="415635" y="292677"/>
            <a:ext cx="112360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53535"/>
                </a:solidFill>
                <a:effectLst/>
                <a:latin typeface="Century Gothic" panose="020B0502020202020204" pitchFamily="34" charset="0"/>
              </a:rPr>
              <a:t>Digital Terrain Model (DTM) is a DEM of the shape of the ground surface. Digital Surface Model (DSM) is a DEM of the shape of the surface, including vegetation, infra-structures etc</a:t>
            </a:r>
            <a:r>
              <a:rPr lang="en-US" dirty="0">
                <a:solidFill>
                  <a:srgbClr val="353535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US" b="0" i="0" dirty="0">
              <a:solidFill>
                <a:srgbClr val="353535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b="0" i="0" dirty="0">
                <a:solidFill>
                  <a:srgbClr val="353535"/>
                </a:solidFill>
                <a:effectLst/>
                <a:latin typeface="Century Gothic" panose="020B0502020202020204" pitchFamily="34" charset="0"/>
              </a:rPr>
              <a:t>Both a DTM and DSM can be a DEM and, moreover, “elevation” would not have to relate to terrain but could relate to some subsurface layer such as groundwater layers, soil layers or the ocean floor.</a:t>
            </a:r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1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6F99E9-D918-464C-A200-EB73BBEA56D7}"/>
              </a:ext>
            </a:extLst>
          </p:cNvPr>
          <p:cNvSpPr txBox="1"/>
          <p:nvPr/>
        </p:nvSpPr>
        <p:spPr>
          <a:xfrm>
            <a:off x="651163" y="709229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Different sources of elevation data</a:t>
            </a:r>
          </a:p>
          <a:p>
            <a:pPr algn="l"/>
            <a:endParaRPr lang="en-US" b="1" i="1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Point elevation data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Contour and stream-line data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Space-borne and air-borne remotely sensed elevation data</a:t>
            </a:r>
          </a:p>
          <a:p>
            <a:br>
              <a:rPr lang="en-US" dirty="0">
                <a:latin typeface="Century Gothic" panose="020B0502020202020204" pitchFamily="34" charset="0"/>
              </a:rPr>
            </a:br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0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41F97D-F67D-461F-9ACF-30E8D6C40306}"/>
              </a:ext>
            </a:extLst>
          </p:cNvPr>
          <p:cNvSpPr txBox="1"/>
          <p:nvPr/>
        </p:nvSpPr>
        <p:spPr>
          <a:xfrm>
            <a:off x="491836" y="1208406"/>
            <a:ext cx="1120832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53535"/>
                </a:solidFill>
                <a:effectLst/>
                <a:latin typeface="Century Gothic" panose="020B0502020202020204" pitchFamily="34" charset="0"/>
              </a:rPr>
              <a:t>As topography is one of the major factors in most types of hazard analysis, the generation of a Digital Elevation Model (DEM) plays a major role. </a:t>
            </a:r>
          </a:p>
          <a:p>
            <a:endParaRPr lang="en-US" dirty="0">
              <a:solidFill>
                <a:srgbClr val="353535"/>
              </a:solidFill>
              <a:latin typeface="Century Gothic" panose="020B0502020202020204" pitchFamily="34" charset="0"/>
            </a:endParaRPr>
          </a:p>
          <a:p>
            <a:r>
              <a:rPr lang="en-US" b="0" i="0" dirty="0">
                <a:solidFill>
                  <a:srgbClr val="353535"/>
                </a:solidFill>
                <a:effectLst/>
                <a:latin typeface="Century Gothic" panose="020B0502020202020204" pitchFamily="34" charset="0"/>
              </a:rPr>
              <a:t>Digital Elevation Models (DEMs) can be derived through a variety of techniques, such as digitizing contours from existing topographic maps, topographic levelling, EDM (Electronic Distance Measurement), differential GPS measurements, (digital) photogrammetry, Radar remote sensing (</a:t>
            </a:r>
            <a:r>
              <a:rPr lang="en-US" b="0" i="0" dirty="0" err="1">
                <a:solidFill>
                  <a:srgbClr val="353535"/>
                </a:solidFill>
                <a:effectLst/>
                <a:latin typeface="Century Gothic" panose="020B0502020202020204" pitchFamily="34" charset="0"/>
              </a:rPr>
              <a:t>InSAR</a:t>
            </a:r>
            <a:r>
              <a:rPr lang="en-US" b="0" i="0" dirty="0">
                <a:solidFill>
                  <a:srgbClr val="353535"/>
                </a:solidFill>
                <a:effectLst/>
                <a:latin typeface="Century Gothic" panose="020B0502020202020204" pitchFamily="34" charset="0"/>
              </a:rPr>
              <a:t>), and Light Detection and Ranging (LiDAR). </a:t>
            </a:r>
            <a:endParaRPr lang="en-US" dirty="0">
              <a:solidFill>
                <a:srgbClr val="353535"/>
              </a:solidFill>
              <a:latin typeface="Century Gothic" panose="020B0502020202020204" pitchFamily="34" charset="0"/>
            </a:endParaRPr>
          </a:p>
          <a:p>
            <a:endParaRPr lang="en-US" b="0" i="0" dirty="0">
              <a:solidFill>
                <a:srgbClr val="353535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b="0" i="0" dirty="0">
                <a:solidFill>
                  <a:srgbClr val="353535"/>
                </a:solidFill>
                <a:effectLst/>
                <a:latin typeface="Century Gothic" panose="020B0502020202020204" pitchFamily="34" charset="0"/>
              </a:rPr>
              <a:t>Many derivate maps can be produced from DEMs using fairly simple GIS operations. </a:t>
            </a:r>
          </a:p>
          <a:p>
            <a:endParaRPr lang="en-US" dirty="0">
              <a:solidFill>
                <a:srgbClr val="353535"/>
              </a:solidFill>
              <a:latin typeface="Century Gothic" panose="020B0502020202020204" pitchFamily="34" charset="0"/>
            </a:endParaRPr>
          </a:p>
          <a:p>
            <a:r>
              <a:rPr lang="en-US" b="0" i="0" dirty="0">
                <a:solidFill>
                  <a:srgbClr val="353535"/>
                </a:solidFill>
                <a:effectLst/>
                <a:latin typeface="Century Gothic" panose="020B0502020202020204" pitchFamily="34" charset="0"/>
              </a:rPr>
              <a:t>These days a wide range of data sources can be selected for the generation of </a:t>
            </a:r>
            <a:r>
              <a:rPr lang="en-US" b="0" i="0" dirty="0" err="1">
                <a:solidFill>
                  <a:srgbClr val="353535"/>
                </a:solidFill>
                <a:effectLst/>
                <a:latin typeface="Century Gothic" panose="020B0502020202020204" pitchFamily="34" charset="0"/>
              </a:rPr>
              <a:t>DEMs.</a:t>
            </a:r>
            <a:r>
              <a:rPr lang="en-US" b="0" i="0" dirty="0">
                <a:solidFill>
                  <a:srgbClr val="353535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endParaRPr lang="en-US" dirty="0">
              <a:solidFill>
                <a:srgbClr val="353535"/>
              </a:solidFill>
              <a:latin typeface="Century Gothic" panose="020B0502020202020204" pitchFamily="34" charset="0"/>
            </a:endParaRPr>
          </a:p>
          <a:p>
            <a:r>
              <a:rPr lang="en-US" b="0" i="0" dirty="0">
                <a:solidFill>
                  <a:srgbClr val="353535"/>
                </a:solidFill>
                <a:effectLst/>
                <a:latin typeface="Century Gothic" panose="020B0502020202020204" pitchFamily="34" charset="0"/>
              </a:rPr>
              <a:t>The selection depends on the data availability for a specific area, the price and the application.</a:t>
            </a:r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5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BE7C676-3BB6-4DE6-BE2C-9B18625E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53" y="585788"/>
            <a:ext cx="9418494" cy="59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40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339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Tahoma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Pallavi Tiwari</dc:creator>
  <cp:lastModifiedBy>Pallavi Tiwari</cp:lastModifiedBy>
  <cp:revision>9</cp:revision>
  <dcterms:created xsi:type="dcterms:W3CDTF">2021-03-03T18:42:07Z</dcterms:created>
  <dcterms:modified xsi:type="dcterms:W3CDTF">2022-01-21T09:50:45Z</dcterms:modified>
</cp:coreProperties>
</file>