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AD22-8FD9-499B-8D82-875F4A34C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882ED-689F-445F-8B13-EE533EE82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41A08-A723-4A13-BDAC-88430600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D7C9A-52FB-4684-8822-57F68F28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8AE64-2EAF-4259-94FE-9CAD922C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02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D954-609F-47BE-A036-4F96615D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E49B9-151D-4F66-8C1F-229739C9A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6D18-CA0F-4465-9169-CD83C50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F94F-6313-46CD-8EC2-3ED31AEC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A5AE-6EA9-4076-BE68-AB8C5EE2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86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B32E56-F23B-43DA-8CD8-942DEF60D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86656-C4A7-4478-8B6A-3049E05B4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6C9F1-B96C-4DC7-B491-712523C4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12CE5-218A-4CBE-84A1-5C210574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0E8-CA8C-4DC1-9492-B692547B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56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74C1-4DE8-437B-AE15-1BA0313F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A0DB-0664-416A-9E86-F17FEC1A5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8B48-605D-4FC9-BA71-A5A6E3EE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4A7A4-9E69-44E6-B8CC-20B72F68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F058C-EE4D-4547-9D1F-BAA16BCB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18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B2C-D7C7-421B-9274-17CC949B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698E6-B9B3-44FC-A74E-35FAF77DA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3E4BB-8479-4CCA-8DE5-13DFC571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28EDE-FAB0-49A0-B338-2202FF05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0D384-FEB1-48D3-A472-9B467B46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643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987F-20D5-4FC4-BF69-5F5F044B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6D5A-CA03-409C-982C-DD9ADA7B5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03D5D-338F-42B5-8BF1-579AAF9C9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56F34-1295-4B91-B1D3-92C3376F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D022-0CD1-4DCA-9039-E429B7C9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4D03F-095B-4188-8925-FBCC122D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64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1E89-DF4D-4B00-8E73-63F1FE82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D2B47-3C17-4F09-BC4F-D88A461C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2911B-0063-42DA-8E82-05107FACD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A2C22-1CB1-4F5E-B1CB-6CA9368CA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A54CC-AC89-4CCB-8C3A-A6A617CA8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E26DB-8F5F-4CB5-A54D-6368150F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2C902-FB8B-4803-A6BB-601A33CA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514F6-50E3-4385-8B7A-0C0522C3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43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8973-83EE-45B9-B526-422079C0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DC1D8-B338-4CB3-8E82-D207E834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23D16-F574-4051-8F70-021A025F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49C5A-0B2B-4EA9-A03F-F84E778B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53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A7DA5-B5D3-45B8-BBFD-EEBFAB3E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73F1E-CD2D-4B6C-9C1D-C98230F9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14DB5-AC79-4814-B076-B5165915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8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27B9-702D-4377-9625-3A847646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126FC-AC8D-492B-B325-B45DC944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288E2-8553-4AE6-87AC-267499D23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2DBC7-0D3B-4D1A-9C30-52EAF85A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5266B-7FE5-490D-AE26-DC9112BA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0476B-FC5E-4479-803E-96F09F15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79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34EB-0256-4593-9354-08290993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DE07FC-C161-4F1E-B0A8-FEAB0C38D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C80AC-16FE-45CE-8F94-76DB3F2CF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7B40-B7EA-4305-BE37-7A576748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79085-21FC-480A-BAFE-708F8099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22A39-6520-4F82-9E65-B72B2D7F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06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1BA36-87DB-4ED8-BEA7-E6901896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F44AF-EFD1-4869-B1E7-AC261C012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3544F-50BD-49F1-8F19-B90FE064E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7FE3-D765-4C79-B8AA-0CF6579F69E4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87C6F-4145-450D-9AD4-E2AA4DFC6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08CE5-F9C8-4686-975F-0F8439042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05C6-F0AB-40B6-A31C-7C8B91F4E7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73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BB034C-CEE3-4D4E-9C63-9B7879DC2525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GIS &amp; REMOTE SENSING </a:t>
            </a:r>
            <a:endParaRPr lang="en-IN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493ED81-3307-4781-BA75-AD32427D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22" y="5565198"/>
            <a:ext cx="7945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Subject: GIS Studio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Topic: Topography and GIS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Presented by: Pallavi Tiwari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6238A44-9693-4CB7-BACB-48B0AE851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27" y="0"/>
            <a:ext cx="1651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22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151B04-BCA3-4BD3-B92F-3054298C1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1" y="383339"/>
            <a:ext cx="11799514" cy="21852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Examples of Topography in Maps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 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There’s no “world authority” in topographic mapping. Instead, each country sets its own standards and priorities. Most often the case, each mapping agency designs its topographic maps with a specific goal in mind.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For example, constructing a new highway might drive a topographic map to feature woodland cover, soil types, or rock classification along the route.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074" name="Picture 2" descr="Tapestry of Time">
            <a:extLst>
              <a:ext uri="{FF2B5EF4-FFF2-40B4-BE49-F238E27FC236}">
                <a16:creationId xmlns:a16="http://schemas.microsoft.com/office/drawing/2014/main" id="{79B01114-D5C7-4746-8935-A12F9D31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36" y="2707053"/>
            <a:ext cx="6048664" cy="42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7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D50DA1-B155-47CD-B359-483E89C7F2C3}"/>
              </a:ext>
            </a:extLst>
          </p:cNvPr>
          <p:cNvSpPr txBox="1"/>
          <p:nvPr/>
        </p:nvSpPr>
        <p:spPr>
          <a:xfrm>
            <a:off x="346365" y="335845"/>
            <a:ext cx="562494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Topographic </a:t>
            </a:r>
            <a:r>
              <a:rPr lang="en-US" dirty="0">
                <a:solidFill>
                  <a:srgbClr val="020202"/>
                </a:solidFill>
                <a:latin typeface="Century Gothic" panose="020B0502020202020204" pitchFamily="34" charset="0"/>
              </a:rPr>
              <a:t>maps show how rivers flow, how </a:t>
            </a:r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high mountains rise and how steep valleys descend.</a:t>
            </a:r>
          </a:p>
          <a:p>
            <a:pPr algn="l" fontAlgn="base"/>
            <a:endParaRPr lang="en-US" dirty="0">
              <a:solidFill>
                <a:srgbClr val="020202"/>
              </a:solidFill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 They lay out the land such as in these examples:</a:t>
            </a:r>
          </a:p>
          <a:p>
            <a:pPr algn="l" fontAlgn="base"/>
            <a:endParaRPr lang="en-US" b="0" i="0" dirty="0">
              <a:solidFill>
                <a:srgbClr val="020202"/>
              </a:solidFill>
              <a:effectLst/>
              <a:latin typeface="Century Gothic" panose="020B0502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Engineers use topographic maps to plan a road, construct a cell tower or plan a hydroelectric dam.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20202"/>
              </a:solidFill>
              <a:effectLst/>
              <a:latin typeface="Century Gothic" panose="020B0502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Geologists use topography to understand tectonic activity, landforms and where to dig a mine.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20202"/>
              </a:solidFill>
              <a:effectLst/>
              <a:latin typeface="Century Gothic" panose="020B0502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Hikers use topographic maps to find trails and steepness of slope to plan their ascent.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20202"/>
              </a:solidFill>
              <a:effectLst/>
              <a:latin typeface="Century Gothic" panose="020B0502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Astronomers study the topography outside Earth like on the moon, Mars or an asteroid.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20202"/>
              </a:solidFill>
              <a:effectLst/>
              <a:latin typeface="Century Gothic" panose="020B0502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Climate scientists tie topography into climate models to recognize air and water flow.</a:t>
            </a:r>
          </a:p>
        </p:txBody>
      </p:sp>
      <p:pic>
        <p:nvPicPr>
          <p:cNvPr id="8194" name="Picture 2" descr="Mars Topography">
            <a:extLst>
              <a:ext uri="{FF2B5EF4-FFF2-40B4-BE49-F238E27FC236}">
                <a16:creationId xmlns:a16="http://schemas.microsoft.com/office/drawing/2014/main" id="{18E67717-0FD2-4C91-BFE9-6B6FF29E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89" y="736022"/>
            <a:ext cx="5385956" cy="53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1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88BAD7-C795-4214-91F1-54A558E053DF}"/>
              </a:ext>
            </a:extLst>
          </p:cNvPr>
          <p:cNvSpPr txBox="1"/>
          <p:nvPr/>
        </p:nvSpPr>
        <p:spPr>
          <a:xfrm>
            <a:off x="789709" y="843677"/>
            <a:ext cx="105017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Topography is the study of the land surface. </a:t>
            </a:r>
          </a:p>
          <a:p>
            <a:pPr algn="l" fontAlgn="base"/>
            <a:endParaRPr lang="en-US" dirty="0">
              <a:solidFill>
                <a:srgbClr val="020202"/>
              </a:solidFill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In particular, it lays the underlying foundation of a landscape. </a:t>
            </a:r>
          </a:p>
          <a:p>
            <a:pPr algn="l" fontAlgn="base"/>
            <a:endParaRPr lang="en-US" dirty="0">
              <a:solidFill>
                <a:srgbClr val="020202"/>
              </a:solidFill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For example, topography refers to mountains, valleys, rivers, or craters on the surface.</a:t>
            </a:r>
          </a:p>
          <a:p>
            <a:pPr algn="l" fontAlgn="base"/>
            <a:endParaRPr lang="en-US" b="0" i="0" dirty="0">
              <a:solidFill>
                <a:srgbClr val="020202"/>
              </a:solidFill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The </a:t>
            </a:r>
            <a:r>
              <a:rPr lang="en-US" dirty="0">
                <a:solidFill>
                  <a:srgbClr val="020202"/>
                </a:solidFill>
                <a:latin typeface="Century Gothic" panose="020B0502020202020204" pitchFamily="34" charset="0"/>
              </a:rPr>
              <a:t>origin of topography comes from “topo” for “place” and “</a:t>
            </a:r>
            <a:r>
              <a:rPr lang="en-US" dirty="0" err="1">
                <a:solidFill>
                  <a:srgbClr val="020202"/>
                </a:solidFill>
                <a:latin typeface="Century Gothic" panose="020B0502020202020204" pitchFamily="34" charset="0"/>
              </a:rPr>
              <a:t>graphia</a:t>
            </a:r>
            <a:r>
              <a:rPr lang="en-US" dirty="0">
                <a:solidFill>
                  <a:srgbClr val="020202"/>
                </a:solidFill>
                <a:latin typeface="Century Gothic" panose="020B0502020202020204" pitchFamily="34" charset="0"/>
              </a:rPr>
              <a:t>” for “writing”. </a:t>
            </a:r>
          </a:p>
          <a:p>
            <a:pPr algn="l" fontAlgn="base"/>
            <a:endParaRPr lang="en-US" dirty="0">
              <a:solidFill>
                <a:srgbClr val="020202"/>
              </a:solidFill>
              <a:latin typeface="Century Gothic" panose="020B0502020202020204" pitchFamily="34" charset="0"/>
            </a:endParaRPr>
          </a:p>
          <a:p>
            <a:pPr algn="l" fontAlgn="base"/>
            <a:r>
              <a:rPr lang="en-US" dirty="0">
                <a:solidFill>
                  <a:srgbClr val="020202"/>
                </a:solidFill>
                <a:latin typeface="Century Gothic" panose="020B0502020202020204" pitchFamily="34" charset="0"/>
              </a:rPr>
              <a:t>It’s closely related to geodesy and surveying which are concerned with accurately measuring the land surface. </a:t>
            </a:r>
          </a:p>
          <a:p>
            <a:pPr algn="l" fontAlgn="base"/>
            <a:endParaRPr lang="en-US" dirty="0">
              <a:solidFill>
                <a:srgbClr val="020202"/>
              </a:solidFill>
              <a:latin typeface="Century Gothic" panose="020B0502020202020204" pitchFamily="34" charset="0"/>
            </a:endParaRPr>
          </a:p>
          <a:p>
            <a:pPr algn="l" fontAlgn="base"/>
            <a:r>
              <a:rPr lang="en-US" dirty="0">
                <a:solidFill>
                  <a:srgbClr val="020202"/>
                </a:solidFill>
                <a:latin typeface="Century Gothic" panose="020B0502020202020204" pitchFamily="34" charset="0"/>
              </a:rPr>
              <a:t>And it’s also closely tied to geography and mapping systems like GIS.</a:t>
            </a:r>
          </a:p>
        </p:txBody>
      </p:sp>
    </p:spTree>
    <p:extLst>
      <p:ext uri="{BB962C8B-B14F-4D97-AF65-F5344CB8AC3E}">
        <p14:creationId xmlns:p14="http://schemas.microsoft.com/office/powerpoint/2010/main" val="65693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ography Examples">
            <a:extLst>
              <a:ext uri="{FF2B5EF4-FFF2-40B4-BE49-F238E27FC236}">
                <a16:creationId xmlns:a16="http://schemas.microsoft.com/office/drawing/2014/main" id="{5DB5F3C7-7268-43C0-86CF-A866A345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0" y="678873"/>
            <a:ext cx="1060888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B726191-0785-4A88-BE6F-0C633A404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5" y="1789929"/>
            <a:ext cx="5209308" cy="2893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Relief and Contours</a:t>
            </a:r>
            <a:endParaRPr lang="en-US" altLang="en-US" sz="24400" dirty="0">
              <a:solidFill>
                <a:srgbClr val="02020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Contour lines (isolines) connect points of equal elevation. By reading contours, we interpret height, slope, and shape in topographic maps.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Century Gothic" panose="020B0502020202020204" pitchFamily="34" charset="0"/>
              </a:rPr>
              <a:t>If contours are close together, the slope is steep. But when contours are spread apart, the slope is more gradual.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2" name="Picture 4" descr="Mount Fuji Contours">
            <a:extLst>
              <a:ext uri="{FF2B5EF4-FFF2-40B4-BE49-F238E27FC236}">
                <a16:creationId xmlns:a16="http://schemas.microsoft.com/office/drawing/2014/main" id="{FA48ECDE-A17A-4CB7-8596-27269387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3" y="1285730"/>
            <a:ext cx="6460209" cy="428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5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97CE36-C5CD-4BA1-8D94-6F07B6CE6D92}"/>
              </a:ext>
            </a:extLst>
          </p:cNvPr>
          <p:cNvSpPr txBox="1"/>
          <p:nvPr/>
        </p:nvSpPr>
        <p:spPr>
          <a:xfrm>
            <a:off x="471054" y="1461333"/>
            <a:ext cx="41563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latin typeface="Century Gothic" panose="020B0502020202020204" pitchFamily="34" charset="0"/>
              </a:rPr>
              <a:t>A topographic map shows the relief features or surface configuration of an area.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altLang="en-US" dirty="0">
                <a:latin typeface="Century Gothic" panose="020B0502020202020204" pitchFamily="34" charset="0"/>
              </a:rPr>
              <a:t>It is taking the 3-D world we live on and illustrating it in two dimensions - a map.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A hill is represented by lines of equal elevation above mean sea level. 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Contours never cross.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endParaRPr lang="en-IN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43FFE-2DED-4FB8-ABA1-019AC0DD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1149350"/>
            <a:ext cx="72390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9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99EEA9-1FE6-43CC-B1B2-9B9729ACBB79}"/>
              </a:ext>
            </a:extLst>
          </p:cNvPr>
          <p:cNvSpPr txBox="1"/>
          <p:nvPr/>
        </p:nvSpPr>
        <p:spPr>
          <a:xfrm>
            <a:off x="346363" y="418007"/>
            <a:ext cx="8478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Contours that are very close together represent steep slopes.</a:t>
            </a:r>
            <a:endParaRPr lang="en-IN" dirty="0">
              <a:latin typeface="Century Gothic" panose="020B0502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DE8BD7-F4B3-4BFE-9384-93D412C1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37" y="1087582"/>
            <a:ext cx="78486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8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10F85-B294-4B18-A865-03A8A5965F3F}"/>
              </a:ext>
            </a:extLst>
          </p:cNvPr>
          <p:cNvSpPr txBox="1"/>
          <p:nvPr/>
        </p:nvSpPr>
        <p:spPr>
          <a:xfrm>
            <a:off x="554181" y="348779"/>
            <a:ext cx="1105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Widely spaced contours or an absence of contours means that the ground slope is relatively level.</a:t>
            </a:r>
            <a:endParaRPr lang="en-IN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DB8BB-77AC-429B-9D8F-7F9E30D7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0854" y="928252"/>
            <a:ext cx="7186613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AB485-5EF2-44E9-A9BE-B19817C5ECF4}"/>
              </a:ext>
            </a:extLst>
          </p:cNvPr>
          <p:cNvSpPr txBox="1"/>
          <p:nvPr/>
        </p:nvSpPr>
        <p:spPr>
          <a:xfrm>
            <a:off x="554181" y="5855999"/>
            <a:ext cx="11055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The elevation difference between adjacent contour lines, called the contour interval, is selected to best show the general shape of the terrain. A map of a relatively flat area may have a contour interval of 10 feet or less.</a:t>
            </a: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132A3E-7D78-4C12-A931-6C90B2AE1E34}"/>
              </a:ext>
            </a:extLst>
          </p:cNvPr>
          <p:cNvSpPr txBox="1"/>
          <p:nvPr/>
        </p:nvSpPr>
        <p:spPr>
          <a:xfrm>
            <a:off x="512618" y="264119"/>
            <a:ext cx="10571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Maps in mountainous areas may have contour intervals of 100 feet or more.</a:t>
            </a:r>
            <a:r>
              <a:rPr lang="en-US" alt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IN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4A4C2-A697-457A-B02E-2FCD32B2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6647" y="720157"/>
            <a:ext cx="5202959" cy="5873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94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39911-E03E-4525-A0A9-10F0D3F6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799"/>
            <a:ext cx="12160169" cy="36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481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Pallavi Tiwari</dc:creator>
  <cp:lastModifiedBy>Pallavi Tiwari</cp:lastModifiedBy>
  <cp:revision>9</cp:revision>
  <dcterms:created xsi:type="dcterms:W3CDTF">2021-03-03T18:42:07Z</dcterms:created>
  <dcterms:modified xsi:type="dcterms:W3CDTF">2022-01-21T09:51:31Z</dcterms:modified>
</cp:coreProperties>
</file>