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94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nish singh" userId="d599cdbcd0ed2213" providerId="LiveId" clId="{69885504-2D0A-43B1-B2FA-9BEA768AECB5}"/>
    <pc:docChg chg="addSld delSld modSld sldOrd">
      <pc:chgData name="manish singh" userId="d599cdbcd0ed2213" providerId="LiveId" clId="{69885504-2D0A-43B1-B2FA-9BEA768AECB5}" dt="2022-09-08T06:41:25.503" v="49" actId="47"/>
      <pc:docMkLst>
        <pc:docMk/>
      </pc:docMkLst>
      <pc:sldChg chg="del ord">
        <pc:chgData name="manish singh" userId="d599cdbcd0ed2213" providerId="LiveId" clId="{69885504-2D0A-43B1-B2FA-9BEA768AECB5}" dt="2022-09-08T06:41:09.416" v="47" actId="47"/>
        <pc:sldMkLst>
          <pc:docMk/>
          <pc:sldMk cId="0" sldId="256"/>
        </pc:sldMkLst>
      </pc:sldChg>
      <pc:sldChg chg="del">
        <pc:chgData name="manish singh" userId="d599cdbcd0ed2213" providerId="LiveId" clId="{69885504-2D0A-43B1-B2FA-9BEA768AECB5}" dt="2022-09-08T06:41:25.503" v="49" actId="47"/>
        <pc:sldMkLst>
          <pc:docMk/>
          <pc:sldMk cId="0" sldId="270"/>
        </pc:sldMkLst>
      </pc:sldChg>
      <pc:sldChg chg="del">
        <pc:chgData name="manish singh" userId="d599cdbcd0ed2213" providerId="LiveId" clId="{69885504-2D0A-43B1-B2FA-9BEA768AECB5}" dt="2022-09-08T06:41:19.585" v="48" actId="47"/>
        <pc:sldMkLst>
          <pc:docMk/>
          <pc:sldMk cId="0" sldId="271"/>
        </pc:sldMkLst>
      </pc:sldChg>
      <pc:sldChg chg="modSp add mod modTransition">
        <pc:chgData name="manish singh" userId="d599cdbcd0ed2213" providerId="LiveId" clId="{69885504-2D0A-43B1-B2FA-9BEA768AECB5}" dt="2022-09-08T06:41:02.114" v="46" actId="1076"/>
        <pc:sldMkLst>
          <pc:docMk/>
          <pc:sldMk cId="0" sldId="294"/>
        </pc:sldMkLst>
        <pc:spChg chg="mod">
          <ac:chgData name="manish singh" userId="d599cdbcd0ed2213" providerId="LiveId" clId="{69885504-2D0A-43B1-B2FA-9BEA768AECB5}" dt="2022-09-08T06:40:53.502" v="42" actId="1076"/>
          <ac:spMkLst>
            <pc:docMk/>
            <pc:sldMk cId="0" sldId="294"/>
            <ac:spMk id="4" creationId="{E1996D6B-A1EA-68D6-9DD1-FC8905D28AEE}"/>
          </ac:spMkLst>
        </pc:spChg>
        <pc:picChg chg="mod">
          <ac:chgData name="manish singh" userId="d599cdbcd0ed2213" providerId="LiveId" clId="{69885504-2D0A-43B1-B2FA-9BEA768AECB5}" dt="2022-09-08T06:41:02.114" v="46" actId="1076"/>
          <ac:picMkLst>
            <pc:docMk/>
            <pc:sldMk cId="0" sldId="294"/>
            <ac:picMk id="8196" creationId="{0204E649-DFC6-E6A1-7EFB-3D70F8A9287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565F6C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565F6C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9/8/2022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565F6C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9/8/2022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9/8/2022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8762999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8156447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274320" y="0"/>
                </a:moveTo>
                <a:lnTo>
                  <a:pt x="225008" y="4419"/>
                </a:lnTo>
                <a:lnTo>
                  <a:pt x="178597" y="17162"/>
                </a:lnTo>
                <a:lnTo>
                  <a:pt x="135861" y="37453"/>
                </a:lnTo>
                <a:lnTo>
                  <a:pt x="97575" y="64518"/>
                </a:lnTo>
                <a:lnTo>
                  <a:pt x="64513" y="97580"/>
                </a:lnTo>
                <a:lnTo>
                  <a:pt x="37450" y="135867"/>
                </a:lnTo>
                <a:lnTo>
                  <a:pt x="17161" y="178602"/>
                </a:lnTo>
                <a:lnTo>
                  <a:pt x="4419" y="225011"/>
                </a:lnTo>
                <a:lnTo>
                  <a:pt x="0" y="274319"/>
                </a:lnTo>
                <a:lnTo>
                  <a:pt x="4419" y="323628"/>
                </a:lnTo>
                <a:lnTo>
                  <a:pt x="17161" y="370037"/>
                </a:lnTo>
                <a:lnTo>
                  <a:pt x="37450" y="412772"/>
                </a:lnTo>
                <a:lnTo>
                  <a:pt x="64513" y="451059"/>
                </a:lnTo>
                <a:lnTo>
                  <a:pt x="97575" y="484121"/>
                </a:lnTo>
                <a:lnTo>
                  <a:pt x="135861" y="511186"/>
                </a:lnTo>
                <a:lnTo>
                  <a:pt x="178597" y="531477"/>
                </a:lnTo>
                <a:lnTo>
                  <a:pt x="225008" y="544220"/>
                </a:lnTo>
                <a:lnTo>
                  <a:pt x="274320" y="548640"/>
                </a:lnTo>
                <a:lnTo>
                  <a:pt x="323631" y="544220"/>
                </a:lnTo>
                <a:lnTo>
                  <a:pt x="370042" y="531477"/>
                </a:lnTo>
                <a:lnTo>
                  <a:pt x="412778" y="511186"/>
                </a:lnTo>
                <a:lnTo>
                  <a:pt x="451064" y="484121"/>
                </a:lnTo>
                <a:lnTo>
                  <a:pt x="484126" y="451059"/>
                </a:lnTo>
                <a:lnTo>
                  <a:pt x="511189" y="412772"/>
                </a:lnTo>
                <a:lnTo>
                  <a:pt x="531478" y="370037"/>
                </a:lnTo>
                <a:lnTo>
                  <a:pt x="544220" y="323628"/>
                </a:lnTo>
                <a:lnTo>
                  <a:pt x="548640" y="274319"/>
                </a:lnTo>
                <a:lnTo>
                  <a:pt x="544220" y="225011"/>
                </a:lnTo>
                <a:lnTo>
                  <a:pt x="531478" y="178602"/>
                </a:lnTo>
                <a:lnTo>
                  <a:pt x="511189" y="135867"/>
                </a:lnTo>
                <a:lnTo>
                  <a:pt x="484126" y="97580"/>
                </a:lnTo>
                <a:lnTo>
                  <a:pt x="451064" y="64518"/>
                </a:lnTo>
                <a:lnTo>
                  <a:pt x="412778" y="37453"/>
                </a:lnTo>
                <a:lnTo>
                  <a:pt x="370042" y="17162"/>
                </a:lnTo>
                <a:lnTo>
                  <a:pt x="323631" y="4419"/>
                </a:lnTo>
                <a:lnTo>
                  <a:pt x="274320" y="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47625" y="0"/>
            <a:ext cx="57150" cy="6858000"/>
          </a:xfrm>
          <a:custGeom>
            <a:avLst/>
            <a:gdLst/>
            <a:ahLst/>
            <a:cxnLst/>
            <a:rect l="l" t="t" r="r" b="b"/>
            <a:pathLst>
              <a:path w="57150" h="6858000">
                <a:moveTo>
                  <a:pt x="11430" y="0"/>
                </a:moveTo>
                <a:lnTo>
                  <a:pt x="0" y="0"/>
                </a:lnTo>
                <a:lnTo>
                  <a:pt x="0" y="6858000"/>
                </a:lnTo>
                <a:lnTo>
                  <a:pt x="11430" y="6858000"/>
                </a:lnTo>
                <a:lnTo>
                  <a:pt x="11430" y="0"/>
                </a:lnTo>
                <a:close/>
              </a:path>
              <a:path w="57150" h="6858000">
                <a:moveTo>
                  <a:pt x="57150" y="0"/>
                </a:moveTo>
                <a:lnTo>
                  <a:pt x="22860" y="0"/>
                </a:lnTo>
                <a:lnTo>
                  <a:pt x="22860" y="6858000"/>
                </a:lnTo>
                <a:lnTo>
                  <a:pt x="57150" y="6858000"/>
                </a:lnTo>
                <a:lnTo>
                  <a:pt x="5715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8000"/>
                </a:lnTo>
                <a:lnTo>
                  <a:pt x="304800" y="6858000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>
              <a:alpha val="8705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89154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12700">
            <a:solidFill>
              <a:srgbClr val="FD853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708910" y="1683765"/>
            <a:ext cx="3726179" cy="482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565F6C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940" y="1549653"/>
            <a:ext cx="8072119" cy="25044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E1996D6B-A1EA-68D6-9DD1-FC8905D28AEE}"/>
              </a:ext>
            </a:extLst>
          </p:cNvPr>
          <p:cNvSpPr txBox="1">
            <a:spLocks noChangeArrowheads="1"/>
          </p:cNvSpPr>
          <p:nvPr/>
        </p:nvSpPr>
        <p:spPr>
          <a:xfrm>
            <a:off x="1485900" y="2693987"/>
            <a:ext cx="7086600" cy="1470025"/>
          </a:xfrm>
          <a:prstGeom prst="rect">
            <a:avLst/>
          </a:prstGeom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800" b="1" kern="12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Trebuchet MS" panose="020B0603020202020204" pitchFamily="34" charset="0"/>
              </a:defRPr>
            </a:lvl9pPr>
            <a:extLst/>
          </a:lstStyle>
          <a:p>
            <a:pPr eaLnBrk="1" hangingPunct="1">
              <a:defRPr/>
            </a:pPr>
            <a:r>
              <a:rPr lang="en-GB" altLang="en-US" sz="6000" u="sng" dirty="0">
                <a:solidFill>
                  <a:srgbClr val="FF0000"/>
                </a:solidFill>
              </a:rPr>
              <a:t>Basics of Colour</a:t>
            </a:r>
          </a:p>
        </p:txBody>
      </p:sp>
      <p:sp>
        <p:nvSpPr>
          <p:cNvPr id="8195" name="TextBox 3">
            <a:extLst>
              <a:ext uri="{FF2B5EF4-FFF2-40B4-BE49-F238E27FC236}">
                <a16:creationId xmlns:a16="http://schemas.microsoft.com/office/drawing/2014/main" id="{745A5D65-98A0-CC0E-2039-D78B6E20AD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6335713"/>
            <a:ext cx="3276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latin typeface="Century Gothic" panose="020B0502020202020204" pitchFamily="34" charset="0"/>
              </a:rPr>
              <a:t>Presented by: Vivek Painuli</a:t>
            </a:r>
          </a:p>
        </p:txBody>
      </p:sp>
      <p:pic>
        <p:nvPicPr>
          <p:cNvPr id="8196" name="Picture 4">
            <a:extLst>
              <a:ext uri="{FF2B5EF4-FFF2-40B4-BE49-F238E27FC236}">
                <a16:creationId xmlns:a16="http://schemas.microsoft.com/office/drawing/2014/main" id="{0204E649-DFC6-E6A1-7EFB-3D70F8A928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152400"/>
            <a:ext cx="723900" cy="8648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891666"/>
            <a:ext cx="237934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dirty="0"/>
              <a:t>C</a:t>
            </a:r>
            <a:r>
              <a:rPr dirty="0"/>
              <a:t>OOL</a:t>
            </a:r>
            <a:r>
              <a:rPr spc="-40" dirty="0"/>
              <a:t> </a:t>
            </a:r>
            <a:r>
              <a:rPr sz="3000" dirty="0"/>
              <a:t>C</a:t>
            </a:r>
            <a:r>
              <a:rPr dirty="0"/>
              <a:t>OLORS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535940" y="1549653"/>
            <a:ext cx="6111875" cy="1275715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7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-5" dirty="0">
                <a:latin typeface="Arial MT"/>
                <a:cs typeface="Arial MT"/>
              </a:rPr>
              <a:t>Blues,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purples,</a:t>
            </a:r>
            <a:r>
              <a:rPr sz="2400" spc="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and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greens</a:t>
            </a:r>
            <a:endParaRPr sz="2400">
              <a:latin typeface="Arial MT"/>
              <a:cs typeface="Arial MT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-5" dirty="0">
                <a:latin typeface="Arial MT"/>
                <a:cs typeface="Arial MT"/>
              </a:rPr>
              <a:t>Create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feelings</a:t>
            </a:r>
            <a:r>
              <a:rPr sz="2400" spc="2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of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coolness,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calmness, and</a:t>
            </a:r>
            <a:endParaRPr sz="2400">
              <a:latin typeface="Arial MT"/>
              <a:cs typeface="Arial MT"/>
            </a:endParaRPr>
          </a:p>
          <a:p>
            <a:pPr marL="286385">
              <a:lnSpc>
                <a:spcPct val="100000"/>
              </a:lnSpc>
            </a:pPr>
            <a:r>
              <a:rPr sz="2400" spc="-5" dirty="0">
                <a:latin typeface="Arial MT"/>
                <a:cs typeface="Arial MT"/>
              </a:rPr>
              <a:t>relaxation</a:t>
            </a:r>
            <a:endParaRPr sz="2400">
              <a:latin typeface="Arial MT"/>
              <a:cs typeface="Arial MT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6145" y="3200349"/>
            <a:ext cx="2628254" cy="346456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8156447" y="0"/>
            <a:ext cx="626110" cy="6858000"/>
            <a:chOff x="8156447" y="0"/>
            <a:chExt cx="626110" cy="6858000"/>
          </a:xfrm>
        </p:grpSpPr>
        <p:sp>
          <p:nvSpPr>
            <p:cNvPr id="3" name="object 3"/>
            <p:cNvSpPr/>
            <p:nvPr/>
          </p:nvSpPr>
          <p:spPr>
            <a:xfrm>
              <a:off x="8762999" y="0"/>
              <a:ext cx="0" cy="6858000"/>
            </a:xfrm>
            <a:custGeom>
              <a:avLst/>
              <a:gdLst/>
              <a:ahLst/>
              <a:cxnLst/>
              <a:rect l="l" t="t" r="r" b="b"/>
              <a:pathLst>
                <a:path h="6858000">
                  <a:moveTo>
                    <a:pt x="0" y="0"/>
                  </a:moveTo>
                  <a:lnTo>
                    <a:pt x="0" y="6857999"/>
                  </a:lnTo>
                </a:path>
              </a:pathLst>
            </a:custGeom>
            <a:ln w="38100">
              <a:solidFill>
                <a:srgbClr val="FDC3A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8156447" y="5715000"/>
              <a:ext cx="548640" cy="548640"/>
            </a:xfrm>
            <a:custGeom>
              <a:avLst/>
              <a:gdLst/>
              <a:ahLst/>
              <a:cxnLst/>
              <a:rect l="l" t="t" r="r" b="b"/>
              <a:pathLst>
                <a:path w="548640" h="548639">
                  <a:moveTo>
                    <a:pt x="274320" y="0"/>
                  </a:moveTo>
                  <a:lnTo>
                    <a:pt x="225008" y="4419"/>
                  </a:lnTo>
                  <a:lnTo>
                    <a:pt x="178597" y="17162"/>
                  </a:lnTo>
                  <a:lnTo>
                    <a:pt x="135861" y="37453"/>
                  </a:lnTo>
                  <a:lnTo>
                    <a:pt x="97575" y="64518"/>
                  </a:lnTo>
                  <a:lnTo>
                    <a:pt x="64513" y="97580"/>
                  </a:lnTo>
                  <a:lnTo>
                    <a:pt x="37450" y="135867"/>
                  </a:lnTo>
                  <a:lnTo>
                    <a:pt x="17161" y="178602"/>
                  </a:lnTo>
                  <a:lnTo>
                    <a:pt x="4419" y="225011"/>
                  </a:lnTo>
                  <a:lnTo>
                    <a:pt x="0" y="274319"/>
                  </a:lnTo>
                  <a:lnTo>
                    <a:pt x="4419" y="323628"/>
                  </a:lnTo>
                  <a:lnTo>
                    <a:pt x="17161" y="370037"/>
                  </a:lnTo>
                  <a:lnTo>
                    <a:pt x="37450" y="412772"/>
                  </a:lnTo>
                  <a:lnTo>
                    <a:pt x="64513" y="451059"/>
                  </a:lnTo>
                  <a:lnTo>
                    <a:pt x="97575" y="484121"/>
                  </a:lnTo>
                  <a:lnTo>
                    <a:pt x="135861" y="511186"/>
                  </a:lnTo>
                  <a:lnTo>
                    <a:pt x="178597" y="531477"/>
                  </a:lnTo>
                  <a:lnTo>
                    <a:pt x="225008" y="544220"/>
                  </a:lnTo>
                  <a:lnTo>
                    <a:pt x="274320" y="548640"/>
                  </a:lnTo>
                  <a:lnTo>
                    <a:pt x="323631" y="544220"/>
                  </a:lnTo>
                  <a:lnTo>
                    <a:pt x="370042" y="531477"/>
                  </a:lnTo>
                  <a:lnTo>
                    <a:pt x="412778" y="511186"/>
                  </a:lnTo>
                  <a:lnTo>
                    <a:pt x="451064" y="484121"/>
                  </a:lnTo>
                  <a:lnTo>
                    <a:pt x="484126" y="451059"/>
                  </a:lnTo>
                  <a:lnTo>
                    <a:pt x="511189" y="412772"/>
                  </a:lnTo>
                  <a:lnTo>
                    <a:pt x="531478" y="370037"/>
                  </a:lnTo>
                  <a:lnTo>
                    <a:pt x="544220" y="323628"/>
                  </a:lnTo>
                  <a:lnTo>
                    <a:pt x="548640" y="274319"/>
                  </a:lnTo>
                  <a:lnTo>
                    <a:pt x="544220" y="225011"/>
                  </a:lnTo>
                  <a:lnTo>
                    <a:pt x="531478" y="178602"/>
                  </a:lnTo>
                  <a:lnTo>
                    <a:pt x="511189" y="135867"/>
                  </a:lnTo>
                  <a:lnTo>
                    <a:pt x="484126" y="97580"/>
                  </a:lnTo>
                  <a:lnTo>
                    <a:pt x="451064" y="64518"/>
                  </a:lnTo>
                  <a:lnTo>
                    <a:pt x="412778" y="37453"/>
                  </a:lnTo>
                  <a:lnTo>
                    <a:pt x="370042" y="17162"/>
                  </a:lnTo>
                  <a:lnTo>
                    <a:pt x="323631" y="4419"/>
                  </a:lnTo>
                  <a:lnTo>
                    <a:pt x="274320" y="0"/>
                  </a:lnTo>
                  <a:close/>
                </a:path>
              </a:pathLst>
            </a:custGeom>
            <a:solidFill>
              <a:srgbClr val="FD85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47625" y="0"/>
            <a:ext cx="57150" cy="6858000"/>
          </a:xfrm>
          <a:custGeom>
            <a:avLst/>
            <a:gdLst/>
            <a:ahLst/>
            <a:cxnLst/>
            <a:rect l="l" t="t" r="r" b="b"/>
            <a:pathLst>
              <a:path w="57150" h="6858000">
                <a:moveTo>
                  <a:pt x="11430" y="0"/>
                </a:moveTo>
                <a:lnTo>
                  <a:pt x="0" y="0"/>
                </a:lnTo>
                <a:lnTo>
                  <a:pt x="0" y="6858000"/>
                </a:lnTo>
                <a:lnTo>
                  <a:pt x="11430" y="6858000"/>
                </a:lnTo>
                <a:lnTo>
                  <a:pt x="11430" y="0"/>
                </a:lnTo>
                <a:close/>
              </a:path>
              <a:path w="57150" h="6858000">
                <a:moveTo>
                  <a:pt x="57150" y="0"/>
                </a:moveTo>
                <a:lnTo>
                  <a:pt x="22860" y="0"/>
                </a:lnTo>
                <a:lnTo>
                  <a:pt x="22860" y="6858000"/>
                </a:lnTo>
                <a:lnTo>
                  <a:pt x="57150" y="6858000"/>
                </a:lnTo>
                <a:lnTo>
                  <a:pt x="5715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6"/>
          <p:cNvGrpSpPr/>
          <p:nvPr/>
        </p:nvGrpSpPr>
        <p:grpSpPr>
          <a:xfrm>
            <a:off x="8839200" y="0"/>
            <a:ext cx="304800" cy="6858000"/>
            <a:chOff x="8839200" y="0"/>
            <a:chExt cx="304800" cy="6858000"/>
          </a:xfrm>
        </p:grpSpPr>
        <p:sp>
          <p:nvSpPr>
            <p:cNvPr id="7" name="object 7"/>
            <p:cNvSpPr/>
            <p:nvPr/>
          </p:nvSpPr>
          <p:spPr>
            <a:xfrm>
              <a:off x="8839200" y="0"/>
              <a:ext cx="304800" cy="6858000"/>
            </a:xfrm>
            <a:custGeom>
              <a:avLst/>
              <a:gdLst/>
              <a:ahLst/>
              <a:cxnLst/>
              <a:rect l="l" t="t" r="r" b="b"/>
              <a:pathLst>
                <a:path w="304800" h="6858000">
                  <a:moveTo>
                    <a:pt x="304800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304800" y="6858000"/>
                  </a:lnTo>
                  <a:lnTo>
                    <a:pt x="304800" y="0"/>
                  </a:lnTo>
                  <a:close/>
                </a:path>
              </a:pathLst>
            </a:custGeom>
            <a:solidFill>
              <a:srgbClr val="FDC3AD">
                <a:alpha val="8705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915400" y="0"/>
              <a:ext cx="0" cy="6858000"/>
            </a:xfrm>
            <a:custGeom>
              <a:avLst/>
              <a:gdLst/>
              <a:ahLst/>
              <a:cxnLst/>
              <a:rect l="l" t="t" r="r" b="b"/>
              <a:pathLst>
                <a:path h="6858000">
                  <a:moveTo>
                    <a:pt x="0" y="0"/>
                  </a:moveTo>
                  <a:lnTo>
                    <a:pt x="0" y="6857999"/>
                  </a:lnTo>
                </a:path>
              </a:pathLst>
            </a:custGeom>
            <a:ln w="12700">
              <a:solidFill>
                <a:srgbClr val="FD853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535940" y="891666"/>
            <a:ext cx="424053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30" dirty="0"/>
              <a:t>W</a:t>
            </a:r>
            <a:r>
              <a:rPr spc="-30" dirty="0"/>
              <a:t>ARM</a:t>
            </a:r>
            <a:r>
              <a:rPr spc="-15" dirty="0"/>
              <a:t> </a:t>
            </a:r>
            <a:r>
              <a:rPr spc="-5" dirty="0"/>
              <a:t>AND</a:t>
            </a:r>
            <a:r>
              <a:rPr spc="155" dirty="0"/>
              <a:t> </a:t>
            </a:r>
            <a:r>
              <a:rPr sz="3000" dirty="0"/>
              <a:t>C</a:t>
            </a:r>
            <a:r>
              <a:rPr dirty="0"/>
              <a:t>OOL</a:t>
            </a:r>
            <a:r>
              <a:rPr spc="25" dirty="0"/>
              <a:t> </a:t>
            </a:r>
            <a:r>
              <a:rPr sz="3000" dirty="0"/>
              <a:t>C</a:t>
            </a:r>
            <a:r>
              <a:rPr dirty="0"/>
              <a:t>OLORS</a:t>
            </a:r>
            <a:endParaRPr sz="3000"/>
          </a:p>
        </p:txBody>
      </p:sp>
      <p:grpSp>
        <p:nvGrpSpPr>
          <p:cNvPr id="10" name="object 10"/>
          <p:cNvGrpSpPr/>
          <p:nvPr/>
        </p:nvGrpSpPr>
        <p:grpSpPr>
          <a:xfrm>
            <a:off x="1561454" y="1600200"/>
            <a:ext cx="5306695" cy="3822065"/>
            <a:chOff x="1561454" y="1600200"/>
            <a:chExt cx="5306695" cy="3822065"/>
          </a:xfrm>
        </p:grpSpPr>
        <p:pic>
          <p:nvPicPr>
            <p:cNvPr id="11" name="object 1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61454" y="1981200"/>
              <a:ext cx="2610495" cy="3441065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14799" y="1600200"/>
              <a:ext cx="2752725" cy="3501263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891666"/>
            <a:ext cx="288290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dirty="0"/>
              <a:t>C</a:t>
            </a:r>
            <a:r>
              <a:rPr dirty="0"/>
              <a:t>OLOR</a:t>
            </a:r>
            <a:r>
              <a:rPr spc="95" dirty="0"/>
              <a:t> </a:t>
            </a:r>
            <a:r>
              <a:rPr sz="3000" spc="-5" dirty="0"/>
              <a:t>H</a:t>
            </a:r>
            <a:r>
              <a:rPr spc="-5" dirty="0"/>
              <a:t>ARMONY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535940" y="1625853"/>
            <a:ext cx="7198995" cy="3622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6385" marR="1704339" indent="-274320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-5" dirty="0">
                <a:latin typeface="Arial MT"/>
                <a:cs typeface="Arial MT"/>
              </a:rPr>
              <a:t>Harmony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can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be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defined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as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pleasing </a:t>
            </a:r>
            <a:r>
              <a:rPr sz="2400" spc="-65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arrangement</a:t>
            </a:r>
            <a:r>
              <a:rPr sz="2400" spc="-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of</a:t>
            </a:r>
            <a:r>
              <a:rPr sz="2400" spc="-5" dirty="0">
                <a:latin typeface="Arial MT"/>
                <a:cs typeface="Arial MT"/>
              </a:rPr>
              <a:t> parts,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whether </a:t>
            </a:r>
            <a:r>
              <a:rPr sz="2400" dirty="0">
                <a:latin typeface="Arial MT"/>
                <a:cs typeface="Arial MT"/>
              </a:rPr>
              <a:t>it</a:t>
            </a:r>
            <a:r>
              <a:rPr sz="2400" spc="-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is</a:t>
            </a:r>
            <a:endParaRPr sz="2400">
              <a:latin typeface="Arial MT"/>
              <a:cs typeface="Arial MT"/>
            </a:endParaRPr>
          </a:p>
          <a:p>
            <a:pPr marL="286385">
              <a:lnSpc>
                <a:spcPct val="100000"/>
              </a:lnSpc>
            </a:pPr>
            <a:r>
              <a:rPr sz="2400" spc="-5" dirty="0">
                <a:latin typeface="Arial MT"/>
                <a:cs typeface="Arial MT"/>
              </a:rPr>
              <a:t>music,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spc="-30" dirty="0">
                <a:latin typeface="Arial MT"/>
                <a:cs typeface="Arial MT"/>
              </a:rPr>
              <a:t>poetry,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25" dirty="0">
                <a:latin typeface="Arial MT"/>
                <a:cs typeface="Arial MT"/>
              </a:rPr>
              <a:t>color,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or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even</a:t>
            </a:r>
            <a:r>
              <a:rPr sz="2400" spc="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an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ice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cream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sundae.</a:t>
            </a:r>
            <a:endParaRPr sz="2400">
              <a:latin typeface="Arial MT"/>
              <a:cs typeface="Arial MT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-5" dirty="0">
                <a:latin typeface="Arial MT"/>
                <a:cs typeface="Arial MT"/>
              </a:rPr>
              <a:t>Something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pleasing</a:t>
            </a:r>
            <a:r>
              <a:rPr sz="2400" spc="3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to</a:t>
            </a:r>
            <a:r>
              <a:rPr sz="2400" spc="-3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the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eye</a:t>
            </a:r>
            <a:endParaRPr sz="2400">
              <a:latin typeface="Arial MT"/>
              <a:cs typeface="Arial MT"/>
            </a:endParaRPr>
          </a:p>
          <a:p>
            <a:pPr marL="286385" marR="508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-5" dirty="0">
                <a:latin typeface="Arial MT"/>
                <a:cs typeface="Arial MT"/>
              </a:rPr>
              <a:t>Engages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the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viewer</a:t>
            </a:r>
            <a:r>
              <a:rPr sz="2400" spc="2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and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creates </a:t>
            </a:r>
            <a:r>
              <a:rPr sz="2400" spc="-5" dirty="0">
                <a:latin typeface="Arial MT"/>
                <a:cs typeface="Arial MT"/>
              </a:rPr>
              <a:t>a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sense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of</a:t>
            </a:r>
            <a:r>
              <a:rPr sz="2400" spc="-5" dirty="0">
                <a:latin typeface="Arial MT"/>
                <a:cs typeface="Arial MT"/>
              </a:rPr>
              <a:t> order</a:t>
            </a:r>
            <a:r>
              <a:rPr sz="2400" spc="2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– </a:t>
            </a:r>
            <a:r>
              <a:rPr sz="2400" spc="-65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balance</a:t>
            </a:r>
            <a:endParaRPr sz="2400">
              <a:latin typeface="Arial MT"/>
              <a:cs typeface="Arial MT"/>
            </a:endParaRPr>
          </a:p>
          <a:p>
            <a:pPr marL="287020" indent="-274320">
              <a:lnSpc>
                <a:spcPct val="100000"/>
              </a:lnSpc>
              <a:spcBef>
                <a:spcPts val="605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dirty="0">
                <a:latin typeface="Arial MT"/>
                <a:cs typeface="Arial MT"/>
              </a:rPr>
              <a:t>If</a:t>
            </a:r>
            <a:r>
              <a:rPr sz="2400" spc="-35" dirty="0">
                <a:latin typeface="Arial MT"/>
                <a:cs typeface="Arial MT"/>
              </a:rPr>
              <a:t> </a:t>
            </a:r>
            <a:r>
              <a:rPr sz="2400" spc="-20" dirty="0">
                <a:latin typeface="Arial MT"/>
                <a:cs typeface="Arial MT"/>
              </a:rPr>
              <a:t>it’s</a:t>
            </a:r>
            <a:r>
              <a:rPr sz="2400" spc="-5" dirty="0">
                <a:latin typeface="Arial MT"/>
                <a:cs typeface="Arial MT"/>
              </a:rPr>
              <a:t> not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harmonious</a:t>
            </a:r>
            <a:r>
              <a:rPr sz="2400" spc="2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–</a:t>
            </a:r>
            <a:r>
              <a:rPr sz="2400" spc="-5" dirty="0">
                <a:latin typeface="Arial MT"/>
                <a:cs typeface="Arial MT"/>
              </a:rPr>
              <a:t> </a:t>
            </a:r>
            <a:r>
              <a:rPr sz="2400" spc="-20" dirty="0">
                <a:latin typeface="Arial MT"/>
                <a:cs typeface="Arial MT"/>
              </a:rPr>
              <a:t>it’s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boring!</a:t>
            </a:r>
            <a:endParaRPr sz="2400">
              <a:latin typeface="Arial MT"/>
              <a:cs typeface="Arial MT"/>
            </a:endParaRPr>
          </a:p>
          <a:p>
            <a:pPr marL="286385" marR="518159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-20" dirty="0">
                <a:latin typeface="Arial MT"/>
                <a:cs typeface="Arial MT"/>
              </a:rPr>
              <a:t>However,</a:t>
            </a:r>
            <a:r>
              <a:rPr sz="2400" dirty="0">
                <a:latin typeface="Arial MT"/>
                <a:cs typeface="Arial MT"/>
              </a:rPr>
              <a:t> too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much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can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be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chaotic</a:t>
            </a:r>
            <a:r>
              <a:rPr sz="2400" spc="2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–</a:t>
            </a:r>
            <a:r>
              <a:rPr sz="2400" spc="-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the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viewer </a:t>
            </a:r>
            <a:r>
              <a:rPr sz="2400" spc="-65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can’t </a:t>
            </a:r>
            <a:r>
              <a:rPr sz="2400" dirty="0">
                <a:latin typeface="Arial MT"/>
                <a:cs typeface="Arial MT"/>
              </a:rPr>
              <a:t>stand to</a:t>
            </a:r>
            <a:r>
              <a:rPr sz="2400" spc="-5" dirty="0">
                <a:latin typeface="Arial MT"/>
                <a:cs typeface="Arial MT"/>
              </a:rPr>
              <a:t> look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at it!</a:t>
            </a:r>
            <a:endParaRPr sz="24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891666"/>
            <a:ext cx="345503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5" dirty="0"/>
              <a:t>A</a:t>
            </a:r>
            <a:r>
              <a:rPr spc="-5" dirty="0"/>
              <a:t>NALOGOUS</a:t>
            </a:r>
            <a:r>
              <a:rPr spc="105" dirty="0"/>
              <a:t> </a:t>
            </a:r>
            <a:r>
              <a:rPr sz="3000" dirty="0"/>
              <a:t>C</a:t>
            </a:r>
            <a:r>
              <a:rPr dirty="0"/>
              <a:t>OLORS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535940" y="1625853"/>
            <a:ext cx="6942455" cy="1199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6385" marR="5080" indent="-274320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-5" dirty="0">
                <a:latin typeface="Arial MT"/>
                <a:cs typeface="Arial MT"/>
              </a:rPr>
              <a:t>Any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three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colors</a:t>
            </a:r>
            <a:r>
              <a:rPr sz="2400" spc="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which</a:t>
            </a:r>
            <a:r>
              <a:rPr sz="2400" spc="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are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side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by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side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on</a:t>
            </a:r>
            <a:r>
              <a:rPr sz="2400" dirty="0">
                <a:latin typeface="Arial MT"/>
                <a:cs typeface="Arial MT"/>
              </a:rPr>
              <a:t> the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12 </a:t>
            </a:r>
            <a:r>
              <a:rPr sz="2400" spc="-65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part</a:t>
            </a:r>
            <a:r>
              <a:rPr sz="2400" spc="-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color</a:t>
            </a:r>
            <a:r>
              <a:rPr sz="2400" spc="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wheel</a:t>
            </a:r>
            <a:endParaRPr sz="2400">
              <a:latin typeface="Arial MT"/>
              <a:cs typeface="Arial MT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-5" dirty="0">
                <a:latin typeface="Arial MT"/>
                <a:cs typeface="Arial MT"/>
              </a:rPr>
              <a:t>Usually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one</a:t>
            </a:r>
            <a:r>
              <a:rPr sz="2400" dirty="0">
                <a:latin typeface="Arial MT"/>
                <a:cs typeface="Arial MT"/>
              </a:rPr>
              <a:t> of the</a:t>
            </a:r>
            <a:r>
              <a:rPr sz="2400" spc="-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color</a:t>
            </a:r>
            <a:r>
              <a:rPr sz="2400" spc="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predominates</a:t>
            </a:r>
            <a:endParaRPr sz="2400">
              <a:latin typeface="Arial MT"/>
              <a:cs typeface="Arial MT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19200" y="3581400"/>
            <a:ext cx="6681258" cy="22479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891666"/>
            <a:ext cx="421703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20" dirty="0"/>
              <a:t>C</a:t>
            </a:r>
            <a:r>
              <a:rPr spc="-20" dirty="0"/>
              <a:t>OMPLEMENTARY</a:t>
            </a:r>
            <a:r>
              <a:rPr spc="50" dirty="0"/>
              <a:t> </a:t>
            </a:r>
            <a:r>
              <a:rPr dirty="0"/>
              <a:t>COLORS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535940" y="1625853"/>
            <a:ext cx="692721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6385" marR="5080" indent="-274320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-5" dirty="0">
                <a:latin typeface="Arial MT"/>
                <a:cs typeface="Arial MT"/>
              </a:rPr>
              <a:t>Any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two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colors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which</a:t>
            </a:r>
            <a:r>
              <a:rPr sz="2400" spc="2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are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directly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opposite</a:t>
            </a:r>
            <a:r>
              <a:rPr sz="2400" spc="3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each 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25" dirty="0">
                <a:latin typeface="Arial MT"/>
                <a:cs typeface="Arial MT"/>
              </a:rPr>
              <a:t>other,</a:t>
            </a:r>
            <a:r>
              <a:rPr sz="2400" spc="-2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such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as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red and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green </a:t>
            </a:r>
            <a:r>
              <a:rPr sz="2400" spc="-5" dirty="0">
                <a:latin typeface="Arial MT"/>
                <a:cs typeface="Arial MT"/>
              </a:rPr>
              <a:t>and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red-purple,</a:t>
            </a:r>
            <a:r>
              <a:rPr sz="2400" spc="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and </a:t>
            </a:r>
            <a:r>
              <a:rPr sz="2400" spc="-65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yellow-green.</a:t>
            </a:r>
            <a:endParaRPr sz="2400">
              <a:latin typeface="Arial MT"/>
              <a:cs typeface="Arial MT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47800" y="2819400"/>
            <a:ext cx="6039555" cy="2032000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1831594" y="5285689"/>
            <a:ext cx="519366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 MT"/>
                <a:cs typeface="Arial MT"/>
              </a:rPr>
              <a:t>Here</a:t>
            </a:r>
            <a:r>
              <a:rPr sz="1800" spc="-1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there</a:t>
            </a:r>
            <a:r>
              <a:rPr sz="1800" spc="-1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are</a:t>
            </a:r>
            <a:r>
              <a:rPr sz="1800" spc="-1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several</a:t>
            </a:r>
            <a:r>
              <a:rPr sz="1800" spc="1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variations</a:t>
            </a:r>
            <a:r>
              <a:rPr sz="1800" spc="2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of </a:t>
            </a:r>
            <a:r>
              <a:rPr sz="1800" spc="-10" dirty="0">
                <a:latin typeface="Arial MT"/>
                <a:cs typeface="Arial MT"/>
              </a:rPr>
              <a:t>yellow-green</a:t>
            </a:r>
            <a:r>
              <a:rPr sz="1800" spc="4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in </a:t>
            </a:r>
            <a:r>
              <a:rPr sz="1800" spc="-484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the</a:t>
            </a:r>
            <a:r>
              <a:rPr sz="1800" spc="-1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leaves</a:t>
            </a:r>
            <a:r>
              <a:rPr sz="1800" spc="1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and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several</a:t>
            </a:r>
            <a:r>
              <a:rPr sz="1800" spc="1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variations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of </a:t>
            </a:r>
            <a:r>
              <a:rPr sz="1800" spc="-5" dirty="0">
                <a:latin typeface="Arial MT"/>
                <a:cs typeface="Arial MT"/>
              </a:rPr>
              <a:t>red-purple</a:t>
            </a:r>
            <a:r>
              <a:rPr sz="1800" spc="2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in 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the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orchid.</a:t>
            </a:r>
            <a:r>
              <a:rPr sz="1800" spc="509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These</a:t>
            </a:r>
            <a:r>
              <a:rPr sz="1800" spc="1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opposing</a:t>
            </a:r>
            <a:r>
              <a:rPr sz="1800" spc="4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colors</a:t>
            </a:r>
            <a:r>
              <a:rPr sz="1800" spc="3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create 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maximum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contrast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and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maximum</a:t>
            </a:r>
            <a:r>
              <a:rPr sz="1800" spc="25" dirty="0">
                <a:latin typeface="Arial MT"/>
                <a:cs typeface="Arial MT"/>
              </a:rPr>
              <a:t> </a:t>
            </a:r>
            <a:r>
              <a:rPr sz="1800" spc="-20" dirty="0">
                <a:latin typeface="Arial MT"/>
                <a:cs typeface="Arial MT"/>
              </a:rPr>
              <a:t>stability.</a:t>
            </a:r>
            <a:endParaRPr sz="1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891666"/>
            <a:ext cx="276161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50" dirty="0"/>
              <a:t>W</a:t>
            </a:r>
            <a:r>
              <a:rPr spc="-50" dirty="0"/>
              <a:t>HAT</a:t>
            </a:r>
            <a:r>
              <a:rPr spc="105" dirty="0"/>
              <a:t> </a:t>
            </a:r>
            <a:r>
              <a:rPr dirty="0"/>
              <a:t>IS</a:t>
            </a:r>
            <a:r>
              <a:rPr spc="120" dirty="0"/>
              <a:t> </a:t>
            </a:r>
            <a:r>
              <a:rPr spc="-5" dirty="0"/>
              <a:t>COLOR</a:t>
            </a:r>
            <a:r>
              <a:rPr sz="3000" spc="-5" dirty="0"/>
              <a:t>?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535940" y="1778253"/>
            <a:ext cx="7059295" cy="2083435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7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dirty="0">
                <a:latin typeface="Arial MT"/>
                <a:cs typeface="Arial MT"/>
              </a:rPr>
              <a:t>A</a:t>
            </a:r>
            <a:r>
              <a:rPr sz="2400" spc="-16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ray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of</a:t>
            </a:r>
            <a:r>
              <a:rPr sz="2400" spc="-5" dirty="0">
                <a:latin typeface="Arial MT"/>
                <a:cs typeface="Arial MT"/>
              </a:rPr>
              <a:t> light</a:t>
            </a:r>
            <a:r>
              <a:rPr sz="2400" spc="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is </a:t>
            </a:r>
            <a:r>
              <a:rPr sz="2400" dirty="0">
                <a:latin typeface="Arial MT"/>
                <a:cs typeface="Arial MT"/>
              </a:rPr>
              <a:t>the </a:t>
            </a:r>
            <a:r>
              <a:rPr sz="2400" spc="-5" dirty="0">
                <a:latin typeface="Arial MT"/>
                <a:cs typeface="Arial MT"/>
              </a:rPr>
              <a:t>source </a:t>
            </a:r>
            <a:r>
              <a:rPr sz="2400" dirty="0">
                <a:latin typeface="Arial MT"/>
                <a:cs typeface="Arial MT"/>
              </a:rPr>
              <a:t>of </a:t>
            </a:r>
            <a:r>
              <a:rPr sz="2400" spc="-5" dirty="0">
                <a:latin typeface="Arial MT"/>
                <a:cs typeface="Arial MT"/>
              </a:rPr>
              <a:t>all color</a:t>
            </a:r>
            <a:endParaRPr sz="2400">
              <a:latin typeface="Arial MT"/>
              <a:cs typeface="Arial MT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dirty="0">
                <a:latin typeface="Arial MT"/>
                <a:cs typeface="Arial MT"/>
              </a:rPr>
              <a:t>It</a:t>
            </a:r>
            <a:r>
              <a:rPr sz="2400" spc="-3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is</a:t>
            </a:r>
            <a:r>
              <a:rPr sz="2400" spc="-5" dirty="0">
                <a:latin typeface="Arial MT"/>
                <a:cs typeface="Arial MT"/>
              </a:rPr>
              <a:t> perceived</a:t>
            </a:r>
            <a:r>
              <a:rPr sz="2400" spc="1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by</a:t>
            </a:r>
            <a:r>
              <a:rPr sz="2400" spc="-2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the</a:t>
            </a:r>
            <a:r>
              <a:rPr sz="2400" spc="-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eye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and</a:t>
            </a:r>
            <a:r>
              <a:rPr sz="2400" spc="-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interpreted by</a:t>
            </a:r>
            <a:r>
              <a:rPr sz="2400" spc="-2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the</a:t>
            </a:r>
            <a:endParaRPr sz="2400">
              <a:latin typeface="Arial MT"/>
              <a:cs typeface="Arial MT"/>
            </a:endParaRPr>
          </a:p>
          <a:p>
            <a:pPr marL="286385">
              <a:lnSpc>
                <a:spcPct val="100000"/>
              </a:lnSpc>
            </a:pPr>
            <a:r>
              <a:rPr sz="2400" spc="-5" dirty="0">
                <a:latin typeface="Arial MT"/>
                <a:cs typeface="Arial MT"/>
              </a:rPr>
              <a:t>brain</a:t>
            </a:r>
            <a:endParaRPr sz="2400">
              <a:latin typeface="Arial MT"/>
              <a:cs typeface="Arial MT"/>
            </a:endParaRPr>
          </a:p>
          <a:p>
            <a:pPr marL="286385" marR="508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dirty="0">
                <a:latin typeface="Arial MT"/>
                <a:cs typeface="Arial MT"/>
              </a:rPr>
              <a:t>It</a:t>
            </a:r>
            <a:r>
              <a:rPr sz="2400" spc="-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is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an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internal</a:t>
            </a:r>
            <a:r>
              <a:rPr sz="2400" spc="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sensation</a:t>
            </a:r>
            <a:r>
              <a:rPr sz="2400" spc="2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expressed</a:t>
            </a:r>
            <a:r>
              <a:rPr sz="2400" spc="2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when</a:t>
            </a:r>
            <a:r>
              <a:rPr sz="2400" spc="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colored </a:t>
            </a:r>
            <a:r>
              <a:rPr sz="2400" spc="-65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light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waves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stimulate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the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eye</a:t>
            </a:r>
            <a:endParaRPr sz="24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891666"/>
            <a:ext cx="422465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50" dirty="0"/>
              <a:t>W</a:t>
            </a:r>
            <a:r>
              <a:rPr spc="-50" dirty="0"/>
              <a:t>HAT</a:t>
            </a:r>
            <a:r>
              <a:rPr spc="105" dirty="0"/>
              <a:t> </a:t>
            </a:r>
            <a:r>
              <a:rPr dirty="0"/>
              <a:t>IS</a:t>
            </a:r>
            <a:r>
              <a:rPr spc="130" dirty="0"/>
              <a:t> </a:t>
            </a:r>
            <a:r>
              <a:rPr sz="3000" dirty="0"/>
              <a:t>C</a:t>
            </a:r>
            <a:r>
              <a:rPr dirty="0"/>
              <a:t>OLOR</a:t>
            </a:r>
            <a:r>
              <a:rPr spc="80" dirty="0"/>
              <a:t> </a:t>
            </a:r>
            <a:r>
              <a:rPr sz="3000" spc="-10" dirty="0"/>
              <a:t>T</a:t>
            </a:r>
            <a:r>
              <a:rPr spc="-10" dirty="0"/>
              <a:t>HEORY</a:t>
            </a:r>
            <a:r>
              <a:rPr sz="3000" spc="-10" dirty="0"/>
              <a:t>?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535940" y="1625853"/>
            <a:ext cx="7008495" cy="19094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6385" marR="5080" indent="-274320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dirty="0">
                <a:latin typeface="Arial MT"/>
                <a:cs typeface="Arial MT"/>
              </a:rPr>
              <a:t>A</a:t>
            </a:r>
            <a:r>
              <a:rPr sz="2400" spc="-16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system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of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rules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and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guidance</a:t>
            </a:r>
            <a:r>
              <a:rPr sz="2400" spc="2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for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mixing</a:t>
            </a:r>
            <a:r>
              <a:rPr sz="2400" spc="3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various </a:t>
            </a:r>
            <a:r>
              <a:rPr sz="2400" spc="-65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colors, in</a:t>
            </a:r>
            <a:r>
              <a:rPr sz="2400" dirty="0">
                <a:latin typeface="Arial MT"/>
                <a:cs typeface="Arial MT"/>
              </a:rPr>
              <a:t> order to:</a:t>
            </a:r>
            <a:endParaRPr sz="2400">
              <a:latin typeface="Arial MT"/>
              <a:cs typeface="Arial MT"/>
            </a:endParaRPr>
          </a:p>
          <a:p>
            <a:pPr marL="652780" lvl="1" indent="-275590">
              <a:lnSpc>
                <a:spcPct val="100000"/>
              </a:lnSpc>
              <a:spcBef>
                <a:spcPts val="505"/>
              </a:spcBef>
              <a:buClr>
                <a:srgbClr val="FD8537"/>
              </a:buClr>
              <a:buSzPct val="78571"/>
              <a:buFont typeface="Segoe UI Symbol"/>
              <a:buChar char="⚫"/>
              <a:tabLst>
                <a:tab pos="652780" algn="l"/>
                <a:tab pos="653415" algn="l"/>
              </a:tabLst>
            </a:pPr>
            <a:r>
              <a:rPr sz="2100" spc="-5" dirty="0">
                <a:latin typeface="Arial MT"/>
                <a:cs typeface="Arial MT"/>
              </a:rPr>
              <a:t>Create</a:t>
            </a:r>
            <a:r>
              <a:rPr sz="2100" spc="-15" dirty="0">
                <a:latin typeface="Arial MT"/>
                <a:cs typeface="Arial MT"/>
              </a:rPr>
              <a:t> </a:t>
            </a:r>
            <a:r>
              <a:rPr sz="2100" spc="-5" dirty="0">
                <a:latin typeface="Arial MT"/>
                <a:cs typeface="Arial MT"/>
              </a:rPr>
              <a:t>visually</a:t>
            </a:r>
            <a:r>
              <a:rPr sz="2100" spc="-20" dirty="0">
                <a:latin typeface="Arial MT"/>
                <a:cs typeface="Arial MT"/>
              </a:rPr>
              <a:t> </a:t>
            </a:r>
            <a:r>
              <a:rPr sz="2100" spc="-5" dirty="0">
                <a:latin typeface="Arial MT"/>
                <a:cs typeface="Arial MT"/>
              </a:rPr>
              <a:t>pleasing</a:t>
            </a:r>
            <a:r>
              <a:rPr sz="2100" spc="-25" dirty="0">
                <a:latin typeface="Arial MT"/>
                <a:cs typeface="Arial MT"/>
              </a:rPr>
              <a:t> </a:t>
            </a:r>
            <a:r>
              <a:rPr sz="2100" spc="-5" dirty="0">
                <a:latin typeface="Arial MT"/>
                <a:cs typeface="Arial MT"/>
              </a:rPr>
              <a:t>designs</a:t>
            </a:r>
            <a:endParaRPr sz="2100">
              <a:latin typeface="Arial MT"/>
              <a:cs typeface="Arial MT"/>
            </a:endParaRPr>
          </a:p>
          <a:p>
            <a:pPr marL="652780" lvl="1" indent="-275590">
              <a:lnSpc>
                <a:spcPct val="100000"/>
              </a:lnSpc>
              <a:spcBef>
                <a:spcPts val="505"/>
              </a:spcBef>
              <a:buClr>
                <a:srgbClr val="FD8537"/>
              </a:buClr>
              <a:buSzPct val="78571"/>
              <a:buFont typeface="Segoe UI Symbol"/>
              <a:buChar char="⚫"/>
              <a:tabLst>
                <a:tab pos="652780" algn="l"/>
                <a:tab pos="653415" algn="l"/>
              </a:tabLst>
            </a:pPr>
            <a:r>
              <a:rPr sz="2100" spc="-5" dirty="0">
                <a:latin typeface="Arial MT"/>
                <a:cs typeface="Arial MT"/>
              </a:rPr>
              <a:t>Produce</a:t>
            </a:r>
            <a:r>
              <a:rPr sz="2100" spc="-25" dirty="0">
                <a:latin typeface="Arial MT"/>
                <a:cs typeface="Arial MT"/>
              </a:rPr>
              <a:t> </a:t>
            </a:r>
            <a:r>
              <a:rPr sz="2100" spc="-5" dirty="0">
                <a:latin typeface="Arial MT"/>
                <a:cs typeface="Arial MT"/>
              </a:rPr>
              <a:t>maximum</a:t>
            </a:r>
            <a:r>
              <a:rPr sz="2100" dirty="0">
                <a:latin typeface="Arial MT"/>
                <a:cs typeface="Arial MT"/>
              </a:rPr>
              <a:t> </a:t>
            </a:r>
            <a:r>
              <a:rPr sz="2100" spc="-5" dirty="0">
                <a:latin typeface="Arial MT"/>
                <a:cs typeface="Arial MT"/>
              </a:rPr>
              <a:t>readability</a:t>
            </a:r>
            <a:r>
              <a:rPr sz="2100" spc="-10" dirty="0">
                <a:latin typeface="Arial MT"/>
                <a:cs typeface="Arial MT"/>
              </a:rPr>
              <a:t> </a:t>
            </a:r>
            <a:r>
              <a:rPr sz="2100" dirty="0">
                <a:latin typeface="Arial MT"/>
                <a:cs typeface="Arial MT"/>
              </a:rPr>
              <a:t>&amp;</a:t>
            </a:r>
            <a:r>
              <a:rPr sz="2100" spc="5" dirty="0">
                <a:latin typeface="Arial MT"/>
                <a:cs typeface="Arial MT"/>
              </a:rPr>
              <a:t> </a:t>
            </a:r>
            <a:r>
              <a:rPr sz="2100" spc="-5" dirty="0">
                <a:latin typeface="Arial MT"/>
                <a:cs typeface="Arial MT"/>
              </a:rPr>
              <a:t>clarity</a:t>
            </a:r>
            <a:endParaRPr sz="2100">
              <a:latin typeface="Arial MT"/>
              <a:cs typeface="Arial MT"/>
            </a:endParaRPr>
          </a:p>
          <a:p>
            <a:pPr marL="652780" lvl="1" indent="-275590">
              <a:lnSpc>
                <a:spcPct val="100000"/>
              </a:lnSpc>
              <a:spcBef>
                <a:spcPts val="505"/>
              </a:spcBef>
              <a:buClr>
                <a:srgbClr val="FD8537"/>
              </a:buClr>
              <a:buSzPct val="78571"/>
              <a:buFont typeface="Segoe UI Symbol"/>
              <a:buChar char="⚫"/>
              <a:tabLst>
                <a:tab pos="652780" algn="l"/>
                <a:tab pos="653415" algn="l"/>
              </a:tabLst>
            </a:pPr>
            <a:r>
              <a:rPr sz="2100" spc="-5" dirty="0">
                <a:latin typeface="Arial MT"/>
                <a:cs typeface="Arial MT"/>
              </a:rPr>
              <a:t>Use</a:t>
            </a:r>
            <a:r>
              <a:rPr sz="2100" spc="-20" dirty="0">
                <a:latin typeface="Arial MT"/>
                <a:cs typeface="Arial MT"/>
              </a:rPr>
              <a:t> </a:t>
            </a:r>
            <a:r>
              <a:rPr sz="2100" spc="-5" dirty="0">
                <a:latin typeface="Arial MT"/>
                <a:cs typeface="Arial MT"/>
              </a:rPr>
              <a:t>cultural associations</a:t>
            </a:r>
            <a:r>
              <a:rPr sz="2100" spc="-35" dirty="0">
                <a:latin typeface="Arial MT"/>
                <a:cs typeface="Arial MT"/>
              </a:rPr>
              <a:t> </a:t>
            </a:r>
            <a:r>
              <a:rPr sz="2100" dirty="0">
                <a:latin typeface="Arial MT"/>
                <a:cs typeface="Arial MT"/>
              </a:rPr>
              <a:t>to</a:t>
            </a:r>
            <a:r>
              <a:rPr sz="2100" spc="10" dirty="0">
                <a:latin typeface="Arial MT"/>
                <a:cs typeface="Arial MT"/>
              </a:rPr>
              <a:t> </a:t>
            </a:r>
            <a:r>
              <a:rPr sz="2100" spc="-10" dirty="0">
                <a:latin typeface="Arial MT"/>
                <a:cs typeface="Arial MT"/>
              </a:rPr>
              <a:t>effect</a:t>
            </a:r>
            <a:r>
              <a:rPr sz="2100" spc="10" dirty="0">
                <a:latin typeface="Arial MT"/>
                <a:cs typeface="Arial MT"/>
              </a:rPr>
              <a:t> </a:t>
            </a:r>
            <a:r>
              <a:rPr sz="2100" spc="-5" dirty="0">
                <a:latin typeface="Arial MT"/>
                <a:cs typeface="Arial MT"/>
              </a:rPr>
              <a:t>meaning</a:t>
            </a:r>
            <a:endParaRPr sz="21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891666"/>
            <a:ext cx="318643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5" dirty="0"/>
              <a:t>T</a:t>
            </a:r>
            <a:r>
              <a:rPr spc="-5" dirty="0"/>
              <a:t>HE</a:t>
            </a:r>
            <a:r>
              <a:rPr spc="130" dirty="0"/>
              <a:t> </a:t>
            </a:r>
            <a:r>
              <a:rPr sz="3000" dirty="0"/>
              <a:t>C</a:t>
            </a:r>
            <a:r>
              <a:rPr dirty="0"/>
              <a:t>OLOR</a:t>
            </a:r>
            <a:r>
              <a:rPr spc="120" dirty="0"/>
              <a:t> </a:t>
            </a:r>
            <a:r>
              <a:rPr sz="3000" spc="-5" dirty="0"/>
              <a:t>W</a:t>
            </a:r>
            <a:r>
              <a:rPr spc="-5" dirty="0"/>
              <a:t>HEEL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535940" y="1625853"/>
            <a:ext cx="65678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dirty="0">
                <a:latin typeface="Arial MT"/>
                <a:cs typeface="Arial MT"/>
              </a:rPr>
              <a:t>The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basic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tool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we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use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when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working</a:t>
            </a:r>
            <a:r>
              <a:rPr sz="2400" spc="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with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color</a:t>
            </a:r>
            <a:endParaRPr sz="2400">
              <a:latin typeface="Arial MT"/>
              <a:cs typeface="Arial MT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89716" y="2493433"/>
            <a:ext cx="3907366" cy="38798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891666"/>
            <a:ext cx="290195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10" dirty="0"/>
              <a:t>P</a:t>
            </a:r>
            <a:r>
              <a:rPr spc="-10" dirty="0"/>
              <a:t>RIMARY</a:t>
            </a:r>
            <a:r>
              <a:rPr spc="45" dirty="0"/>
              <a:t> </a:t>
            </a:r>
            <a:r>
              <a:rPr sz="3000" dirty="0"/>
              <a:t>C</a:t>
            </a:r>
            <a:r>
              <a:rPr dirty="0"/>
              <a:t>OLORS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535940" y="1625853"/>
            <a:ext cx="28746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-5" dirty="0">
                <a:latin typeface="Arial MT"/>
                <a:cs typeface="Arial MT"/>
              </a:rPr>
              <a:t>Red,</a:t>
            </a:r>
            <a:r>
              <a:rPr sz="2400" spc="-75" dirty="0">
                <a:latin typeface="Arial MT"/>
                <a:cs typeface="Arial MT"/>
              </a:rPr>
              <a:t> </a:t>
            </a:r>
            <a:r>
              <a:rPr sz="2400" spc="-45" dirty="0">
                <a:latin typeface="Arial MT"/>
                <a:cs typeface="Arial MT"/>
              </a:rPr>
              <a:t>Yellow</a:t>
            </a:r>
            <a:r>
              <a:rPr sz="2400" spc="1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&amp;</a:t>
            </a:r>
            <a:r>
              <a:rPr sz="2400" spc="-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Blue</a:t>
            </a:r>
            <a:endParaRPr sz="2400">
              <a:latin typeface="Arial MT"/>
              <a:cs typeface="Arial MT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07733" y="2302933"/>
            <a:ext cx="4004733" cy="4004733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891666"/>
            <a:ext cx="344614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10" dirty="0"/>
              <a:t>S</a:t>
            </a:r>
            <a:r>
              <a:rPr spc="-10" dirty="0"/>
              <a:t>ECONDARY</a:t>
            </a:r>
            <a:r>
              <a:rPr spc="80" dirty="0"/>
              <a:t> </a:t>
            </a:r>
            <a:r>
              <a:rPr sz="3000" dirty="0"/>
              <a:t>C</a:t>
            </a:r>
            <a:r>
              <a:rPr dirty="0"/>
              <a:t>OLORS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535940" y="1549653"/>
            <a:ext cx="6518909" cy="1275715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7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-5" dirty="0">
                <a:latin typeface="Arial MT"/>
                <a:cs typeface="Arial MT"/>
              </a:rPr>
              <a:t>Orange,</a:t>
            </a:r>
            <a:r>
              <a:rPr sz="2400" spc="-2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green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and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purple</a:t>
            </a:r>
            <a:endParaRPr sz="2400">
              <a:latin typeface="Arial MT"/>
              <a:cs typeface="Arial MT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dirty="0">
                <a:latin typeface="Arial MT"/>
                <a:cs typeface="Arial MT"/>
              </a:rPr>
              <a:t>Made</a:t>
            </a:r>
            <a:r>
              <a:rPr sz="2400" spc="-2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by</a:t>
            </a:r>
            <a:r>
              <a:rPr sz="2400" spc="-5" dirty="0">
                <a:latin typeface="Arial MT"/>
                <a:cs typeface="Arial MT"/>
              </a:rPr>
              <a:t> mixing</a:t>
            </a:r>
            <a:r>
              <a:rPr sz="2400" spc="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equal</a:t>
            </a:r>
            <a:r>
              <a:rPr sz="2400" spc="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amounts </a:t>
            </a:r>
            <a:r>
              <a:rPr sz="2400" dirty="0">
                <a:latin typeface="Arial MT"/>
                <a:cs typeface="Arial MT"/>
              </a:rPr>
              <a:t>of</a:t>
            </a:r>
            <a:r>
              <a:rPr sz="2400" spc="-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two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primary</a:t>
            </a:r>
            <a:endParaRPr sz="2400">
              <a:latin typeface="Arial MT"/>
              <a:cs typeface="Arial MT"/>
            </a:endParaRPr>
          </a:p>
          <a:p>
            <a:pPr marL="286385">
              <a:lnSpc>
                <a:spcPct val="100000"/>
              </a:lnSpc>
            </a:pPr>
            <a:r>
              <a:rPr sz="2400" spc="-5" dirty="0">
                <a:latin typeface="Arial MT"/>
                <a:cs typeface="Arial MT"/>
              </a:rPr>
              <a:t>colors</a:t>
            </a:r>
            <a:endParaRPr sz="2400">
              <a:latin typeface="Arial MT"/>
              <a:cs typeface="Arial MT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05933" y="3287183"/>
            <a:ext cx="2912533" cy="2912533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413884" y="3270884"/>
            <a:ext cx="3030855" cy="303085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891666"/>
            <a:ext cx="301180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15" dirty="0"/>
              <a:t>T</a:t>
            </a:r>
            <a:r>
              <a:rPr spc="-15" dirty="0"/>
              <a:t>ERTIARY</a:t>
            </a:r>
            <a:r>
              <a:rPr spc="60" dirty="0"/>
              <a:t> </a:t>
            </a:r>
            <a:r>
              <a:rPr sz="3000" dirty="0"/>
              <a:t>C</a:t>
            </a:r>
            <a:r>
              <a:rPr dirty="0"/>
              <a:t>OLORS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535940" y="1625853"/>
            <a:ext cx="7229475" cy="1565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6385" marR="1424940" indent="-274320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-5" dirty="0">
                <a:latin typeface="Arial MT"/>
                <a:cs typeface="Arial MT"/>
              </a:rPr>
              <a:t>Red-orange,</a:t>
            </a:r>
            <a:r>
              <a:rPr sz="2400" spc="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red-violet,</a:t>
            </a:r>
            <a:r>
              <a:rPr sz="2400" spc="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blue-green,</a:t>
            </a:r>
            <a:r>
              <a:rPr sz="2400" spc="3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blue- </a:t>
            </a:r>
            <a:r>
              <a:rPr sz="2400" spc="-65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violet,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yellow-green,</a:t>
            </a:r>
            <a:r>
              <a:rPr sz="2400" spc="3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and</a:t>
            </a:r>
            <a:r>
              <a:rPr sz="2400" spc="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yellow-orange</a:t>
            </a:r>
            <a:endParaRPr sz="2400">
              <a:latin typeface="Arial MT"/>
              <a:cs typeface="Arial MT"/>
            </a:endParaRPr>
          </a:p>
          <a:p>
            <a:pPr marL="286385" marR="508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-5" dirty="0">
                <a:latin typeface="Arial MT"/>
                <a:cs typeface="Arial MT"/>
              </a:rPr>
              <a:t>Made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by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mixing</a:t>
            </a:r>
            <a:r>
              <a:rPr sz="2400" spc="2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an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equal</a:t>
            </a:r>
            <a:r>
              <a:rPr sz="2400" spc="2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amount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of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 </a:t>
            </a:r>
            <a:r>
              <a:rPr sz="2400" dirty="0">
                <a:latin typeface="Arial MT"/>
                <a:cs typeface="Arial MT"/>
              </a:rPr>
              <a:t>primary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color </a:t>
            </a:r>
            <a:r>
              <a:rPr sz="2400" spc="-65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and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secondary</a:t>
            </a:r>
            <a:r>
              <a:rPr sz="2400" spc="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color</a:t>
            </a:r>
            <a:endParaRPr sz="2400">
              <a:latin typeface="Arial MT"/>
              <a:cs typeface="Arial MT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77333" y="3363383"/>
            <a:ext cx="2912533" cy="2912533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038600" y="3385820"/>
            <a:ext cx="2971800" cy="2938779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891666"/>
            <a:ext cx="294005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5" dirty="0"/>
              <a:t>N</a:t>
            </a:r>
            <a:r>
              <a:rPr spc="-5" dirty="0"/>
              <a:t>EUTRAL</a:t>
            </a:r>
            <a:r>
              <a:rPr spc="10" dirty="0"/>
              <a:t> </a:t>
            </a:r>
            <a:r>
              <a:rPr sz="3000" dirty="0"/>
              <a:t>C</a:t>
            </a:r>
            <a:r>
              <a:rPr dirty="0"/>
              <a:t>OLORS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535940" y="1549653"/>
            <a:ext cx="6816090" cy="909955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7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dirty="0">
                <a:latin typeface="Arial MT"/>
                <a:cs typeface="Arial MT"/>
              </a:rPr>
              <a:t>Are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colors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not </a:t>
            </a:r>
            <a:r>
              <a:rPr sz="2400" spc="-5" dirty="0">
                <a:latin typeface="Arial MT"/>
                <a:cs typeface="Arial MT"/>
              </a:rPr>
              <a:t>found on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the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color</a:t>
            </a:r>
            <a:r>
              <a:rPr sz="2400" spc="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wheel</a:t>
            </a:r>
            <a:endParaRPr sz="2400">
              <a:latin typeface="Arial MT"/>
              <a:cs typeface="Arial MT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-5" dirty="0">
                <a:latin typeface="Arial MT"/>
                <a:cs typeface="Arial MT"/>
              </a:rPr>
              <a:t>White,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black,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40" dirty="0">
                <a:latin typeface="Arial MT"/>
                <a:cs typeface="Arial MT"/>
              </a:rPr>
              <a:t>grey,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brown,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beige,</a:t>
            </a:r>
            <a:r>
              <a:rPr sz="2400" spc="1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tan,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and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cream</a:t>
            </a:r>
            <a:endParaRPr sz="24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891666"/>
            <a:ext cx="249809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30" dirty="0"/>
              <a:t>W</a:t>
            </a:r>
            <a:r>
              <a:rPr spc="-30" dirty="0"/>
              <a:t>ARM</a:t>
            </a:r>
            <a:r>
              <a:rPr spc="95" dirty="0"/>
              <a:t> </a:t>
            </a:r>
            <a:r>
              <a:rPr sz="3000" dirty="0"/>
              <a:t>C</a:t>
            </a:r>
            <a:r>
              <a:rPr dirty="0"/>
              <a:t>OLORS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535940" y="1549653"/>
            <a:ext cx="7084059" cy="909955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7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-5" dirty="0">
                <a:latin typeface="Arial MT"/>
                <a:cs typeface="Arial MT"/>
              </a:rPr>
              <a:t>Reds,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yellows,</a:t>
            </a:r>
            <a:r>
              <a:rPr sz="2400" spc="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and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oranges</a:t>
            </a:r>
            <a:endParaRPr sz="2400">
              <a:latin typeface="Arial MT"/>
              <a:cs typeface="Arial MT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-5" dirty="0">
                <a:latin typeface="Arial MT"/>
                <a:cs typeface="Arial MT"/>
              </a:rPr>
              <a:t>Create feelings</a:t>
            </a:r>
            <a:r>
              <a:rPr sz="2400" spc="2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of</a:t>
            </a:r>
            <a:r>
              <a:rPr sz="2400" spc="-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warmth, </a:t>
            </a:r>
            <a:r>
              <a:rPr sz="2400" spc="-25" dirty="0">
                <a:latin typeface="Arial MT"/>
                <a:cs typeface="Arial MT"/>
              </a:rPr>
              <a:t>activity,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and excitement</a:t>
            </a:r>
            <a:endParaRPr sz="2400">
              <a:latin typeface="Arial MT"/>
              <a:cs typeface="Arial MT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38600" y="3018027"/>
            <a:ext cx="2643605" cy="339229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1</TotalTime>
  <Words>351</Words>
  <Application>Microsoft Office PowerPoint</Application>
  <PresentationFormat>On-screen Show (4:3)</PresentationFormat>
  <Paragraphs>47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 MT</vt:lpstr>
      <vt:lpstr>Calibri</vt:lpstr>
      <vt:lpstr>Century Gothic</vt:lpstr>
      <vt:lpstr>Segoe UI Symbol</vt:lpstr>
      <vt:lpstr>Wingdings</vt:lpstr>
      <vt:lpstr>Office Theme</vt:lpstr>
      <vt:lpstr>PowerPoint Presentation</vt:lpstr>
      <vt:lpstr>WHAT IS COLOR?</vt:lpstr>
      <vt:lpstr>WHAT IS COLOR THEORY?</vt:lpstr>
      <vt:lpstr>THE COLOR WHEEL</vt:lpstr>
      <vt:lpstr>PRIMARY COLORS</vt:lpstr>
      <vt:lpstr>SECONDARY COLORS</vt:lpstr>
      <vt:lpstr>TERTIARY COLORS</vt:lpstr>
      <vt:lpstr>NEUTRAL COLORS</vt:lpstr>
      <vt:lpstr>WARM COLORS</vt:lpstr>
      <vt:lpstr>COOL COLORS</vt:lpstr>
      <vt:lpstr>WARM AND COOL COLORS</vt:lpstr>
      <vt:lpstr>COLOR HARMONY</vt:lpstr>
      <vt:lpstr>ANALOGOUS COLORS</vt:lpstr>
      <vt:lpstr>COMPLEMENTARY COLORS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manish singh</cp:lastModifiedBy>
  <cp:revision>1</cp:revision>
  <dcterms:created xsi:type="dcterms:W3CDTF">2022-09-08T06:22:20Z</dcterms:created>
  <dcterms:modified xsi:type="dcterms:W3CDTF">2022-09-08T06:41:57Z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2010-02-19T00:00:00Z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2022-09-08T00:00:00Z</vt:filetime>
  </property>
</Properties>
</file>