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ish singh" userId="d599cdbcd0ed2213" providerId="LiveId" clId="{69885504-2D0A-43B1-B2FA-9BEA768AECB5}"/>
    <pc:docChg chg="addSld delSld modSld sldOrd">
      <pc:chgData name="manish singh" userId="d599cdbcd0ed2213" providerId="LiveId" clId="{69885504-2D0A-43B1-B2FA-9BEA768AECB5}" dt="2022-09-08T06:41:25.503" v="49" actId="47"/>
      <pc:docMkLst>
        <pc:docMk/>
      </pc:docMkLst>
      <pc:sldChg chg="del ord">
        <pc:chgData name="manish singh" userId="d599cdbcd0ed2213" providerId="LiveId" clId="{69885504-2D0A-43B1-B2FA-9BEA768AECB5}" dt="2022-09-08T06:41:09.416" v="47" actId="47"/>
        <pc:sldMkLst>
          <pc:docMk/>
          <pc:sldMk cId="0" sldId="256"/>
        </pc:sldMkLst>
      </pc:sldChg>
      <pc:sldChg chg="del">
        <pc:chgData name="manish singh" userId="d599cdbcd0ed2213" providerId="LiveId" clId="{69885504-2D0A-43B1-B2FA-9BEA768AECB5}" dt="2022-09-08T06:41:25.503" v="49" actId="47"/>
        <pc:sldMkLst>
          <pc:docMk/>
          <pc:sldMk cId="0" sldId="270"/>
        </pc:sldMkLst>
      </pc:sldChg>
      <pc:sldChg chg="del">
        <pc:chgData name="manish singh" userId="d599cdbcd0ed2213" providerId="LiveId" clId="{69885504-2D0A-43B1-B2FA-9BEA768AECB5}" dt="2022-09-08T06:41:19.585" v="48" actId="47"/>
        <pc:sldMkLst>
          <pc:docMk/>
          <pc:sldMk cId="0" sldId="271"/>
        </pc:sldMkLst>
      </pc:sldChg>
      <pc:sldChg chg="modSp add mod modTransition">
        <pc:chgData name="manish singh" userId="d599cdbcd0ed2213" providerId="LiveId" clId="{69885504-2D0A-43B1-B2FA-9BEA768AECB5}" dt="2022-09-08T06:41:02.114" v="46" actId="1076"/>
        <pc:sldMkLst>
          <pc:docMk/>
          <pc:sldMk cId="0" sldId="294"/>
        </pc:sldMkLst>
        <pc:spChg chg="mod">
          <ac:chgData name="manish singh" userId="d599cdbcd0ed2213" providerId="LiveId" clId="{69885504-2D0A-43B1-B2FA-9BEA768AECB5}" dt="2022-09-08T06:40:53.502" v="42" actId="1076"/>
          <ac:spMkLst>
            <pc:docMk/>
            <pc:sldMk cId="0" sldId="294"/>
            <ac:spMk id="4" creationId="{E1996D6B-A1EA-68D6-9DD1-FC8905D28AEE}"/>
          </ac:spMkLst>
        </pc:spChg>
        <pc:picChg chg="mod">
          <ac:chgData name="manish singh" userId="d599cdbcd0ed2213" providerId="LiveId" clId="{69885504-2D0A-43B1-B2FA-9BEA768AECB5}" dt="2022-09-08T06:41:02.114" v="46" actId="1076"/>
          <ac:picMkLst>
            <pc:docMk/>
            <pc:sldMk cId="0" sldId="294"/>
            <ac:picMk id="8196" creationId="{0204E649-DFC6-E6A1-7EFB-3D70F8A92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299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625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11430" y="0"/>
                </a:moveTo>
                <a:lnTo>
                  <a:pt x="0" y="0"/>
                </a:lnTo>
                <a:lnTo>
                  <a:pt x="0" y="6858000"/>
                </a:lnTo>
                <a:lnTo>
                  <a:pt x="11430" y="6858000"/>
                </a:lnTo>
                <a:lnTo>
                  <a:pt x="11430" y="0"/>
                </a:lnTo>
                <a:close/>
              </a:path>
              <a:path w="57150" h="6858000">
                <a:moveTo>
                  <a:pt x="57150" y="0"/>
                </a:moveTo>
                <a:lnTo>
                  <a:pt x="22860" y="0"/>
                </a:lnTo>
                <a:lnTo>
                  <a:pt x="22860" y="6858000"/>
                </a:lnTo>
                <a:lnTo>
                  <a:pt x="57150" y="6858000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2700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8910" y="1683765"/>
            <a:ext cx="372617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49653"/>
            <a:ext cx="8072119" cy="2504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996D6B-A1EA-68D6-9DD1-FC8905D28AEE}"/>
              </a:ext>
            </a:extLst>
          </p:cNvPr>
          <p:cNvSpPr txBox="1">
            <a:spLocks noChangeArrowheads="1"/>
          </p:cNvSpPr>
          <p:nvPr/>
        </p:nvSpPr>
        <p:spPr>
          <a:xfrm>
            <a:off x="1485900" y="2693987"/>
            <a:ext cx="7086600" cy="147002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anose="020B0603020202020204" pitchFamily="34" charset="0"/>
              </a:defRPr>
            </a:lvl9pPr>
            <a:extLst/>
          </a:lstStyle>
          <a:p>
            <a:pPr eaLnBrk="1" hangingPunct="1">
              <a:defRPr/>
            </a:pPr>
            <a:r>
              <a:rPr lang="en-GB" altLang="en-US" sz="6000" u="sng" dirty="0">
                <a:solidFill>
                  <a:srgbClr val="FF0000"/>
                </a:solidFill>
              </a:rPr>
              <a:t>Basics of Colour</a:t>
            </a:r>
          </a:p>
        </p:txBody>
      </p:sp>
      <p:sp>
        <p:nvSpPr>
          <p:cNvPr id="8195" name="TextBox 3">
            <a:extLst>
              <a:ext uri="{FF2B5EF4-FFF2-40B4-BE49-F238E27FC236}">
                <a16:creationId xmlns:a16="http://schemas.microsoft.com/office/drawing/2014/main" id="{745A5D65-98A0-CC0E-2039-D78B6E20A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35713"/>
            <a:ext cx="327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Presented by: Vivek Painuli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0204E649-DFC6-E6A1-7EFB-3D70F8A92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723900" cy="86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3793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C</a:t>
            </a:r>
            <a:r>
              <a:rPr dirty="0"/>
              <a:t>OOL</a:t>
            </a:r>
            <a:r>
              <a:rPr spc="-40" dirty="0"/>
              <a:t> </a:t>
            </a:r>
            <a:r>
              <a:rPr sz="3000" dirty="0"/>
              <a:t>C</a:t>
            </a:r>
            <a:r>
              <a:rPr dirty="0"/>
              <a:t>OLORS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49653"/>
            <a:ext cx="6111875" cy="127571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Blues,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purples,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greens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Create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feelings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coolness,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calmness, and</a:t>
            </a:r>
            <a:endParaRPr sz="24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relaxation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6145" y="3200349"/>
            <a:ext cx="2628254" cy="34645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56447" y="0"/>
            <a:ext cx="626110" cy="6858000"/>
            <a:chOff x="8156447" y="0"/>
            <a:chExt cx="626110" cy="6858000"/>
          </a:xfrm>
        </p:grpSpPr>
        <p:sp>
          <p:nvSpPr>
            <p:cNvPr id="3" name="object 3"/>
            <p:cNvSpPr/>
            <p:nvPr/>
          </p:nvSpPr>
          <p:spPr>
            <a:xfrm>
              <a:off x="8762999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38100">
              <a:solidFill>
                <a:srgbClr val="FDC3A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56447" y="5715000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40" h="548639">
                  <a:moveTo>
                    <a:pt x="274320" y="0"/>
                  </a:moveTo>
                  <a:lnTo>
                    <a:pt x="225008" y="4419"/>
                  </a:lnTo>
                  <a:lnTo>
                    <a:pt x="178597" y="17162"/>
                  </a:lnTo>
                  <a:lnTo>
                    <a:pt x="135861" y="37453"/>
                  </a:lnTo>
                  <a:lnTo>
                    <a:pt x="97575" y="64518"/>
                  </a:lnTo>
                  <a:lnTo>
                    <a:pt x="64513" y="97580"/>
                  </a:lnTo>
                  <a:lnTo>
                    <a:pt x="37450" y="135867"/>
                  </a:lnTo>
                  <a:lnTo>
                    <a:pt x="17161" y="178602"/>
                  </a:lnTo>
                  <a:lnTo>
                    <a:pt x="4419" y="225011"/>
                  </a:lnTo>
                  <a:lnTo>
                    <a:pt x="0" y="274319"/>
                  </a:lnTo>
                  <a:lnTo>
                    <a:pt x="4419" y="323628"/>
                  </a:lnTo>
                  <a:lnTo>
                    <a:pt x="17161" y="370037"/>
                  </a:lnTo>
                  <a:lnTo>
                    <a:pt x="37450" y="412772"/>
                  </a:lnTo>
                  <a:lnTo>
                    <a:pt x="64513" y="451059"/>
                  </a:lnTo>
                  <a:lnTo>
                    <a:pt x="97575" y="484121"/>
                  </a:lnTo>
                  <a:lnTo>
                    <a:pt x="135861" y="511186"/>
                  </a:lnTo>
                  <a:lnTo>
                    <a:pt x="178597" y="531477"/>
                  </a:lnTo>
                  <a:lnTo>
                    <a:pt x="225008" y="544220"/>
                  </a:lnTo>
                  <a:lnTo>
                    <a:pt x="274320" y="548640"/>
                  </a:lnTo>
                  <a:lnTo>
                    <a:pt x="323631" y="544220"/>
                  </a:lnTo>
                  <a:lnTo>
                    <a:pt x="370042" y="531477"/>
                  </a:lnTo>
                  <a:lnTo>
                    <a:pt x="412778" y="511186"/>
                  </a:lnTo>
                  <a:lnTo>
                    <a:pt x="451064" y="484121"/>
                  </a:lnTo>
                  <a:lnTo>
                    <a:pt x="484126" y="451059"/>
                  </a:lnTo>
                  <a:lnTo>
                    <a:pt x="511189" y="412772"/>
                  </a:lnTo>
                  <a:lnTo>
                    <a:pt x="531478" y="370037"/>
                  </a:lnTo>
                  <a:lnTo>
                    <a:pt x="544220" y="323628"/>
                  </a:lnTo>
                  <a:lnTo>
                    <a:pt x="548640" y="274319"/>
                  </a:lnTo>
                  <a:lnTo>
                    <a:pt x="544220" y="225011"/>
                  </a:lnTo>
                  <a:lnTo>
                    <a:pt x="531478" y="178602"/>
                  </a:lnTo>
                  <a:lnTo>
                    <a:pt x="511189" y="135867"/>
                  </a:lnTo>
                  <a:lnTo>
                    <a:pt x="484126" y="97580"/>
                  </a:lnTo>
                  <a:lnTo>
                    <a:pt x="451064" y="64518"/>
                  </a:lnTo>
                  <a:lnTo>
                    <a:pt x="412778" y="37453"/>
                  </a:lnTo>
                  <a:lnTo>
                    <a:pt x="370042" y="17162"/>
                  </a:lnTo>
                  <a:lnTo>
                    <a:pt x="323631" y="4419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47625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11430" y="0"/>
                </a:moveTo>
                <a:lnTo>
                  <a:pt x="0" y="0"/>
                </a:lnTo>
                <a:lnTo>
                  <a:pt x="0" y="6858000"/>
                </a:lnTo>
                <a:lnTo>
                  <a:pt x="11430" y="6858000"/>
                </a:lnTo>
                <a:lnTo>
                  <a:pt x="11430" y="0"/>
                </a:lnTo>
                <a:close/>
              </a:path>
              <a:path w="57150" h="6858000">
                <a:moveTo>
                  <a:pt x="57150" y="0"/>
                </a:moveTo>
                <a:lnTo>
                  <a:pt x="22860" y="0"/>
                </a:lnTo>
                <a:lnTo>
                  <a:pt x="22860" y="6858000"/>
                </a:lnTo>
                <a:lnTo>
                  <a:pt x="57150" y="6858000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8839200" y="0"/>
            <a:ext cx="304800" cy="6858000"/>
            <a:chOff x="8839200" y="0"/>
            <a:chExt cx="304800" cy="6858000"/>
          </a:xfrm>
        </p:grpSpPr>
        <p:sp>
          <p:nvSpPr>
            <p:cNvPr id="7" name="object 7"/>
            <p:cNvSpPr/>
            <p:nvPr/>
          </p:nvSpPr>
          <p:spPr>
            <a:xfrm>
              <a:off x="8839200" y="0"/>
              <a:ext cx="304800" cy="6858000"/>
            </a:xfrm>
            <a:custGeom>
              <a:avLst/>
              <a:gdLst/>
              <a:ahLst/>
              <a:cxnLst/>
              <a:rect l="l" t="t" r="r" b="b"/>
              <a:pathLst>
                <a:path w="304800" h="6858000">
                  <a:moveTo>
                    <a:pt x="3048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304800" y="68580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DC3AD">
                <a:alpha val="870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154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12700">
              <a:solidFill>
                <a:srgbClr val="FD853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42405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30" dirty="0"/>
              <a:t>W</a:t>
            </a:r>
            <a:r>
              <a:rPr spc="-30" dirty="0"/>
              <a:t>ARM</a:t>
            </a:r>
            <a:r>
              <a:rPr spc="-15" dirty="0"/>
              <a:t> </a:t>
            </a:r>
            <a:r>
              <a:rPr spc="-5" dirty="0"/>
              <a:t>AND</a:t>
            </a:r>
            <a:r>
              <a:rPr spc="155" dirty="0"/>
              <a:t> </a:t>
            </a:r>
            <a:r>
              <a:rPr sz="3000" dirty="0"/>
              <a:t>C</a:t>
            </a:r>
            <a:r>
              <a:rPr dirty="0"/>
              <a:t>OOL</a:t>
            </a:r>
            <a:r>
              <a:rPr spc="25" dirty="0"/>
              <a:t> </a:t>
            </a:r>
            <a:r>
              <a:rPr sz="3000" dirty="0"/>
              <a:t>C</a:t>
            </a:r>
            <a:r>
              <a:rPr dirty="0"/>
              <a:t>OLORS</a:t>
            </a:r>
            <a:endParaRPr sz="3000"/>
          </a:p>
        </p:txBody>
      </p:sp>
      <p:grpSp>
        <p:nvGrpSpPr>
          <p:cNvPr id="10" name="object 10"/>
          <p:cNvGrpSpPr/>
          <p:nvPr/>
        </p:nvGrpSpPr>
        <p:grpSpPr>
          <a:xfrm>
            <a:off x="1561454" y="1600200"/>
            <a:ext cx="5306695" cy="3822065"/>
            <a:chOff x="1561454" y="1600200"/>
            <a:chExt cx="5306695" cy="382206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1454" y="1981200"/>
              <a:ext cx="2610495" cy="344106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14799" y="1600200"/>
              <a:ext cx="2752725" cy="350126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882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C</a:t>
            </a:r>
            <a:r>
              <a:rPr dirty="0"/>
              <a:t>OLOR</a:t>
            </a:r>
            <a:r>
              <a:rPr spc="95" dirty="0"/>
              <a:t> </a:t>
            </a:r>
            <a:r>
              <a:rPr sz="3000" spc="-5" dirty="0"/>
              <a:t>H</a:t>
            </a:r>
            <a:r>
              <a:rPr spc="-5" dirty="0"/>
              <a:t>ARMONY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198995" cy="362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704339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Harmony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defined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pleasing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arrangement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parts,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whether </a:t>
            </a:r>
            <a:r>
              <a:rPr sz="2400" dirty="0">
                <a:latin typeface="Arial MT"/>
                <a:cs typeface="Arial MT"/>
              </a:rPr>
              <a:t>it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endParaRPr sz="24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music,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30" dirty="0">
                <a:latin typeface="Arial MT"/>
                <a:cs typeface="Arial MT"/>
              </a:rPr>
              <a:t>poetry,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color,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even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ice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cream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sundae.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Something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pleasing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eye</a:t>
            </a:r>
            <a:endParaRPr sz="2400">
              <a:latin typeface="Arial MT"/>
              <a:cs typeface="Arial MT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Engages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viewer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creates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sense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order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–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balance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If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it’s</a:t>
            </a:r>
            <a:r>
              <a:rPr sz="2400" spc="-5" dirty="0">
                <a:latin typeface="Arial MT"/>
                <a:cs typeface="Arial MT"/>
              </a:rPr>
              <a:t> not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harmonious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it’s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boring!</a:t>
            </a:r>
            <a:endParaRPr sz="2400">
              <a:latin typeface="Arial MT"/>
              <a:cs typeface="Arial MT"/>
            </a:endParaRPr>
          </a:p>
          <a:p>
            <a:pPr marL="286385" marR="518159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20" dirty="0">
                <a:latin typeface="Arial MT"/>
                <a:cs typeface="Arial MT"/>
              </a:rPr>
              <a:t>However,</a:t>
            </a:r>
            <a:r>
              <a:rPr sz="2400" dirty="0">
                <a:latin typeface="Arial MT"/>
                <a:cs typeface="Arial MT"/>
              </a:rPr>
              <a:t> too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much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chaotic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–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viewer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can’t </a:t>
            </a:r>
            <a:r>
              <a:rPr sz="2400" dirty="0">
                <a:latin typeface="Arial MT"/>
                <a:cs typeface="Arial MT"/>
              </a:rPr>
              <a:t>stand to</a:t>
            </a:r>
            <a:r>
              <a:rPr sz="2400" spc="-5" dirty="0">
                <a:latin typeface="Arial MT"/>
                <a:cs typeface="Arial MT"/>
              </a:rPr>
              <a:t> look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at it!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4550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A</a:t>
            </a:r>
            <a:r>
              <a:rPr spc="-5" dirty="0"/>
              <a:t>NALOGOUS</a:t>
            </a:r>
            <a:r>
              <a:rPr spc="105" dirty="0"/>
              <a:t> </a:t>
            </a:r>
            <a:r>
              <a:rPr sz="3000" dirty="0"/>
              <a:t>C</a:t>
            </a:r>
            <a:r>
              <a:rPr dirty="0"/>
              <a:t>OLORS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6942455" cy="119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Any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three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which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side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side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dirty="0">
                <a:latin typeface="Arial MT"/>
                <a:cs typeface="Arial MT"/>
              </a:rPr>
              <a:t> the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12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wheel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Usually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one</a:t>
            </a:r>
            <a:r>
              <a:rPr sz="2400" dirty="0">
                <a:latin typeface="Arial MT"/>
                <a:cs typeface="Arial MT"/>
              </a:rPr>
              <a:t> of the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predominates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3581400"/>
            <a:ext cx="6681258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42170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C</a:t>
            </a:r>
            <a:r>
              <a:rPr spc="-20" dirty="0"/>
              <a:t>OMPLEMENTARY</a:t>
            </a:r>
            <a:r>
              <a:rPr spc="50" dirty="0"/>
              <a:t> </a:t>
            </a:r>
            <a:r>
              <a:rPr dirty="0"/>
              <a:t>COLORS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69272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Any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two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which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directly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opposite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each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other,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such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red 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green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red-purple,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yellow-green.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2819400"/>
            <a:ext cx="6039555" cy="2032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831594" y="5285689"/>
            <a:ext cx="51936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Here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there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several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variations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of </a:t>
            </a:r>
            <a:r>
              <a:rPr sz="1800" spc="-10" dirty="0">
                <a:latin typeface="Arial MT"/>
                <a:cs typeface="Arial MT"/>
              </a:rPr>
              <a:t>yellow-green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leaves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several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variations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 </a:t>
            </a:r>
            <a:r>
              <a:rPr sz="1800" spc="-5" dirty="0">
                <a:latin typeface="Arial MT"/>
                <a:cs typeface="Arial MT"/>
              </a:rPr>
              <a:t>red-purple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orchid.</a:t>
            </a:r>
            <a:r>
              <a:rPr sz="1800" spc="509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These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opposing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colors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create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maximum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contrast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maximum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stability.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7616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/>
              <a:t>W</a:t>
            </a:r>
            <a:r>
              <a:rPr spc="-50" dirty="0"/>
              <a:t>HAT</a:t>
            </a:r>
            <a:r>
              <a:rPr spc="105" dirty="0"/>
              <a:t> </a:t>
            </a:r>
            <a:r>
              <a:rPr dirty="0"/>
              <a:t>IS</a:t>
            </a:r>
            <a:r>
              <a:rPr spc="120" dirty="0"/>
              <a:t> </a:t>
            </a:r>
            <a:r>
              <a:rPr spc="-5" dirty="0"/>
              <a:t>COLOR</a:t>
            </a:r>
            <a:r>
              <a:rPr sz="3000" spc="-5" dirty="0"/>
              <a:t>?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778253"/>
            <a:ext cx="7059295" cy="2083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A</a:t>
            </a:r>
            <a:r>
              <a:rPr sz="2400" spc="-16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ray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light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-5" dirty="0">
                <a:latin typeface="Arial MT"/>
                <a:cs typeface="Arial MT"/>
              </a:rPr>
              <a:t>source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-5" dirty="0">
                <a:latin typeface="Arial MT"/>
                <a:cs typeface="Arial MT"/>
              </a:rPr>
              <a:t>all color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It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r>
              <a:rPr sz="2400" spc="-5" dirty="0">
                <a:latin typeface="Arial MT"/>
                <a:cs typeface="Arial MT"/>
              </a:rPr>
              <a:t> perceived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by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eye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interpreted by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endParaRPr sz="24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brain</a:t>
            </a:r>
            <a:endParaRPr sz="2400">
              <a:latin typeface="Arial MT"/>
              <a:cs typeface="Arial MT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It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internal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sensation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expressed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when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colored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light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waves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stimulate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eye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42246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/>
              <a:t>W</a:t>
            </a:r>
            <a:r>
              <a:rPr spc="-50" dirty="0"/>
              <a:t>HAT</a:t>
            </a:r>
            <a:r>
              <a:rPr spc="105" dirty="0"/>
              <a:t> </a:t>
            </a:r>
            <a:r>
              <a:rPr dirty="0"/>
              <a:t>IS</a:t>
            </a:r>
            <a:r>
              <a:rPr spc="130" dirty="0"/>
              <a:t> </a:t>
            </a:r>
            <a:r>
              <a:rPr sz="3000" dirty="0"/>
              <a:t>C</a:t>
            </a:r>
            <a:r>
              <a:rPr dirty="0"/>
              <a:t>OLOR</a:t>
            </a:r>
            <a:r>
              <a:rPr spc="80" dirty="0"/>
              <a:t> </a:t>
            </a:r>
            <a:r>
              <a:rPr sz="3000" spc="-10" dirty="0"/>
              <a:t>T</a:t>
            </a:r>
            <a:r>
              <a:rPr spc="-10" dirty="0"/>
              <a:t>HEORY</a:t>
            </a:r>
            <a:r>
              <a:rPr sz="3000" spc="-10" dirty="0"/>
              <a:t>?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008495" cy="1909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A</a:t>
            </a:r>
            <a:r>
              <a:rPr sz="2400" spc="-1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rules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guidance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mixing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various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colors, in</a:t>
            </a:r>
            <a:r>
              <a:rPr sz="2400" dirty="0">
                <a:latin typeface="Arial MT"/>
                <a:cs typeface="Arial MT"/>
              </a:rPr>
              <a:t> order to:</a:t>
            </a:r>
            <a:endParaRPr sz="2400">
              <a:latin typeface="Arial MT"/>
              <a:cs typeface="Arial MT"/>
            </a:endParaRPr>
          </a:p>
          <a:p>
            <a:pPr marL="652780" lvl="1" indent="-27559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Font typeface="Segoe UI Symbol"/>
              <a:buChar char="⚫"/>
              <a:tabLst>
                <a:tab pos="652780" algn="l"/>
                <a:tab pos="653415" algn="l"/>
              </a:tabLst>
            </a:pPr>
            <a:r>
              <a:rPr sz="2100" spc="-5" dirty="0">
                <a:latin typeface="Arial MT"/>
                <a:cs typeface="Arial MT"/>
              </a:rPr>
              <a:t>Create</a:t>
            </a:r>
            <a:r>
              <a:rPr sz="2100" spc="-15" dirty="0">
                <a:latin typeface="Arial MT"/>
                <a:cs typeface="Arial MT"/>
              </a:rPr>
              <a:t> </a:t>
            </a:r>
            <a:r>
              <a:rPr sz="2100" spc="-5" dirty="0">
                <a:latin typeface="Arial MT"/>
                <a:cs typeface="Arial MT"/>
              </a:rPr>
              <a:t>visually</a:t>
            </a:r>
            <a:r>
              <a:rPr sz="2100" spc="-20" dirty="0">
                <a:latin typeface="Arial MT"/>
                <a:cs typeface="Arial MT"/>
              </a:rPr>
              <a:t> </a:t>
            </a:r>
            <a:r>
              <a:rPr sz="2100" spc="-5" dirty="0">
                <a:latin typeface="Arial MT"/>
                <a:cs typeface="Arial MT"/>
              </a:rPr>
              <a:t>pleasing</a:t>
            </a:r>
            <a:r>
              <a:rPr sz="2100" spc="-25" dirty="0">
                <a:latin typeface="Arial MT"/>
                <a:cs typeface="Arial MT"/>
              </a:rPr>
              <a:t> </a:t>
            </a:r>
            <a:r>
              <a:rPr sz="2100" spc="-5" dirty="0">
                <a:latin typeface="Arial MT"/>
                <a:cs typeface="Arial MT"/>
              </a:rPr>
              <a:t>designs</a:t>
            </a:r>
            <a:endParaRPr sz="2100">
              <a:latin typeface="Arial MT"/>
              <a:cs typeface="Arial MT"/>
            </a:endParaRPr>
          </a:p>
          <a:p>
            <a:pPr marL="652780" lvl="1" indent="-27559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Font typeface="Segoe UI Symbol"/>
              <a:buChar char="⚫"/>
              <a:tabLst>
                <a:tab pos="652780" algn="l"/>
                <a:tab pos="653415" algn="l"/>
              </a:tabLst>
            </a:pPr>
            <a:r>
              <a:rPr sz="2100" spc="-5" dirty="0">
                <a:latin typeface="Arial MT"/>
                <a:cs typeface="Arial MT"/>
              </a:rPr>
              <a:t>Produce</a:t>
            </a:r>
            <a:r>
              <a:rPr sz="2100" spc="-25" dirty="0">
                <a:latin typeface="Arial MT"/>
                <a:cs typeface="Arial MT"/>
              </a:rPr>
              <a:t> </a:t>
            </a:r>
            <a:r>
              <a:rPr sz="2100" spc="-5" dirty="0">
                <a:latin typeface="Arial MT"/>
                <a:cs typeface="Arial MT"/>
              </a:rPr>
              <a:t>maximum</a:t>
            </a:r>
            <a:r>
              <a:rPr sz="2100" dirty="0">
                <a:latin typeface="Arial MT"/>
                <a:cs typeface="Arial MT"/>
              </a:rPr>
              <a:t> </a:t>
            </a:r>
            <a:r>
              <a:rPr sz="2100" spc="-5" dirty="0">
                <a:latin typeface="Arial MT"/>
                <a:cs typeface="Arial MT"/>
              </a:rPr>
              <a:t>readability</a:t>
            </a:r>
            <a:r>
              <a:rPr sz="2100" spc="-1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&amp;</a:t>
            </a:r>
            <a:r>
              <a:rPr sz="2100" spc="5" dirty="0">
                <a:latin typeface="Arial MT"/>
                <a:cs typeface="Arial MT"/>
              </a:rPr>
              <a:t> </a:t>
            </a:r>
            <a:r>
              <a:rPr sz="2100" spc="-5" dirty="0">
                <a:latin typeface="Arial MT"/>
                <a:cs typeface="Arial MT"/>
              </a:rPr>
              <a:t>clarity</a:t>
            </a:r>
            <a:endParaRPr sz="2100">
              <a:latin typeface="Arial MT"/>
              <a:cs typeface="Arial MT"/>
            </a:endParaRPr>
          </a:p>
          <a:p>
            <a:pPr marL="652780" lvl="1" indent="-27559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Font typeface="Segoe UI Symbol"/>
              <a:buChar char="⚫"/>
              <a:tabLst>
                <a:tab pos="652780" algn="l"/>
                <a:tab pos="653415" algn="l"/>
              </a:tabLst>
            </a:pPr>
            <a:r>
              <a:rPr sz="2100" spc="-5" dirty="0">
                <a:latin typeface="Arial MT"/>
                <a:cs typeface="Arial MT"/>
              </a:rPr>
              <a:t>Use</a:t>
            </a:r>
            <a:r>
              <a:rPr sz="2100" spc="-20" dirty="0">
                <a:latin typeface="Arial MT"/>
                <a:cs typeface="Arial MT"/>
              </a:rPr>
              <a:t> </a:t>
            </a:r>
            <a:r>
              <a:rPr sz="2100" spc="-5" dirty="0">
                <a:latin typeface="Arial MT"/>
                <a:cs typeface="Arial MT"/>
              </a:rPr>
              <a:t>cultural associations</a:t>
            </a:r>
            <a:r>
              <a:rPr sz="2100" spc="-35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to</a:t>
            </a:r>
            <a:r>
              <a:rPr sz="2100" spc="10" dirty="0">
                <a:latin typeface="Arial MT"/>
                <a:cs typeface="Arial MT"/>
              </a:rPr>
              <a:t> </a:t>
            </a:r>
            <a:r>
              <a:rPr sz="2100" spc="-10" dirty="0">
                <a:latin typeface="Arial MT"/>
                <a:cs typeface="Arial MT"/>
              </a:rPr>
              <a:t>effect</a:t>
            </a:r>
            <a:r>
              <a:rPr sz="2100" spc="10" dirty="0">
                <a:latin typeface="Arial MT"/>
                <a:cs typeface="Arial MT"/>
              </a:rPr>
              <a:t> </a:t>
            </a:r>
            <a:r>
              <a:rPr sz="2100" spc="-5" dirty="0">
                <a:latin typeface="Arial MT"/>
                <a:cs typeface="Arial MT"/>
              </a:rPr>
              <a:t>meaning</a:t>
            </a:r>
            <a:endParaRPr sz="2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1864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T</a:t>
            </a:r>
            <a:r>
              <a:rPr spc="-5" dirty="0"/>
              <a:t>HE</a:t>
            </a:r>
            <a:r>
              <a:rPr spc="130" dirty="0"/>
              <a:t> </a:t>
            </a:r>
            <a:r>
              <a:rPr sz="3000" dirty="0"/>
              <a:t>C</a:t>
            </a:r>
            <a:r>
              <a:rPr dirty="0"/>
              <a:t>OLOR</a:t>
            </a:r>
            <a:r>
              <a:rPr spc="120" dirty="0"/>
              <a:t> </a:t>
            </a:r>
            <a:r>
              <a:rPr sz="3000" spc="-5" dirty="0"/>
              <a:t>W</a:t>
            </a:r>
            <a:r>
              <a:rPr spc="-5" dirty="0"/>
              <a:t>HEEL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6567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basic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tool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use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working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9716" y="2493433"/>
            <a:ext cx="3907366" cy="3879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9019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P</a:t>
            </a:r>
            <a:r>
              <a:rPr spc="-10" dirty="0"/>
              <a:t>RIMARY</a:t>
            </a:r>
            <a:r>
              <a:rPr spc="45" dirty="0"/>
              <a:t> </a:t>
            </a:r>
            <a:r>
              <a:rPr sz="3000" dirty="0"/>
              <a:t>C</a:t>
            </a:r>
            <a:r>
              <a:rPr dirty="0"/>
              <a:t>OLORS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2874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Red,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45" dirty="0">
                <a:latin typeface="Arial MT"/>
                <a:cs typeface="Arial MT"/>
              </a:rPr>
              <a:t>Yellow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Blue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733" y="2302933"/>
            <a:ext cx="4004733" cy="40047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4461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S</a:t>
            </a:r>
            <a:r>
              <a:rPr spc="-10" dirty="0"/>
              <a:t>ECONDARY</a:t>
            </a:r>
            <a:r>
              <a:rPr spc="80" dirty="0"/>
              <a:t> </a:t>
            </a:r>
            <a:r>
              <a:rPr sz="3000" dirty="0"/>
              <a:t>C</a:t>
            </a:r>
            <a:r>
              <a:rPr dirty="0"/>
              <a:t>OLORS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49653"/>
            <a:ext cx="6518909" cy="127571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Orange,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green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purple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Made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by</a:t>
            </a:r>
            <a:r>
              <a:rPr sz="2400" spc="-5" dirty="0">
                <a:latin typeface="Arial MT"/>
                <a:cs typeface="Arial MT"/>
              </a:rPr>
              <a:t> mixing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equal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amounts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two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primary</a:t>
            </a:r>
            <a:endParaRPr sz="2400">
              <a:latin typeface="Arial MT"/>
              <a:cs typeface="Arial MT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colors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5933" y="3287183"/>
            <a:ext cx="2912533" cy="291253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3884" y="3270884"/>
            <a:ext cx="3030855" cy="30308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0118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/>
              <a:t>T</a:t>
            </a:r>
            <a:r>
              <a:rPr spc="-15" dirty="0"/>
              <a:t>ERTIARY</a:t>
            </a:r>
            <a:r>
              <a:rPr spc="60" dirty="0"/>
              <a:t> </a:t>
            </a:r>
            <a:r>
              <a:rPr sz="3000" dirty="0"/>
              <a:t>C</a:t>
            </a:r>
            <a:r>
              <a:rPr dirty="0"/>
              <a:t>OLORS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229475" cy="156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42494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Red-orange,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red-violet,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blue-green,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blue-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violet,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yellow-green,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yellow-orange</a:t>
            </a:r>
            <a:endParaRPr sz="2400">
              <a:latin typeface="Arial MT"/>
              <a:cs typeface="Arial MT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Made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mixing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equal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amount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 </a:t>
            </a:r>
            <a:r>
              <a:rPr sz="2400" dirty="0">
                <a:latin typeface="Arial MT"/>
                <a:cs typeface="Arial MT"/>
              </a:rPr>
              <a:t>primary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secondary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7333" y="3363383"/>
            <a:ext cx="2912533" cy="291253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38600" y="3385820"/>
            <a:ext cx="2971800" cy="29387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940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N</a:t>
            </a:r>
            <a:r>
              <a:rPr spc="-5" dirty="0"/>
              <a:t>EUTRAL</a:t>
            </a:r>
            <a:r>
              <a:rPr spc="10" dirty="0"/>
              <a:t> </a:t>
            </a:r>
            <a:r>
              <a:rPr sz="3000" dirty="0"/>
              <a:t>C</a:t>
            </a:r>
            <a:r>
              <a:rPr dirty="0"/>
              <a:t>OLORS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49653"/>
            <a:ext cx="6816090" cy="9099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 MT"/>
                <a:cs typeface="Arial MT"/>
              </a:rPr>
              <a:t>Are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not </a:t>
            </a:r>
            <a:r>
              <a:rPr sz="2400" spc="-5" dirty="0">
                <a:latin typeface="Arial MT"/>
                <a:cs typeface="Arial MT"/>
              </a:rPr>
              <a:t>found on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color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wheel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White,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black,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40" dirty="0">
                <a:latin typeface="Arial MT"/>
                <a:cs typeface="Arial MT"/>
              </a:rPr>
              <a:t>grey,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brown,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beige,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tan,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cream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4980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30" dirty="0"/>
              <a:t>W</a:t>
            </a:r>
            <a:r>
              <a:rPr spc="-30" dirty="0"/>
              <a:t>ARM</a:t>
            </a:r>
            <a:r>
              <a:rPr spc="95" dirty="0"/>
              <a:t> </a:t>
            </a:r>
            <a:r>
              <a:rPr sz="3000" dirty="0"/>
              <a:t>C</a:t>
            </a:r>
            <a:r>
              <a:rPr dirty="0"/>
              <a:t>OLORS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49653"/>
            <a:ext cx="7084059" cy="9099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Reds,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yellows,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oranges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 MT"/>
                <a:cs typeface="Arial MT"/>
              </a:rPr>
              <a:t>Create feelings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warmth, </a:t>
            </a:r>
            <a:r>
              <a:rPr sz="2400" spc="-25" dirty="0">
                <a:latin typeface="Arial MT"/>
                <a:cs typeface="Arial MT"/>
              </a:rPr>
              <a:t>activity,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excitement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8600" y="3018027"/>
            <a:ext cx="2643605" cy="33922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</TotalTime>
  <Words>351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MT</vt:lpstr>
      <vt:lpstr>Calibri</vt:lpstr>
      <vt:lpstr>Century Gothic</vt:lpstr>
      <vt:lpstr>Segoe UI Symbol</vt:lpstr>
      <vt:lpstr>Wingdings</vt:lpstr>
      <vt:lpstr>Office Theme</vt:lpstr>
      <vt:lpstr>PowerPoint Presentation</vt:lpstr>
      <vt:lpstr>WHAT IS COLOR?</vt:lpstr>
      <vt:lpstr>WHAT IS COLOR THEORY?</vt:lpstr>
      <vt:lpstr>THE COLOR WHEEL</vt:lpstr>
      <vt:lpstr>PRIMARY COLORS</vt:lpstr>
      <vt:lpstr>SECONDARY COLORS</vt:lpstr>
      <vt:lpstr>TERTIARY COLORS</vt:lpstr>
      <vt:lpstr>NEUTRAL COLORS</vt:lpstr>
      <vt:lpstr>WARM COLORS</vt:lpstr>
      <vt:lpstr>COOL COLORS</vt:lpstr>
      <vt:lpstr>WARM AND COOL COLORS</vt:lpstr>
      <vt:lpstr>COLOR HARMONY</vt:lpstr>
      <vt:lpstr>ANALOGOUS COLORS</vt:lpstr>
      <vt:lpstr>COMPLEMENTARY COLORS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manish singh</cp:lastModifiedBy>
  <cp:revision>1</cp:revision>
  <dcterms:created xsi:type="dcterms:W3CDTF">2022-09-08T06:22:20Z</dcterms:created>
  <dcterms:modified xsi:type="dcterms:W3CDTF">2022-09-08T06:41:57Z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2010-02-19T00:00:00Z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2022-09-08T00:00:00Z</vt:filetime>
  </property>
</Properties>
</file>