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7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0160000" cy="7620000"/>
  <p:notesSz cx="10160000" cy="7620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0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47070"/>
            <a:ext cx="8636000" cy="2652889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7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405694"/>
            <a:ext cx="2190750" cy="64575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1" y="405694"/>
            <a:ext cx="6445250" cy="645759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9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1899710"/>
            <a:ext cx="8763000" cy="3169708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5099405"/>
            <a:ext cx="8763000" cy="1666874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405696"/>
            <a:ext cx="8763000" cy="14728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867959"/>
            <a:ext cx="4298156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783417"/>
            <a:ext cx="4298156" cy="409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1867959"/>
            <a:ext cx="4319323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2783417"/>
            <a:ext cx="4319323" cy="409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6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1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097141"/>
            <a:ext cx="5143500" cy="5415139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1097141"/>
            <a:ext cx="5143500" cy="5415139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8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7062613"/>
            <a:ext cx="3429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14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/>
          </p:cNvPr>
          <p:cNvSpPr txBox="1">
            <a:spLocks/>
          </p:cNvSpPr>
          <p:nvPr/>
        </p:nvSpPr>
        <p:spPr bwMode="auto">
          <a:xfrm>
            <a:off x="714376" y="2952750"/>
            <a:ext cx="8651874" cy="43391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444" u="sng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Planning and Housing</a:t>
            </a:r>
          </a:p>
          <a:p>
            <a:pPr>
              <a:defRPr/>
            </a:pPr>
            <a:r>
              <a:rPr lang="en-US" sz="3111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111" spc="-1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(Sustainable </a:t>
            </a:r>
            <a:r>
              <a:rPr lang="en-US" sz="3111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111" spc="-1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 Planning)</a:t>
            </a:r>
            <a:endParaRPr lang="en-IN" sz="3111" spc="-11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6429376" y="6866821"/>
            <a:ext cx="4196291" cy="74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IN" sz="2222" u="sng">
                <a:latin typeface="Times New Roman" pitchFamily="18" charset="0"/>
                <a:cs typeface="Times New Roman" pitchFamily="18" charset="0"/>
              </a:rPr>
              <a:t>Presented by: Ruchi Saxena</a:t>
            </a:r>
          </a:p>
          <a:p>
            <a:pPr eaLnBrk="0" hangingPunct="0"/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657" y="2286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379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5924"/>
            <a:ext cx="4313555" cy="594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Impervious</a:t>
            </a:r>
            <a:r>
              <a:rPr spc="-65" dirty="0"/>
              <a:t> </a:t>
            </a:r>
            <a:r>
              <a:rPr spc="10" dirty="0"/>
              <a:t>Surfaces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184" y="1297931"/>
            <a:ext cx="7715250" cy="302839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84480" indent="-272415">
              <a:lnSpc>
                <a:spcPts val="3090"/>
              </a:lnSpc>
              <a:spcBef>
                <a:spcPts val="2225"/>
              </a:spcBef>
              <a:buChar char="●"/>
              <a:tabLst>
                <a:tab pos="285115" algn="l"/>
              </a:tabLst>
            </a:pPr>
            <a:endParaRPr lang="en-US" sz="2650" dirty="0" smtClean="0">
              <a:solidFill>
                <a:srgbClr val="FFFFFF"/>
              </a:solidFill>
              <a:latin typeface="Georgia"/>
              <a:cs typeface="Georgia"/>
            </a:endParaRPr>
          </a:p>
          <a:p>
            <a:pPr marL="284480" indent="-272415">
              <a:lnSpc>
                <a:spcPts val="3090"/>
              </a:lnSpc>
              <a:spcBef>
                <a:spcPts val="2225"/>
              </a:spcBef>
              <a:buChar char="●"/>
              <a:tabLst>
                <a:tab pos="285115" algn="l"/>
              </a:tabLst>
            </a:pPr>
            <a:r>
              <a:rPr sz="2650" dirty="0" smtClean="0">
                <a:solidFill>
                  <a:srgbClr val="FFFFFF"/>
                </a:solidFill>
                <a:latin typeface="Georgia"/>
                <a:cs typeface="Georgia"/>
              </a:rPr>
              <a:t>Minimize</a:t>
            </a:r>
            <a:r>
              <a:rPr sz="2650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parking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areas</a:t>
            </a:r>
            <a:endParaRPr sz="2650" dirty="0">
              <a:latin typeface="Georgia"/>
              <a:cs typeface="Georgia"/>
            </a:endParaRPr>
          </a:p>
          <a:p>
            <a:pPr marL="792480" lvl="1" indent="-273050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Zoning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code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minimum</a:t>
            </a:r>
            <a:r>
              <a:rPr sz="26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less</a:t>
            </a:r>
            <a:endParaRPr sz="2650" dirty="0">
              <a:latin typeface="Georgia"/>
              <a:cs typeface="Georgia"/>
            </a:endParaRPr>
          </a:p>
          <a:p>
            <a:pPr marL="792480" lvl="1" indent="-273050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Incorporate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compact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car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spaces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when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possible</a:t>
            </a:r>
            <a:endParaRPr sz="2650" dirty="0">
              <a:latin typeface="Georgia"/>
              <a:cs typeface="Georgia"/>
            </a:endParaRPr>
          </a:p>
          <a:p>
            <a:pPr marL="792480" lvl="1" indent="-273050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Reduce</a:t>
            </a:r>
            <a:r>
              <a:rPr sz="26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lane</a:t>
            </a:r>
            <a:r>
              <a:rPr sz="26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sizes</a:t>
            </a:r>
            <a:endParaRPr sz="2650" dirty="0">
              <a:latin typeface="Georgia"/>
              <a:cs typeface="Georgia"/>
            </a:endParaRPr>
          </a:p>
          <a:p>
            <a:pPr marL="284480" indent="-272415">
              <a:lnSpc>
                <a:spcPts val="3000"/>
              </a:lnSpc>
              <a:buChar char="●"/>
              <a:tabLst>
                <a:tab pos="285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Plantings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around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parking areas</a:t>
            </a:r>
            <a:endParaRPr sz="2650" dirty="0">
              <a:latin typeface="Georgia"/>
              <a:cs typeface="Georgia"/>
            </a:endParaRPr>
          </a:p>
          <a:p>
            <a:pPr marL="284480" indent="-272415">
              <a:lnSpc>
                <a:spcPts val="3090"/>
              </a:lnSpc>
              <a:buChar char="●"/>
              <a:tabLst>
                <a:tab pos="285115" algn="l"/>
              </a:tabLst>
            </a:pP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Green</a:t>
            </a:r>
            <a:r>
              <a:rPr sz="265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Roofs</a:t>
            </a:r>
            <a:endParaRPr sz="265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0696" y="4269222"/>
            <a:ext cx="4128594" cy="318143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425" y="4683393"/>
            <a:ext cx="4915041" cy="273778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5924"/>
            <a:ext cx="4313555" cy="594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Impervious</a:t>
            </a:r>
            <a:r>
              <a:rPr spc="-65" dirty="0"/>
              <a:t> </a:t>
            </a:r>
            <a:r>
              <a:rPr spc="10" dirty="0"/>
              <a:t>Surfaces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3044" y="1297931"/>
            <a:ext cx="4479925" cy="2694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84480" indent="-272415">
              <a:lnSpc>
                <a:spcPts val="3090"/>
              </a:lnSpc>
              <a:spcBef>
                <a:spcPts val="2575"/>
              </a:spcBef>
              <a:buChar char="●"/>
              <a:tabLst>
                <a:tab pos="285115" algn="l"/>
              </a:tabLst>
            </a:pPr>
            <a:endParaRPr lang="en-US" sz="2650" dirty="0" smtClean="0">
              <a:solidFill>
                <a:srgbClr val="FFFFFF"/>
              </a:solidFill>
              <a:latin typeface="Georgia"/>
              <a:cs typeface="Georgia"/>
            </a:endParaRPr>
          </a:p>
          <a:p>
            <a:pPr marL="284480" indent="-272415">
              <a:lnSpc>
                <a:spcPts val="3090"/>
              </a:lnSpc>
              <a:spcBef>
                <a:spcPts val="2575"/>
              </a:spcBef>
              <a:buChar char="●"/>
              <a:tabLst>
                <a:tab pos="285115" algn="l"/>
              </a:tabLst>
            </a:pPr>
            <a:r>
              <a:rPr sz="2650" dirty="0" smtClean="0">
                <a:solidFill>
                  <a:srgbClr val="FFFFFF"/>
                </a:solidFill>
                <a:latin typeface="Georgia"/>
                <a:cs typeface="Georgia"/>
              </a:rPr>
              <a:t>Pervious</a:t>
            </a:r>
            <a:r>
              <a:rPr sz="2650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paving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options</a:t>
            </a:r>
            <a:endParaRPr sz="2650" dirty="0">
              <a:latin typeface="Georgia"/>
              <a:cs typeface="Georgia"/>
            </a:endParaRPr>
          </a:p>
          <a:p>
            <a:pPr marL="792480" lvl="1" indent="-272415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Pervious</a:t>
            </a:r>
            <a:r>
              <a:rPr sz="26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pavement</a:t>
            </a:r>
            <a:endParaRPr sz="2650" dirty="0">
              <a:latin typeface="Georgia"/>
              <a:cs typeface="Georgia"/>
            </a:endParaRPr>
          </a:p>
          <a:p>
            <a:pPr marL="792480" lvl="1" indent="-272415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Pervious</a:t>
            </a:r>
            <a:r>
              <a:rPr sz="265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concrete</a:t>
            </a:r>
            <a:endParaRPr sz="2650" dirty="0">
              <a:latin typeface="Georgia"/>
              <a:cs typeface="Georgia"/>
            </a:endParaRPr>
          </a:p>
          <a:p>
            <a:pPr marL="792480" lvl="1" indent="-272415">
              <a:lnSpc>
                <a:spcPts val="300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Permeable</a:t>
            </a:r>
            <a:r>
              <a:rPr sz="265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pavers</a:t>
            </a:r>
            <a:endParaRPr sz="2650" dirty="0">
              <a:latin typeface="Georgia"/>
              <a:cs typeface="Georgia"/>
            </a:endParaRPr>
          </a:p>
          <a:p>
            <a:pPr marL="792480" lvl="1" indent="-272415">
              <a:lnSpc>
                <a:spcPts val="3090"/>
              </a:lnSpc>
              <a:buFont typeface="Times New Roman"/>
              <a:buChar char="○"/>
              <a:tabLst>
                <a:tab pos="793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Grasspave</a:t>
            </a:r>
            <a:r>
              <a:rPr sz="26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systems</a:t>
            </a:r>
            <a:endParaRPr sz="265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3600" y="2006644"/>
            <a:ext cx="5302819" cy="46790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6400" y="3048000"/>
            <a:ext cx="4062095" cy="838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300" spc="10" dirty="0">
                <a:solidFill>
                  <a:srgbClr val="3E6F16"/>
                </a:solidFill>
              </a:rPr>
              <a:t>Site</a:t>
            </a:r>
            <a:r>
              <a:rPr sz="5300" spc="-85" dirty="0">
                <a:solidFill>
                  <a:srgbClr val="3E6F16"/>
                </a:solidFill>
              </a:rPr>
              <a:t> </a:t>
            </a:r>
            <a:r>
              <a:rPr sz="5300" spc="10" dirty="0">
                <a:solidFill>
                  <a:srgbClr val="3E6F16"/>
                </a:solidFill>
              </a:rPr>
              <a:t>Selection</a:t>
            </a:r>
            <a:endParaRPr sz="5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1691"/>
            <a:ext cx="325501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250" dirty="0"/>
              <a:t>Site</a:t>
            </a:r>
            <a:r>
              <a:rPr sz="4250" spc="-60" dirty="0"/>
              <a:t> </a:t>
            </a:r>
            <a:r>
              <a:rPr sz="4250" dirty="0"/>
              <a:t>Selection</a:t>
            </a:r>
            <a:endParaRPr sz="4250"/>
          </a:p>
        </p:txBody>
      </p:sp>
      <p:sp>
        <p:nvSpPr>
          <p:cNvPr id="3" name="object 3"/>
          <p:cNvSpPr txBox="1"/>
          <p:nvPr/>
        </p:nvSpPr>
        <p:spPr>
          <a:xfrm>
            <a:off x="827503" y="1207328"/>
            <a:ext cx="7658734" cy="292481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650" dirty="0">
                <a:solidFill>
                  <a:srgbClr val="A2D142"/>
                </a:solidFill>
                <a:latin typeface="Georgia"/>
                <a:cs typeface="Georgia"/>
              </a:rPr>
              <a:t>Considerations</a:t>
            </a:r>
            <a:endParaRPr sz="2650">
              <a:latin typeface="Georgia"/>
              <a:cs typeface="Georgia"/>
            </a:endParaRPr>
          </a:p>
          <a:p>
            <a:pPr marL="391160" indent="-272415">
              <a:lnSpc>
                <a:spcPts val="3090"/>
              </a:lnSpc>
              <a:spcBef>
                <a:spcPts val="730"/>
              </a:spcBef>
              <a:buChar char="●"/>
              <a:tabLst>
                <a:tab pos="39179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Limit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development within/on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100</a:t>
            </a:r>
            <a:r>
              <a:rPr sz="26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year</a:t>
            </a:r>
            <a:r>
              <a:rPr sz="26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floodplains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Prime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farmland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as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defined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by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 the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USDA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100'</a:t>
            </a:r>
            <a:r>
              <a:rPr sz="26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6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wetlands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50' of high quality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bodies of water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9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Habitat for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endangered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or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threatened</a:t>
            </a:r>
            <a:r>
              <a:rPr sz="265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species</a:t>
            </a:r>
            <a:endParaRPr sz="265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1691"/>
            <a:ext cx="3255010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250" dirty="0"/>
              <a:t>Site</a:t>
            </a:r>
            <a:r>
              <a:rPr sz="4250" spc="-60" dirty="0"/>
              <a:t> </a:t>
            </a:r>
            <a:r>
              <a:rPr sz="4250" dirty="0"/>
              <a:t>Selection</a:t>
            </a:r>
            <a:endParaRPr sz="4250"/>
          </a:p>
        </p:txBody>
      </p:sp>
      <p:sp>
        <p:nvSpPr>
          <p:cNvPr id="3" name="object 3"/>
          <p:cNvSpPr txBox="1"/>
          <p:nvPr/>
        </p:nvSpPr>
        <p:spPr>
          <a:xfrm>
            <a:off x="827503" y="1207328"/>
            <a:ext cx="5316220" cy="330581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2650" dirty="0">
                <a:solidFill>
                  <a:srgbClr val="A2D142"/>
                </a:solidFill>
                <a:latin typeface="Georgia"/>
                <a:cs typeface="Georgia"/>
              </a:rPr>
              <a:t>Considerations</a:t>
            </a:r>
            <a:endParaRPr sz="2650">
              <a:latin typeface="Georgia"/>
              <a:cs typeface="Georgia"/>
            </a:endParaRPr>
          </a:p>
          <a:p>
            <a:pPr marL="391160" indent="-272415">
              <a:lnSpc>
                <a:spcPts val="3090"/>
              </a:lnSpc>
              <a:spcBef>
                <a:spcPts val="730"/>
              </a:spcBef>
              <a:buChar char="●"/>
              <a:tabLst>
                <a:tab pos="39179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Select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previously developed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sites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Greyfields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9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Brownfields</a:t>
            </a:r>
            <a:endParaRPr sz="265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Times New Roman"/>
              <a:buChar char="○"/>
            </a:pPr>
            <a:endParaRPr sz="2450">
              <a:latin typeface="Georgia"/>
              <a:cs typeface="Georgia"/>
            </a:endParaRPr>
          </a:p>
          <a:p>
            <a:pPr marL="391160" indent="-272415">
              <a:lnSpc>
                <a:spcPts val="3090"/>
              </a:lnSpc>
              <a:spcBef>
                <a:spcPts val="5"/>
              </a:spcBef>
              <a:buChar char="●"/>
              <a:tabLst>
                <a:tab pos="39179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Select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sites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that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encourage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0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Non-motorized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tranportation</a:t>
            </a:r>
            <a:endParaRPr sz="2650">
              <a:latin typeface="Georgia"/>
              <a:cs typeface="Georgia"/>
            </a:endParaRPr>
          </a:p>
          <a:p>
            <a:pPr marL="899160" lvl="1" indent="-272415">
              <a:lnSpc>
                <a:spcPts val="3090"/>
              </a:lnSpc>
              <a:buFont typeface="Times New Roman"/>
              <a:buChar char="○"/>
              <a:tabLst>
                <a:tab pos="899794" algn="l"/>
              </a:tabLst>
            </a:pP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Use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public</a:t>
            </a:r>
            <a:r>
              <a:rPr sz="265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transportation</a:t>
            </a:r>
            <a:endParaRPr sz="265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0200" y="2590800"/>
            <a:ext cx="3398520" cy="838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300" spc="10" dirty="0">
                <a:solidFill>
                  <a:srgbClr val="3E6F16"/>
                </a:solidFill>
              </a:rPr>
              <a:t>Site</a:t>
            </a:r>
            <a:r>
              <a:rPr sz="5300" spc="-75" dirty="0">
                <a:solidFill>
                  <a:srgbClr val="3E6F16"/>
                </a:solidFill>
              </a:rPr>
              <a:t> </a:t>
            </a:r>
            <a:r>
              <a:rPr sz="5300" spc="10" dirty="0">
                <a:solidFill>
                  <a:srgbClr val="3E6F16"/>
                </a:solidFill>
              </a:rPr>
              <a:t>Layout</a:t>
            </a:r>
            <a:endParaRPr sz="5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1691"/>
            <a:ext cx="2722245" cy="6756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250" dirty="0"/>
              <a:t>Site</a:t>
            </a:r>
            <a:r>
              <a:rPr sz="4250" spc="-60" dirty="0"/>
              <a:t> </a:t>
            </a:r>
            <a:r>
              <a:rPr sz="4250" dirty="0"/>
              <a:t>Layout</a:t>
            </a:r>
            <a:endParaRPr sz="4250"/>
          </a:p>
        </p:txBody>
      </p:sp>
      <p:sp>
        <p:nvSpPr>
          <p:cNvPr id="3" name="object 3"/>
          <p:cNvSpPr txBox="1"/>
          <p:nvPr/>
        </p:nvSpPr>
        <p:spPr>
          <a:xfrm>
            <a:off x="740988" y="1082153"/>
            <a:ext cx="7068820" cy="4748530"/>
          </a:xfrm>
          <a:prstGeom prst="rect">
            <a:avLst/>
          </a:prstGeom>
        </p:spPr>
        <p:txBody>
          <a:bodyPr vert="horz" wrap="square" lIns="0" tIns="230504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1814"/>
              </a:spcBef>
            </a:pPr>
            <a:r>
              <a:rPr sz="2650" dirty="0">
                <a:solidFill>
                  <a:srgbClr val="A2D142"/>
                </a:solidFill>
                <a:latin typeface="Georgia"/>
                <a:cs typeface="Georgia"/>
              </a:rPr>
              <a:t>Building</a:t>
            </a:r>
            <a:r>
              <a:rPr sz="2650" spc="-25" dirty="0">
                <a:solidFill>
                  <a:srgbClr val="A2D142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A2D142"/>
                </a:solidFill>
                <a:latin typeface="Georgia"/>
                <a:cs typeface="Georgia"/>
              </a:rPr>
              <a:t>Orientation</a:t>
            </a:r>
            <a:endParaRPr sz="265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905"/>
              </a:spcBef>
              <a:buChar char="●"/>
              <a:tabLst>
                <a:tab pos="3181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Energy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savings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25%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FFFFFF"/>
                </a:solidFill>
                <a:latin typeface="Georgia"/>
                <a:cs typeface="Georgia"/>
              </a:rPr>
              <a:t>+</a:t>
            </a:r>
            <a:endParaRPr sz="290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820"/>
              </a:spcBef>
              <a:buChar char="●"/>
              <a:tabLst>
                <a:tab pos="318135" algn="l"/>
              </a:tabLst>
            </a:pP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8</a:t>
            </a:r>
            <a:r>
              <a:rPr sz="2925" spc="7" baseline="31339" dirty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r>
              <a:rPr sz="2925" baseline="31339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can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make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significant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difference</a:t>
            </a:r>
            <a:endParaRPr sz="290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920"/>
              </a:spcBef>
              <a:buChar char="●"/>
              <a:tabLst>
                <a:tab pos="3181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Elongate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on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East/West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axis</a:t>
            </a:r>
            <a:endParaRPr sz="290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920"/>
              </a:spcBef>
              <a:buChar char="●"/>
              <a:tabLst>
                <a:tab pos="3181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Maximize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FFFFFF"/>
                </a:solidFill>
                <a:latin typeface="Georgia"/>
                <a:cs typeface="Georgia"/>
              </a:rPr>
              <a:t>&amp;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exposure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for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daylighting</a:t>
            </a:r>
            <a:endParaRPr sz="290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920"/>
              </a:spcBef>
              <a:buChar char="●"/>
              <a:tabLst>
                <a:tab pos="3181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Minimize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East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FFFFFF"/>
                </a:solidFill>
                <a:latin typeface="Georgia"/>
                <a:cs typeface="Georgia"/>
              </a:rPr>
              <a:t>&amp;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West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facing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windows</a:t>
            </a:r>
            <a:endParaRPr sz="290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1920"/>
              </a:spcBef>
              <a:buChar char="●"/>
              <a:tabLst>
                <a:tab pos="3181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Orient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most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populated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 areas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20" dirty="0">
                <a:solidFill>
                  <a:srgbClr val="FFFFFF"/>
                </a:solidFill>
                <a:latin typeface="Georgia"/>
                <a:cs typeface="Georgia"/>
              </a:rPr>
              <a:t>&amp;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5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endParaRPr sz="2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160000" cy="7620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7503" y="651691"/>
            <a:ext cx="3121025" cy="10782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5095"/>
              </a:lnSpc>
              <a:spcBef>
                <a:spcPts val="114"/>
              </a:spcBef>
            </a:pPr>
            <a:r>
              <a:rPr sz="4250" dirty="0"/>
              <a:t>Site</a:t>
            </a:r>
            <a:r>
              <a:rPr sz="4250" spc="-30" dirty="0"/>
              <a:t> </a:t>
            </a:r>
            <a:r>
              <a:rPr sz="4250" dirty="0"/>
              <a:t>Layout</a:t>
            </a:r>
            <a:endParaRPr sz="4250"/>
          </a:p>
          <a:p>
            <a:pPr marL="12700">
              <a:lnSpc>
                <a:spcPts val="3175"/>
              </a:lnSpc>
            </a:pPr>
            <a:r>
              <a:rPr sz="2650" dirty="0">
                <a:solidFill>
                  <a:srgbClr val="A2D142"/>
                </a:solidFill>
              </a:rPr>
              <a:t>Building</a:t>
            </a:r>
            <a:r>
              <a:rPr sz="2650" spc="-40" dirty="0">
                <a:solidFill>
                  <a:srgbClr val="A2D142"/>
                </a:solidFill>
              </a:rPr>
              <a:t> </a:t>
            </a:r>
            <a:r>
              <a:rPr sz="2650" dirty="0">
                <a:solidFill>
                  <a:srgbClr val="A2D142"/>
                </a:solidFill>
              </a:rPr>
              <a:t>Orientation</a:t>
            </a:r>
            <a:endParaRPr sz="265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6000" y="1930400"/>
            <a:ext cx="7559175" cy="52939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2000" y="2971800"/>
            <a:ext cx="6151245" cy="838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601085" algn="l"/>
              </a:tabLst>
            </a:pPr>
            <a:r>
              <a:rPr sz="5300" spc="5" dirty="0">
                <a:solidFill>
                  <a:srgbClr val="3E6F16"/>
                </a:solidFill>
              </a:rPr>
              <a:t>Impervious	</a:t>
            </a:r>
            <a:r>
              <a:rPr sz="5300" spc="10" dirty="0">
                <a:solidFill>
                  <a:srgbClr val="3E6F16"/>
                </a:solidFill>
              </a:rPr>
              <a:t>Surfaces</a:t>
            </a:r>
            <a:endParaRPr sz="5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5924"/>
            <a:ext cx="4313555" cy="594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Impervious</a:t>
            </a:r>
            <a:r>
              <a:rPr spc="-65" dirty="0"/>
              <a:t> </a:t>
            </a:r>
            <a:r>
              <a:rPr spc="10" dirty="0"/>
              <a:t>Surfaces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7569" y="1101463"/>
            <a:ext cx="3886200" cy="4290918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284480" marR="1671955" indent="-272415">
              <a:lnSpc>
                <a:spcPts val="3000"/>
              </a:lnSpc>
              <a:spcBef>
                <a:spcPts val="1820"/>
              </a:spcBef>
              <a:buChar char="●"/>
              <a:tabLst>
                <a:tab pos="285115" algn="l"/>
              </a:tabLst>
            </a:pPr>
            <a:endParaRPr lang="en-US" sz="2650" spc="180" dirty="0" smtClean="0">
              <a:solidFill>
                <a:srgbClr val="FFFFFF"/>
              </a:solidFill>
              <a:latin typeface="Georgia"/>
              <a:cs typeface="Georgia"/>
            </a:endParaRPr>
          </a:p>
          <a:p>
            <a:pPr marL="284480" marR="1671955" indent="-272415">
              <a:lnSpc>
                <a:spcPts val="3000"/>
              </a:lnSpc>
              <a:spcBef>
                <a:spcPts val="1820"/>
              </a:spcBef>
              <a:buChar char="●"/>
              <a:tabLst>
                <a:tab pos="285115" algn="l"/>
              </a:tabLst>
            </a:pPr>
            <a:r>
              <a:rPr sz="2650" spc="180" dirty="0" smtClean="0">
                <a:solidFill>
                  <a:srgbClr val="FFFFFF"/>
                </a:solidFill>
                <a:latin typeface="Georgia"/>
                <a:cs typeface="Georgia"/>
              </a:rPr>
              <a:t>□</a:t>
            </a:r>
            <a:r>
              <a:rPr sz="2650" spc="180" dirty="0">
                <a:solidFill>
                  <a:srgbClr val="FFFFFF"/>
                </a:solidFill>
                <a:latin typeface="Georgia"/>
                <a:cs typeface="Georgia"/>
              </a:rPr>
              <a:t>Limit </a:t>
            </a:r>
            <a:r>
              <a:rPr sz="2650" spc="1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groundwater  recharge</a:t>
            </a:r>
            <a:endParaRPr sz="2650" dirty="0">
              <a:latin typeface="Georgia"/>
              <a:cs typeface="Georgia"/>
            </a:endParaRPr>
          </a:p>
          <a:p>
            <a:pPr marL="284480" marR="1596390" indent="-272415">
              <a:lnSpc>
                <a:spcPts val="3000"/>
              </a:lnSpc>
              <a:buChar char="●"/>
              <a:tabLst>
                <a:tab pos="285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Increase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polutant</a:t>
            </a:r>
            <a:r>
              <a:rPr sz="265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load</a:t>
            </a:r>
            <a:endParaRPr sz="2650" dirty="0">
              <a:latin typeface="Georgia"/>
              <a:cs typeface="Georgia"/>
            </a:endParaRPr>
          </a:p>
          <a:p>
            <a:pPr marL="284480" marR="2327275" indent="-272415">
              <a:lnSpc>
                <a:spcPts val="3000"/>
              </a:lnSpc>
              <a:buChar char="●"/>
              <a:tabLst>
                <a:tab pos="285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Increase  runoff</a:t>
            </a:r>
            <a:endParaRPr sz="2650" dirty="0">
              <a:latin typeface="Georgia"/>
              <a:cs typeface="Georgia"/>
            </a:endParaRPr>
          </a:p>
          <a:p>
            <a:pPr marL="284480" marR="1790064" indent="-272415">
              <a:lnSpc>
                <a:spcPts val="3000"/>
              </a:lnSpc>
              <a:buChar char="●"/>
              <a:tabLst>
                <a:tab pos="285115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Create heat </a:t>
            </a:r>
            <a:r>
              <a:rPr sz="265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-5" dirty="0">
                <a:solidFill>
                  <a:srgbClr val="FFFFFF"/>
                </a:solidFill>
                <a:latin typeface="Georgia"/>
                <a:cs typeface="Georgia"/>
              </a:rPr>
              <a:t>island</a:t>
            </a:r>
            <a:r>
              <a:rPr sz="265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effect</a:t>
            </a:r>
            <a:endParaRPr sz="2650" dirty="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4211" y="1827136"/>
            <a:ext cx="6431852" cy="48772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173</Words>
  <Application>Microsoft Office PowerPoint</Application>
  <PresentationFormat>Custom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Site Selection</vt:lpstr>
      <vt:lpstr>Site Selection</vt:lpstr>
      <vt:lpstr>Site Selection</vt:lpstr>
      <vt:lpstr>Site Layout</vt:lpstr>
      <vt:lpstr>Site Layout</vt:lpstr>
      <vt:lpstr>Site Layout Building Orientation</vt:lpstr>
      <vt:lpstr>Impervious Surfaces</vt:lpstr>
      <vt:lpstr>Impervious Surfaces</vt:lpstr>
      <vt:lpstr>Impervious Surfaces</vt:lpstr>
      <vt:lpstr>Impervious Surfaces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Site Planning Basics</dc:title>
  <cp:lastModifiedBy>Aashu</cp:lastModifiedBy>
  <cp:revision>3</cp:revision>
  <dcterms:created xsi:type="dcterms:W3CDTF">2022-02-14T14:12:05Z</dcterms:created>
  <dcterms:modified xsi:type="dcterms:W3CDTF">2022-09-08T05:46:38Z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