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76" r:id="rId2"/>
    <p:sldId id="258" r:id="rId3"/>
    <p:sldId id="259" r:id="rId4"/>
    <p:sldId id="261" r:id="rId5"/>
    <p:sldId id="262" r:id="rId6"/>
    <p:sldId id="263" r:id="rId7"/>
    <p:sldId id="264" r:id="rId8"/>
  </p:sldIdLst>
  <p:sldSz cx="10160000" cy="7620000"/>
  <p:notesSz cx="10160000" cy="7620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08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47070"/>
            <a:ext cx="8636000" cy="2652889"/>
          </a:xfrm>
        </p:spPr>
        <p:txBody>
          <a:bodyPr anchor="b"/>
          <a:lstStyle>
            <a:lvl1pPr algn="ctr">
              <a:defRPr sz="6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4002264"/>
            <a:ext cx="7620000" cy="1839736"/>
          </a:xfrm>
        </p:spPr>
        <p:txBody>
          <a:bodyPr/>
          <a:lstStyle>
            <a:lvl1pPr marL="0" indent="0" algn="ctr">
              <a:buNone/>
              <a:defRPr sz="2667"/>
            </a:lvl1pPr>
            <a:lvl2pPr marL="507995" indent="0" algn="ctr">
              <a:buNone/>
              <a:defRPr sz="2222"/>
            </a:lvl2pPr>
            <a:lvl3pPr marL="1015990" indent="0" algn="ctr">
              <a:buNone/>
              <a:defRPr sz="2000"/>
            </a:lvl3pPr>
            <a:lvl4pPr marL="1523985" indent="0" algn="ctr">
              <a:buNone/>
              <a:defRPr sz="1778"/>
            </a:lvl4pPr>
            <a:lvl5pPr marL="2031980" indent="0" algn="ctr">
              <a:buNone/>
              <a:defRPr sz="1778"/>
            </a:lvl5pPr>
            <a:lvl6pPr marL="2539975" indent="0" algn="ctr">
              <a:buNone/>
              <a:defRPr sz="1778"/>
            </a:lvl6pPr>
            <a:lvl7pPr marL="3047970" indent="0" algn="ctr">
              <a:buNone/>
              <a:defRPr sz="1778"/>
            </a:lvl7pPr>
            <a:lvl8pPr marL="3555964" indent="0" algn="ctr">
              <a:buNone/>
              <a:defRPr sz="1778"/>
            </a:lvl8pPr>
            <a:lvl9pPr marL="4063959" indent="0" algn="ctr">
              <a:buNone/>
              <a:defRPr sz="177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7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405694"/>
            <a:ext cx="2190750" cy="64575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1" y="405694"/>
            <a:ext cx="6445250" cy="645759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9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9" y="1899710"/>
            <a:ext cx="8763000" cy="3169708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9" y="5099405"/>
            <a:ext cx="8763000" cy="1666874"/>
          </a:xfrm>
        </p:spPr>
        <p:txBody>
          <a:bodyPr/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507995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2028472"/>
            <a:ext cx="4318000" cy="48348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28472"/>
            <a:ext cx="4318000" cy="48348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0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405696"/>
            <a:ext cx="8763000" cy="14728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867959"/>
            <a:ext cx="4298156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783417"/>
            <a:ext cx="4298156" cy="40939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1" y="1867959"/>
            <a:ext cx="4319323" cy="915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1" y="2783417"/>
            <a:ext cx="4319323" cy="40939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6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1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1097141"/>
            <a:ext cx="5143500" cy="5415139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2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08000"/>
            <a:ext cx="3276864" cy="1778000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1097141"/>
            <a:ext cx="5143500" cy="5415139"/>
          </a:xfrm>
        </p:spPr>
        <p:txBody>
          <a:bodyPr anchor="t"/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286000"/>
            <a:ext cx="3276864" cy="4235098"/>
          </a:xfrm>
        </p:spPr>
        <p:txBody>
          <a:bodyPr/>
          <a:lstStyle>
            <a:lvl1pPr marL="0" indent="0">
              <a:buNone/>
              <a:defRPr sz="1778"/>
            </a:lvl1pPr>
            <a:lvl2pPr marL="507995" indent="0">
              <a:buNone/>
              <a:defRPr sz="1556"/>
            </a:lvl2pPr>
            <a:lvl3pPr marL="1015990" indent="0">
              <a:buNone/>
              <a:defRPr sz="1333"/>
            </a:lvl3pPr>
            <a:lvl4pPr marL="1523985" indent="0">
              <a:buNone/>
              <a:defRPr sz="1111"/>
            </a:lvl4pPr>
            <a:lvl5pPr marL="2031980" indent="0">
              <a:buNone/>
              <a:defRPr sz="1111"/>
            </a:lvl5pPr>
            <a:lvl6pPr marL="2539975" indent="0">
              <a:buNone/>
              <a:defRPr sz="1111"/>
            </a:lvl6pPr>
            <a:lvl7pPr marL="3047970" indent="0">
              <a:buNone/>
              <a:defRPr sz="1111"/>
            </a:lvl7pPr>
            <a:lvl8pPr marL="3555964" indent="0">
              <a:buNone/>
              <a:defRPr sz="1111"/>
            </a:lvl8pPr>
            <a:lvl9pPr marL="4063959" indent="0">
              <a:buNone/>
              <a:defRPr sz="111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8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405696"/>
            <a:ext cx="876300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2028472"/>
            <a:ext cx="876300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7062613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7062613"/>
            <a:ext cx="3429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7062613"/>
            <a:ext cx="22860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14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1015990" rtl="0" eaLnBrk="1" latinLnBrk="0" hangingPunct="1">
        <a:lnSpc>
          <a:spcPct val="90000"/>
        </a:lnSpc>
        <a:spcBef>
          <a:spcPct val="0"/>
        </a:spcBef>
        <a:buNone/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97" indent="-253997" algn="l" defTabSz="101599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99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/>
          </p:cNvPr>
          <p:cNvSpPr txBox="1">
            <a:spLocks/>
          </p:cNvSpPr>
          <p:nvPr/>
        </p:nvSpPr>
        <p:spPr bwMode="auto">
          <a:xfrm>
            <a:off x="714376" y="2952750"/>
            <a:ext cx="8651874" cy="43391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4444" u="sng" spc="-1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Planning and Housing</a:t>
            </a:r>
          </a:p>
          <a:p>
            <a:pPr>
              <a:defRPr/>
            </a:pPr>
            <a:r>
              <a:rPr lang="en-US" sz="3111" spc="-1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111" spc="-11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(Sustainable </a:t>
            </a:r>
            <a:r>
              <a:rPr lang="en-US" sz="3111" spc="-119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111" spc="-11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 Planning)</a:t>
            </a:r>
            <a:endParaRPr lang="en-IN" sz="3111" spc="-11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6429376" y="6866821"/>
            <a:ext cx="4196291" cy="74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IN" sz="2222" u="sng">
                <a:latin typeface="Times New Roman" pitchFamily="18" charset="0"/>
                <a:cs typeface="Times New Roman" pitchFamily="18" charset="0"/>
              </a:rPr>
              <a:t>Presented by: Ruchi Saxena</a:t>
            </a:r>
          </a:p>
          <a:p>
            <a:pPr eaLnBrk="0" hangingPunct="0"/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657" y="2286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37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684" y="119044"/>
            <a:ext cx="5377180" cy="2101088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670"/>
              </a:spcBef>
            </a:pPr>
            <a:r>
              <a:rPr spc="10" dirty="0"/>
              <a:t>Sustainable</a:t>
            </a:r>
            <a:r>
              <a:rPr spc="-30" dirty="0"/>
              <a:t> </a:t>
            </a:r>
            <a:r>
              <a:rPr spc="10" dirty="0"/>
              <a:t>Site</a:t>
            </a:r>
            <a:r>
              <a:rPr spc="-30" dirty="0"/>
              <a:t> </a:t>
            </a:r>
            <a:r>
              <a:rPr spc="10" dirty="0"/>
              <a:t>Planning</a:t>
            </a: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endParaRPr sz="2900" dirty="0"/>
          </a:p>
        </p:txBody>
      </p:sp>
      <p:grpSp>
        <p:nvGrpSpPr>
          <p:cNvPr id="3" name="object 3"/>
          <p:cNvGrpSpPr/>
          <p:nvPr/>
        </p:nvGrpSpPr>
        <p:grpSpPr>
          <a:xfrm>
            <a:off x="840203" y="2121697"/>
            <a:ext cx="4152900" cy="4269105"/>
            <a:chOff x="840203" y="2121697"/>
            <a:chExt cx="4152900" cy="426910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0203" y="2121697"/>
              <a:ext cx="4152900" cy="7493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0203" y="2910866"/>
              <a:ext cx="4152900" cy="3479800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5235114" y="2121697"/>
            <a:ext cx="4152900" cy="4269105"/>
            <a:chOff x="5235114" y="2121697"/>
            <a:chExt cx="4152900" cy="426910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5114" y="2121697"/>
              <a:ext cx="4152900" cy="7493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35114" y="2910866"/>
              <a:ext cx="4152900" cy="347980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5414259" y="2015632"/>
            <a:ext cx="3594735" cy="3615054"/>
          </a:xfrm>
          <a:prstGeom prst="rect">
            <a:avLst/>
          </a:prstGeom>
        </p:spPr>
        <p:txBody>
          <a:bodyPr vert="horz" wrap="square" lIns="0" tIns="235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3200" spc="-10" dirty="0">
                <a:solidFill>
                  <a:srgbClr val="FFFFFF"/>
                </a:solidFill>
                <a:latin typeface="Georgia"/>
                <a:cs typeface="Georgia"/>
              </a:rPr>
              <a:t>Preferred</a:t>
            </a:r>
            <a:r>
              <a:rPr sz="3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Process</a:t>
            </a:r>
            <a:endParaRPr sz="3200">
              <a:latin typeface="Georgia"/>
              <a:cs typeface="Georgia"/>
            </a:endParaRPr>
          </a:p>
          <a:p>
            <a:pPr marL="478155" indent="-273050">
              <a:lnSpc>
                <a:spcPct val="100000"/>
              </a:lnSpc>
              <a:spcBef>
                <a:spcPts val="1480"/>
              </a:spcBef>
              <a:buChar char="●"/>
              <a:tabLst>
                <a:tab pos="47879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Architect</a:t>
            </a:r>
            <a:r>
              <a:rPr sz="26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spc="10" dirty="0">
                <a:solidFill>
                  <a:srgbClr val="FFFFFF"/>
                </a:solidFill>
                <a:latin typeface="Georgia"/>
                <a:cs typeface="Georgia"/>
              </a:rPr>
              <a:t>+</a:t>
            </a:r>
            <a:r>
              <a:rPr sz="26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Engineer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Georgia"/>
              <a:buChar char="●"/>
            </a:pPr>
            <a:endParaRPr sz="2450">
              <a:latin typeface="Georgia"/>
              <a:cs typeface="Georgia"/>
            </a:endParaRPr>
          </a:p>
          <a:p>
            <a:pPr marL="478155" indent="-273050">
              <a:lnSpc>
                <a:spcPct val="100000"/>
              </a:lnSpc>
              <a:buChar char="●"/>
              <a:tabLst>
                <a:tab pos="47879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Preliminary</a:t>
            </a:r>
            <a:r>
              <a:rPr sz="26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Design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Georgia"/>
              <a:buChar char="●"/>
            </a:pPr>
            <a:endParaRPr sz="2450">
              <a:latin typeface="Georgia"/>
              <a:cs typeface="Georgia"/>
            </a:endParaRPr>
          </a:p>
          <a:p>
            <a:pPr marL="478155" indent="-273050">
              <a:lnSpc>
                <a:spcPct val="100000"/>
              </a:lnSpc>
              <a:buChar char="●"/>
              <a:tabLst>
                <a:tab pos="47879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Engineer</a:t>
            </a:r>
            <a:r>
              <a:rPr sz="26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spc="10" dirty="0">
                <a:solidFill>
                  <a:srgbClr val="FFFFFF"/>
                </a:solidFill>
                <a:latin typeface="Georgia"/>
                <a:cs typeface="Georgia"/>
              </a:rPr>
              <a:t>+</a:t>
            </a:r>
            <a:r>
              <a:rPr sz="26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Architect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Georgia"/>
              <a:buChar char="●"/>
            </a:pPr>
            <a:endParaRPr sz="2450">
              <a:latin typeface="Georgia"/>
              <a:cs typeface="Georgia"/>
            </a:endParaRPr>
          </a:p>
          <a:p>
            <a:pPr marL="478155" indent="-273050">
              <a:lnSpc>
                <a:spcPct val="100000"/>
              </a:lnSpc>
              <a:buChar char="●"/>
              <a:tabLst>
                <a:tab pos="47879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Final</a:t>
            </a:r>
            <a:r>
              <a:rPr sz="265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design</a:t>
            </a:r>
            <a:endParaRPr sz="265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2808" y="2015632"/>
            <a:ext cx="3302000" cy="3615054"/>
          </a:xfrm>
          <a:prstGeom prst="rect">
            <a:avLst/>
          </a:prstGeom>
        </p:spPr>
        <p:txBody>
          <a:bodyPr vert="horz" wrap="square" lIns="0" tIns="235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Typical</a:t>
            </a:r>
            <a:r>
              <a:rPr sz="3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Process</a:t>
            </a:r>
            <a:endParaRPr sz="3200">
              <a:latin typeface="Georgia"/>
              <a:cs typeface="Georgia"/>
            </a:endParaRPr>
          </a:p>
          <a:p>
            <a:pPr marL="399415" indent="-273050">
              <a:lnSpc>
                <a:spcPct val="100000"/>
              </a:lnSpc>
              <a:spcBef>
                <a:spcPts val="1480"/>
              </a:spcBef>
              <a:buChar char="●"/>
              <a:tabLst>
                <a:tab pos="40005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Architect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Georgia"/>
              <a:buChar char="●"/>
            </a:pPr>
            <a:endParaRPr sz="2450">
              <a:latin typeface="Georgia"/>
              <a:cs typeface="Georgia"/>
            </a:endParaRPr>
          </a:p>
          <a:p>
            <a:pPr marL="399415" indent="-273050">
              <a:lnSpc>
                <a:spcPct val="100000"/>
              </a:lnSpc>
              <a:buChar char="●"/>
              <a:tabLst>
                <a:tab pos="40005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Preliminary</a:t>
            </a:r>
            <a:r>
              <a:rPr sz="265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Design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Georgia"/>
              <a:buChar char="●"/>
            </a:pPr>
            <a:endParaRPr sz="2450">
              <a:latin typeface="Georgia"/>
              <a:cs typeface="Georgia"/>
            </a:endParaRPr>
          </a:p>
          <a:p>
            <a:pPr marL="399415" indent="-273050">
              <a:lnSpc>
                <a:spcPct val="100000"/>
              </a:lnSpc>
              <a:buChar char="●"/>
              <a:tabLst>
                <a:tab pos="40005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Engineer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Georgia"/>
              <a:buChar char="●"/>
            </a:pPr>
            <a:endParaRPr sz="2450">
              <a:latin typeface="Georgia"/>
              <a:cs typeface="Georgia"/>
            </a:endParaRPr>
          </a:p>
          <a:p>
            <a:pPr marL="399415" indent="-273050">
              <a:lnSpc>
                <a:spcPct val="100000"/>
              </a:lnSpc>
              <a:buChar char="●"/>
              <a:tabLst>
                <a:tab pos="400050" algn="l"/>
              </a:tabLst>
            </a:pP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Final</a:t>
            </a:r>
            <a:r>
              <a:rPr sz="265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FFFFFF"/>
                </a:solidFill>
                <a:latin typeface="Georgia"/>
                <a:cs typeface="Georgia"/>
              </a:rPr>
              <a:t>design</a:t>
            </a:r>
            <a:endParaRPr sz="265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329650"/>
            <a:ext cx="5367020" cy="1624676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pc="10" dirty="0"/>
              <a:t>Sustainable</a:t>
            </a:r>
            <a:r>
              <a:rPr spc="-30" dirty="0"/>
              <a:t> </a:t>
            </a:r>
            <a:r>
              <a:rPr spc="10" dirty="0"/>
              <a:t>Site</a:t>
            </a:r>
            <a:r>
              <a:rPr spc="-30" dirty="0"/>
              <a:t> </a:t>
            </a:r>
            <a:r>
              <a:rPr spc="10" dirty="0" smtClean="0"/>
              <a:t>Planning</a:t>
            </a:r>
            <a:endParaRPr spc="10" dirty="0"/>
          </a:p>
        </p:txBody>
      </p:sp>
      <p:sp>
        <p:nvSpPr>
          <p:cNvPr id="3" name="object 3"/>
          <p:cNvSpPr txBox="1"/>
          <p:nvPr/>
        </p:nvSpPr>
        <p:spPr>
          <a:xfrm>
            <a:off x="753688" y="2120540"/>
            <a:ext cx="6696709" cy="3025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04800" indent="-292735">
              <a:lnSpc>
                <a:spcPct val="100000"/>
              </a:lnSpc>
              <a:spcBef>
                <a:spcPts val="130"/>
              </a:spcBef>
              <a:buChar char="●"/>
              <a:tabLst>
                <a:tab pos="3054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Basic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Tool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box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for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site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planning</a:t>
            </a:r>
            <a:endParaRPr sz="2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Georgia"/>
              <a:buChar char="●"/>
            </a:pPr>
            <a:endParaRPr sz="3000">
              <a:latin typeface="Georgia"/>
              <a:cs typeface="Georgia"/>
            </a:endParaRPr>
          </a:p>
          <a:p>
            <a:pPr marL="304800" indent="-292735">
              <a:lnSpc>
                <a:spcPct val="100000"/>
              </a:lnSpc>
              <a:spcBef>
                <a:spcPts val="5"/>
              </a:spcBef>
              <a:buChar char="●"/>
              <a:tabLst>
                <a:tab pos="3054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Explain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green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methods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techniques</a:t>
            </a:r>
            <a:endParaRPr sz="2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>
              <a:latin typeface="Georgia"/>
              <a:cs typeface="Georgia"/>
            </a:endParaRPr>
          </a:p>
          <a:p>
            <a:pPr marL="304800" indent="-292735">
              <a:lnSpc>
                <a:spcPct val="100000"/>
              </a:lnSpc>
              <a:buChar char="●"/>
              <a:tabLst>
                <a:tab pos="305435" algn="l"/>
              </a:tabLst>
            </a:pP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Facilitate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green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techniques</a:t>
            </a:r>
            <a:endParaRPr sz="2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>
              <a:latin typeface="Georgia"/>
              <a:cs typeface="Georgia"/>
            </a:endParaRPr>
          </a:p>
          <a:p>
            <a:pPr marL="304800" indent="-292735">
              <a:lnSpc>
                <a:spcPct val="100000"/>
              </a:lnSpc>
              <a:buChar char="●"/>
              <a:tabLst>
                <a:tab pos="3054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Create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better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designs/facilities</a:t>
            </a:r>
            <a:endParaRPr sz="2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329650"/>
            <a:ext cx="5367020" cy="1624676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pc="10" dirty="0"/>
              <a:t>Sustainable</a:t>
            </a:r>
            <a:r>
              <a:rPr spc="-30" dirty="0"/>
              <a:t> </a:t>
            </a:r>
            <a:r>
              <a:rPr spc="10" dirty="0"/>
              <a:t>Site</a:t>
            </a:r>
            <a:r>
              <a:rPr spc="-30" dirty="0"/>
              <a:t> </a:t>
            </a:r>
            <a:r>
              <a:rPr spc="10" dirty="0" smtClean="0"/>
              <a:t>Planning</a:t>
            </a:r>
            <a:endParaRPr spc="10" dirty="0"/>
          </a:p>
        </p:txBody>
      </p:sp>
      <p:sp>
        <p:nvSpPr>
          <p:cNvPr id="3" name="object 3"/>
          <p:cNvSpPr txBox="1"/>
          <p:nvPr/>
        </p:nvSpPr>
        <p:spPr>
          <a:xfrm>
            <a:off x="538393" y="2127658"/>
            <a:ext cx="8843645" cy="29991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>
              <a:lnSpc>
                <a:spcPts val="3900"/>
              </a:lnSpc>
              <a:spcBef>
                <a:spcPts val="445"/>
              </a:spcBef>
            </a:pPr>
            <a:r>
              <a:rPr sz="3450" i="1" spc="5" dirty="0">
                <a:solidFill>
                  <a:srgbClr val="FFFFFF"/>
                </a:solidFill>
                <a:latin typeface="Georgia"/>
                <a:cs typeface="Georgia"/>
              </a:rPr>
              <a:t>" </a:t>
            </a:r>
            <a:r>
              <a:rPr sz="3450" i="1" spc="1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site plan that that </a:t>
            </a:r>
            <a:r>
              <a:rPr sz="3450" i="1" spc="5" dirty="0">
                <a:solidFill>
                  <a:srgbClr val="FFFFFF"/>
                </a:solidFill>
                <a:latin typeface="Georgia"/>
                <a:cs typeface="Georgia"/>
              </a:rPr>
              <a:t>has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the least </a:t>
            </a:r>
            <a:r>
              <a:rPr sz="3450" i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environmental impact</a:t>
            </a:r>
            <a:r>
              <a:rPr sz="3450" i="1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while</a:t>
            </a:r>
            <a:r>
              <a:rPr sz="3450" i="1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still</a:t>
            </a:r>
            <a:r>
              <a:rPr sz="3450" i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meeting</a:t>
            </a:r>
            <a:r>
              <a:rPr sz="3450" i="1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3450" i="1" spc="-8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clients</a:t>
            </a:r>
            <a:r>
              <a:rPr sz="3450" i="1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450" i="1" dirty="0">
                <a:solidFill>
                  <a:srgbClr val="FFFFFF"/>
                </a:solidFill>
                <a:latin typeface="Georgia"/>
                <a:cs typeface="Georgia"/>
              </a:rPr>
              <a:t>project goals."</a:t>
            </a:r>
            <a:endParaRPr sz="3450">
              <a:latin typeface="Georgia"/>
              <a:cs typeface="Georgia"/>
            </a:endParaRPr>
          </a:p>
          <a:p>
            <a:pPr marL="12700" marR="892175">
              <a:lnSpc>
                <a:spcPts val="4200"/>
              </a:lnSpc>
              <a:spcBef>
                <a:spcPts val="3060"/>
              </a:spcBef>
            </a:pPr>
            <a:r>
              <a:rPr sz="2650" i="1" spc="5" dirty="0">
                <a:latin typeface="Georgia"/>
                <a:cs typeface="Georgia"/>
              </a:rPr>
              <a:t>"</a:t>
            </a:r>
            <a:r>
              <a:rPr sz="2650" i="1" spc="254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Green</a:t>
            </a:r>
            <a:r>
              <a:rPr sz="3700" i="1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design</a:t>
            </a:r>
            <a:r>
              <a:rPr sz="3700" i="1" dirty="0">
                <a:latin typeface="Georgia"/>
                <a:cs typeface="Georgia"/>
              </a:rPr>
              <a:t> </a:t>
            </a:r>
            <a:r>
              <a:rPr sz="3700" i="1" spc="5" dirty="0">
                <a:latin typeface="Georgia"/>
                <a:cs typeface="Georgia"/>
              </a:rPr>
              <a:t>is</a:t>
            </a:r>
            <a:r>
              <a:rPr sz="3700" i="1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only</a:t>
            </a:r>
            <a:r>
              <a:rPr sz="3700" i="1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sustainable</a:t>
            </a:r>
            <a:r>
              <a:rPr sz="3700" i="1" dirty="0">
                <a:latin typeface="Georgia"/>
                <a:cs typeface="Georgia"/>
              </a:rPr>
              <a:t> </a:t>
            </a:r>
            <a:r>
              <a:rPr sz="3700" i="1" spc="5" dirty="0">
                <a:latin typeface="Georgia"/>
                <a:cs typeface="Georgia"/>
              </a:rPr>
              <a:t>if</a:t>
            </a:r>
            <a:r>
              <a:rPr sz="3700" i="1" spc="-5" dirty="0">
                <a:latin typeface="Georgia"/>
                <a:cs typeface="Georgia"/>
              </a:rPr>
              <a:t> </a:t>
            </a:r>
            <a:r>
              <a:rPr sz="3700" i="1" spc="5" dirty="0">
                <a:latin typeface="Georgia"/>
                <a:cs typeface="Georgia"/>
              </a:rPr>
              <a:t>it </a:t>
            </a:r>
            <a:r>
              <a:rPr sz="3700" i="1" spc="-875" dirty="0">
                <a:latin typeface="Georgia"/>
                <a:cs typeface="Georgia"/>
              </a:rPr>
              <a:t> </a:t>
            </a:r>
            <a:r>
              <a:rPr sz="3700" i="1" spc="15" dirty="0">
                <a:latin typeface="Georgia"/>
                <a:cs typeface="Georgia"/>
              </a:rPr>
              <a:t>makes</a:t>
            </a:r>
            <a:r>
              <a:rPr sz="3700" i="1" spc="-5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sense</a:t>
            </a:r>
            <a:r>
              <a:rPr sz="3700" i="1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financially</a:t>
            </a:r>
            <a:r>
              <a:rPr sz="3700" i="1" spc="-5" dirty="0">
                <a:latin typeface="Georgia"/>
                <a:cs typeface="Georgia"/>
              </a:rPr>
              <a:t> </a:t>
            </a:r>
            <a:r>
              <a:rPr sz="3700" i="1" spc="10" dirty="0">
                <a:latin typeface="Georgia"/>
                <a:cs typeface="Georgia"/>
              </a:rPr>
              <a:t>as</a:t>
            </a:r>
            <a:r>
              <a:rPr sz="3700" i="1" spc="-5" dirty="0">
                <a:latin typeface="Georgia"/>
                <a:cs typeface="Georgia"/>
              </a:rPr>
              <a:t> </a:t>
            </a:r>
            <a:r>
              <a:rPr sz="3700" i="1" spc="5" dirty="0">
                <a:latin typeface="Georgia"/>
                <a:cs typeface="Georgia"/>
              </a:rPr>
              <a:t>well."</a:t>
            </a:r>
            <a:endParaRPr sz="3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160000" cy="7620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7503" y="329650"/>
            <a:ext cx="5367020" cy="1624676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pc="10" dirty="0"/>
              <a:t>Sustainable</a:t>
            </a:r>
            <a:r>
              <a:rPr spc="-30" dirty="0"/>
              <a:t> </a:t>
            </a:r>
            <a:r>
              <a:rPr spc="10" dirty="0"/>
              <a:t>Site</a:t>
            </a:r>
            <a:r>
              <a:rPr spc="-30" dirty="0"/>
              <a:t> </a:t>
            </a:r>
            <a:r>
              <a:rPr spc="10" dirty="0" smtClean="0"/>
              <a:t>Planning</a:t>
            </a:r>
            <a:endParaRPr spc="10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81600" y="2006643"/>
            <a:ext cx="4843175" cy="461365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1803" y="2006644"/>
            <a:ext cx="4813150" cy="463488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120900" y="6870700"/>
            <a:ext cx="26231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Georgia"/>
                <a:cs typeface="Georgia"/>
              </a:rPr>
              <a:t>WHY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NOT??!!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100" y="465666"/>
            <a:ext cx="5367020" cy="594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Sustainable</a:t>
            </a:r>
            <a:r>
              <a:rPr spc="-30" dirty="0"/>
              <a:t> </a:t>
            </a:r>
            <a:r>
              <a:rPr spc="10" dirty="0"/>
              <a:t>Site</a:t>
            </a:r>
            <a:r>
              <a:rPr spc="-30" dirty="0"/>
              <a:t> </a:t>
            </a:r>
            <a:r>
              <a:rPr spc="10" dirty="0"/>
              <a:t>Planning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0100" y="1083733"/>
            <a:ext cx="7922895" cy="559576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17500" indent="-292735">
              <a:lnSpc>
                <a:spcPct val="100000"/>
              </a:lnSpc>
              <a:spcBef>
                <a:spcPts val="2170"/>
              </a:spcBef>
              <a:buChar char="●"/>
              <a:tabLst>
                <a:tab pos="317500" algn="l"/>
              </a:tabLst>
            </a:pPr>
            <a:endParaRPr lang="en-US" sz="2900" spc="10" dirty="0" smtClean="0">
              <a:solidFill>
                <a:srgbClr val="FFFFFF"/>
              </a:solidFill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2170"/>
              </a:spcBef>
              <a:buChar char="●"/>
              <a:tabLst>
                <a:tab pos="317500" algn="l"/>
              </a:tabLst>
            </a:pPr>
            <a:r>
              <a:rPr sz="2900" spc="10" dirty="0" smtClean="0">
                <a:solidFill>
                  <a:srgbClr val="FFFFFF"/>
                </a:solidFill>
                <a:latin typeface="Georgia"/>
                <a:cs typeface="Georgia"/>
              </a:rPr>
              <a:t>Site</a:t>
            </a:r>
            <a:r>
              <a:rPr sz="2900" spc="-1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selection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environmentally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responsible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 dirty="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spcBef>
                <a:spcPts val="5"/>
              </a:spcBef>
              <a:buChar char="●"/>
              <a:tabLst>
                <a:tab pos="317500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Building</a:t>
            </a:r>
            <a:r>
              <a:rPr sz="29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orientation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9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optimized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Georgia"/>
              <a:buChar char="●"/>
            </a:pPr>
            <a:endParaRPr sz="3000" dirty="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buChar char="●"/>
              <a:tabLst>
                <a:tab pos="317500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Impervious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surfaces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are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minimized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 dirty="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buChar char="●"/>
              <a:tabLst>
                <a:tab pos="317500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Site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disturbance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minimized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FFFF"/>
              </a:buClr>
              <a:buFont typeface="Georgia"/>
              <a:buChar char="●"/>
            </a:pPr>
            <a:endParaRPr sz="2700" dirty="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buChar char="●"/>
              <a:tabLst>
                <a:tab pos="317500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Stormwater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quantity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quality</a:t>
            </a:r>
            <a:r>
              <a:rPr sz="29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9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considered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 dirty="0">
              <a:latin typeface="Georgia"/>
              <a:cs typeface="Georgia"/>
            </a:endParaRPr>
          </a:p>
          <a:p>
            <a:pPr marL="317500" indent="-292735">
              <a:lnSpc>
                <a:spcPct val="100000"/>
              </a:lnSpc>
              <a:buChar char="●"/>
              <a:tabLst>
                <a:tab pos="317500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Landscaping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water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 efficient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 and</a:t>
            </a:r>
            <a:r>
              <a:rPr sz="29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active</a:t>
            </a:r>
            <a:endParaRPr sz="29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03" y="655924"/>
            <a:ext cx="5367020" cy="594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0" dirty="0"/>
              <a:t>Sustainable</a:t>
            </a:r>
            <a:r>
              <a:rPr spc="-30" dirty="0"/>
              <a:t> </a:t>
            </a:r>
            <a:r>
              <a:rPr spc="10" dirty="0"/>
              <a:t>Site</a:t>
            </a:r>
            <a:r>
              <a:rPr spc="-30" dirty="0"/>
              <a:t> </a:t>
            </a:r>
            <a:r>
              <a:rPr spc="10" dirty="0"/>
              <a:t>Planning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0594" y="1083799"/>
            <a:ext cx="4517390" cy="3544560"/>
          </a:xfrm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304800" indent="-292735">
              <a:lnSpc>
                <a:spcPct val="100000"/>
              </a:lnSpc>
              <a:spcBef>
                <a:spcPts val="1895"/>
              </a:spcBef>
              <a:buChar char="●"/>
              <a:tabLst>
                <a:tab pos="305435" algn="l"/>
              </a:tabLst>
            </a:pPr>
            <a:endParaRPr lang="en-US" sz="2900" spc="10" dirty="0" smtClean="0">
              <a:solidFill>
                <a:srgbClr val="FFFFFF"/>
              </a:solidFill>
              <a:latin typeface="Georgia"/>
              <a:cs typeface="Georgia"/>
            </a:endParaRPr>
          </a:p>
          <a:p>
            <a:pPr marL="304800" indent="-292735">
              <a:lnSpc>
                <a:spcPct val="100000"/>
              </a:lnSpc>
              <a:spcBef>
                <a:spcPts val="1895"/>
              </a:spcBef>
              <a:buChar char="●"/>
              <a:tabLst>
                <a:tab pos="305435" algn="l"/>
              </a:tabLst>
            </a:pPr>
            <a:r>
              <a:rPr sz="2900" spc="10" dirty="0" smtClean="0">
                <a:solidFill>
                  <a:srgbClr val="FFFFFF"/>
                </a:solidFill>
                <a:latin typeface="Georgia"/>
                <a:cs typeface="Georgia"/>
              </a:rPr>
              <a:t>Site</a:t>
            </a:r>
            <a:r>
              <a:rPr sz="2900" spc="-20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5" dirty="0">
                <a:solidFill>
                  <a:srgbClr val="FFFFFF"/>
                </a:solidFill>
                <a:latin typeface="Georgia"/>
                <a:cs typeface="Georgia"/>
              </a:rPr>
              <a:t>Selection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 dirty="0">
              <a:latin typeface="Georgia"/>
              <a:cs typeface="Georgia"/>
            </a:endParaRPr>
          </a:p>
          <a:p>
            <a:pPr marL="304800" indent="-292735">
              <a:lnSpc>
                <a:spcPct val="100000"/>
              </a:lnSpc>
              <a:buChar char="●"/>
              <a:tabLst>
                <a:tab pos="3054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Site/Building</a:t>
            </a:r>
            <a:r>
              <a:rPr sz="29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Layout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Char char="●"/>
            </a:pPr>
            <a:endParaRPr sz="2700" dirty="0">
              <a:latin typeface="Georgia"/>
              <a:cs typeface="Georgia"/>
            </a:endParaRPr>
          </a:p>
          <a:p>
            <a:pPr marL="304800" indent="-292735">
              <a:lnSpc>
                <a:spcPct val="100000"/>
              </a:lnSpc>
              <a:buChar char="●"/>
              <a:tabLst>
                <a:tab pos="305435" algn="l"/>
              </a:tabLst>
            </a:pP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Impervious</a:t>
            </a:r>
            <a:r>
              <a:rPr sz="29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900" spc="10" dirty="0">
                <a:solidFill>
                  <a:srgbClr val="FFFFFF"/>
                </a:solidFill>
                <a:latin typeface="Georgia"/>
                <a:cs typeface="Georgia"/>
              </a:rPr>
              <a:t>Surfaces</a:t>
            </a:r>
            <a:endParaRPr sz="29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FFFFF"/>
              </a:buClr>
            </a:pPr>
            <a:endParaRPr sz="27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</TotalTime>
  <Words>141</Words>
  <Application>Microsoft Office PowerPoint</Application>
  <PresentationFormat>Custom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Sustainable Site Planning </vt:lpstr>
      <vt:lpstr>Sustainable Site Planning</vt:lpstr>
      <vt:lpstr>Sustainable Site Planning</vt:lpstr>
      <vt:lpstr>Sustainable Site Planning</vt:lpstr>
      <vt:lpstr>Sustainable Site Planning</vt:lpstr>
      <vt:lpstr>Sustainable Site Planning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Site Planning Basics</dc:title>
  <cp:lastModifiedBy>Aashu</cp:lastModifiedBy>
  <cp:revision>3</cp:revision>
  <dcterms:created xsi:type="dcterms:W3CDTF">2022-02-14T14:12:05Z</dcterms:created>
  <dcterms:modified xsi:type="dcterms:W3CDTF">2022-09-08T05:46:09Z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