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8" r:id="rId1"/>
  </p:sldMasterIdLst>
  <p:sldIdLst>
    <p:sldId id="276" r:id="rId2"/>
    <p:sldId id="258" r:id="rId3"/>
    <p:sldId id="259" r:id="rId4"/>
    <p:sldId id="261" r:id="rId5"/>
    <p:sldId id="262" r:id="rId6"/>
    <p:sldId id="263" r:id="rId7"/>
    <p:sldId id="264" r:id="rId8"/>
  </p:sldIdLst>
  <p:sldSz cx="10160000" cy="7620000"/>
  <p:notesSz cx="10160000" cy="7620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108" y="3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247070"/>
            <a:ext cx="8636000" cy="2652889"/>
          </a:xfrm>
        </p:spPr>
        <p:txBody>
          <a:bodyPr anchor="b"/>
          <a:lstStyle>
            <a:lvl1pPr algn="ctr">
              <a:defRPr sz="66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000" y="4002264"/>
            <a:ext cx="7620000" cy="1839736"/>
          </a:xfrm>
        </p:spPr>
        <p:txBody>
          <a:bodyPr/>
          <a:lstStyle>
            <a:lvl1pPr marL="0" indent="0" algn="ctr">
              <a:buNone/>
              <a:defRPr sz="2667"/>
            </a:lvl1pPr>
            <a:lvl2pPr marL="507995" indent="0" algn="ctr">
              <a:buNone/>
              <a:defRPr sz="2222"/>
            </a:lvl2pPr>
            <a:lvl3pPr marL="1015990" indent="0" algn="ctr">
              <a:buNone/>
              <a:defRPr sz="2000"/>
            </a:lvl3pPr>
            <a:lvl4pPr marL="1523985" indent="0" algn="ctr">
              <a:buNone/>
              <a:defRPr sz="1778"/>
            </a:lvl4pPr>
            <a:lvl5pPr marL="2031980" indent="0" algn="ctr">
              <a:buNone/>
              <a:defRPr sz="1778"/>
            </a:lvl5pPr>
            <a:lvl6pPr marL="2539975" indent="0" algn="ctr">
              <a:buNone/>
              <a:defRPr sz="1778"/>
            </a:lvl6pPr>
            <a:lvl7pPr marL="3047970" indent="0" algn="ctr">
              <a:buNone/>
              <a:defRPr sz="1778"/>
            </a:lvl7pPr>
            <a:lvl8pPr marL="3555964" indent="0" algn="ctr">
              <a:buNone/>
              <a:defRPr sz="1778"/>
            </a:lvl8pPr>
            <a:lvl9pPr marL="4063959" indent="0" algn="ctr">
              <a:buNone/>
              <a:defRPr sz="1778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47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42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0751" y="405694"/>
            <a:ext cx="2190750" cy="64575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501" y="405694"/>
            <a:ext cx="6445250" cy="645759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690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484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209" y="1899710"/>
            <a:ext cx="8763000" cy="3169708"/>
          </a:xfrm>
        </p:spPr>
        <p:txBody>
          <a:bodyPr anchor="b"/>
          <a:lstStyle>
            <a:lvl1pPr>
              <a:defRPr sz="66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209" y="5099405"/>
            <a:ext cx="8763000" cy="1666874"/>
          </a:xfrm>
        </p:spPr>
        <p:txBody>
          <a:bodyPr/>
          <a:lstStyle>
            <a:lvl1pPr marL="0" indent="0">
              <a:buNone/>
              <a:defRPr sz="2667">
                <a:solidFill>
                  <a:schemeClr val="tx1"/>
                </a:solidFill>
              </a:defRPr>
            </a:lvl1pPr>
            <a:lvl2pPr marL="507995" indent="0">
              <a:buNone/>
              <a:defRPr sz="2222">
                <a:solidFill>
                  <a:schemeClr val="tx1">
                    <a:tint val="75000"/>
                  </a:schemeClr>
                </a:solidFill>
              </a:defRPr>
            </a:lvl2pPr>
            <a:lvl3pPr marL="101599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523985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4pPr>
            <a:lvl5pPr marL="2031980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5pPr>
            <a:lvl6pPr marL="2539975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6pPr>
            <a:lvl7pPr marL="3047970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7pPr>
            <a:lvl8pPr marL="3555964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8pPr>
            <a:lvl9pPr marL="4063959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839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2028472"/>
            <a:ext cx="4318000" cy="48348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2028472"/>
            <a:ext cx="4318000" cy="48348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406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3" y="405696"/>
            <a:ext cx="8763000" cy="14728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824" y="1867959"/>
            <a:ext cx="4298156" cy="915458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507995" indent="0">
              <a:buNone/>
              <a:defRPr sz="2222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778" b="1"/>
            </a:lvl4pPr>
            <a:lvl5pPr marL="2031980" indent="0">
              <a:buNone/>
              <a:defRPr sz="1778" b="1"/>
            </a:lvl5pPr>
            <a:lvl6pPr marL="2539975" indent="0">
              <a:buNone/>
              <a:defRPr sz="1778" b="1"/>
            </a:lvl6pPr>
            <a:lvl7pPr marL="3047970" indent="0">
              <a:buNone/>
              <a:defRPr sz="1778" b="1"/>
            </a:lvl7pPr>
            <a:lvl8pPr marL="3555964" indent="0">
              <a:buNone/>
              <a:defRPr sz="1778" b="1"/>
            </a:lvl8pPr>
            <a:lvl9pPr marL="4063959" indent="0">
              <a:buNone/>
              <a:defRPr sz="1778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824" y="2783417"/>
            <a:ext cx="4298156" cy="40939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3501" y="1867959"/>
            <a:ext cx="4319323" cy="915458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507995" indent="0">
              <a:buNone/>
              <a:defRPr sz="2222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778" b="1"/>
            </a:lvl4pPr>
            <a:lvl5pPr marL="2031980" indent="0">
              <a:buNone/>
              <a:defRPr sz="1778" b="1"/>
            </a:lvl5pPr>
            <a:lvl6pPr marL="2539975" indent="0">
              <a:buNone/>
              <a:defRPr sz="1778" b="1"/>
            </a:lvl6pPr>
            <a:lvl7pPr marL="3047970" indent="0">
              <a:buNone/>
              <a:defRPr sz="1778" b="1"/>
            </a:lvl7pPr>
            <a:lvl8pPr marL="3555964" indent="0">
              <a:buNone/>
              <a:defRPr sz="1778" b="1"/>
            </a:lvl8pPr>
            <a:lvl9pPr marL="4063959" indent="0">
              <a:buNone/>
              <a:defRPr sz="1778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3501" y="2783417"/>
            <a:ext cx="4319323" cy="40939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960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12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314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508000"/>
            <a:ext cx="3276864" cy="1778000"/>
          </a:xfrm>
        </p:spPr>
        <p:txBody>
          <a:bodyPr anchor="b"/>
          <a:lstStyle>
            <a:lvl1pPr>
              <a:defRPr sz="355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323" y="1097141"/>
            <a:ext cx="5143500" cy="5415139"/>
          </a:xfrm>
        </p:spPr>
        <p:txBody>
          <a:bodyPr/>
          <a:lstStyle>
            <a:lvl1pPr>
              <a:defRPr sz="3556"/>
            </a:lvl1pPr>
            <a:lvl2pPr>
              <a:defRPr sz="3111"/>
            </a:lvl2pPr>
            <a:lvl3pPr>
              <a:defRPr sz="2667"/>
            </a:lvl3pPr>
            <a:lvl4pPr>
              <a:defRPr sz="2222"/>
            </a:lvl4pPr>
            <a:lvl5pPr>
              <a:defRPr sz="2222"/>
            </a:lvl5pPr>
            <a:lvl6pPr>
              <a:defRPr sz="2222"/>
            </a:lvl6pPr>
            <a:lvl7pPr>
              <a:defRPr sz="2222"/>
            </a:lvl7pPr>
            <a:lvl8pPr>
              <a:defRPr sz="2222"/>
            </a:lvl8pPr>
            <a:lvl9pPr>
              <a:defRPr sz="2222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2286000"/>
            <a:ext cx="3276864" cy="4235098"/>
          </a:xfrm>
        </p:spPr>
        <p:txBody>
          <a:bodyPr/>
          <a:lstStyle>
            <a:lvl1pPr marL="0" indent="0">
              <a:buNone/>
              <a:defRPr sz="1778"/>
            </a:lvl1pPr>
            <a:lvl2pPr marL="507995" indent="0">
              <a:buNone/>
              <a:defRPr sz="1556"/>
            </a:lvl2pPr>
            <a:lvl3pPr marL="1015990" indent="0">
              <a:buNone/>
              <a:defRPr sz="1333"/>
            </a:lvl3pPr>
            <a:lvl4pPr marL="1523985" indent="0">
              <a:buNone/>
              <a:defRPr sz="1111"/>
            </a:lvl4pPr>
            <a:lvl5pPr marL="2031980" indent="0">
              <a:buNone/>
              <a:defRPr sz="1111"/>
            </a:lvl5pPr>
            <a:lvl6pPr marL="2539975" indent="0">
              <a:buNone/>
              <a:defRPr sz="1111"/>
            </a:lvl6pPr>
            <a:lvl7pPr marL="3047970" indent="0">
              <a:buNone/>
              <a:defRPr sz="1111"/>
            </a:lvl7pPr>
            <a:lvl8pPr marL="3555964" indent="0">
              <a:buNone/>
              <a:defRPr sz="1111"/>
            </a:lvl8pPr>
            <a:lvl9pPr marL="4063959" indent="0">
              <a:buNone/>
              <a:defRPr sz="111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522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508000"/>
            <a:ext cx="3276864" cy="1778000"/>
          </a:xfrm>
        </p:spPr>
        <p:txBody>
          <a:bodyPr anchor="b"/>
          <a:lstStyle>
            <a:lvl1pPr>
              <a:defRPr sz="355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19323" y="1097141"/>
            <a:ext cx="5143500" cy="5415139"/>
          </a:xfrm>
        </p:spPr>
        <p:txBody>
          <a:bodyPr anchor="t"/>
          <a:lstStyle>
            <a:lvl1pPr marL="0" indent="0">
              <a:buNone/>
              <a:defRPr sz="3556"/>
            </a:lvl1pPr>
            <a:lvl2pPr marL="507995" indent="0">
              <a:buNone/>
              <a:defRPr sz="3111"/>
            </a:lvl2pPr>
            <a:lvl3pPr marL="1015990" indent="0">
              <a:buNone/>
              <a:defRPr sz="2667"/>
            </a:lvl3pPr>
            <a:lvl4pPr marL="1523985" indent="0">
              <a:buNone/>
              <a:defRPr sz="2222"/>
            </a:lvl4pPr>
            <a:lvl5pPr marL="2031980" indent="0">
              <a:buNone/>
              <a:defRPr sz="2222"/>
            </a:lvl5pPr>
            <a:lvl6pPr marL="2539975" indent="0">
              <a:buNone/>
              <a:defRPr sz="2222"/>
            </a:lvl6pPr>
            <a:lvl7pPr marL="3047970" indent="0">
              <a:buNone/>
              <a:defRPr sz="2222"/>
            </a:lvl7pPr>
            <a:lvl8pPr marL="3555964" indent="0">
              <a:buNone/>
              <a:defRPr sz="2222"/>
            </a:lvl8pPr>
            <a:lvl9pPr marL="4063959" indent="0">
              <a:buNone/>
              <a:defRPr sz="2222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2286000"/>
            <a:ext cx="3276864" cy="4235098"/>
          </a:xfrm>
        </p:spPr>
        <p:txBody>
          <a:bodyPr/>
          <a:lstStyle>
            <a:lvl1pPr marL="0" indent="0">
              <a:buNone/>
              <a:defRPr sz="1778"/>
            </a:lvl1pPr>
            <a:lvl2pPr marL="507995" indent="0">
              <a:buNone/>
              <a:defRPr sz="1556"/>
            </a:lvl2pPr>
            <a:lvl3pPr marL="1015990" indent="0">
              <a:buNone/>
              <a:defRPr sz="1333"/>
            </a:lvl3pPr>
            <a:lvl4pPr marL="1523985" indent="0">
              <a:buNone/>
              <a:defRPr sz="1111"/>
            </a:lvl4pPr>
            <a:lvl5pPr marL="2031980" indent="0">
              <a:buNone/>
              <a:defRPr sz="1111"/>
            </a:lvl5pPr>
            <a:lvl6pPr marL="2539975" indent="0">
              <a:buNone/>
              <a:defRPr sz="1111"/>
            </a:lvl6pPr>
            <a:lvl7pPr marL="3047970" indent="0">
              <a:buNone/>
              <a:defRPr sz="1111"/>
            </a:lvl7pPr>
            <a:lvl8pPr marL="3555964" indent="0">
              <a:buNone/>
              <a:defRPr sz="1111"/>
            </a:lvl8pPr>
            <a:lvl9pPr marL="4063959" indent="0">
              <a:buNone/>
              <a:defRPr sz="111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58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500" y="405696"/>
            <a:ext cx="8763000" cy="1472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500" y="2028472"/>
            <a:ext cx="8763000" cy="48348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500" y="7062613"/>
            <a:ext cx="2286000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5500" y="7062613"/>
            <a:ext cx="3429000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5500" y="7062613"/>
            <a:ext cx="2286000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5614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1015990" rtl="0" eaLnBrk="1" latinLnBrk="0" hangingPunct="1">
        <a:lnSpc>
          <a:spcPct val="90000"/>
        </a:lnSpc>
        <a:spcBef>
          <a:spcPct val="0"/>
        </a:spcBef>
        <a:buNone/>
        <a:defRPr sz="48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3997" indent="-253997" algn="l" defTabSz="101599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3111" kern="1200">
          <a:solidFill>
            <a:schemeClr val="tx1"/>
          </a:solidFill>
          <a:latin typeface="+mn-lt"/>
          <a:ea typeface="+mn-ea"/>
          <a:cs typeface="+mn-cs"/>
        </a:defRPr>
      </a:lvl1pPr>
      <a:lvl2pPr marL="761992" indent="-253997" algn="l" defTabSz="101599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2pPr>
      <a:lvl3pPr marL="1269987" indent="-253997" algn="l" defTabSz="101599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222" kern="1200">
          <a:solidFill>
            <a:schemeClr val="tx1"/>
          </a:solidFill>
          <a:latin typeface="+mn-lt"/>
          <a:ea typeface="+mn-ea"/>
          <a:cs typeface="+mn-cs"/>
        </a:defRPr>
      </a:lvl3pPr>
      <a:lvl4pPr marL="1777982" indent="-253997" algn="l" defTabSz="101599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977" indent="-253997" algn="l" defTabSz="101599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793972" indent="-253997" algn="l" defTabSz="101599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301967" indent="-253997" algn="l" defTabSz="101599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962" indent="-253997" algn="l" defTabSz="101599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317957" indent="-253997" algn="l" defTabSz="101599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99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9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8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8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97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97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5964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3959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/>
          </p:cNvPr>
          <p:cNvSpPr txBox="1">
            <a:spLocks/>
          </p:cNvSpPr>
          <p:nvPr/>
        </p:nvSpPr>
        <p:spPr bwMode="auto">
          <a:xfrm>
            <a:off x="714376" y="2952750"/>
            <a:ext cx="8651874" cy="43391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4444" u="sng" spc="-119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Planning and Housing</a:t>
            </a:r>
          </a:p>
          <a:p>
            <a:pPr>
              <a:defRPr/>
            </a:pPr>
            <a:r>
              <a:rPr lang="en-US" sz="3111" spc="-11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sz="3111" spc="-11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(Sustainable </a:t>
            </a:r>
            <a:r>
              <a:rPr lang="en-US" sz="3111" spc="-119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111" spc="-11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ite Planning)</a:t>
            </a:r>
            <a:endParaRPr lang="en-IN" sz="3111" spc="-119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6429376" y="6866821"/>
            <a:ext cx="4196291" cy="74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IN" sz="2222" u="sng">
                <a:latin typeface="Times New Roman" pitchFamily="18" charset="0"/>
                <a:cs typeface="Times New Roman" pitchFamily="18" charset="0"/>
              </a:rPr>
              <a:t>Presented by: Ruchi Saxena</a:t>
            </a:r>
          </a:p>
          <a:p>
            <a:pPr eaLnBrk="0" hangingPunct="0"/>
            <a:endParaRPr lang="en-US" sz="20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22FCCAB-8F45-4B9C-9DDA-3D92A6746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0657" y="228600"/>
            <a:ext cx="1019343" cy="1217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9379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7684" y="119044"/>
            <a:ext cx="5377180" cy="2101088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22225">
              <a:lnSpc>
                <a:spcPct val="100000"/>
              </a:lnSpc>
              <a:spcBef>
                <a:spcPts val="670"/>
              </a:spcBef>
            </a:pPr>
            <a:r>
              <a:rPr spc="10" dirty="0"/>
              <a:t>Sustainable</a:t>
            </a:r>
            <a:r>
              <a:rPr spc="-30" dirty="0"/>
              <a:t> </a:t>
            </a:r>
            <a:r>
              <a:rPr spc="10" dirty="0"/>
              <a:t>Site</a:t>
            </a:r>
            <a:r>
              <a:rPr spc="-30" dirty="0"/>
              <a:t> </a:t>
            </a:r>
            <a:r>
              <a:rPr spc="10" dirty="0"/>
              <a:t>Planning</a:t>
            </a: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endParaRPr sz="2900" dirty="0"/>
          </a:p>
        </p:txBody>
      </p:sp>
      <p:grpSp>
        <p:nvGrpSpPr>
          <p:cNvPr id="3" name="object 3"/>
          <p:cNvGrpSpPr/>
          <p:nvPr/>
        </p:nvGrpSpPr>
        <p:grpSpPr>
          <a:xfrm>
            <a:off x="840203" y="2121697"/>
            <a:ext cx="4152900" cy="4269105"/>
            <a:chOff x="840203" y="2121697"/>
            <a:chExt cx="4152900" cy="426910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40203" y="2121697"/>
              <a:ext cx="4152900" cy="7493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40203" y="2910866"/>
              <a:ext cx="4152900" cy="3479800"/>
            </a:xfrm>
            <a:prstGeom prst="rect">
              <a:avLst/>
            </a:prstGeom>
          </p:spPr>
        </p:pic>
      </p:grpSp>
      <p:grpSp>
        <p:nvGrpSpPr>
          <p:cNvPr id="6" name="object 6"/>
          <p:cNvGrpSpPr/>
          <p:nvPr/>
        </p:nvGrpSpPr>
        <p:grpSpPr>
          <a:xfrm>
            <a:off x="5235114" y="2121697"/>
            <a:ext cx="4152900" cy="4269105"/>
            <a:chOff x="5235114" y="2121697"/>
            <a:chExt cx="4152900" cy="4269105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35114" y="2121697"/>
              <a:ext cx="4152900" cy="74930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35114" y="2910866"/>
              <a:ext cx="4152900" cy="3479800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5414259" y="2015632"/>
            <a:ext cx="3594735" cy="3615054"/>
          </a:xfrm>
          <a:prstGeom prst="rect">
            <a:avLst/>
          </a:prstGeom>
        </p:spPr>
        <p:txBody>
          <a:bodyPr vert="horz" wrap="square" lIns="0" tIns="235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5"/>
              </a:spcBef>
            </a:pPr>
            <a:r>
              <a:rPr sz="3200" spc="-10" dirty="0">
                <a:solidFill>
                  <a:srgbClr val="FFFFFF"/>
                </a:solidFill>
                <a:latin typeface="Georgia"/>
                <a:cs typeface="Georgia"/>
              </a:rPr>
              <a:t>Preferred</a:t>
            </a:r>
            <a:r>
              <a:rPr sz="3200" spc="-5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Georgia"/>
                <a:cs typeface="Georgia"/>
              </a:rPr>
              <a:t>Process</a:t>
            </a:r>
            <a:endParaRPr sz="3200">
              <a:latin typeface="Georgia"/>
              <a:cs typeface="Georgia"/>
            </a:endParaRPr>
          </a:p>
          <a:p>
            <a:pPr marL="478155" indent="-273050">
              <a:lnSpc>
                <a:spcPct val="100000"/>
              </a:lnSpc>
              <a:spcBef>
                <a:spcPts val="1480"/>
              </a:spcBef>
              <a:buChar char="●"/>
              <a:tabLst>
                <a:tab pos="478790" algn="l"/>
              </a:tabLst>
            </a:pP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Architect</a:t>
            </a:r>
            <a:r>
              <a:rPr sz="265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50" spc="10" dirty="0">
                <a:solidFill>
                  <a:srgbClr val="FFFFFF"/>
                </a:solidFill>
                <a:latin typeface="Georgia"/>
                <a:cs typeface="Georgia"/>
              </a:rPr>
              <a:t>+</a:t>
            </a:r>
            <a:r>
              <a:rPr sz="265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Engineer</a:t>
            </a:r>
            <a:endParaRPr sz="265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FFFFFF"/>
              </a:buClr>
              <a:buFont typeface="Georgia"/>
              <a:buChar char="●"/>
            </a:pPr>
            <a:endParaRPr sz="2450">
              <a:latin typeface="Georgia"/>
              <a:cs typeface="Georgia"/>
            </a:endParaRPr>
          </a:p>
          <a:p>
            <a:pPr marL="478155" indent="-273050">
              <a:lnSpc>
                <a:spcPct val="100000"/>
              </a:lnSpc>
              <a:buChar char="●"/>
              <a:tabLst>
                <a:tab pos="478790" algn="l"/>
              </a:tabLst>
            </a:pP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Preliminary</a:t>
            </a:r>
            <a:r>
              <a:rPr sz="265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Design</a:t>
            </a:r>
            <a:endParaRPr sz="265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FFFFFF"/>
              </a:buClr>
              <a:buFont typeface="Georgia"/>
              <a:buChar char="●"/>
            </a:pPr>
            <a:endParaRPr sz="2450">
              <a:latin typeface="Georgia"/>
              <a:cs typeface="Georgia"/>
            </a:endParaRPr>
          </a:p>
          <a:p>
            <a:pPr marL="478155" indent="-273050">
              <a:lnSpc>
                <a:spcPct val="100000"/>
              </a:lnSpc>
              <a:buChar char="●"/>
              <a:tabLst>
                <a:tab pos="478790" algn="l"/>
              </a:tabLst>
            </a:pP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Engineer</a:t>
            </a:r>
            <a:r>
              <a:rPr sz="265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50" spc="10" dirty="0">
                <a:solidFill>
                  <a:srgbClr val="FFFFFF"/>
                </a:solidFill>
                <a:latin typeface="Georgia"/>
                <a:cs typeface="Georgia"/>
              </a:rPr>
              <a:t>+</a:t>
            </a:r>
            <a:r>
              <a:rPr sz="265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Architect</a:t>
            </a:r>
            <a:endParaRPr sz="265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FFFFFF"/>
              </a:buClr>
              <a:buFont typeface="Georgia"/>
              <a:buChar char="●"/>
            </a:pPr>
            <a:endParaRPr sz="2450">
              <a:latin typeface="Georgia"/>
              <a:cs typeface="Georgia"/>
            </a:endParaRPr>
          </a:p>
          <a:p>
            <a:pPr marL="478155" indent="-273050">
              <a:lnSpc>
                <a:spcPct val="100000"/>
              </a:lnSpc>
              <a:buChar char="●"/>
              <a:tabLst>
                <a:tab pos="478790" algn="l"/>
              </a:tabLst>
            </a:pP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Final</a:t>
            </a:r>
            <a:r>
              <a:rPr sz="265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design</a:t>
            </a:r>
            <a:endParaRPr sz="2650">
              <a:latin typeface="Georgia"/>
              <a:cs typeface="Georg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22808" y="2015632"/>
            <a:ext cx="3302000" cy="3615054"/>
          </a:xfrm>
          <a:prstGeom prst="rect">
            <a:avLst/>
          </a:prstGeom>
        </p:spPr>
        <p:txBody>
          <a:bodyPr vert="horz" wrap="square" lIns="0" tIns="235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5"/>
              </a:spcBef>
            </a:pPr>
            <a:r>
              <a:rPr sz="3200" spc="-5" dirty="0">
                <a:solidFill>
                  <a:srgbClr val="FFFFFF"/>
                </a:solidFill>
                <a:latin typeface="Georgia"/>
                <a:cs typeface="Georgia"/>
              </a:rPr>
              <a:t>Typical</a:t>
            </a:r>
            <a:r>
              <a:rPr sz="3200" spc="-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Georgia"/>
                <a:cs typeface="Georgia"/>
              </a:rPr>
              <a:t>Process</a:t>
            </a:r>
            <a:endParaRPr sz="3200">
              <a:latin typeface="Georgia"/>
              <a:cs typeface="Georgia"/>
            </a:endParaRPr>
          </a:p>
          <a:p>
            <a:pPr marL="399415" indent="-273050">
              <a:lnSpc>
                <a:spcPct val="100000"/>
              </a:lnSpc>
              <a:spcBef>
                <a:spcPts val="1480"/>
              </a:spcBef>
              <a:buChar char="●"/>
              <a:tabLst>
                <a:tab pos="400050" algn="l"/>
              </a:tabLst>
            </a:pP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Architect</a:t>
            </a:r>
            <a:endParaRPr sz="265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FFFFFF"/>
              </a:buClr>
              <a:buFont typeface="Georgia"/>
              <a:buChar char="●"/>
            </a:pPr>
            <a:endParaRPr sz="2450">
              <a:latin typeface="Georgia"/>
              <a:cs typeface="Georgia"/>
            </a:endParaRPr>
          </a:p>
          <a:p>
            <a:pPr marL="399415" indent="-273050">
              <a:lnSpc>
                <a:spcPct val="100000"/>
              </a:lnSpc>
              <a:buChar char="●"/>
              <a:tabLst>
                <a:tab pos="400050" algn="l"/>
              </a:tabLst>
            </a:pP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Preliminary</a:t>
            </a:r>
            <a:r>
              <a:rPr sz="2650" spc="-4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Design</a:t>
            </a:r>
            <a:endParaRPr sz="265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FFFFFF"/>
              </a:buClr>
              <a:buFont typeface="Georgia"/>
              <a:buChar char="●"/>
            </a:pPr>
            <a:endParaRPr sz="2450">
              <a:latin typeface="Georgia"/>
              <a:cs typeface="Georgia"/>
            </a:endParaRPr>
          </a:p>
          <a:p>
            <a:pPr marL="399415" indent="-273050">
              <a:lnSpc>
                <a:spcPct val="100000"/>
              </a:lnSpc>
              <a:buChar char="●"/>
              <a:tabLst>
                <a:tab pos="400050" algn="l"/>
              </a:tabLst>
            </a:pP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Engineer</a:t>
            </a:r>
            <a:endParaRPr sz="265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FFFFFF"/>
              </a:buClr>
              <a:buFont typeface="Georgia"/>
              <a:buChar char="●"/>
            </a:pPr>
            <a:endParaRPr sz="2450">
              <a:latin typeface="Georgia"/>
              <a:cs typeface="Georgia"/>
            </a:endParaRPr>
          </a:p>
          <a:p>
            <a:pPr marL="399415" indent="-273050">
              <a:lnSpc>
                <a:spcPct val="100000"/>
              </a:lnSpc>
              <a:buChar char="●"/>
              <a:tabLst>
                <a:tab pos="400050" algn="l"/>
              </a:tabLst>
            </a:pP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Final</a:t>
            </a:r>
            <a:r>
              <a:rPr sz="265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FFFFFF"/>
                </a:solidFill>
                <a:latin typeface="Georgia"/>
                <a:cs typeface="Georgia"/>
              </a:rPr>
              <a:t>design</a:t>
            </a:r>
            <a:endParaRPr sz="265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7503" y="329650"/>
            <a:ext cx="5367020" cy="1624676"/>
          </a:xfrm>
          <a:prstGeom prst="rect">
            <a:avLst/>
          </a:prstGeom>
        </p:spPr>
        <p:txBody>
          <a:bodyPr vert="horz" wrap="square" lIns="0" tIns="1187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35"/>
              </a:spcBef>
            </a:pPr>
            <a:r>
              <a:rPr spc="10" dirty="0"/>
              <a:t>Sustainable</a:t>
            </a:r>
            <a:r>
              <a:rPr spc="-30" dirty="0"/>
              <a:t> </a:t>
            </a:r>
            <a:r>
              <a:rPr spc="10" dirty="0"/>
              <a:t>Site</a:t>
            </a:r>
            <a:r>
              <a:rPr spc="-30" dirty="0"/>
              <a:t> </a:t>
            </a:r>
            <a:r>
              <a:rPr spc="10" dirty="0" smtClean="0"/>
              <a:t>Planning</a:t>
            </a:r>
            <a:endParaRPr spc="10" dirty="0"/>
          </a:p>
        </p:txBody>
      </p:sp>
      <p:sp>
        <p:nvSpPr>
          <p:cNvPr id="3" name="object 3"/>
          <p:cNvSpPr txBox="1"/>
          <p:nvPr/>
        </p:nvSpPr>
        <p:spPr>
          <a:xfrm>
            <a:off x="753688" y="2120540"/>
            <a:ext cx="6696709" cy="30251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04800" indent="-292735">
              <a:lnSpc>
                <a:spcPct val="100000"/>
              </a:lnSpc>
              <a:spcBef>
                <a:spcPts val="130"/>
              </a:spcBef>
              <a:buChar char="●"/>
              <a:tabLst>
                <a:tab pos="305435" algn="l"/>
              </a:tabLst>
            </a:pPr>
            <a:r>
              <a:rPr sz="2900" spc="10" dirty="0">
                <a:solidFill>
                  <a:srgbClr val="FFFFFF"/>
                </a:solidFill>
                <a:latin typeface="Georgia"/>
                <a:cs typeface="Georgia"/>
              </a:rPr>
              <a:t>Basic</a:t>
            </a:r>
            <a:r>
              <a:rPr sz="29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10" dirty="0">
                <a:solidFill>
                  <a:srgbClr val="FFFFFF"/>
                </a:solidFill>
                <a:latin typeface="Georgia"/>
                <a:cs typeface="Georgia"/>
              </a:rPr>
              <a:t>Tool</a:t>
            </a:r>
            <a:r>
              <a:rPr sz="29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10" dirty="0">
                <a:solidFill>
                  <a:srgbClr val="FFFFFF"/>
                </a:solidFill>
                <a:latin typeface="Georgia"/>
                <a:cs typeface="Georgia"/>
              </a:rPr>
              <a:t>box</a:t>
            </a:r>
            <a:r>
              <a:rPr sz="29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10" dirty="0">
                <a:solidFill>
                  <a:srgbClr val="FFFFFF"/>
                </a:solidFill>
                <a:latin typeface="Georgia"/>
                <a:cs typeface="Georgia"/>
              </a:rPr>
              <a:t>for</a:t>
            </a:r>
            <a:r>
              <a:rPr sz="29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5" dirty="0">
                <a:solidFill>
                  <a:srgbClr val="FFFFFF"/>
                </a:solidFill>
                <a:latin typeface="Georgia"/>
                <a:cs typeface="Georgia"/>
              </a:rPr>
              <a:t>site</a:t>
            </a:r>
            <a:r>
              <a:rPr sz="29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10" dirty="0">
                <a:solidFill>
                  <a:srgbClr val="FFFFFF"/>
                </a:solidFill>
                <a:latin typeface="Georgia"/>
                <a:cs typeface="Georgia"/>
              </a:rPr>
              <a:t>planning</a:t>
            </a:r>
            <a:endParaRPr sz="29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FFFFFF"/>
              </a:buClr>
              <a:buFont typeface="Georgia"/>
              <a:buChar char="●"/>
            </a:pPr>
            <a:endParaRPr sz="3000">
              <a:latin typeface="Georgia"/>
              <a:cs typeface="Georgia"/>
            </a:endParaRPr>
          </a:p>
          <a:p>
            <a:pPr marL="304800" indent="-292735">
              <a:lnSpc>
                <a:spcPct val="100000"/>
              </a:lnSpc>
              <a:spcBef>
                <a:spcPts val="5"/>
              </a:spcBef>
              <a:buChar char="●"/>
              <a:tabLst>
                <a:tab pos="305435" algn="l"/>
              </a:tabLst>
            </a:pPr>
            <a:r>
              <a:rPr sz="2900" spc="10" dirty="0">
                <a:solidFill>
                  <a:srgbClr val="FFFFFF"/>
                </a:solidFill>
                <a:latin typeface="Georgia"/>
                <a:cs typeface="Georgia"/>
              </a:rPr>
              <a:t>Explain</a:t>
            </a:r>
            <a:r>
              <a:rPr sz="29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10" dirty="0">
                <a:solidFill>
                  <a:srgbClr val="FFFFFF"/>
                </a:solidFill>
                <a:latin typeface="Georgia"/>
                <a:cs typeface="Georgia"/>
              </a:rPr>
              <a:t>green</a:t>
            </a:r>
            <a:r>
              <a:rPr sz="29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10" dirty="0">
                <a:solidFill>
                  <a:srgbClr val="FFFFFF"/>
                </a:solidFill>
                <a:latin typeface="Georgia"/>
                <a:cs typeface="Georgia"/>
              </a:rPr>
              <a:t>methods</a:t>
            </a:r>
            <a:r>
              <a:rPr sz="29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10" dirty="0">
                <a:solidFill>
                  <a:srgbClr val="FFFFFF"/>
                </a:solidFill>
                <a:latin typeface="Georgia"/>
                <a:cs typeface="Georgia"/>
              </a:rPr>
              <a:t>and</a:t>
            </a:r>
            <a:r>
              <a:rPr sz="29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10" dirty="0">
                <a:solidFill>
                  <a:srgbClr val="FFFFFF"/>
                </a:solidFill>
                <a:latin typeface="Georgia"/>
                <a:cs typeface="Georgia"/>
              </a:rPr>
              <a:t>techniques</a:t>
            </a:r>
            <a:endParaRPr sz="29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FFFFF"/>
              </a:buClr>
              <a:buFont typeface="Georgia"/>
              <a:buChar char="●"/>
            </a:pPr>
            <a:endParaRPr sz="2700">
              <a:latin typeface="Georgia"/>
              <a:cs typeface="Georgia"/>
            </a:endParaRPr>
          </a:p>
          <a:p>
            <a:pPr marL="304800" indent="-292735">
              <a:lnSpc>
                <a:spcPct val="100000"/>
              </a:lnSpc>
              <a:buChar char="●"/>
              <a:tabLst>
                <a:tab pos="305435" algn="l"/>
              </a:tabLst>
            </a:pPr>
            <a:r>
              <a:rPr sz="2900" spc="5" dirty="0">
                <a:solidFill>
                  <a:srgbClr val="FFFFFF"/>
                </a:solidFill>
                <a:latin typeface="Georgia"/>
                <a:cs typeface="Georgia"/>
              </a:rPr>
              <a:t>Facilitate</a:t>
            </a:r>
            <a:r>
              <a:rPr sz="29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10" dirty="0">
                <a:solidFill>
                  <a:srgbClr val="FFFFFF"/>
                </a:solidFill>
                <a:latin typeface="Georgia"/>
                <a:cs typeface="Georgia"/>
              </a:rPr>
              <a:t>green</a:t>
            </a:r>
            <a:r>
              <a:rPr sz="29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10" dirty="0">
                <a:solidFill>
                  <a:srgbClr val="FFFFFF"/>
                </a:solidFill>
                <a:latin typeface="Georgia"/>
                <a:cs typeface="Georgia"/>
              </a:rPr>
              <a:t>techniques</a:t>
            </a:r>
            <a:endParaRPr sz="29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FFFFF"/>
              </a:buClr>
              <a:buFont typeface="Georgia"/>
              <a:buChar char="●"/>
            </a:pPr>
            <a:endParaRPr sz="2700">
              <a:latin typeface="Georgia"/>
              <a:cs typeface="Georgia"/>
            </a:endParaRPr>
          </a:p>
          <a:p>
            <a:pPr marL="304800" indent="-292735">
              <a:lnSpc>
                <a:spcPct val="100000"/>
              </a:lnSpc>
              <a:buChar char="●"/>
              <a:tabLst>
                <a:tab pos="305435" algn="l"/>
              </a:tabLst>
            </a:pPr>
            <a:r>
              <a:rPr sz="2900" spc="10" dirty="0">
                <a:solidFill>
                  <a:srgbClr val="FFFFFF"/>
                </a:solidFill>
                <a:latin typeface="Georgia"/>
                <a:cs typeface="Georgia"/>
              </a:rPr>
              <a:t>Create</a:t>
            </a:r>
            <a:r>
              <a:rPr sz="29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10" dirty="0">
                <a:solidFill>
                  <a:srgbClr val="FFFFFF"/>
                </a:solidFill>
                <a:latin typeface="Georgia"/>
                <a:cs typeface="Georgia"/>
              </a:rPr>
              <a:t>better</a:t>
            </a:r>
            <a:r>
              <a:rPr sz="29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5" dirty="0">
                <a:solidFill>
                  <a:srgbClr val="FFFFFF"/>
                </a:solidFill>
                <a:latin typeface="Georgia"/>
                <a:cs typeface="Georgia"/>
              </a:rPr>
              <a:t>designs/facilities</a:t>
            </a:r>
            <a:endParaRPr sz="29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7503" y="329650"/>
            <a:ext cx="5367020" cy="1624676"/>
          </a:xfrm>
          <a:prstGeom prst="rect">
            <a:avLst/>
          </a:prstGeom>
        </p:spPr>
        <p:txBody>
          <a:bodyPr vert="horz" wrap="square" lIns="0" tIns="1187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35"/>
              </a:spcBef>
            </a:pPr>
            <a:r>
              <a:rPr spc="10" dirty="0"/>
              <a:t>Sustainable</a:t>
            </a:r>
            <a:r>
              <a:rPr spc="-30" dirty="0"/>
              <a:t> </a:t>
            </a:r>
            <a:r>
              <a:rPr spc="10" dirty="0"/>
              <a:t>Site</a:t>
            </a:r>
            <a:r>
              <a:rPr spc="-30" dirty="0"/>
              <a:t> </a:t>
            </a:r>
            <a:r>
              <a:rPr spc="10" dirty="0" smtClean="0"/>
              <a:t>Planning</a:t>
            </a:r>
            <a:endParaRPr spc="10" dirty="0"/>
          </a:p>
        </p:txBody>
      </p:sp>
      <p:sp>
        <p:nvSpPr>
          <p:cNvPr id="3" name="object 3"/>
          <p:cNvSpPr txBox="1"/>
          <p:nvPr/>
        </p:nvSpPr>
        <p:spPr>
          <a:xfrm>
            <a:off x="538393" y="2127658"/>
            <a:ext cx="8843645" cy="2999105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12700" marR="5080">
              <a:lnSpc>
                <a:spcPts val="3900"/>
              </a:lnSpc>
              <a:spcBef>
                <a:spcPts val="445"/>
              </a:spcBef>
            </a:pPr>
            <a:r>
              <a:rPr sz="3450" i="1" spc="5" dirty="0">
                <a:solidFill>
                  <a:srgbClr val="FFFFFF"/>
                </a:solidFill>
                <a:latin typeface="Georgia"/>
                <a:cs typeface="Georgia"/>
              </a:rPr>
              <a:t>" </a:t>
            </a:r>
            <a:r>
              <a:rPr sz="3450" i="1" spc="1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3450" i="1" dirty="0">
                <a:solidFill>
                  <a:srgbClr val="FFFFFF"/>
                </a:solidFill>
                <a:latin typeface="Georgia"/>
                <a:cs typeface="Georgia"/>
              </a:rPr>
              <a:t>site plan that that </a:t>
            </a:r>
            <a:r>
              <a:rPr sz="3450" i="1" spc="5" dirty="0">
                <a:solidFill>
                  <a:srgbClr val="FFFFFF"/>
                </a:solidFill>
                <a:latin typeface="Georgia"/>
                <a:cs typeface="Georgia"/>
              </a:rPr>
              <a:t>has </a:t>
            </a:r>
            <a:r>
              <a:rPr sz="3450" i="1" dirty="0">
                <a:solidFill>
                  <a:srgbClr val="FFFFFF"/>
                </a:solidFill>
                <a:latin typeface="Georgia"/>
                <a:cs typeface="Georgia"/>
              </a:rPr>
              <a:t>the least </a:t>
            </a:r>
            <a:r>
              <a:rPr sz="3450" i="1" spc="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3450" i="1" dirty="0">
                <a:solidFill>
                  <a:srgbClr val="FFFFFF"/>
                </a:solidFill>
                <a:latin typeface="Georgia"/>
                <a:cs typeface="Georgia"/>
              </a:rPr>
              <a:t>environmental impact</a:t>
            </a:r>
            <a:r>
              <a:rPr sz="3450" i="1" spc="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3450" i="1" dirty="0">
                <a:solidFill>
                  <a:srgbClr val="FFFFFF"/>
                </a:solidFill>
                <a:latin typeface="Georgia"/>
                <a:cs typeface="Georgia"/>
              </a:rPr>
              <a:t>while</a:t>
            </a:r>
            <a:r>
              <a:rPr sz="3450" i="1" spc="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3450" i="1" dirty="0">
                <a:solidFill>
                  <a:srgbClr val="FFFFFF"/>
                </a:solidFill>
                <a:latin typeface="Georgia"/>
                <a:cs typeface="Georgia"/>
              </a:rPr>
              <a:t>still</a:t>
            </a:r>
            <a:r>
              <a:rPr sz="3450" i="1" spc="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3450" i="1" dirty="0">
                <a:solidFill>
                  <a:srgbClr val="FFFFFF"/>
                </a:solidFill>
                <a:latin typeface="Georgia"/>
                <a:cs typeface="Georgia"/>
              </a:rPr>
              <a:t>meeting</a:t>
            </a:r>
            <a:r>
              <a:rPr sz="3450" i="1" spc="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3450" i="1" dirty="0">
                <a:solidFill>
                  <a:srgbClr val="FFFFFF"/>
                </a:solidFill>
                <a:latin typeface="Georgia"/>
                <a:cs typeface="Georgia"/>
              </a:rPr>
              <a:t>the </a:t>
            </a:r>
            <a:r>
              <a:rPr sz="3450" i="1" spc="-8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3450" i="1" dirty="0">
                <a:solidFill>
                  <a:srgbClr val="FFFFFF"/>
                </a:solidFill>
                <a:latin typeface="Georgia"/>
                <a:cs typeface="Georgia"/>
              </a:rPr>
              <a:t>clients</a:t>
            </a:r>
            <a:r>
              <a:rPr sz="3450" i="1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3450" i="1" dirty="0">
                <a:solidFill>
                  <a:srgbClr val="FFFFFF"/>
                </a:solidFill>
                <a:latin typeface="Georgia"/>
                <a:cs typeface="Georgia"/>
              </a:rPr>
              <a:t>project goals."</a:t>
            </a:r>
            <a:endParaRPr sz="3450">
              <a:latin typeface="Georgia"/>
              <a:cs typeface="Georgia"/>
            </a:endParaRPr>
          </a:p>
          <a:p>
            <a:pPr marL="12700" marR="892175">
              <a:lnSpc>
                <a:spcPts val="4200"/>
              </a:lnSpc>
              <a:spcBef>
                <a:spcPts val="3060"/>
              </a:spcBef>
            </a:pPr>
            <a:r>
              <a:rPr sz="2650" i="1" spc="5" dirty="0">
                <a:latin typeface="Georgia"/>
                <a:cs typeface="Georgia"/>
              </a:rPr>
              <a:t>"</a:t>
            </a:r>
            <a:r>
              <a:rPr sz="2650" i="1" spc="254" dirty="0">
                <a:latin typeface="Georgia"/>
                <a:cs typeface="Georgia"/>
              </a:rPr>
              <a:t> </a:t>
            </a:r>
            <a:r>
              <a:rPr sz="3700" i="1" spc="10" dirty="0">
                <a:latin typeface="Georgia"/>
                <a:cs typeface="Georgia"/>
              </a:rPr>
              <a:t>Green</a:t>
            </a:r>
            <a:r>
              <a:rPr sz="3700" i="1" dirty="0">
                <a:latin typeface="Georgia"/>
                <a:cs typeface="Georgia"/>
              </a:rPr>
              <a:t> </a:t>
            </a:r>
            <a:r>
              <a:rPr sz="3700" i="1" spc="10" dirty="0">
                <a:latin typeface="Georgia"/>
                <a:cs typeface="Georgia"/>
              </a:rPr>
              <a:t>design</a:t>
            </a:r>
            <a:r>
              <a:rPr sz="3700" i="1" dirty="0">
                <a:latin typeface="Georgia"/>
                <a:cs typeface="Georgia"/>
              </a:rPr>
              <a:t> </a:t>
            </a:r>
            <a:r>
              <a:rPr sz="3700" i="1" spc="5" dirty="0">
                <a:latin typeface="Georgia"/>
                <a:cs typeface="Georgia"/>
              </a:rPr>
              <a:t>is</a:t>
            </a:r>
            <a:r>
              <a:rPr sz="3700" i="1" dirty="0">
                <a:latin typeface="Georgia"/>
                <a:cs typeface="Georgia"/>
              </a:rPr>
              <a:t> </a:t>
            </a:r>
            <a:r>
              <a:rPr sz="3700" i="1" spc="10" dirty="0">
                <a:latin typeface="Georgia"/>
                <a:cs typeface="Georgia"/>
              </a:rPr>
              <a:t>only</a:t>
            </a:r>
            <a:r>
              <a:rPr sz="3700" i="1" dirty="0">
                <a:latin typeface="Georgia"/>
                <a:cs typeface="Georgia"/>
              </a:rPr>
              <a:t> </a:t>
            </a:r>
            <a:r>
              <a:rPr sz="3700" i="1" spc="10" dirty="0">
                <a:latin typeface="Georgia"/>
                <a:cs typeface="Georgia"/>
              </a:rPr>
              <a:t>sustainable</a:t>
            </a:r>
            <a:r>
              <a:rPr sz="3700" i="1" dirty="0">
                <a:latin typeface="Georgia"/>
                <a:cs typeface="Georgia"/>
              </a:rPr>
              <a:t> </a:t>
            </a:r>
            <a:r>
              <a:rPr sz="3700" i="1" spc="5" dirty="0">
                <a:latin typeface="Georgia"/>
                <a:cs typeface="Georgia"/>
              </a:rPr>
              <a:t>if</a:t>
            </a:r>
            <a:r>
              <a:rPr sz="3700" i="1" spc="-5" dirty="0">
                <a:latin typeface="Georgia"/>
                <a:cs typeface="Georgia"/>
              </a:rPr>
              <a:t> </a:t>
            </a:r>
            <a:r>
              <a:rPr sz="3700" i="1" spc="5" dirty="0">
                <a:latin typeface="Georgia"/>
                <a:cs typeface="Georgia"/>
              </a:rPr>
              <a:t>it </a:t>
            </a:r>
            <a:r>
              <a:rPr sz="3700" i="1" spc="-875" dirty="0">
                <a:latin typeface="Georgia"/>
                <a:cs typeface="Georgia"/>
              </a:rPr>
              <a:t> </a:t>
            </a:r>
            <a:r>
              <a:rPr sz="3700" i="1" spc="15" dirty="0">
                <a:latin typeface="Georgia"/>
                <a:cs typeface="Georgia"/>
              </a:rPr>
              <a:t>makes</a:t>
            </a:r>
            <a:r>
              <a:rPr sz="3700" i="1" spc="-5" dirty="0">
                <a:latin typeface="Georgia"/>
                <a:cs typeface="Georgia"/>
              </a:rPr>
              <a:t> </a:t>
            </a:r>
            <a:r>
              <a:rPr sz="3700" i="1" spc="10" dirty="0">
                <a:latin typeface="Georgia"/>
                <a:cs typeface="Georgia"/>
              </a:rPr>
              <a:t>sense</a:t>
            </a:r>
            <a:r>
              <a:rPr sz="3700" i="1" dirty="0">
                <a:latin typeface="Georgia"/>
                <a:cs typeface="Georgia"/>
              </a:rPr>
              <a:t> </a:t>
            </a:r>
            <a:r>
              <a:rPr sz="3700" i="1" spc="10" dirty="0">
                <a:latin typeface="Georgia"/>
                <a:cs typeface="Georgia"/>
              </a:rPr>
              <a:t>financially</a:t>
            </a:r>
            <a:r>
              <a:rPr sz="3700" i="1" spc="-5" dirty="0">
                <a:latin typeface="Georgia"/>
                <a:cs typeface="Georgia"/>
              </a:rPr>
              <a:t> </a:t>
            </a:r>
            <a:r>
              <a:rPr sz="3700" i="1" spc="10" dirty="0">
                <a:latin typeface="Georgia"/>
                <a:cs typeface="Georgia"/>
              </a:rPr>
              <a:t>as</a:t>
            </a:r>
            <a:r>
              <a:rPr sz="3700" i="1" spc="-5" dirty="0">
                <a:latin typeface="Georgia"/>
                <a:cs typeface="Georgia"/>
              </a:rPr>
              <a:t> </a:t>
            </a:r>
            <a:r>
              <a:rPr sz="3700" i="1" spc="5" dirty="0">
                <a:latin typeface="Georgia"/>
                <a:cs typeface="Georgia"/>
              </a:rPr>
              <a:t>well."</a:t>
            </a:r>
            <a:endParaRPr sz="3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160000" cy="7620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27503" y="329650"/>
            <a:ext cx="5367020" cy="1624676"/>
          </a:xfrm>
          <a:prstGeom prst="rect">
            <a:avLst/>
          </a:prstGeom>
        </p:spPr>
        <p:txBody>
          <a:bodyPr vert="horz" wrap="square" lIns="0" tIns="1187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35"/>
              </a:spcBef>
            </a:pPr>
            <a:r>
              <a:rPr spc="10" dirty="0"/>
              <a:t>Sustainable</a:t>
            </a:r>
            <a:r>
              <a:rPr spc="-30" dirty="0"/>
              <a:t> </a:t>
            </a:r>
            <a:r>
              <a:rPr spc="10" dirty="0"/>
              <a:t>Site</a:t>
            </a:r>
            <a:r>
              <a:rPr spc="-30" dirty="0"/>
              <a:t> </a:t>
            </a:r>
            <a:r>
              <a:rPr spc="10" dirty="0" smtClean="0"/>
              <a:t>Planning</a:t>
            </a:r>
            <a:endParaRPr spc="10" dirty="0"/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181600" y="2006643"/>
            <a:ext cx="4843175" cy="461365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01803" y="2006644"/>
            <a:ext cx="4813150" cy="4634884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2120900" y="6870700"/>
            <a:ext cx="262318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latin typeface="Georgia"/>
                <a:cs typeface="Georgia"/>
              </a:rPr>
              <a:t>WHY</a:t>
            </a:r>
            <a:r>
              <a:rPr sz="3200" spc="-90" dirty="0">
                <a:latin typeface="Georgia"/>
                <a:cs typeface="Georgia"/>
              </a:rPr>
              <a:t> </a:t>
            </a:r>
            <a:r>
              <a:rPr sz="3200" spc="-5" dirty="0">
                <a:latin typeface="Georgia"/>
                <a:cs typeface="Georgia"/>
              </a:rPr>
              <a:t>NOT??!!</a:t>
            </a:r>
            <a:endParaRPr sz="3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0100" y="465666"/>
            <a:ext cx="5367020" cy="5943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10" dirty="0"/>
              <a:t>Sustainable</a:t>
            </a:r>
            <a:r>
              <a:rPr spc="-30" dirty="0"/>
              <a:t> </a:t>
            </a:r>
            <a:r>
              <a:rPr spc="10" dirty="0"/>
              <a:t>Site</a:t>
            </a:r>
            <a:r>
              <a:rPr spc="-30" dirty="0"/>
              <a:t> </a:t>
            </a:r>
            <a:r>
              <a:rPr spc="10" dirty="0"/>
              <a:t>Planning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00100" y="1083733"/>
            <a:ext cx="7922895" cy="5595762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17500" indent="-292735">
              <a:lnSpc>
                <a:spcPct val="100000"/>
              </a:lnSpc>
              <a:spcBef>
                <a:spcPts val="2170"/>
              </a:spcBef>
              <a:buChar char="●"/>
              <a:tabLst>
                <a:tab pos="317500" algn="l"/>
              </a:tabLst>
            </a:pPr>
            <a:endParaRPr lang="en-US" sz="2900" spc="10" dirty="0" smtClean="0">
              <a:solidFill>
                <a:srgbClr val="FFFFFF"/>
              </a:solidFill>
              <a:latin typeface="Georgia"/>
              <a:cs typeface="Georgia"/>
            </a:endParaRPr>
          </a:p>
          <a:p>
            <a:pPr marL="317500" indent="-292735">
              <a:lnSpc>
                <a:spcPct val="100000"/>
              </a:lnSpc>
              <a:spcBef>
                <a:spcPts val="2170"/>
              </a:spcBef>
              <a:buChar char="●"/>
              <a:tabLst>
                <a:tab pos="317500" algn="l"/>
              </a:tabLst>
            </a:pPr>
            <a:r>
              <a:rPr sz="2900" spc="10" dirty="0" smtClean="0">
                <a:solidFill>
                  <a:srgbClr val="FFFFFF"/>
                </a:solidFill>
                <a:latin typeface="Georgia"/>
                <a:cs typeface="Georgia"/>
              </a:rPr>
              <a:t>Site</a:t>
            </a:r>
            <a:r>
              <a:rPr sz="2900" spc="-1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10" dirty="0">
                <a:solidFill>
                  <a:srgbClr val="FFFFFF"/>
                </a:solidFill>
                <a:latin typeface="Georgia"/>
                <a:cs typeface="Georgia"/>
              </a:rPr>
              <a:t>selection</a:t>
            </a:r>
            <a:r>
              <a:rPr sz="29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5" dirty="0">
                <a:solidFill>
                  <a:srgbClr val="FFFFFF"/>
                </a:solidFill>
                <a:latin typeface="Georgia"/>
                <a:cs typeface="Georgia"/>
              </a:rPr>
              <a:t>is</a:t>
            </a:r>
            <a:r>
              <a:rPr sz="29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10" dirty="0">
                <a:solidFill>
                  <a:srgbClr val="FFFFFF"/>
                </a:solidFill>
                <a:latin typeface="Georgia"/>
                <a:cs typeface="Georgia"/>
              </a:rPr>
              <a:t>environmentally</a:t>
            </a:r>
            <a:r>
              <a:rPr sz="29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10" dirty="0">
                <a:solidFill>
                  <a:srgbClr val="FFFFFF"/>
                </a:solidFill>
                <a:latin typeface="Georgia"/>
                <a:cs typeface="Georgia"/>
              </a:rPr>
              <a:t>responsible</a:t>
            </a:r>
            <a:endParaRPr sz="29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FFFFF"/>
              </a:buClr>
              <a:buFont typeface="Georgia"/>
              <a:buChar char="●"/>
            </a:pPr>
            <a:endParaRPr sz="2700" dirty="0">
              <a:latin typeface="Georgia"/>
              <a:cs typeface="Georgia"/>
            </a:endParaRPr>
          </a:p>
          <a:p>
            <a:pPr marL="317500" indent="-292735">
              <a:lnSpc>
                <a:spcPct val="100000"/>
              </a:lnSpc>
              <a:spcBef>
                <a:spcPts val="5"/>
              </a:spcBef>
              <a:buChar char="●"/>
              <a:tabLst>
                <a:tab pos="317500" algn="l"/>
              </a:tabLst>
            </a:pPr>
            <a:r>
              <a:rPr sz="2900" spc="10" dirty="0">
                <a:solidFill>
                  <a:srgbClr val="FFFFFF"/>
                </a:solidFill>
                <a:latin typeface="Georgia"/>
                <a:cs typeface="Georgia"/>
              </a:rPr>
              <a:t>Building</a:t>
            </a:r>
            <a:r>
              <a:rPr sz="29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10" dirty="0">
                <a:solidFill>
                  <a:srgbClr val="FFFFFF"/>
                </a:solidFill>
                <a:latin typeface="Georgia"/>
                <a:cs typeface="Georgia"/>
              </a:rPr>
              <a:t>orientation</a:t>
            </a:r>
            <a:r>
              <a:rPr sz="29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5" dirty="0">
                <a:solidFill>
                  <a:srgbClr val="FFFFFF"/>
                </a:solidFill>
                <a:latin typeface="Georgia"/>
                <a:cs typeface="Georgia"/>
              </a:rPr>
              <a:t>is</a:t>
            </a:r>
            <a:r>
              <a:rPr sz="29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10" dirty="0">
                <a:solidFill>
                  <a:srgbClr val="FFFFFF"/>
                </a:solidFill>
                <a:latin typeface="Georgia"/>
                <a:cs typeface="Georgia"/>
              </a:rPr>
              <a:t>optimized</a:t>
            </a:r>
            <a:endParaRPr sz="29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FFFFFF"/>
              </a:buClr>
              <a:buFont typeface="Georgia"/>
              <a:buChar char="●"/>
            </a:pPr>
            <a:endParaRPr sz="3000" dirty="0">
              <a:latin typeface="Georgia"/>
              <a:cs typeface="Georgia"/>
            </a:endParaRPr>
          </a:p>
          <a:p>
            <a:pPr marL="317500" indent="-292735">
              <a:lnSpc>
                <a:spcPct val="100000"/>
              </a:lnSpc>
              <a:buChar char="●"/>
              <a:tabLst>
                <a:tab pos="317500" algn="l"/>
              </a:tabLst>
            </a:pPr>
            <a:r>
              <a:rPr sz="2900" spc="10" dirty="0">
                <a:solidFill>
                  <a:srgbClr val="FFFFFF"/>
                </a:solidFill>
                <a:latin typeface="Georgia"/>
                <a:cs typeface="Georgia"/>
              </a:rPr>
              <a:t>Impervious</a:t>
            </a:r>
            <a:r>
              <a:rPr sz="29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10" dirty="0">
                <a:solidFill>
                  <a:srgbClr val="FFFFFF"/>
                </a:solidFill>
                <a:latin typeface="Georgia"/>
                <a:cs typeface="Georgia"/>
              </a:rPr>
              <a:t>surfaces</a:t>
            </a:r>
            <a:r>
              <a:rPr sz="29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5" dirty="0">
                <a:solidFill>
                  <a:srgbClr val="FFFFFF"/>
                </a:solidFill>
                <a:latin typeface="Georgia"/>
                <a:cs typeface="Georgia"/>
              </a:rPr>
              <a:t>are</a:t>
            </a:r>
            <a:r>
              <a:rPr sz="29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10" dirty="0">
                <a:solidFill>
                  <a:srgbClr val="FFFFFF"/>
                </a:solidFill>
                <a:latin typeface="Georgia"/>
                <a:cs typeface="Georgia"/>
              </a:rPr>
              <a:t>minimized</a:t>
            </a:r>
            <a:endParaRPr sz="29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FFFFF"/>
              </a:buClr>
              <a:buFont typeface="Georgia"/>
              <a:buChar char="●"/>
            </a:pPr>
            <a:endParaRPr sz="2700" dirty="0">
              <a:latin typeface="Georgia"/>
              <a:cs typeface="Georgia"/>
            </a:endParaRPr>
          </a:p>
          <a:p>
            <a:pPr marL="317500" indent="-292735">
              <a:lnSpc>
                <a:spcPct val="100000"/>
              </a:lnSpc>
              <a:buChar char="●"/>
              <a:tabLst>
                <a:tab pos="317500" algn="l"/>
              </a:tabLst>
            </a:pPr>
            <a:r>
              <a:rPr sz="2900" spc="10" dirty="0">
                <a:solidFill>
                  <a:srgbClr val="FFFFFF"/>
                </a:solidFill>
                <a:latin typeface="Georgia"/>
                <a:cs typeface="Georgia"/>
              </a:rPr>
              <a:t>Site</a:t>
            </a:r>
            <a:r>
              <a:rPr sz="29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10" dirty="0">
                <a:solidFill>
                  <a:srgbClr val="FFFFFF"/>
                </a:solidFill>
                <a:latin typeface="Georgia"/>
                <a:cs typeface="Georgia"/>
              </a:rPr>
              <a:t>disturbance</a:t>
            </a:r>
            <a:r>
              <a:rPr sz="29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5" dirty="0">
                <a:solidFill>
                  <a:srgbClr val="FFFFFF"/>
                </a:solidFill>
                <a:latin typeface="Georgia"/>
                <a:cs typeface="Georgia"/>
              </a:rPr>
              <a:t>is</a:t>
            </a:r>
            <a:r>
              <a:rPr sz="29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10" dirty="0">
                <a:solidFill>
                  <a:srgbClr val="FFFFFF"/>
                </a:solidFill>
                <a:latin typeface="Georgia"/>
                <a:cs typeface="Georgia"/>
              </a:rPr>
              <a:t>minimized</a:t>
            </a:r>
            <a:endParaRPr sz="29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FFFFFF"/>
              </a:buClr>
              <a:buFont typeface="Georgia"/>
              <a:buChar char="●"/>
            </a:pPr>
            <a:endParaRPr sz="2700" dirty="0">
              <a:latin typeface="Georgia"/>
              <a:cs typeface="Georgia"/>
            </a:endParaRPr>
          </a:p>
          <a:p>
            <a:pPr marL="317500" indent="-292735">
              <a:lnSpc>
                <a:spcPct val="100000"/>
              </a:lnSpc>
              <a:buChar char="●"/>
              <a:tabLst>
                <a:tab pos="317500" algn="l"/>
              </a:tabLst>
            </a:pPr>
            <a:r>
              <a:rPr sz="2900" spc="10" dirty="0">
                <a:solidFill>
                  <a:srgbClr val="FFFFFF"/>
                </a:solidFill>
                <a:latin typeface="Georgia"/>
                <a:cs typeface="Georgia"/>
              </a:rPr>
              <a:t>Stormwater</a:t>
            </a:r>
            <a:r>
              <a:rPr sz="29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10" dirty="0">
                <a:solidFill>
                  <a:srgbClr val="FFFFFF"/>
                </a:solidFill>
                <a:latin typeface="Georgia"/>
                <a:cs typeface="Georgia"/>
              </a:rPr>
              <a:t>quantity</a:t>
            </a:r>
            <a:r>
              <a:rPr sz="29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10" dirty="0">
                <a:solidFill>
                  <a:srgbClr val="FFFFFF"/>
                </a:solidFill>
                <a:latin typeface="Georgia"/>
                <a:cs typeface="Georgia"/>
              </a:rPr>
              <a:t>and</a:t>
            </a:r>
            <a:r>
              <a:rPr sz="29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10" dirty="0">
                <a:solidFill>
                  <a:srgbClr val="FFFFFF"/>
                </a:solidFill>
                <a:latin typeface="Georgia"/>
                <a:cs typeface="Georgia"/>
              </a:rPr>
              <a:t>quality</a:t>
            </a:r>
            <a:r>
              <a:rPr sz="2900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5" dirty="0">
                <a:solidFill>
                  <a:srgbClr val="FFFFFF"/>
                </a:solidFill>
                <a:latin typeface="Georgia"/>
                <a:cs typeface="Georgia"/>
              </a:rPr>
              <a:t>is</a:t>
            </a:r>
            <a:r>
              <a:rPr sz="29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10" dirty="0">
                <a:solidFill>
                  <a:srgbClr val="FFFFFF"/>
                </a:solidFill>
                <a:latin typeface="Georgia"/>
                <a:cs typeface="Georgia"/>
              </a:rPr>
              <a:t>considered</a:t>
            </a:r>
            <a:endParaRPr sz="29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FFFFF"/>
              </a:buClr>
              <a:buFont typeface="Georgia"/>
              <a:buChar char="●"/>
            </a:pPr>
            <a:endParaRPr sz="2700" dirty="0">
              <a:latin typeface="Georgia"/>
              <a:cs typeface="Georgia"/>
            </a:endParaRPr>
          </a:p>
          <a:p>
            <a:pPr marL="317500" indent="-292735">
              <a:lnSpc>
                <a:spcPct val="100000"/>
              </a:lnSpc>
              <a:buChar char="●"/>
              <a:tabLst>
                <a:tab pos="317500" algn="l"/>
              </a:tabLst>
            </a:pPr>
            <a:r>
              <a:rPr sz="2900" spc="10" dirty="0">
                <a:solidFill>
                  <a:srgbClr val="FFFFFF"/>
                </a:solidFill>
                <a:latin typeface="Georgia"/>
                <a:cs typeface="Georgia"/>
              </a:rPr>
              <a:t>Landscaping</a:t>
            </a:r>
            <a:r>
              <a:rPr sz="29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5" dirty="0">
                <a:solidFill>
                  <a:srgbClr val="FFFFFF"/>
                </a:solidFill>
                <a:latin typeface="Georgia"/>
                <a:cs typeface="Georgia"/>
              </a:rPr>
              <a:t>is</a:t>
            </a:r>
            <a:r>
              <a:rPr sz="29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10" dirty="0">
                <a:solidFill>
                  <a:srgbClr val="FFFFFF"/>
                </a:solidFill>
                <a:latin typeface="Georgia"/>
                <a:cs typeface="Georgia"/>
              </a:rPr>
              <a:t>water</a:t>
            </a:r>
            <a:r>
              <a:rPr sz="2900" spc="5" dirty="0">
                <a:solidFill>
                  <a:srgbClr val="FFFFFF"/>
                </a:solidFill>
                <a:latin typeface="Georgia"/>
                <a:cs typeface="Georgia"/>
              </a:rPr>
              <a:t> efficient</a:t>
            </a:r>
            <a:r>
              <a:rPr sz="2900" spc="10" dirty="0">
                <a:solidFill>
                  <a:srgbClr val="FFFFFF"/>
                </a:solidFill>
                <a:latin typeface="Georgia"/>
                <a:cs typeface="Georgia"/>
              </a:rPr>
              <a:t> and</a:t>
            </a:r>
            <a:r>
              <a:rPr sz="29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5" dirty="0">
                <a:solidFill>
                  <a:srgbClr val="FFFFFF"/>
                </a:solidFill>
                <a:latin typeface="Georgia"/>
                <a:cs typeface="Georgia"/>
              </a:rPr>
              <a:t>active</a:t>
            </a:r>
            <a:endParaRPr sz="29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7503" y="655924"/>
            <a:ext cx="5367020" cy="5943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10" dirty="0"/>
              <a:t>Sustainable</a:t>
            </a:r>
            <a:r>
              <a:rPr spc="-30" dirty="0"/>
              <a:t> </a:t>
            </a:r>
            <a:r>
              <a:rPr spc="10" dirty="0"/>
              <a:t>Site</a:t>
            </a:r>
            <a:r>
              <a:rPr spc="-30" dirty="0"/>
              <a:t> </a:t>
            </a:r>
            <a:r>
              <a:rPr spc="10" dirty="0"/>
              <a:t>Planning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10594" y="1083799"/>
            <a:ext cx="4517390" cy="3544560"/>
          </a:xfrm>
          <a:prstGeom prst="rect">
            <a:avLst/>
          </a:prstGeom>
        </p:spPr>
        <p:txBody>
          <a:bodyPr vert="horz" wrap="square" lIns="0" tIns="228600" rIns="0" bIns="0" rtlCol="0">
            <a:spAutoFit/>
          </a:bodyPr>
          <a:lstStyle/>
          <a:p>
            <a:pPr marL="304800" indent="-292735">
              <a:lnSpc>
                <a:spcPct val="100000"/>
              </a:lnSpc>
              <a:spcBef>
                <a:spcPts val="1895"/>
              </a:spcBef>
              <a:buChar char="●"/>
              <a:tabLst>
                <a:tab pos="305435" algn="l"/>
              </a:tabLst>
            </a:pPr>
            <a:endParaRPr lang="en-US" sz="2900" spc="10" dirty="0" smtClean="0">
              <a:solidFill>
                <a:srgbClr val="FFFFFF"/>
              </a:solidFill>
              <a:latin typeface="Georgia"/>
              <a:cs typeface="Georgia"/>
            </a:endParaRPr>
          </a:p>
          <a:p>
            <a:pPr marL="304800" indent="-292735">
              <a:lnSpc>
                <a:spcPct val="100000"/>
              </a:lnSpc>
              <a:spcBef>
                <a:spcPts val="1895"/>
              </a:spcBef>
              <a:buChar char="●"/>
              <a:tabLst>
                <a:tab pos="305435" algn="l"/>
              </a:tabLst>
            </a:pPr>
            <a:r>
              <a:rPr sz="2900" spc="10" dirty="0" smtClean="0">
                <a:solidFill>
                  <a:srgbClr val="FFFFFF"/>
                </a:solidFill>
                <a:latin typeface="Georgia"/>
                <a:cs typeface="Georgia"/>
              </a:rPr>
              <a:t>Site</a:t>
            </a:r>
            <a:r>
              <a:rPr sz="2900" spc="-20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5" dirty="0">
                <a:solidFill>
                  <a:srgbClr val="FFFFFF"/>
                </a:solidFill>
                <a:latin typeface="Georgia"/>
                <a:cs typeface="Georgia"/>
              </a:rPr>
              <a:t>Selection</a:t>
            </a:r>
            <a:endParaRPr sz="29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FFFFF"/>
              </a:buClr>
              <a:buFont typeface="Georgia"/>
              <a:buChar char="●"/>
            </a:pPr>
            <a:endParaRPr sz="2700" dirty="0">
              <a:latin typeface="Georgia"/>
              <a:cs typeface="Georgia"/>
            </a:endParaRPr>
          </a:p>
          <a:p>
            <a:pPr marL="304800" indent="-292735">
              <a:lnSpc>
                <a:spcPct val="100000"/>
              </a:lnSpc>
              <a:buChar char="●"/>
              <a:tabLst>
                <a:tab pos="305435" algn="l"/>
              </a:tabLst>
            </a:pPr>
            <a:r>
              <a:rPr sz="2900" spc="10" dirty="0">
                <a:solidFill>
                  <a:srgbClr val="FFFFFF"/>
                </a:solidFill>
                <a:latin typeface="Georgia"/>
                <a:cs typeface="Georgia"/>
              </a:rPr>
              <a:t>Site/Building</a:t>
            </a:r>
            <a:r>
              <a:rPr sz="29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10" dirty="0">
                <a:solidFill>
                  <a:srgbClr val="FFFFFF"/>
                </a:solidFill>
                <a:latin typeface="Georgia"/>
                <a:cs typeface="Georgia"/>
              </a:rPr>
              <a:t>Layout</a:t>
            </a:r>
            <a:endParaRPr sz="29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FFFFF"/>
              </a:buClr>
              <a:buFont typeface="Georgia"/>
              <a:buChar char="●"/>
            </a:pPr>
            <a:endParaRPr sz="2700" dirty="0">
              <a:latin typeface="Georgia"/>
              <a:cs typeface="Georgia"/>
            </a:endParaRPr>
          </a:p>
          <a:p>
            <a:pPr marL="304800" indent="-292735">
              <a:lnSpc>
                <a:spcPct val="100000"/>
              </a:lnSpc>
              <a:buChar char="●"/>
              <a:tabLst>
                <a:tab pos="305435" algn="l"/>
              </a:tabLst>
            </a:pPr>
            <a:r>
              <a:rPr sz="2900" spc="10" dirty="0">
                <a:solidFill>
                  <a:srgbClr val="FFFFFF"/>
                </a:solidFill>
                <a:latin typeface="Georgia"/>
                <a:cs typeface="Georgia"/>
              </a:rPr>
              <a:t>Impervious</a:t>
            </a:r>
            <a:r>
              <a:rPr sz="29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900" spc="10" dirty="0">
                <a:solidFill>
                  <a:srgbClr val="FFFFFF"/>
                </a:solidFill>
                <a:latin typeface="Georgia"/>
                <a:cs typeface="Georgia"/>
              </a:rPr>
              <a:t>Surfaces</a:t>
            </a:r>
            <a:endParaRPr sz="29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FFFFFF"/>
              </a:buClr>
            </a:pPr>
            <a:endParaRPr sz="27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</TotalTime>
  <Words>141</Words>
  <Application>Microsoft Office PowerPoint</Application>
  <PresentationFormat>Custom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Sustainable Site Planning </vt:lpstr>
      <vt:lpstr>Sustainable Site Planning</vt:lpstr>
      <vt:lpstr>Sustainable Site Planning</vt:lpstr>
      <vt:lpstr>Sustainable Site Planning</vt:lpstr>
      <vt:lpstr>Sustainable Site Planning</vt:lpstr>
      <vt:lpstr>Sustainable Site Planning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Sustainable Site Planning Basics</dc:title>
  <cp:lastModifiedBy>Aashu</cp:lastModifiedBy>
  <cp:revision>3</cp:revision>
  <dcterms:created xsi:type="dcterms:W3CDTF">2022-02-14T14:12:05Z</dcterms:created>
  <dcterms:modified xsi:type="dcterms:W3CDTF">2022-09-08T05:46:09Z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