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87" r:id="rId2"/>
    <p:sldId id="257" r:id="rId3"/>
    <p:sldId id="285" r:id="rId4"/>
    <p:sldId id="258" r:id="rId5"/>
    <p:sldId id="259" r:id="rId6"/>
    <p:sldId id="261" r:id="rId7"/>
    <p:sldId id="263" r:id="rId8"/>
    <p:sldId id="265" r:id="rId9"/>
    <p:sldId id="267" r:id="rId10"/>
    <p:sldId id="269" r:id="rId11"/>
    <p:sldId id="271" r:id="rId12"/>
    <p:sldId id="273" r:id="rId13"/>
    <p:sldId id="275" r:id="rId14"/>
    <p:sldId id="277" r:id="rId15"/>
    <p:sldId id="27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660"/>
  </p:normalViewPr>
  <p:slideViewPr>
    <p:cSldViewPr>
      <p:cViewPr varScale="1">
        <p:scale>
          <a:sx n="71" d="100"/>
          <a:sy n="71"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DE3B3-18A0-4280-88F5-B67613C02B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C6610F9-D371-4963-92B7-86BEB2A03540}">
      <dgm:prSet phldrT="[Text]"/>
      <dgm:spPr/>
      <dgm:t>
        <a:bodyPr/>
        <a:lstStyle/>
        <a:p>
          <a:r>
            <a:rPr lang="en-US" dirty="0" smtClean="0"/>
            <a:t>Stone masonry</a:t>
          </a:r>
          <a:endParaRPr lang="en-US" dirty="0"/>
        </a:p>
      </dgm:t>
    </dgm:pt>
    <dgm:pt modelId="{BED4A23B-8A37-4B92-85F4-62D36C745834}" type="parTrans" cxnId="{A6A04EE1-794A-4C9C-95A8-BF24CCBF4F59}">
      <dgm:prSet/>
      <dgm:spPr/>
      <dgm:t>
        <a:bodyPr/>
        <a:lstStyle/>
        <a:p>
          <a:endParaRPr lang="en-US"/>
        </a:p>
      </dgm:t>
    </dgm:pt>
    <dgm:pt modelId="{2BCB1BF1-5F45-48FB-B1DE-28B1FFAAD243}" type="sibTrans" cxnId="{A6A04EE1-794A-4C9C-95A8-BF24CCBF4F59}">
      <dgm:prSet/>
      <dgm:spPr/>
      <dgm:t>
        <a:bodyPr/>
        <a:lstStyle/>
        <a:p>
          <a:endParaRPr lang="en-US"/>
        </a:p>
      </dgm:t>
    </dgm:pt>
    <dgm:pt modelId="{FAB60952-460B-44BE-ACCD-DED24CEDAE00}">
      <dgm:prSet phldrT="[Text]"/>
      <dgm:spPr/>
      <dgm:t>
        <a:bodyPr/>
        <a:lstStyle/>
        <a:p>
          <a:r>
            <a:rPr lang="en-US" dirty="0" smtClean="0"/>
            <a:t>Rubble masonry </a:t>
          </a:r>
          <a:endParaRPr lang="en-US" dirty="0"/>
        </a:p>
      </dgm:t>
    </dgm:pt>
    <dgm:pt modelId="{FEA00AC6-1EC6-4221-9729-88500E5069C7}" type="parTrans" cxnId="{C73C2556-8F34-4668-91F5-F133D68B4AE7}">
      <dgm:prSet/>
      <dgm:spPr/>
      <dgm:t>
        <a:bodyPr/>
        <a:lstStyle/>
        <a:p>
          <a:endParaRPr lang="en-US"/>
        </a:p>
      </dgm:t>
    </dgm:pt>
    <dgm:pt modelId="{50A41C0C-A9FC-48F3-A39B-558CD3D16BC3}" type="sibTrans" cxnId="{C73C2556-8F34-4668-91F5-F133D68B4AE7}">
      <dgm:prSet/>
      <dgm:spPr/>
      <dgm:t>
        <a:bodyPr/>
        <a:lstStyle/>
        <a:p>
          <a:endParaRPr lang="en-US"/>
        </a:p>
      </dgm:t>
    </dgm:pt>
    <dgm:pt modelId="{3057CA80-3743-4E2E-A1E2-A79A8A1601A2}">
      <dgm:prSet phldrT="[Text]"/>
      <dgm:spPr/>
      <dgm:t>
        <a:bodyPr/>
        <a:lstStyle/>
        <a:p>
          <a:r>
            <a:rPr lang="en-US" dirty="0" smtClean="0"/>
            <a:t>1.   </a:t>
          </a:r>
          <a:r>
            <a:rPr lang="en-US" dirty="0" err="1" smtClean="0"/>
            <a:t>Randam</a:t>
          </a:r>
          <a:r>
            <a:rPr lang="en-US" dirty="0" smtClean="0"/>
            <a:t> rubble masonry</a:t>
          </a:r>
        </a:p>
        <a:p>
          <a:r>
            <a:rPr lang="en-US" dirty="0" smtClean="0"/>
            <a:t>- Coursed  - </a:t>
          </a:r>
          <a:r>
            <a:rPr lang="en-US" dirty="0" err="1" smtClean="0"/>
            <a:t>uncoursed</a:t>
          </a:r>
          <a:endParaRPr lang="en-US" dirty="0" smtClean="0"/>
        </a:p>
        <a:p>
          <a:r>
            <a:rPr lang="en-US" dirty="0" smtClean="0"/>
            <a:t>2.    Square rubble masonry</a:t>
          </a:r>
        </a:p>
        <a:p>
          <a:r>
            <a:rPr lang="en-US" dirty="0" smtClean="0"/>
            <a:t>- Coursed  - </a:t>
          </a:r>
          <a:r>
            <a:rPr lang="en-US" dirty="0" err="1" smtClean="0"/>
            <a:t>uncoursed</a:t>
          </a:r>
          <a:endParaRPr lang="en-US" dirty="0" smtClean="0"/>
        </a:p>
        <a:p>
          <a:r>
            <a:rPr lang="en-US" dirty="0" smtClean="0"/>
            <a:t>3. Polygonal rubble masonry</a:t>
          </a:r>
        </a:p>
        <a:p>
          <a:r>
            <a:rPr lang="en-US" dirty="0" smtClean="0"/>
            <a:t>4.   Flint rubble masonry</a:t>
          </a:r>
        </a:p>
        <a:p>
          <a:r>
            <a:rPr lang="en-US" dirty="0" smtClean="0"/>
            <a:t>5. Dry rubble masonry</a:t>
          </a:r>
        </a:p>
        <a:p>
          <a:endParaRPr lang="en-US" dirty="0"/>
        </a:p>
      </dgm:t>
    </dgm:pt>
    <dgm:pt modelId="{36F736B6-FEA7-4D1D-ADB5-FA5FB2D771EB}" type="parTrans" cxnId="{99C289A0-49DA-453F-A3E3-05485B33460A}">
      <dgm:prSet/>
      <dgm:spPr/>
      <dgm:t>
        <a:bodyPr/>
        <a:lstStyle/>
        <a:p>
          <a:endParaRPr lang="en-US"/>
        </a:p>
      </dgm:t>
    </dgm:pt>
    <dgm:pt modelId="{BDCD95FD-C6C7-48DB-82F2-67C7FCF363D6}" type="sibTrans" cxnId="{99C289A0-49DA-453F-A3E3-05485B33460A}">
      <dgm:prSet/>
      <dgm:spPr/>
      <dgm:t>
        <a:bodyPr/>
        <a:lstStyle/>
        <a:p>
          <a:endParaRPr lang="en-US"/>
        </a:p>
      </dgm:t>
    </dgm:pt>
    <dgm:pt modelId="{81E35423-9C15-4183-9C24-FBEDF111ABE6}">
      <dgm:prSet phldrT="[Text]"/>
      <dgm:spPr/>
      <dgm:t>
        <a:bodyPr/>
        <a:lstStyle/>
        <a:p>
          <a:r>
            <a:rPr lang="en-US" dirty="0" smtClean="0"/>
            <a:t>1. </a:t>
          </a:r>
          <a:r>
            <a:rPr lang="en-US" dirty="0" err="1" smtClean="0"/>
            <a:t>Ashlar</a:t>
          </a:r>
          <a:r>
            <a:rPr lang="en-US" dirty="0" smtClean="0"/>
            <a:t> fine masonry</a:t>
          </a:r>
        </a:p>
        <a:p>
          <a:r>
            <a:rPr lang="en-US" dirty="0" smtClean="0"/>
            <a:t>2. </a:t>
          </a:r>
          <a:r>
            <a:rPr lang="en-US" dirty="0" err="1" smtClean="0"/>
            <a:t>Ashlar</a:t>
          </a:r>
          <a:r>
            <a:rPr lang="en-US" dirty="0" smtClean="0"/>
            <a:t> rough tooled</a:t>
          </a:r>
        </a:p>
        <a:p>
          <a:r>
            <a:rPr lang="en-US" dirty="0" smtClean="0"/>
            <a:t>3. Rock (or) quarry faced</a:t>
          </a:r>
        </a:p>
        <a:p>
          <a:r>
            <a:rPr lang="en-US" dirty="0" smtClean="0"/>
            <a:t>4. </a:t>
          </a:r>
          <a:r>
            <a:rPr lang="en-US" dirty="0" err="1" smtClean="0"/>
            <a:t>Ashlar</a:t>
          </a:r>
          <a:r>
            <a:rPr lang="en-US" dirty="0" smtClean="0"/>
            <a:t> chamfered</a:t>
          </a:r>
        </a:p>
        <a:p>
          <a:r>
            <a:rPr lang="en-US" dirty="0" smtClean="0"/>
            <a:t>5. </a:t>
          </a:r>
          <a:r>
            <a:rPr lang="en-US" dirty="0" err="1" smtClean="0"/>
            <a:t>Ashlar</a:t>
          </a:r>
          <a:r>
            <a:rPr lang="en-US" dirty="0" smtClean="0"/>
            <a:t> block in course</a:t>
          </a:r>
          <a:endParaRPr lang="en-US" dirty="0"/>
        </a:p>
      </dgm:t>
    </dgm:pt>
    <dgm:pt modelId="{6D0970E8-D851-4F17-8F1C-D219C3315C6B}" type="parTrans" cxnId="{E173F7FB-77FE-4D7B-9DE9-57338E3946EB}">
      <dgm:prSet/>
      <dgm:spPr/>
      <dgm:t>
        <a:bodyPr/>
        <a:lstStyle/>
        <a:p>
          <a:endParaRPr lang="en-US"/>
        </a:p>
      </dgm:t>
    </dgm:pt>
    <dgm:pt modelId="{3BE93B2E-D2F6-4047-94DB-D630460A592B}" type="sibTrans" cxnId="{E173F7FB-77FE-4D7B-9DE9-57338E3946EB}">
      <dgm:prSet/>
      <dgm:spPr/>
      <dgm:t>
        <a:bodyPr/>
        <a:lstStyle/>
        <a:p>
          <a:endParaRPr lang="en-US"/>
        </a:p>
      </dgm:t>
    </dgm:pt>
    <dgm:pt modelId="{BCF03694-F9FB-4DA0-AC2C-CAB4391482BA}">
      <dgm:prSet phldrT="[Text]"/>
      <dgm:spPr/>
      <dgm:t>
        <a:bodyPr/>
        <a:lstStyle/>
        <a:p>
          <a:r>
            <a:rPr lang="en-US" dirty="0" err="1" smtClean="0"/>
            <a:t>Ashlar</a:t>
          </a:r>
          <a:r>
            <a:rPr lang="en-US" dirty="0" smtClean="0"/>
            <a:t> masonry</a:t>
          </a:r>
          <a:endParaRPr lang="en-US" dirty="0"/>
        </a:p>
      </dgm:t>
    </dgm:pt>
    <dgm:pt modelId="{8601F128-6786-411F-AAE0-98F2C8B10C6E}" type="sibTrans" cxnId="{807D4F91-FF21-43A7-811C-DB8C8DA28750}">
      <dgm:prSet/>
      <dgm:spPr/>
      <dgm:t>
        <a:bodyPr/>
        <a:lstStyle/>
        <a:p>
          <a:endParaRPr lang="en-US"/>
        </a:p>
      </dgm:t>
    </dgm:pt>
    <dgm:pt modelId="{56588366-FD31-4317-B692-461333A45088}" type="parTrans" cxnId="{807D4F91-FF21-43A7-811C-DB8C8DA28750}">
      <dgm:prSet/>
      <dgm:spPr/>
      <dgm:t>
        <a:bodyPr/>
        <a:lstStyle/>
        <a:p>
          <a:endParaRPr lang="en-US"/>
        </a:p>
      </dgm:t>
    </dgm:pt>
    <dgm:pt modelId="{F1416B3D-8761-4494-B841-8313FA7A0744}" type="pres">
      <dgm:prSet presAssocID="{3DBDE3B3-18A0-4280-88F5-B67613C02B64}" presName="hierChild1" presStyleCnt="0">
        <dgm:presLayoutVars>
          <dgm:chPref val="1"/>
          <dgm:dir/>
          <dgm:animOne val="branch"/>
          <dgm:animLvl val="lvl"/>
          <dgm:resizeHandles/>
        </dgm:presLayoutVars>
      </dgm:prSet>
      <dgm:spPr/>
      <dgm:t>
        <a:bodyPr/>
        <a:lstStyle/>
        <a:p>
          <a:endParaRPr lang="en-US"/>
        </a:p>
      </dgm:t>
    </dgm:pt>
    <dgm:pt modelId="{5BA546DE-9AE1-48CF-B0D0-42ACD3CCFEF4}" type="pres">
      <dgm:prSet presAssocID="{EC6610F9-D371-4963-92B7-86BEB2A03540}" presName="hierRoot1" presStyleCnt="0"/>
      <dgm:spPr/>
    </dgm:pt>
    <dgm:pt modelId="{B7A5E472-034C-4431-8746-8CD27300672E}" type="pres">
      <dgm:prSet presAssocID="{EC6610F9-D371-4963-92B7-86BEB2A03540}" presName="composite" presStyleCnt="0"/>
      <dgm:spPr/>
    </dgm:pt>
    <dgm:pt modelId="{ED5DE4C7-500E-43AE-B640-66C8F5A64F19}" type="pres">
      <dgm:prSet presAssocID="{EC6610F9-D371-4963-92B7-86BEB2A03540}" presName="background" presStyleLbl="node0" presStyleIdx="0" presStyleCnt="1"/>
      <dgm:spPr/>
    </dgm:pt>
    <dgm:pt modelId="{A55C0AB1-EE53-4580-A0E8-C83ACD15ADDE}" type="pres">
      <dgm:prSet presAssocID="{EC6610F9-D371-4963-92B7-86BEB2A03540}" presName="text" presStyleLbl="fgAcc0" presStyleIdx="0" presStyleCnt="1" custScaleX="161208" custScaleY="46948">
        <dgm:presLayoutVars>
          <dgm:chPref val="3"/>
        </dgm:presLayoutVars>
      </dgm:prSet>
      <dgm:spPr/>
      <dgm:t>
        <a:bodyPr/>
        <a:lstStyle/>
        <a:p>
          <a:endParaRPr lang="en-US"/>
        </a:p>
      </dgm:t>
    </dgm:pt>
    <dgm:pt modelId="{AD031860-46B7-4D95-A77B-24881FF35099}" type="pres">
      <dgm:prSet presAssocID="{EC6610F9-D371-4963-92B7-86BEB2A03540}" presName="hierChild2" presStyleCnt="0"/>
      <dgm:spPr/>
    </dgm:pt>
    <dgm:pt modelId="{0B2F2A7B-C0F2-489D-B8D0-AF4B3D3A990E}" type="pres">
      <dgm:prSet presAssocID="{FEA00AC6-1EC6-4221-9729-88500E5069C7}" presName="Name10" presStyleLbl="parChTrans1D2" presStyleIdx="0" presStyleCnt="2"/>
      <dgm:spPr/>
      <dgm:t>
        <a:bodyPr/>
        <a:lstStyle/>
        <a:p>
          <a:endParaRPr lang="en-US"/>
        </a:p>
      </dgm:t>
    </dgm:pt>
    <dgm:pt modelId="{B3565880-832A-4227-BD8E-9CC4684D5AF0}" type="pres">
      <dgm:prSet presAssocID="{FAB60952-460B-44BE-ACCD-DED24CEDAE00}" presName="hierRoot2" presStyleCnt="0"/>
      <dgm:spPr/>
    </dgm:pt>
    <dgm:pt modelId="{20A53EE1-5372-452C-BD16-745BC7E95B02}" type="pres">
      <dgm:prSet presAssocID="{FAB60952-460B-44BE-ACCD-DED24CEDAE00}" presName="composite2" presStyleCnt="0"/>
      <dgm:spPr/>
    </dgm:pt>
    <dgm:pt modelId="{53D72FDE-BDB3-4A61-AF9E-55A32262FC9C}" type="pres">
      <dgm:prSet presAssocID="{FAB60952-460B-44BE-ACCD-DED24CEDAE00}" presName="background2" presStyleLbl="node2" presStyleIdx="0" presStyleCnt="2"/>
      <dgm:spPr/>
    </dgm:pt>
    <dgm:pt modelId="{6BD4EBC0-4B21-4B25-8FDC-6C401F953121}" type="pres">
      <dgm:prSet presAssocID="{FAB60952-460B-44BE-ACCD-DED24CEDAE00}" presName="text2" presStyleLbl="fgAcc2" presStyleIdx="0" presStyleCnt="2" custScaleX="149858" custScaleY="48019" custLinFactNeighborX="-4" custLinFactNeighborY="-6220">
        <dgm:presLayoutVars>
          <dgm:chPref val="3"/>
        </dgm:presLayoutVars>
      </dgm:prSet>
      <dgm:spPr/>
      <dgm:t>
        <a:bodyPr/>
        <a:lstStyle/>
        <a:p>
          <a:endParaRPr lang="en-US"/>
        </a:p>
      </dgm:t>
    </dgm:pt>
    <dgm:pt modelId="{97DC232A-2ACF-4878-BADA-D0D7EBF709BF}" type="pres">
      <dgm:prSet presAssocID="{FAB60952-460B-44BE-ACCD-DED24CEDAE00}" presName="hierChild3" presStyleCnt="0"/>
      <dgm:spPr/>
    </dgm:pt>
    <dgm:pt modelId="{A2C6C9A7-D888-4BBB-BED1-36BED231B74E}" type="pres">
      <dgm:prSet presAssocID="{36F736B6-FEA7-4D1D-ADB5-FA5FB2D771EB}" presName="Name17" presStyleLbl="parChTrans1D3" presStyleIdx="0" presStyleCnt="2"/>
      <dgm:spPr/>
      <dgm:t>
        <a:bodyPr/>
        <a:lstStyle/>
        <a:p>
          <a:endParaRPr lang="en-US"/>
        </a:p>
      </dgm:t>
    </dgm:pt>
    <dgm:pt modelId="{1F2B4AB1-E4C5-4489-9FCA-67688D926491}" type="pres">
      <dgm:prSet presAssocID="{3057CA80-3743-4E2E-A1E2-A79A8A1601A2}" presName="hierRoot3" presStyleCnt="0"/>
      <dgm:spPr/>
    </dgm:pt>
    <dgm:pt modelId="{8516ECD0-32D4-44E4-9904-195CB6D8FD53}" type="pres">
      <dgm:prSet presAssocID="{3057CA80-3743-4E2E-A1E2-A79A8A1601A2}" presName="composite3" presStyleCnt="0"/>
      <dgm:spPr/>
    </dgm:pt>
    <dgm:pt modelId="{478CDE53-68C0-4789-BD8F-7C5571AB6556}" type="pres">
      <dgm:prSet presAssocID="{3057CA80-3743-4E2E-A1E2-A79A8A1601A2}" presName="background3" presStyleLbl="node3" presStyleIdx="0" presStyleCnt="2"/>
      <dgm:spPr/>
    </dgm:pt>
    <dgm:pt modelId="{A766DA0B-42C3-4903-B0A2-74E68605540E}" type="pres">
      <dgm:prSet presAssocID="{3057CA80-3743-4E2E-A1E2-A79A8A1601A2}" presName="text3" presStyleLbl="fgAcc3" presStyleIdx="0" presStyleCnt="2" custScaleX="297545" custScaleY="307835">
        <dgm:presLayoutVars>
          <dgm:chPref val="3"/>
        </dgm:presLayoutVars>
      </dgm:prSet>
      <dgm:spPr/>
      <dgm:t>
        <a:bodyPr/>
        <a:lstStyle/>
        <a:p>
          <a:endParaRPr lang="en-US"/>
        </a:p>
      </dgm:t>
    </dgm:pt>
    <dgm:pt modelId="{AD59AA71-4D94-4D4A-971F-F07BC950863E}" type="pres">
      <dgm:prSet presAssocID="{3057CA80-3743-4E2E-A1E2-A79A8A1601A2}" presName="hierChild4" presStyleCnt="0"/>
      <dgm:spPr/>
    </dgm:pt>
    <dgm:pt modelId="{4B4CAB97-5E14-4542-934A-B00AF80731C5}" type="pres">
      <dgm:prSet presAssocID="{56588366-FD31-4317-B692-461333A45088}" presName="Name10" presStyleLbl="parChTrans1D2" presStyleIdx="1" presStyleCnt="2"/>
      <dgm:spPr/>
      <dgm:t>
        <a:bodyPr/>
        <a:lstStyle/>
        <a:p>
          <a:endParaRPr lang="en-US"/>
        </a:p>
      </dgm:t>
    </dgm:pt>
    <dgm:pt modelId="{5BA61884-1369-4D71-8D7F-0CD84F58EC15}" type="pres">
      <dgm:prSet presAssocID="{BCF03694-F9FB-4DA0-AC2C-CAB4391482BA}" presName="hierRoot2" presStyleCnt="0"/>
      <dgm:spPr/>
    </dgm:pt>
    <dgm:pt modelId="{AC26E204-82ED-4FDF-9143-16205B7B7D8D}" type="pres">
      <dgm:prSet presAssocID="{BCF03694-F9FB-4DA0-AC2C-CAB4391482BA}" presName="composite2" presStyleCnt="0"/>
      <dgm:spPr/>
    </dgm:pt>
    <dgm:pt modelId="{6B6DB605-D3A2-412F-B0E8-8498158373F7}" type="pres">
      <dgm:prSet presAssocID="{BCF03694-F9FB-4DA0-AC2C-CAB4391482BA}" presName="background2" presStyleLbl="node2" presStyleIdx="1" presStyleCnt="2"/>
      <dgm:spPr/>
    </dgm:pt>
    <dgm:pt modelId="{313ED9B2-DDBE-4AFF-9508-B7F077A9B204}" type="pres">
      <dgm:prSet presAssocID="{BCF03694-F9FB-4DA0-AC2C-CAB4391482BA}" presName="text2" presStyleLbl="fgAcc2" presStyleIdx="1" presStyleCnt="2" custScaleX="166778" custScaleY="46323" custLinFactNeighborX="-1518" custLinFactNeighborY="-6220">
        <dgm:presLayoutVars>
          <dgm:chPref val="3"/>
        </dgm:presLayoutVars>
      </dgm:prSet>
      <dgm:spPr/>
      <dgm:t>
        <a:bodyPr/>
        <a:lstStyle/>
        <a:p>
          <a:endParaRPr lang="en-US"/>
        </a:p>
      </dgm:t>
    </dgm:pt>
    <dgm:pt modelId="{B9ABC4B8-1297-4043-90C4-1A437E1AA78D}" type="pres">
      <dgm:prSet presAssocID="{BCF03694-F9FB-4DA0-AC2C-CAB4391482BA}" presName="hierChild3" presStyleCnt="0"/>
      <dgm:spPr/>
    </dgm:pt>
    <dgm:pt modelId="{4B26481B-950A-4AE3-9ADA-C0622AC6D5F6}" type="pres">
      <dgm:prSet presAssocID="{6D0970E8-D851-4F17-8F1C-D219C3315C6B}" presName="Name17" presStyleLbl="parChTrans1D3" presStyleIdx="1" presStyleCnt="2"/>
      <dgm:spPr/>
      <dgm:t>
        <a:bodyPr/>
        <a:lstStyle/>
        <a:p>
          <a:endParaRPr lang="en-US"/>
        </a:p>
      </dgm:t>
    </dgm:pt>
    <dgm:pt modelId="{9B638701-AA2D-4750-8CB0-74237BDE0627}" type="pres">
      <dgm:prSet presAssocID="{81E35423-9C15-4183-9C24-FBEDF111ABE6}" presName="hierRoot3" presStyleCnt="0"/>
      <dgm:spPr/>
    </dgm:pt>
    <dgm:pt modelId="{4BA9FAF8-D489-4CFF-B1F4-964FB5DADC69}" type="pres">
      <dgm:prSet presAssocID="{81E35423-9C15-4183-9C24-FBEDF111ABE6}" presName="composite3" presStyleCnt="0"/>
      <dgm:spPr/>
    </dgm:pt>
    <dgm:pt modelId="{11014680-4893-4CE6-B250-5EA3CDA3A94E}" type="pres">
      <dgm:prSet presAssocID="{81E35423-9C15-4183-9C24-FBEDF111ABE6}" presName="background3" presStyleLbl="node3" presStyleIdx="1" presStyleCnt="2"/>
      <dgm:spPr/>
    </dgm:pt>
    <dgm:pt modelId="{76E63E92-8EA1-4594-A170-DEFF9BBF7F7B}" type="pres">
      <dgm:prSet presAssocID="{81E35423-9C15-4183-9C24-FBEDF111ABE6}" presName="text3" presStyleLbl="fgAcc3" presStyleIdx="1" presStyleCnt="2" custScaleX="261665" custScaleY="237496" custLinFactNeighborX="556" custLinFactNeighborY="7214">
        <dgm:presLayoutVars>
          <dgm:chPref val="3"/>
        </dgm:presLayoutVars>
      </dgm:prSet>
      <dgm:spPr/>
      <dgm:t>
        <a:bodyPr/>
        <a:lstStyle/>
        <a:p>
          <a:endParaRPr lang="en-US"/>
        </a:p>
      </dgm:t>
    </dgm:pt>
    <dgm:pt modelId="{6DFFAF53-582E-4B1E-B93D-76249D3256C9}" type="pres">
      <dgm:prSet presAssocID="{81E35423-9C15-4183-9C24-FBEDF111ABE6}" presName="hierChild4" presStyleCnt="0"/>
      <dgm:spPr/>
    </dgm:pt>
  </dgm:ptLst>
  <dgm:cxnLst>
    <dgm:cxn modelId="{23781EE7-7BA2-42E0-A91C-B0E8D77C7624}" type="presOf" srcId="{FAB60952-460B-44BE-ACCD-DED24CEDAE00}" destId="{6BD4EBC0-4B21-4B25-8FDC-6C401F953121}" srcOrd="0" destOrd="0" presId="urn:microsoft.com/office/officeart/2005/8/layout/hierarchy1"/>
    <dgm:cxn modelId="{F741F486-683D-4ADD-A3F5-B3D38F0D9E2C}" type="presOf" srcId="{3057CA80-3743-4E2E-A1E2-A79A8A1601A2}" destId="{A766DA0B-42C3-4903-B0A2-74E68605540E}" srcOrd="0" destOrd="0" presId="urn:microsoft.com/office/officeart/2005/8/layout/hierarchy1"/>
    <dgm:cxn modelId="{AD6949AC-F8D3-42BD-8043-2D00936B2CFD}" type="presOf" srcId="{3DBDE3B3-18A0-4280-88F5-B67613C02B64}" destId="{F1416B3D-8761-4494-B841-8313FA7A0744}" srcOrd="0" destOrd="0" presId="urn:microsoft.com/office/officeart/2005/8/layout/hierarchy1"/>
    <dgm:cxn modelId="{99C289A0-49DA-453F-A3E3-05485B33460A}" srcId="{FAB60952-460B-44BE-ACCD-DED24CEDAE00}" destId="{3057CA80-3743-4E2E-A1E2-A79A8A1601A2}" srcOrd="0" destOrd="0" parTransId="{36F736B6-FEA7-4D1D-ADB5-FA5FB2D771EB}" sibTransId="{BDCD95FD-C6C7-48DB-82F2-67C7FCF363D6}"/>
    <dgm:cxn modelId="{8BA28033-CF5F-40E6-A190-F2A4B8E2147A}" type="presOf" srcId="{BCF03694-F9FB-4DA0-AC2C-CAB4391482BA}" destId="{313ED9B2-DDBE-4AFF-9508-B7F077A9B204}" srcOrd="0" destOrd="0" presId="urn:microsoft.com/office/officeart/2005/8/layout/hierarchy1"/>
    <dgm:cxn modelId="{C73C2556-8F34-4668-91F5-F133D68B4AE7}" srcId="{EC6610F9-D371-4963-92B7-86BEB2A03540}" destId="{FAB60952-460B-44BE-ACCD-DED24CEDAE00}" srcOrd="0" destOrd="0" parTransId="{FEA00AC6-1EC6-4221-9729-88500E5069C7}" sibTransId="{50A41C0C-A9FC-48F3-A39B-558CD3D16BC3}"/>
    <dgm:cxn modelId="{807D4F91-FF21-43A7-811C-DB8C8DA28750}" srcId="{EC6610F9-D371-4963-92B7-86BEB2A03540}" destId="{BCF03694-F9FB-4DA0-AC2C-CAB4391482BA}" srcOrd="1" destOrd="0" parTransId="{56588366-FD31-4317-B692-461333A45088}" sibTransId="{8601F128-6786-411F-AAE0-98F2C8B10C6E}"/>
    <dgm:cxn modelId="{BA2065A3-C222-4D10-BA36-7CEBC67984ED}" type="presOf" srcId="{56588366-FD31-4317-B692-461333A45088}" destId="{4B4CAB97-5E14-4542-934A-B00AF80731C5}" srcOrd="0" destOrd="0" presId="urn:microsoft.com/office/officeart/2005/8/layout/hierarchy1"/>
    <dgm:cxn modelId="{A6A04EE1-794A-4C9C-95A8-BF24CCBF4F59}" srcId="{3DBDE3B3-18A0-4280-88F5-B67613C02B64}" destId="{EC6610F9-D371-4963-92B7-86BEB2A03540}" srcOrd="0" destOrd="0" parTransId="{BED4A23B-8A37-4B92-85F4-62D36C745834}" sibTransId="{2BCB1BF1-5F45-48FB-B1DE-28B1FFAAD243}"/>
    <dgm:cxn modelId="{E173F7FB-77FE-4D7B-9DE9-57338E3946EB}" srcId="{BCF03694-F9FB-4DA0-AC2C-CAB4391482BA}" destId="{81E35423-9C15-4183-9C24-FBEDF111ABE6}" srcOrd="0" destOrd="0" parTransId="{6D0970E8-D851-4F17-8F1C-D219C3315C6B}" sibTransId="{3BE93B2E-D2F6-4047-94DB-D630460A592B}"/>
    <dgm:cxn modelId="{81328B0D-E9C5-4C69-AD96-1313B07149AA}" type="presOf" srcId="{36F736B6-FEA7-4D1D-ADB5-FA5FB2D771EB}" destId="{A2C6C9A7-D888-4BBB-BED1-36BED231B74E}" srcOrd="0" destOrd="0" presId="urn:microsoft.com/office/officeart/2005/8/layout/hierarchy1"/>
    <dgm:cxn modelId="{097B8270-FEF4-474A-A4CF-A9D78D842D7D}" type="presOf" srcId="{FEA00AC6-1EC6-4221-9729-88500E5069C7}" destId="{0B2F2A7B-C0F2-489D-B8D0-AF4B3D3A990E}" srcOrd="0" destOrd="0" presId="urn:microsoft.com/office/officeart/2005/8/layout/hierarchy1"/>
    <dgm:cxn modelId="{69FC6324-2823-4FF3-B01C-9215E70A272E}" type="presOf" srcId="{81E35423-9C15-4183-9C24-FBEDF111ABE6}" destId="{76E63E92-8EA1-4594-A170-DEFF9BBF7F7B}" srcOrd="0" destOrd="0" presId="urn:microsoft.com/office/officeart/2005/8/layout/hierarchy1"/>
    <dgm:cxn modelId="{143F7F45-9430-4B71-8767-9ABED1209B04}" type="presOf" srcId="{6D0970E8-D851-4F17-8F1C-D219C3315C6B}" destId="{4B26481B-950A-4AE3-9ADA-C0622AC6D5F6}" srcOrd="0" destOrd="0" presId="urn:microsoft.com/office/officeart/2005/8/layout/hierarchy1"/>
    <dgm:cxn modelId="{0313E093-553E-47CE-8ED9-CA3DF649BFB9}" type="presOf" srcId="{EC6610F9-D371-4963-92B7-86BEB2A03540}" destId="{A55C0AB1-EE53-4580-A0E8-C83ACD15ADDE}" srcOrd="0" destOrd="0" presId="urn:microsoft.com/office/officeart/2005/8/layout/hierarchy1"/>
    <dgm:cxn modelId="{84FEB09B-6EB0-47F6-A36E-892A51534E64}" type="presParOf" srcId="{F1416B3D-8761-4494-B841-8313FA7A0744}" destId="{5BA546DE-9AE1-48CF-B0D0-42ACD3CCFEF4}" srcOrd="0" destOrd="0" presId="urn:microsoft.com/office/officeart/2005/8/layout/hierarchy1"/>
    <dgm:cxn modelId="{1C5B5B7E-222B-4F8F-93C5-C835C28219EB}" type="presParOf" srcId="{5BA546DE-9AE1-48CF-B0D0-42ACD3CCFEF4}" destId="{B7A5E472-034C-4431-8746-8CD27300672E}" srcOrd="0" destOrd="0" presId="urn:microsoft.com/office/officeart/2005/8/layout/hierarchy1"/>
    <dgm:cxn modelId="{05746700-EF7C-4F41-BA9B-4FBAB660CDC1}" type="presParOf" srcId="{B7A5E472-034C-4431-8746-8CD27300672E}" destId="{ED5DE4C7-500E-43AE-B640-66C8F5A64F19}" srcOrd="0" destOrd="0" presId="urn:microsoft.com/office/officeart/2005/8/layout/hierarchy1"/>
    <dgm:cxn modelId="{6178DA24-58CE-4AA4-B539-5D7334331DA8}" type="presParOf" srcId="{B7A5E472-034C-4431-8746-8CD27300672E}" destId="{A55C0AB1-EE53-4580-A0E8-C83ACD15ADDE}" srcOrd="1" destOrd="0" presId="urn:microsoft.com/office/officeart/2005/8/layout/hierarchy1"/>
    <dgm:cxn modelId="{62044805-AA5C-4793-9521-7D8870C5B0F8}" type="presParOf" srcId="{5BA546DE-9AE1-48CF-B0D0-42ACD3CCFEF4}" destId="{AD031860-46B7-4D95-A77B-24881FF35099}" srcOrd="1" destOrd="0" presId="urn:microsoft.com/office/officeart/2005/8/layout/hierarchy1"/>
    <dgm:cxn modelId="{B5CB1930-58D6-4511-83E1-35364CE2D7DE}" type="presParOf" srcId="{AD031860-46B7-4D95-A77B-24881FF35099}" destId="{0B2F2A7B-C0F2-489D-B8D0-AF4B3D3A990E}" srcOrd="0" destOrd="0" presId="urn:microsoft.com/office/officeart/2005/8/layout/hierarchy1"/>
    <dgm:cxn modelId="{4E392C21-01CB-46A5-9BC5-FC1B58825968}" type="presParOf" srcId="{AD031860-46B7-4D95-A77B-24881FF35099}" destId="{B3565880-832A-4227-BD8E-9CC4684D5AF0}" srcOrd="1" destOrd="0" presId="urn:microsoft.com/office/officeart/2005/8/layout/hierarchy1"/>
    <dgm:cxn modelId="{5F2DC85D-6715-4879-80C4-892797B8F000}" type="presParOf" srcId="{B3565880-832A-4227-BD8E-9CC4684D5AF0}" destId="{20A53EE1-5372-452C-BD16-745BC7E95B02}" srcOrd="0" destOrd="0" presId="urn:microsoft.com/office/officeart/2005/8/layout/hierarchy1"/>
    <dgm:cxn modelId="{36CE0065-CCD0-47FB-AE9B-404367783E6E}" type="presParOf" srcId="{20A53EE1-5372-452C-BD16-745BC7E95B02}" destId="{53D72FDE-BDB3-4A61-AF9E-55A32262FC9C}" srcOrd="0" destOrd="0" presId="urn:microsoft.com/office/officeart/2005/8/layout/hierarchy1"/>
    <dgm:cxn modelId="{AC424A78-B96E-4B60-8DBD-460F685C86A4}" type="presParOf" srcId="{20A53EE1-5372-452C-BD16-745BC7E95B02}" destId="{6BD4EBC0-4B21-4B25-8FDC-6C401F953121}" srcOrd="1" destOrd="0" presId="urn:microsoft.com/office/officeart/2005/8/layout/hierarchy1"/>
    <dgm:cxn modelId="{F39F920F-E0D4-45BA-8929-469242A826BD}" type="presParOf" srcId="{B3565880-832A-4227-BD8E-9CC4684D5AF0}" destId="{97DC232A-2ACF-4878-BADA-D0D7EBF709BF}" srcOrd="1" destOrd="0" presId="urn:microsoft.com/office/officeart/2005/8/layout/hierarchy1"/>
    <dgm:cxn modelId="{D02D31D8-3283-4325-9022-D808B4776B5D}" type="presParOf" srcId="{97DC232A-2ACF-4878-BADA-D0D7EBF709BF}" destId="{A2C6C9A7-D888-4BBB-BED1-36BED231B74E}" srcOrd="0" destOrd="0" presId="urn:microsoft.com/office/officeart/2005/8/layout/hierarchy1"/>
    <dgm:cxn modelId="{98F8F3DA-AC5B-4FB4-9AA6-79423ABCB9FF}" type="presParOf" srcId="{97DC232A-2ACF-4878-BADA-D0D7EBF709BF}" destId="{1F2B4AB1-E4C5-4489-9FCA-67688D926491}" srcOrd="1" destOrd="0" presId="urn:microsoft.com/office/officeart/2005/8/layout/hierarchy1"/>
    <dgm:cxn modelId="{AE52CB54-663D-4E36-BFEE-8F128CCC029D}" type="presParOf" srcId="{1F2B4AB1-E4C5-4489-9FCA-67688D926491}" destId="{8516ECD0-32D4-44E4-9904-195CB6D8FD53}" srcOrd="0" destOrd="0" presId="urn:microsoft.com/office/officeart/2005/8/layout/hierarchy1"/>
    <dgm:cxn modelId="{23857C68-273C-4BD3-971F-E19F3D0A867F}" type="presParOf" srcId="{8516ECD0-32D4-44E4-9904-195CB6D8FD53}" destId="{478CDE53-68C0-4789-BD8F-7C5571AB6556}" srcOrd="0" destOrd="0" presId="urn:microsoft.com/office/officeart/2005/8/layout/hierarchy1"/>
    <dgm:cxn modelId="{66CE3303-5239-4433-B988-510A837EDAD5}" type="presParOf" srcId="{8516ECD0-32D4-44E4-9904-195CB6D8FD53}" destId="{A766DA0B-42C3-4903-B0A2-74E68605540E}" srcOrd="1" destOrd="0" presId="urn:microsoft.com/office/officeart/2005/8/layout/hierarchy1"/>
    <dgm:cxn modelId="{7C87CED5-6A1C-4C52-986A-F7401B2745C7}" type="presParOf" srcId="{1F2B4AB1-E4C5-4489-9FCA-67688D926491}" destId="{AD59AA71-4D94-4D4A-971F-F07BC950863E}" srcOrd="1" destOrd="0" presId="urn:microsoft.com/office/officeart/2005/8/layout/hierarchy1"/>
    <dgm:cxn modelId="{B6059516-A40D-4575-82FA-007B0690B672}" type="presParOf" srcId="{AD031860-46B7-4D95-A77B-24881FF35099}" destId="{4B4CAB97-5E14-4542-934A-B00AF80731C5}" srcOrd="2" destOrd="0" presId="urn:microsoft.com/office/officeart/2005/8/layout/hierarchy1"/>
    <dgm:cxn modelId="{AE513D08-59CE-4AD8-B044-49EF37C51701}" type="presParOf" srcId="{AD031860-46B7-4D95-A77B-24881FF35099}" destId="{5BA61884-1369-4D71-8D7F-0CD84F58EC15}" srcOrd="3" destOrd="0" presId="urn:microsoft.com/office/officeart/2005/8/layout/hierarchy1"/>
    <dgm:cxn modelId="{20F71F9E-404C-4167-A1E7-2CC78BED6A74}" type="presParOf" srcId="{5BA61884-1369-4D71-8D7F-0CD84F58EC15}" destId="{AC26E204-82ED-4FDF-9143-16205B7B7D8D}" srcOrd="0" destOrd="0" presId="urn:microsoft.com/office/officeart/2005/8/layout/hierarchy1"/>
    <dgm:cxn modelId="{0132D234-64EF-4D52-96CE-49BC84A8FC3D}" type="presParOf" srcId="{AC26E204-82ED-4FDF-9143-16205B7B7D8D}" destId="{6B6DB605-D3A2-412F-B0E8-8498158373F7}" srcOrd="0" destOrd="0" presId="urn:microsoft.com/office/officeart/2005/8/layout/hierarchy1"/>
    <dgm:cxn modelId="{ED4E2685-DE4B-4A5B-ABDB-01CEFA1816DB}" type="presParOf" srcId="{AC26E204-82ED-4FDF-9143-16205B7B7D8D}" destId="{313ED9B2-DDBE-4AFF-9508-B7F077A9B204}" srcOrd="1" destOrd="0" presId="urn:microsoft.com/office/officeart/2005/8/layout/hierarchy1"/>
    <dgm:cxn modelId="{68AAE667-148F-4D0F-B3B6-0B4650C7444D}" type="presParOf" srcId="{5BA61884-1369-4D71-8D7F-0CD84F58EC15}" destId="{B9ABC4B8-1297-4043-90C4-1A437E1AA78D}" srcOrd="1" destOrd="0" presId="urn:microsoft.com/office/officeart/2005/8/layout/hierarchy1"/>
    <dgm:cxn modelId="{66C5B173-64EA-4DF9-BA52-CBF2D860DA1C}" type="presParOf" srcId="{B9ABC4B8-1297-4043-90C4-1A437E1AA78D}" destId="{4B26481B-950A-4AE3-9ADA-C0622AC6D5F6}" srcOrd="0" destOrd="0" presId="urn:microsoft.com/office/officeart/2005/8/layout/hierarchy1"/>
    <dgm:cxn modelId="{4B9E3390-CDAE-4F19-9A68-3CA407B7249C}" type="presParOf" srcId="{B9ABC4B8-1297-4043-90C4-1A437E1AA78D}" destId="{9B638701-AA2D-4750-8CB0-74237BDE0627}" srcOrd="1" destOrd="0" presId="urn:microsoft.com/office/officeart/2005/8/layout/hierarchy1"/>
    <dgm:cxn modelId="{F968E3C1-7368-4699-801B-1FE595DB221A}" type="presParOf" srcId="{9B638701-AA2D-4750-8CB0-74237BDE0627}" destId="{4BA9FAF8-D489-4CFF-B1F4-964FB5DADC69}" srcOrd="0" destOrd="0" presId="urn:microsoft.com/office/officeart/2005/8/layout/hierarchy1"/>
    <dgm:cxn modelId="{CF099413-2F9A-473F-AE06-A5C049AC9F9B}" type="presParOf" srcId="{4BA9FAF8-D489-4CFF-B1F4-964FB5DADC69}" destId="{11014680-4893-4CE6-B250-5EA3CDA3A94E}" srcOrd="0" destOrd="0" presId="urn:microsoft.com/office/officeart/2005/8/layout/hierarchy1"/>
    <dgm:cxn modelId="{2565447A-1F52-43F0-B794-12FE840060F1}" type="presParOf" srcId="{4BA9FAF8-D489-4CFF-B1F4-964FB5DADC69}" destId="{76E63E92-8EA1-4594-A170-DEFF9BBF7F7B}" srcOrd="1" destOrd="0" presId="urn:microsoft.com/office/officeart/2005/8/layout/hierarchy1"/>
    <dgm:cxn modelId="{887F718F-C8B1-462A-B6CF-911EEF2549BF}" type="presParOf" srcId="{9B638701-AA2D-4750-8CB0-74237BDE0627}" destId="{6DFFAF53-582E-4B1E-B93D-76249D3256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6481B-950A-4AE3-9ADA-C0622AC6D5F6}">
      <dsp:nvSpPr>
        <dsp:cNvPr id="0" name=""/>
        <dsp:cNvSpPr/>
      </dsp:nvSpPr>
      <dsp:spPr>
        <a:xfrm>
          <a:off x="5931349" y="1139045"/>
          <a:ext cx="91440" cy="500596"/>
        </a:xfrm>
        <a:custGeom>
          <a:avLst/>
          <a:gdLst/>
          <a:ahLst/>
          <a:cxnLst/>
          <a:rect l="0" t="0" r="0" b="0"/>
          <a:pathLst>
            <a:path>
              <a:moveTo>
                <a:pt x="45720" y="0"/>
              </a:moveTo>
              <a:lnTo>
                <a:pt x="45720" y="377305"/>
              </a:lnTo>
              <a:lnTo>
                <a:pt x="66250" y="377305"/>
              </a:lnTo>
              <a:lnTo>
                <a:pt x="66250" y="500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4CAB97-5E14-4542-934A-B00AF80731C5}">
      <dsp:nvSpPr>
        <dsp:cNvPr id="0" name=""/>
        <dsp:cNvSpPr/>
      </dsp:nvSpPr>
      <dsp:spPr>
        <a:xfrm>
          <a:off x="4045088" y="413067"/>
          <a:ext cx="1931980" cy="334498"/>
        </a:xfrm>
        <a:custGeom>
          <a:avLst/>
          <a:gdLst/>
          <a:ahLst/>
          <a:cxnLst/>
          <a:rect l="0" t="0" r="0" b="0"/>
          <a:pathLst>
            <a:path>
              <a:moveTo>
                <a:pt x="0" y="0"/>
              </a:moveTo>
              <a:lnTo>
                <a:pt x="0" y="211207"/>
              </a:lnTo>
              <a:lnTo>
                <a:pt x="1931980" y="211207"/>
              </a:lnTo>
              <a:lnTo>
                <a:pt x="1931980" y="334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C6C9A7-D888-4BBB-BED1-36BED231B74E}">
      <dsp:nvSpPr>
        <dsp:cNvPr id="0" name=""/>
        <dsp:cNvSpPr/>
      </dsp:nvSpPr>
      <dsp:spPr>
        <a:xfrm>
          <a:off x="1934538" y="1153378"/>
          <a:ext cx="91440" cy="439630"/>
        </a:xfrm>
        <a:custGeom>
          <a:avLst/>
          <a:gdLst/>
          <a:ahLst/>
          <a:cxnLst/>
          <a:rect l="0" t="0" r="0" b="0"/>
          <a:pathLst>
            <a:path>
              <a:moveTo>
                <a:pt x="45720" y="0"/>
              </a:moveTo>
              <a:lnTo>
                <a:pt x="45720" y="316338"/>
              </a:lnTo>
              <a:lnTo>
                <a:pt x="45773" y="316338"/>
              </a:lnTo>
              <a:lnTo>
                <a:pt x="45773" y="4396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2F2A7B-C0F2-489D-B8D0-AF4B3D3A990E}">
      <dsp:nvSpPr>
        <dsp:cNvPr id="0" name=""/>
        <dsp:cNvSpPr/>
      </dsp:nvSpPr>
      <dsp:spPr>
        <a:xfrm>
          <a:off x="1980258" y="413067"/>
          <a:ext cx="2064829" cy="334498"/>
        </a:xfrm>
        <a:custGeom>
          <a:avLst/>
          <a:gdLst/>
          <a:ahLst/>
          <a:cxnLst/>
          <a:rect l="0" t="0" r="0" b="0"/>
          <a:pathLst>
            <a:path>
              <a:moveTo>
                <a:pt x="2064829" y="0"/>
              </a:moveTo>
              <a:lnTo>
                <a:pt x="2064829" y="211207"/>
              </a:lnTo>
              <a:lnTo>
                <a:pt x="0" y="211207"/>
              </a:lnTo>
              <a:lnTo>
                <a:pt x="0" y="334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5DE4C7-500E-43AE-B640-66C8F5A64F19}">
      <dsp:nvSpPr>
        <dsp:cNvPr id="0" name=""/>
        <dsp:cNvSpPr/>
      </dsp:nvSpPr>
      <dsp:spPr>
        <a:xfrm>
          <a:off x="2972345" y="16305"/>
          <a:ext cx="2145486" cy="39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C0AB1-EE53-4580-A0E8-C83ACD15ADDE}">
      <dsp:nvSpPr>
        <dsp:cNvPr id="0" name=""/>
        <dsp:cNvSpPr/>
      </dsp:nvSpPr>
      <dsp:spPr>
        <a:xfrm>
          <a:off x="3120221" y="156787"/>
          <a:ext cx="2145486" cy="39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Stone masonry</a:t>
          </a:r>
          <a:endParaRPr lang="en-US" sz="1500" kern="1200" dirty="0"/>
        </a:p>
      </dsp:txBody>
      <dsp:txXfrm>
        <a:off x="3131842" y="168408"/>
        <a:ext cx="2122244" cy="373519"/>
      </dsp:txXfrm>
    </dsp:sp>
    <dsp:sp modelId="{53D72FDE-BDB3-4A61-AF9E-55A32262FC9C}">
      <dsp:nvSpPr>
        <dsp:cNvPr id="0" name=""/>
        <dsp:cNvSpPr/>
      </dsp:nvSpPr>
      <dsp:spPr>
        <a:xfrm>
          <a:off x="983043" y="747565"/>
          <a:ext cx="1994431" cy="405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4EBC0-4B21-4B25-8FDC-6C401F953121}">
      <dsp:nvSpPr>
        <dsp:cNvPr id="0" name=""/>
        <dsp:cNvSpPr/>
      </dsp:nvSpPr>
      <dsp:spPr>
        <a:xfrm>
          <a:off x="1130919" y="888047"/>
          <a:ext cx="1994431" cy="405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Rubble masonry </a:t>
          </a:r>
          <a:endParaRPr lang="en-US" sz="1500" kern="1200" dirty="0"/>
        </a:p>
      </dsp:txBody>
      <dsp:txXfrm>
        <a:off x="1142805" y="899933"/>
        <a:ext cx="1970659" cy="382040"/>
      </dsp:txXfrm>
    </dsp:sp>
    <dsp:sp modelId="{478CDE53-68C0-4789-BD8F-7C5571AB6556}">
      <dsp:nvSpPr>
        <dsp:cNvPr id="0" name=""/>
        <dsp:cNvSpPr/>
      </dsp:nvSpPr>
      <dsp:spPr>
        <a:xfrm>
          <a:off x="327" y="1593009"/>
          <a:ext cx="3959968" cy="2601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6DA0B-42C3-4903-B0A2-74E68605540E}">
      <dsp:nvSpPr>
        <dsp:cNvPr id="0" name=""/>
        <dsp:cNvSpPr/>
      </dsp:nvSpPr>
      <dsp:spPr>
        <a:xfrm>
          <a:off x="148203" y="1733490"/>
          <a:ext cx="3959968" cy="26015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1.   </a:t>
          </a:r>
          <a:r>
            <a:rPr lang="en-US" sz="1500" kern="1200" dirty="0" err="1" smtClean="0"/>
            <a:t>Randam</a:t>
          </a:r>
          <a:r>
            <a:rPr lang="en-US" sz="1500" kern="1200" dirty="0" smtClean="0"/>
            <a:t> rubble masonry</a:t>
          </a:r>
        </a:p>
        <a:p>
          <a:pPr lvl="0" algn="ctr" defTabSz="666750">
            <a:lnSpc>
              <a:spcPct val="90000"/>
            </a:lnSpc>
            <a:spcBef>
              <a:spcPct val="0"/>
            </a:spcBef>
            <a:spcAft>
              <a:spcPct val="35000"/>
            </a:spcAft>
          </a:pPr>
          <a:r>
            <a:rPr lang="en-US" sz="1500" kern="1200" dirty="0" smtClean="0"/>
            <a:t>- Coursed  - </a:t>
          </a:r>
          <a:r>
            <a:rPr lang="en-US" sz="1500" kern="1200" dirty="0" err="1" smtClean="0"/>
            <a:t>uncoursed</a:t>
          </a:r>
          <a:endParaRPr lang="en-US" sz="1500" kern="1200" dirty="0" smtClean="0"/>
        </a:p>
        <a:p>
          <a:pPr lvl="0" algn="ctr" defTabSz="666750">
            <a:lnSpc>
              <a:spcPct val="90000"/>
            </a:lnSpc>
            <a:spcBef>
              <a:spcPct val="0"/>
            </a:spcBef>
            <a:spcAft>
              <a:spcPct val="35000"/>
            </a:spcAft>
          </a:pPr>
          <a:r>
            <a:rPr lang="en-US" sz="1500" kern="1200" dirty="0" smtClean="0"/>
            <a:t>2.    Square rubble masonry</a:t>
          </a:r>
        </a:p>
        <a:p>
          <a:pPr lvl="0" algn="ctr" defTabSz="666750">
            <a:lnSpc>
              <a:spcPct val="90000"/>
            </a:lnSpc>
            <a:spcBef>
              <a:spcPct val="0"/>
            </a:spcBef>
            <a:spcAft>
              <a:spcPct val="35000"/>
            </a:spcAft>
          </a:pPr>
          <a:r>
            <a:rPr lang="en-US" sz="1500" kern="1200" dirty="0" smtClean="0"/>
            <a:t>- Coursed  - </a:t>
          </a:r>
          <a:r>
            <a:rPr lang="en-US" sz="1500" kern="1200" dirty="0" err="1" smtClean="0"/>
            <a:t>uncoursed</a:t>
          </a:r>
          <a:endParaRPr lang="en-US" sz="1500" kern="1200" dirty="0" smtClean="0"/>
        </a:p>
        <a:p>
          <a:pPr lvl="0" algn="ctr" defTabSz="666750">
            <a:lnSpc>
              <a:spcPct val="90000"/>
            </a:lnSpc>
            <a:spcBef>
              <a:spcPct val="0"/>
            </a:spcBef>
            <a:spcAft>
              <a:spcPct val="35000"/>
            </a:spcAft>
          </a:pPr>
          <a:r>
            <a:rPr lang="en-US" sz="1500" kern="1200" dirty="0" smtClean="0"/>
            <a:t>3. Polygonal rubble masonry</a:t>
          </a:r>
        </a:p>
        <a:p>
          <a:pPr lvl="0" algn="ctr" defTabSz="666750">
            <a:lnSpc>
              <a:spcPct val="90000"/>
            </a:lnSpc>
            <a:spcBef>
              <a:spcPct val="0"/>
            </a:spcBef>
            <a:spcAft>
              <a:spcPct val="35000"/>
            </a:spcAft>
          </a:pPr>
          <a:r>
            <a:rPr lang="en-US" sz="1500" kern="1200" dirty="0" smtClean="0"/>
            <a:t>4.   Flint rubble masonry</a:t>
          </a:r>
        </a:p>
        <a:p>
          <a:pPr lvl="0" algn="ctr" defTabSz="666750">
            <a:lnSpc>
              <a:spcPct val="90000"/>
            </a:lnSpc>
            <a:spcBef>
              <a:spcPct val="0"/>
            </a:spcBef>
            <a:spcAft>
              <a:spcPct val="35000"/>
            </a:spcAft>
          </a:pPr>
          <a:r>
            <a:rPr lang="en-US" sz="1500" kern="1200" dirty="0" smtClean="0"/>
            <a:t>5. Dry rubble masonry</a:t>
          </a:r>
        </a:p>
        <a:p>
          <a:pPr lvl="0" algn="ctr" defTabSz="666750">
            <a:lnSpc>
              <a:spcPct val="90000"/>
            </a:lnSpc>
            <a:spcBef>
              <a:spcPct val="0"/>
            </a:spcBef>
            <a:spcAft>
              <a:spcPct val="35000"/>
            </a:spcAft>
          </a:pPr>
          <a:endParaRPr lang="en-US" sz="1500" kern="1200" dirty="0"/>
        </a:p>
      </dsp:txBody>
      <dsp:txXfrm>
        <a:off x="224400" y="1809687"/>
        <a:ext cx="3807574" cy="2449147"/>
      </dsp:txXfrm>
    </dsp:sp>
    <dsp:sp modelId="{6B6DB605-D3A2-412F-B0E8-8498158373F7}">
      <dsp:nvSpPr>
        <dsp:cNvPr id="0" name=""/>
        <dsp:cNvSpPr/>
      </dsp:nvSpPr>
      <dsp:spPr>
        <a:xfrm>
          <a:off x="4867261" y="747565"/>
          <a:ext cx="2219616" cy="3914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ED9B2-DDBE-4AFF-9508-B7F077A9B204}">
      <dsp:nvSpPr>
        <dsp:cNvPr id="0" name=""/>
        <dsp:cNvSpPr/>
      </dsp:nvSpPr>
      <dsp:spPr>
        <a:xfrm>
          <a:off x="5015137" y="888047"/>
          <a:ext cx="2219616" cy="3914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Ashlar</a:t>
          </a:r>
          <a:r>
            <a:rPr lang="en-US" sz="1500" kern="1200" dirty="0" smtClean="0"/>
            <a:t> masonry</a:t>
          </a:r>
          <a:endParaRPr lang="en-US" sz="1500" kern="1200" dirty="0"/>
        </a:p>
      </dsp:txBody>
      <dsp:txXfrm>
        <a:off x="5026603" y="899513"/>
        <a:ext cx="2196684" cy="368547"/>
      </dsp:txXfrm>
    </dsp:sp>
    <dsp:sp modelId="{11014680-4893-4CE6-B250-5EA3CDA3A94E}">
      <dsp:nvSpPr>
        <dsp:cNvPr id="0" name=""/>
        <dsp:cNvSpPr/>
      </dsp:nvSpPr>
      <dsp:spPr>
        <a:xfrm>
          <a:off x="4256375" y="1639642"/>
          <a:ext cx="3482448" cy="200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63E92-8EA1-4594-A170-DEFF9BBF7F7B}">
      <dsp:nvSpPr>
        <dsp:cNvPr id="0" name=""/>
        <dsp:cNvSpPr/>
      </dsp:nvSpPr>
      <dsp:spPr>
        <a:xfrm>
          <a:off x="4404251" y="1780123"/>
          <a:ext cx="3482448" cy="2007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1. </a:t>
          </a:r>
          <a:r>
            <a:rPr lang="en-US" sz="1500" kern="1200" dirty="0" err="1" smtClean="0"/>
            <a:t>Ashlar</a:t>
          </a:r>
          <a:r>
            <a:rPr lang="en-US" sz="1500" kern="1200" dirty="0" smtClean="0"/>
            <a:t> fine masonry</a:t>
          </a:r>
        </a:p>
        <a:p>
          <a:pPr lvl="0" algn="ctr" defTabSz="666750">
            <a:lnSpc>
              <a:spcPct val="90000"/>
            </a:lnSpc>
            <a:spcBef>
              <a:spcPct val="0"/>
            </a:spcBef>
            <a:spcAft>
              <a:spcPct val="35000"/>
            </a:spcAft>
          </a:pPr>
          <a:r>
            <a:rPr lang="en-US" sz="1500" kern="1200" dirty="0" smtClean="0"/>
            <a:t>2. </a:t>
          </a:r>
          <a:r>
            <a:rPr lang="en-US" sz="1500" kern="1200" dirty="0" err="1" smtClean="0"/>
            <a:t>Ashlar</a:t>
          </a:r>
          <a:r>
            <a:rPr lang="en-US" sz="1500" kern="1200" dirty="0" smtClean="0"/>
            <a:t> rough tooled</a:t>
          </a:r>
        </a:p>
        <a:p>
          <a:pPr lvl="0" algn="ctr" defTabSz="666750">
            <a:lnSpc>
              <a:spcPct val="90000"/>
            </a:lnSpc>
            <a:spcBef>
              <a:spcPct val="0"/>
            </a:spcBef>
            <a:spcAft>
              <a:spcPct val="35000"/>
            </a:spcAft>
          </a:pPr>
          <a:r>
            <a:rPr lang="en-US" sz="1500" kern="1200" dirty="0" smtClean="0"/>
            <a:t>3. Rock (or) quarry faced</a:t>
          </a:r>
        </a:p>
        <a:p>
          <a:pPr lvl="0" algn="ctr" defTabSz="666750">
            <a:lnSpc>
              <a:spcPct val="90000"/>
            </a:lnSpc>
            <a:spcBef>
              <a:spcPct val="0"/>
            </a:spcBef>
            <a:spcAft>
              <a:spcPct val="35000"/>
            </a:spcAft>
          </a:pPr>
          <a:r>
            <a:rPr lang="en-US" sz="1500" kern="1200" dirty="0" smtClean="0"/>
            <a:t>4. </a:t>
          </a:r>
          <a:r>
            <a:rPr lang="en-US" sz="1500" kern="1200" dirty="0" err="1" smtClean="0"/>
            <a:t>Ashlar</a:t>
          </a:r>
          <a:r>
            <a:rPr lang="en-US" sz="1500" kern="1200" dirty="0" smtClean="0"/>
            <a:t> chamfered</a:t>
          </a:r>
        </a:p>
        <a:p>
          <a:pPr lvl="0" algn="ctr" defTabSz="666750">
            <a:lnSpc>
              <a:spcPct val="90000"/>
            </a:lnSpc>
            <a:spcBef>
              <a:spcPct val="0"/>
            </a:spcBef>
            <a:spcAft>
              <a:spcPct val="35000"/>
            </a:spcAft>
          </a:pPr>
          <a:r>
            <a:rPr lang="en-US" sz="1500" kern="1200" dirty="0" smtClean="0"/>
            <a:t>5. </a:t>
          </a:r>
          <a:r>
            <a:rPr lang="en-US" sz="1500" kern="1200" dirty="0" err="1" smtClean="0"/>
            <a:t>Ashlar</a:t>
          </a:r>
          <a:r>
            <a:rPr lang="en-US" sz="1500" kern="1200" dirty="0" smtClean="0"/>
            <a:t> block in course</a:t>
          </a:r>
          <a:endParaRPr lang="en-US" sz="1500" kern="1200" dirty="0"/>
        </a:p>
      </dsp:txBody>
      <dsp:txXfrm>
        <a:off x="4463037" y="1838909"/>
        <a:ext cx="3364876" cy="18895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F132E-D9CC-47EA-B30A-8A9E0E6B374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412178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F132E-D9CC-47EA-B30A-8A9E0E6B374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8104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F132E-D9CC-47EA-B30A-8A9E0E6B374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11329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F132E-D9CC-47EA-B30A-8A9E0E6B374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427279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132E-D9CC-47EA-B30A-8A9E0E6B374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249842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F132E-D9CC-47EA-B30A-8A9E0E6B374D}"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331566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F132E-D9CC-47EA-B30A-8A9E0E6B374D}"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97878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F132E-D9CC-47EA-B30A-8A9E0E6B374D}"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157718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F132E-D9CC-47EA-B30A-8A9E0E6B374D}"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318902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8F132E-D9CC-47EA-B30A-8A9E0E6B374D}"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391731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8F132E-D9CC-47EA-B30A-8A9E0E6B374D}"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D6FC-3B1E-40C4-A03A-76B63C52B560}" type="slidenum">
              <a:rPr lang="en-US" smtClean="0"/>
              <a:pPr/>
              <a:t>‹#›</a:t>
            </a:fld>
            <a:endParaRPr lang="en-US"/>
          </a:p>
        </p:txBody>
      </p:sp>
    </p:spTree>
    <p:extLst>
      <p:ext uri="{BB962C8B-B14F-4D97-AF65-F5344CB8AC3E}">
        <p14:creationId xmlns:p14="http://schemas.microsoft.com/office/powerpoint/2010/main" val="21176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8F132E-D9CC-47EA-B30A-8A9E0E6B374D}" type="datetimeFigureOut">
              <a:rPr lang="en-US" smtClean="0"/>
              <a:pPr/>
              <a:t>9/7/2022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16D6FC-3B1E-40C4-A03A-76B63C52B560}" type="slidenum">
              <a:rPr lang="en-US" smtClean="0"/>
              <a:pPr/>
              <a:t>‹#›</a:t>
            </a:fld>
            <a:endParaRPr lang="en-US"/>
          </a:p>
        </p:txBody>
      </p:sp>
    </p:spTree>
    <p:extLst>
      <p:ext uri="{BB962C8B-B14F-4D97-AF65-F5344CB8AC3E}">
        <p14:creationId xmlns:p14="http://schemas.microsoft.com/office/powerpoint/2010/main" val="5162593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28800" y="2438400"/>
            <a:ext cx="5943600" cy="69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600" b="1" u="sng" dirty="0" smtClean="0">
                <a:latin typeface="Adobe Arabic" panose="02040503050201020203" pitchFamily="18" charset="-78"/>
                <a:ea typeface="Adobe Gothic Std B" panose="020B0800000000000000" pitchFamily="34" charset="-128"/>
                <a:cs typeface="Adobe Arabic" panose="02040503050201020203" pitchFamily="18" charset="-78"/>
              </a:rPr>
              <a:t>Stone Maso</a:t>
            </a:r>
            <a:r>
              <a:rPr lang="en-IN" sz="9600" b="1" u="sng" dirty="0" smtClean="0">
                <a:latin typeface="Adobe Arabic" panose="02040503050201020203" pitchFamily="18" charset="-78"/>
                <a:cs typeface="Adobe Arabic" panose="02040503050201020203" pitchFamily="18" charset="-78"/>
              </a:rPr>
              <a:t>nry </a:t>
            </a:r>
          </a:p>
        </p:txBody>
      </p:sp>
      <p:sp>
        <p:nvSpPr>
          <p:cNvPr id="2" name="TextBox 1"/>
          <p:cNvSpPr txBox="1"/>
          <p:nvPr/>
        </p:nvSpPr>
        <p:spPr>
          <a:xfrm>
            <a:off x="7162800" y="6248400"/>
            <a:ext cx="2667000" cy="400110"/>
          </a:xfrm>
          <a:prstGeom prst="rect">
            <a:avLst/>
          </a:prstGeom>
          <a:noFill/>
        </p:spPr>
        <p:txBody>
          <a:bodyPr wrap="square" rtlCol="0">
            <a:spAutoFit/>
          </a:bodyPr>
          <a:lstStyle/>
          <a:p>
            <a:r>
              <a:rPr lang="en-US" sz="2000" u="sng" dirty="0" smtClean="0"/>
              <a:t>Ar. </a:t>
            </a:r>
            <a:r>
              <a:rPr lang="en-US" sz="2000" u="sng" dirty="0" err="1" smtClean="0"/>
              <a:t>Vivek</a:t>
            </a:r>
            <a:r>
              <a:rPr lang="en-US" sz="2000" u="sng" dirty="0" smtClean="0"/>
              <a:t> </a:t>
            </a:r>
            <a:r>
              <a:rPr lang="en-US" sz="2000" u="sng" dirty="0" err="1" smtClean="0"/>
              <a:t>Painuli</a:t>
            </a:r>
            <a:endParaRPr lang="en-US" sz="2000" u="sng" dirty="0"/>
          </a:p>
        </p:txBody>
      </p:sp>
      <p:pic>
        <p:nvPicPr>
          <p:cNvPr id="5" name="Picture 4">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3257" y="0"/>
            <a:ext cx="790743" cy="94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61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Flint rubble masonry</a:t>
            </a:r>
            <a:endParaRPr lang="en-US" dirty="0"/>
          </a:p>
        </p:txBody>
      </p:sp>
      <p:pic>
        <p:nvPicPr>
          <p:cNvPr id="6146" name="Picture 2" descr="C:\Users\prabha\Desktop\stone Masonry\illus-020b.png"/>
          <p:cNvPicPr>
            <a:picLocks noGrp="1" noChangeAspect="1" noChangeArrowheads="1"/>
          </p:cNvPicPr>
          <p:nvPr>
            <p:ph idx="1"/>
          </p:nvPr>
        </p:nvPicPr>
        <p:blipFill>
          <a:blip r:embed="rId2" cstate="print"/>
          <a:srcRect/>
          <a:stretch>
            <a:fillRect/>
          </a:stretch>
        </p:blipFill>
        <p:spPr bwMode="auto">
          <a:xfrm>
            <a:off x="609600" y="1371600"/>
            <a:ext cx="7315200" cy="4419599"/>
          </a:xfrm>
          <a:prstGeom prst="rect">
            <a:avLst/>
          </a:prstGeom>
          <a:noFill/>
        </p:spPr>
      </p:pic>
      <p:sp>
        <p:nvSpPr>
          <p:cNvPr id="4" name="Rectangle 3"/>
          <p:cNvSpPr/>
          <p:nvPr/>
        </p:nvSpPr>
        <p:spPr>
          <a:xfrm>
            <a:off x="685800" y="5657671"/>
            <a:ext cx="7620000" cy="646331"/>
          </a:xfrm>
          <a:prstGeom prst="rect">
            <a:avLst/>
          </a:prstGeom>
        </p:spPr>
        <p:txBody>
          <a:bodyPr wrap="square">
            <a:spAutoFit/>
          </a:bodyPr>
          <a:lstStyle/>
          <a:p>
            <a:r>
              <a:rPr lang="en-US" dirty="0" smtClean="0"/>
              <a:t>Stone used are flints or cobbles. These are irregularly shaped. The stones are extremely hard. But they are brittle and therefore they break easily</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Dry rubble masonry</a:t>
            </a:r>
            <a:endParaRPr lang="en-US" dirty="0"/>
          </a:p>
        </p:txBody>
      </p:sp>
      <p:pic>
        <p:nvPicPr>
          <p:cNvPr id="7170" name="Picture 2" descr="C:\Users\prabha\Desktop\stone Masonry\p_SCM_196_02.jpg"/>
          <p:cNvPicPr>
            <a:picLocks noGrp="1" noChangeAspect="1" noChangeArrowheads="1"/>
          </p:cNvPicPr>
          <p:nvPr>
            <p:ph idx="1"/>
          </p:nvPr>
        </p:nvPicPr>
        <p:blipFill>
          <a:blip r:embed="rId2" cstate="print"/>
          <a:srcRect/>
          <a:stretch>
            <a:fillRect/>
          </a:stretch>
        </p:blipFill>
        <p:spPr bwMode="auto">
          <a:xfrm>
            <a:off x="1143000" y="1066800"/>
            <a:ext cx="7086600" cy="4190999"/>
          </a:xfrm>
          <a:prstGeom prst="rect">
            <a:avLst/>
          </a:prstGeom>
          <a:noFill/>
        </p:spPr>
      </p:pic>
      <p:sp>
        <p:nvSpPr>
          <p:cNvPr id="4" name="Rectangle 3"/>
          <p:cNvSpPr/>
          <p:nvPr/>
        </p:nvSpPr>
        <p:spPr>
          <a:xfrm>
            <a:off x="1143000" y="5181600"/>
            <a:ext cx="7239000" cy="923330"/>
          </a:xfrm>
          <a:prstGeom prst="rect">
            <a:avLst/>
          </a:prstGeom>
        </p:spPr>
        <p:txBody>
          <a:bodyPr wrap="square">
            <a:spAutoFit/>
          </a:bodyPr>
          <a:lstStyle/>
          <a:p>
            <a:r>
              <a:rPr lang="en-US" dirty="0" smtClean="0"/>
              <a:t>Mortar is not used in the joints. This type of construction is the cheapest and requires more skill in construction. This may be used for non-load bearing walls such as compound walls, etc…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ASHLAR MASONRY</a:t>
            </a:r>
            <a:endParaRPr lang="en-US" dirty="0"/>
          </a:p>
        </p:txBody>
      </p:sp>
      <p:sp>
        <p:nvSpPr>
          <p:cNvPr id="3" name="Content Placeholder 2"/>
          <p:cNvSpPr>
            <a:spLocks noGrp="1"/>
          </p:cNvSpPr>
          <p:nvPr>
            <p:ph idx="1"/>
          </p:nvPr>
        </p:nvSpPr>
        <p:spPr>
          <a:xfrm>
            <a:off x="381000" y="1600200"/>
            <a:ext cx="8229600" cy="502920"/>
          </a:xfrm>
        </p:spPr>
        <p:txBody>
          <a:bodyPr/>
          <a:lstStyle/>
          <a:p>
            <a:pPr marL="514350" indent="-514350">
              <a:buNone/>
            </a:pPr>
            <a:r>
              <a:rPr lang="en-US" u="sng" dirty="0" smtClean="0"/>
              <a:t>1. ASHLAR FINE MASONRY</a:t>
            </a:r>
          </a:p>
        </p:txBody>
      </p:sp>
      <p:pic>
        <p:nvPicPr>
          <p:cNvPr id="8194" name="Picture 2" descr="C:\Users\prabha\Desktop\stone Masonry\ashlar masonry\Masonry.Stone.Limestone.Rustication.bump.jpg"/>
          <p:cNvPicPr>
            <a:picLocks noChangeAspect="1" noChangeArrowheads="1"/>
          </p:cNvPicPr>
          <p:nvPr/>
        </p:nvPicPr>
        <p:blipFill>
          <a:blip r:embed="rId2" cstate="print"/>
          <a:srcRect/>
          <a:stretch>
            <a:fillRect/>
          </a:stretch>
        </p:blipFill>
        <p:spPr bwMode="auto">
          <a:xfrm>
            <a:off x="1981200" y="2057400"/>
            <a:ext cx="5800725" cy="3200400"/>
          </a:xfrm>
          <a:prstGeom prst="rect">
            <a:avLst/>
          </a:prstGeom>
          <a:noFill/>
        </p:spPr>
      </p:pic>
      <p:sp>
        <p:nvSpPr>
          <p:cNvPr id="5" name="Rectangle 4"/>
          <p:cNvSpPr/>
          <p:nvPr/>
        </p:nvSpPr>
        <p:spPr>
          <a:xfrm>
            <a:off x="685800" y="5380672"/>
            <a:ext cx="7620000" cy="923330"/>
          </a:xfrm>
          <a:prstGeom prst="rect">
            <a:avLst/>
          </a:prstGeom>
        </p:spPr>
        <p:txBody>
          <a:bodyPr wrap="square">
            <a:spAutoFit/>
          </a:bodyPr>
          <a:lstStyle/>
          <a:p>
            <a:r>
              <a:rPr lang="en-US" dirty="0" smtClean="0"/>
              <a:t>Each stone is cut to uniform size and shape with all sides rectangular, so that the stone gives perfectly horizontal and vertical joints with adjoining stone. This type of </a:t>
            </a:r>
            <a:r>
              <a:rPr lang="en-US" dirty="0" err="1" smtClean="0"/>
              <a:t>ashlar</a:t>
            </a:r>
            <a:r>
              <a:rPr lang="en-US" dirty="0" smtClean="0"/>
              <a:t> masonry is very costly.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Ashlar</a:t>
            </a:r>
            <a:r>
              <a:rPr lang="en-US" dirty="0" smtClean="0"/>
              <a:t> rough tooled masonry</a:t>
            </a:r>
            <a:endParaRPr lang="en-US" dirty="0"/>
          </a:p>
        </p:txBody>
      </p:sp>
      <p:pic>
        <p:nvPicPr>
          <p:cNvPr id="9218" name="Picture 2" descr="C:\Users\prabha\Desktop\stone Masonry\ashlar masonry\masonry-walling-blocks-rough-dressed-limestone-buff-sr1.jpg"/>
          <p:cNvPicPr>
            <a:picLocks noGrp="1" noChangeAspect="1" noChangeArrowheads="1"/>
          </p:cNvPicPr>
          <p:nvPr>
            <p:ph idx="1"/>
          </p:nvPr>
        </p:nvPicPr>
        <p:blipFill>
          <a:blip r:embed="rId2" cstate="print"/>
          <a:srcRect/>
          <a:stretch>
            <a:fillRect/>
          </a:stretch>
        </p:blipFill>
        <p:spPr bwMode="auto">
          <a:xfrm>
            <a:off x="1219200" y="1371600"/>
            <a:ext cx="7162800" cy="3810000"/>
          </a:xfrm>
          <a:prstGeom prst="rect">
            <a:avLst/>
          </a:prstGeom>
          <a:noFill/>
        </p:spPr>
      </p:pic>
      <p:sp>
        <p:nvSpPr>
          <p:cNvPr id="4" name="Rectangle 3"/>
          <p:cNvSpPr/>
          <p:nvPr/>
        </p:nvSpPr>
        <p:spPr>
          <a:xfrm>
            <a:off x="457200" y="5334000"/>
            <a:ext cx="8305800" cy="1015663"/>
          </a:xfrm>
          <a:prstGeom prst="rect">
            <a:avLst/>
          </a:prstGeom>
        </p:spPr>
        <p:txBody>
          <a:bodyPr wrap="square">
            <a:spAutoFit/>
          </a:bodyPr>
          <a:lstStyle/>
          <a:p>
            <a:r>
              <a:rPr lang="en-US" sz="2000" dirty="0" smtClean="0"/>
              <a:t>The beds and sides are finely chisel-dressed. But the face is made rough by means of tools. A strip, about 25mm wide and made by means of chisel is provided around the perimeter of the rough dressed face of each stone</a:t>
            </a:r>
            <a:endParaRPr lang="en-IN"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143000"/>
          </a:xfrm>
        </p:spPr>
        <p:txBody>
          <a:bodyPr>
            <a:normAutofit/>
          </a:bodyPr>
          <a:lstStyle/>
          <a:p>
            <a:r>
              <a:rPr lang="en-US" dirty="0" err="1" smtClean="0"/>
              <a:t>Ashlar</a:t>
            </a:r>
            <a:r>
              <a:rPr lang="en-US" dirty="0" smtClean="0"/>
              <a:t> rock or quarry faced masonry</a:t>
            </a:r>
            <a:endParaRPr lang="en-US" dirty="0"/>
          </a:p>
        </p:txBody>
      </p:sp>
      <p:pic>
        <p:nvPicPr>
          <p:cNvPr id="10242" name="Picture 2" descr="C:\Users\prabha\Desktop\stone Masonry\ashlar masonry\04_RubbleMasonry.jpg"/>
          <p:cNvPicPr>
            <a:picLocks noGrp="1" noChangeAspect="1" noChangeArrowheads="1"/>
          </p:cNvPicPr>
          <p:nvPr>
            <p:ph idx="1"/>
          </p:nvPr>
        </p:nvPicPr>
        <p:blipFill>
          <a:blip r:embed="rId2" cstate="print"/>
          <a:srcRect/>
          <a:stretch>
            <a:fillRect/>
          </a:stretch>
        </p:blipFill>
        <p:spPr bwMode="auto">
          <a:xfrm>
            <a:off x="2286000" y="1472905"/>
            <a:ext cx="5105400" cy="3630769"/>
          </a:xfrm>
          <a:prstGeom prst="rect">
            <a:avLst/>
          </a:prstGeom>
          <a:noFill/>
        </p:spPr>
      </p:pic>
      <p:sp>
        <p:nvSpPr>
          <p:cNvPr id="4" name="Rectangle 3"/>
          <p:cNvSpPr/>
          <p:nvPr/>
        </p:nvSpPr>
        <p:spPr>
          <a:xfrm>
            <a:off x="609600" y="5103674"/>
            <a:ext cx="8001000" cy="1323439"/>
          </a:xfrm>
          <a:prstGeom prst="rect">
            <a:avLst/>
          </a:prstGeom>
        </p:spPr>
        <p:txBody>
          <a:bodyPr wrap="square">
            <a:spAutoFit/>
          </a:bodyPr>
          <a:lstStyle/>
          <a:p>
            <a:r>
              <a:rPr lang="en-US" sz="2000" dirty="0" smtClean="0"/>
              <a:t>A strip about 25mm wide and made by means of chisel is provided around the perimeter of every stone as in case of rough-tooled </a:t>
            </a:r>
            <a:r>
              <a:rPr lang="en-US" sz="2000" dirty="0" err="1" smtClean="0"/>
              <a:t>ashlar</a:t>
            </a:r>
            <a:r>
              <a:rPr lang="en-US" sz="2000" dirty="0" smtClean="0"/>
              <a:t> </a:t>
            </a:r>
            <a:r>
              <a:rPr lang="en-US" sz="2000" dirty="0" err="1" smtClean="0"/>
              <a:t>masonary</a:t>
            </a:r>
            <a:r>
              <a:rPr lang="en-US" sz="2000" dirty="0" smtClean="0"/>
              <a:t>. But the remaining portion of the face is left in the same form as received from quarry</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Ashlar</a:t>
            </a:r>
            <a:r>
              <a:rPr lang="en-US" dirty="0" smtClean="0"/>
              <a:t> chamfered masonry</a:t>
            </a:r>
            <a:endParaRPr lang="en-US" dirty="0"/>
          </a:p>
        </p:txBody>
      </p:sp>
      <p:pic>
        <p:nvPicPr>
          <p:cNvPr id="11266" name="Picture 2" descr="C:\Users\prabha\Desktop\stone Masonry\ashlar masonry\Ashlar-masonry-1.jpg"/>
          <p:cNvPicPr>
            <a:picLocks noGrp="1" noChangeAspect="1" noChangeArrowheads="1"/>
          </p:cNvPicPr>
          <p:nvPr>
            <p:ph idx="1"/>
          </p:nvPr>
        </p:nvPicPr>
        <p:blipFill>
          <a:blip r:embed="rId2" cstate="print"/>
          <a:srcRect/>
          <a:stretch>
            <a:fillRect/>
          </a:stretch>
        </p:blipFill>
        <p:spPr bwMode="auto">
          <a:xfrm>
            <a:off x="304800" y="1371600"/>
            <a:ext cx="4724399" cy="3429000"/>
          </a:xfrm>
          <a:prstGeom prst="rect">
            <a:avLst/>
          </a:prstGeom>
          <a:noFill/>
        </p:spPr>
      </p:pic>
      <p:pic>
        <p:nvPicPr>
          <p:cNvPr id="11267" name="Picture 3" descr="C:\Users\prabha\Desktop\stone Masonry\ashlar masonry\Ashlar walling web.jpg"/>
          <p:cNvPicPr>
            <a:picLocks noChangeAspect="1" noChangeArrowheads="1"/>
          </p:cNvPicPr>
          <p:nvPr/>
        </p:nvPicPr>
        <p:blipFill>
          <a:blip r:embed="rId3" cstate="print"/>
          <a:srcRect/>
          <a:stretch>
            <a:fillRect/>
          </a:stretch>
        </p:blipFill>
        <p:spPr bwMode="auto">
          <a:xfrm>
            <a:off x="5029200" y="1600200"/>
            <a:ext cx="3810000" cy="2933700"/>
          </a:xfrm>
          <a:prstGeom prst="rect">
            <a:avLst/>
          </a:prstGeom>
          <a:noFill/>
        </p:spPr>
      </p:pic>
      <p:sp>
        <p:nvSpPr>
          <p:cNvPr id="5" name="Rectangle 4"/>
          <p:cNvSpPr/>
          <p:nvPr/>
        </p:nvSpPr>
        <p:spPr>
          <a:xfrm>
            <a:off x="533400" y="4800600"/>
            <a:ext cx="8229600" cy="646331"/>
          </a:xfrm>
          <a:prstGeom prst="rect">
            <a:avLst/>
          </a:prstGeom>
        </p:spPr>
        <p:txBody>
          <a:bodyPr wrap="square">
            <a:spAutoFit/>
          </a:bodyPr>
          <a:lstStyle/>
          <a:p>
            <a:r>
              <a:rPr lang="en-US" dirty="0" smtClean="0"/>
              <a:t>The strip is provided as below. But it is chamfered or beveled at an angle of 45 degrees by means of chisel for a depth of about 25mm.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err="1" smtClean="0"/>
              <a:t>Ashlar</a:t>
            </a:r>
            <a:r>
              <a:rPr lang="en-US" dirty="0" smtClean="0"/>
              <a:t> block in course masonry</a:t>
            </a:r>
            <a:endParaRPr lang="en-US" dirty="0"/>
          </a:p>
        </p:txBody>
      </p:sp>
      <p:pic>
        <p:nvPicPr>
          <p:cNvPr id="12290" name="Picture 2" descr="C:\Users\prabha\Desktop\stone Masonry\ashlar masonry\Classes-Of-Stone-Masonry-301-1.jpg"/>
          <p:cNvPicPr>
            <a:picLocks noGrp="1" noChangeAspect="1" noChangeArrowheads="1"/>
          </p:cNvPicPr>
          <p:nvPr>
            <p:ph idx="1"/>
          </p:nvPr>
        </p:nvPicPr>
        <p:blipFill>
          <a:blip r:embed="rId2" cstate="print"/>
          <a:srcRect/>
          <a:stretch>
            <a:fillRect/>
          </a:stretch>
        </p:blipFill>
        <p:spPr bwMode="auto">
          <a:xfrm>
            <a:off x="1828800" y="1676400"/>
            <a:ext cx="5719865" cy="3200400"/>
          </a:xfrm>
          <a:prstGeom prst="rect">
            <a:avLst/>
          </a:prstGeom>
          <a:noFill/>
        </p:spPr>
      </p:pic>
      <p:sp>
        <p:nvSpPr>
          <p:cNvPr id="4" name="Rectangle 3"/>
          <p:cNvSpPr/>
          <p:nvPr/>
        </p:nvSpPr>
        <p:spPr>
          <a:xfrm>
            <a:off x="609600" y="5029200"/>
            <a:ext cx="7772400" cy="923330"/>
          </a:xfrm>
          <a:prstGeom prst="rect">
            <a:avLst/>
          </a:prstGeom>
        </p:spPr>
        <p:txBody>
          <a:bodyPr wrap="square">
            <a:spAutoFit/>
          </a:bodyPr>
          <a:lstStyle/>
          <a:p>
            <a:r>
              <a:rPr lang="en-US" dirty="0" smtClean="0"/>
              <a:t>This is combination of rubble masonry and </a:t>
            </a:r>
            <a:r>
              <a:rPr lang="en-US" dirty="0" err="1" smtClean="0"/>
              <a:t>ashlar</a:t>
            </a:r>
            <a:r>
              <a:rPr lang="en-US" dirty="0" smtClean="0"/>
              <a:t> masonry. The face work is provided with rough tooled or hammer dresses stones and backing of the wall may be made in rubble masonry.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stone masonry?</a:t>
            </a:r>
            <a:endParaRPr lang="en-US" dirty="0"/>
          </a:p>
        </p:txBody>
      </p:sp>
      <p:sp>
        <p:nvSpPr>
          <p:cNvPr id="3" name="Content Placeholder 2"/>
          <p:cNvSpPr>
            <a:spLocks noGrp="1"/>
          </p:cNvSpPr>
          <p:nvPr>
            <p:ph idx="1"/>
          </p:nvPr>
        </p:nvSpPr>
        <p:spPr/>
        <p:txBody>
          <a:bodyPr/>
          <a:lstStyle/>
          <a:p>
            <a:r>
              <a:rPr lang="en-US" dirty="0" smtClean="0"/>
              <a:t>Stone masonry is made of stone units bonded together with / without mortar.</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5183" t="21875" r="43192" b="39583"/>
          <a:stretch>
            <a:fillRect/>
          </a:stretch>
        </p:blipFill>
        <p:spPr bwMode="auto">
          <a:xfrm>
            <a:off x="1143000" y="1234721"/>
            <a:ext cx="6781800" cy="464678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stone masonry</a:t>
            </a:r>
            <a:endParaRPr lang="en-US" dirty="0"/>
          </a:p>
        </p:txBody>
      </p:sp>
      <p:graphicFrame>
        <p:nvGraphicFramePr>
          <p:cNvPr id="4" name="Content Placeholder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Random rubble masonry</a:t>
            </a:r>
            <a:endParaRPr lang="en-US" dirty="0"/>
          </a:p>
        </p:txBody>
      </p:sp>
      <p:sp>
        <p:nvSpPr>
          <p:cNvPr id="3" name="Content Placeholder 2"/>
          <p:cNvSpPr>
            <a:spLocks noGrp="1"/>
          </p:cNvSpPr>
          <p:nvPr>
            <p:ph idx="1"/>
          </p:nvPr>
        </p:nvSpPr>
        <p:spPr>
          <a:xfrm>
            <a:off x="457200" y="1447800"/>
            <a:ext cx="8229600" cy="655320"/>
          </a:xfrm>
        </p:spPr>
        <p:txBody>
          <a:bodyPr/>
          <a:lstStyle/>
          <a:p>
            <a:r>
              <a:rPr lang="en-US" u="sng" dirty="0" smtClean="0"/>
              <a:t>Coursed</a:t>
            </a:r>
          </a:p>
          <a:p>
            <a:endParaRPr lang="en-US" u="sng" dirty="0" smtClean="0"/>
          </a:p>
          <a:p>
            <a:pPr>
              <a:buNone/>
            </a:pPr>
            <a:endParaRPr lang="en-US" u="sng" dirty="0"/>
          </a:p>
        </p:txBody>
      </p:sp>
      <p:pic>
        <p:nvPicPr>
          <p:cNvPr id="1029" name="Picture 5" descr="C:\Users\prabha\Desktop\stone Masonry\S1250E5P-1.gif"/>
          <p:cNvPicPr>
            <a:picLocks noChangeAspect="1" noChangeArrowheads="1"/>
          </p:cNvPicPr>
          <p:nvPr/>
        </p:nvPicPr>
        <p:blipFill>
          <a:blip r:embed="rId2" cstate="print"/>
          <a:srcRect/>
          <a:stretch>
            <a:fillRect/>
          </a:stretch>
        </p:blipFill>
        <p:spPr bwMode="auto">
          <a:xfrm>
            <a:off x="1143000" y="1524000"/>
            <a:ext cx="7315200" cy="3886200"/>
          </a:xfrm>
          <a:prstGeom prst="rect">
            <a:avLst/>
          </a:prstGeom>
          <a:noFill/>
        </p:spPr>
      </p:pic>
      <p:sp>
        <p:nvSpPr>
          <p:cNvPr id="5" name="Rectangle 4"/>
          <p:cNvSpPr/>
          <p:nvPr/>
        </p:nvSpPr>
        <p:spPr>
          <a:xfrm>
            <a:off x="533400" y="5380672"/>
            <a:ext cx="8153400" cy="1015663"/>
          </a:xfrm>
          <a:prstGeom prst="rect">
            <a:avLst/>
          </a:prstGeom>
        </p:spPr>
        <p:txBody>
          <a:bodyPr wrap="square">
            <a:spAutoFit/>
          </a:bodyPr>
          <a:lstStyle/>
          <a:p>
            <a:r>
              <a:rPr lang="en-US" sz="2000" dirty="0" smtClean="0"/>
              <a:t>In this type of masonry, the stones used are of widely different sizes. This is the roughest and cheapest form of stone masonry.</a:t>
            </a:r>
          </a:p>
          <a:p>
            <a:r>
              <a:rPr lang="en-US" sz="2000" dirty="0" smtClean="0"/>
              <a:t>the stones in a particular course are of equal height</a:t>
            </a:r>
            <a:endParaRPr lang="en-I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
          </a:xfrm>
        </p:spPr>
        <p:txBody>
          <a:bodyPr/>
          <a:lstStyle/>
          <a:p>
            <a:r>
              <a:rPr lang="en-US" u="sng" dirty="0" err="1" smtClean="0"/>
              <a:t>uncoursed</a:t>
            </a:r>
            <a:endParaRPr lang="en-US" u="sng" dirty="0"/>
          </a:p>
        </p:txBody>
      </p:sp>
      <p:pic>
        <p:nvPicPr>
          <p:cNvPr id="2052" name="Picture 4" descr="C:\Users\prabha\Desktop\stone Masonry\S1250E5P-2.gif"/>
          <p:cNvPicPr>
            <a:picLocks noChangeAspect="1" noChangeArrowheads="1"/>
          </p:cNvPicPr>
          <p:nvPr/>
        </p:nvPicPr>
        <p:blipFill>
          <a:blip r:embed="rId2" cstate="print"/>
          <a:srcRect/>
          <a:stretch>
            <a:fillRect/>
          </a:stretch>
        </p:blipFill>
        <p:spPr bwMode="auto">
          <a:xfrm>
            <a:off x="1371601" y="762000"/>
            <a:ext cx="7772399" cy="4476750"/>
          </a:xfrm>
          <a:prstGeom prst="rect">
            <a:avLst/>
          </a:prstGeom>
          <a:noFill/>
        </p:spPr>
      </p:pic>
      <p:sp>
        <p:nvSpPr>
          <p:cNvPr id="5" name="Rectangle 4"/>
          <p:cNvSpPr/>
          <p:nvPr/>
        </p:nvSpPr>
        <p:spPr>
          <a:xfrm>
            <a:off x="762000" y="5226784"/>
            <a:ext cx="7924800" cy="1631216"/>
          </a:xfrm>
          <a:prstGeom prst="rect">
            <a:avLst/>
          </a:prstGeom>
        </p:spPr>
        <p:txBody>
          <a:bodyPr wrap="square">
            <a:spAutoFit/>
          </a:bodyPr>
          <a:lstStyle/>
          <a:p>
            <a:r>
              <a:rPr lang="en-US" sz="2000" dirty="0" smtClean="0"/>
              <a:t>The stones used are of widely different sizes. This is the roughest and cheapest form of stone masonry.</a:t>
            </a:r>
          </a:p>
          <a:p>
            <a:r>
              <a:rPr lang="en-US" sz="2000" dirty="0" smtClean="0"/>
              <a:t>The </a:t>
            </a:r>
            <a:r>
              <a:rPr lang="en-US" sz="2000" dirty="0" err="1" smtClean="0"/>
              <a:t>coarses</a:t>
            </a:r>
            <a:r>
              <a:rPr lang="en-US" sz="2000" dirty="0" smtClean="0"/>
              <a:t> are not maintained regularly. The larger stones are laid first and the spaces between them are then filled up by means of spalls or </a:t>
            </a:r>
            <a:r>
              <a:rPr lang="en-US" sz="2000" dirty="0" err="1" smtClean="0"/>
              <a:t>sneeks</a:t>
            </a:r>
            <a:endParaRPr lang="en-IN"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rabha\Desktop\stone Masonry\Coursed Squared Rubble Masonry.jpg"/>
          <p:cNvPicPr>
            <a:picLocks noChangeAspect="1" noChangeArrowheads="1"/>
          </p:cNvPicPr>
          <p:nvPr/>
        </p:nvPicPr>
        <p:blipFill>
          <a:blip r:embed="rId2" cstate="print"/>
          <a:srcRect/>
          <a:stretch>
            <a:fillRect/>
          </a:stretch>
        </p:blipFill>
        <p:spPr bwMode="auto">
          <a:xfrm>
            <a:off x="1371600" y="1295400"/>
            <a:ext cx="7543800" cy="4191000"/>
          </a:xfrm>
          <a:prstGeom prst="rect">
            <a:avLst/>
          </a:prstGeom>
          <a:noFill/>
        </p:spPr>
      </p:pic>
      <p:sp>
        <p:nvSpPr>
          <p:cNvPr id="2" name="Title 1"/>
          <p:cNvSpPr>
            <a:spLocks noGrp="1"/>
          </p:cNvSpPr>
          <p:nvPr>
            <p:ph type="title"/>
          </p:nvPr>
        </p:nvSpPr>
        <p:spPr>
          <a:xfrm>
            <a:off x="609600" y="228600"/>
            <a:ext cx="8229600" cy="1143000"/>
          </a:xfrm>
        </p:spPr>
        <p:txBody>
          <a:bodyPr/>
          <a:lstStyle/>
          <a:p>
            <a:r>
              <a:rPr lang="en-US" dirty="0" smtClean="0"/>
              <a:t>Square rubble masonry</a:t>
            </a:r>
            <a:endParaRPr lang="en-US" dirty="0"/>
          </a:p>
        </p:txBody>
      </p:sp>
      <p:sp>
        <p:nvSpPr>
          <p:cNvPr id="3" name="Content Placeholder 2"/>
          <p:cNvSpPr>
            <a:spLocks noGrp="1"/>
          </p:cNvSpPr>
          <p:nvPr>
            <p:ph idx="1"/>
          </p:nvPr>
        </p:nvSpPr>
        <p:spPr>
          <a:xfrm>
            <a:off x="457200" y="1295400"/>
            <a:ext cx="8229600" cy="502920"/>
          </a:xfrm>
        </p:spPr>
        <p:txBody>
          <a:bodyPr/>
          <a:lstStyle/>
          <a:p>
            <a:r>
              <a:rPr lang="en-US" u="sng" dirty="0" smtClean="0"/>
              <a:t>Coursed</a:t>
            </a:r>
          </a:p>
        </p:txBody>
      </p:sp>
      <p:sp>
        <p:nvSpPr>
          <p:cNvPr id="5" name="Rectangle 4"/>
          <p:cNvSpPr/>
          <p:nvPr/>
        </p:nvSpPr>
        <p:spPr>
          <a:xfrm>
            <a:off x="685800" y="5562600"/>
            <a:ext cx="7924800" cy="1015663"/>
          </a:xfrm>
          <a:prstGeom prst="rect">
            <a:avLst/>
          </a:prstGeom>
        </p:spPr>
        <p:txBody>
          <a:bodyPr wrap="square">
            <a:spAutoFit/>
          </a:bodyPr>
          <a:lstStyle/>
          <a:p>
            <a:r>
              <a:rPr lang="en-US" sz="2000" dirty="0" smtClean="0"/>
              <a:t>Stones having straight bed and sides are used. The stones are usually squared and brought to hammer dressed or straight cut finish.</a:t>
            </a:r>
          </a:p>
          <a:p>
            <a:r>
              <a:rPr lang="en-US" sz="2000" dirty="0" smtClean="0"/>
              <a:t>The work is carried out in courses of varying depth.</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abha\Desktop\stone Masonry\Uncoursed squared rubble masonry.jpg"/>
          <p:cNvPicPr>
            <a:picLocks noChangeAspect="1" noChangeArrowheads="1"/>
          </p:cNvPicPr>
          <p:nvPr/>
        </p:nvPicPr>
        <p:blipFill>
          <a:blip r:embed="rId2" cstate="print"/>
          <a:srcRect/>
          <a:stretch>
            <a:fillRect/>
          </a:stretch>
        </p:blipFill>
        <p:spPr bwMode="auto">
          <a:xfrm>
            <a:off x="1981200" y="685800"/>
            <a:ext cx="7162800" cy="4953000"/>
          </a:xfrm>
          <a:prstGeom prst="rect">
            <a:avLst/>
          </a:prstGeom>
          <a:noFill/>
        </p:spPr>
      </p:pic>
      <p:sp>
        <p:nvSpPr>
          <p:cNvPr id="3" name="Content Placeholder 2"/>
          <p:cNvSpPr>
            <a:spLocks noGrp="1"/>
          </p:cNvSpPr>
          <p:nvPr>
            <p:ph idx="1"/>
          </p:nvPr>
        </p:nvSpPr>
        <p:spPr>
          <a:xfrm>
            <a:off x="457200" y="1066800"/>
            <a:ext cx="8229600" cy="457200"/>
          </a:xfrm>
        </p:spPr>
        <p:txBody>
          <a:bodyPr>
            <a:normAutofit/>
          </a:bodyPr>
          <a:lstStyle/>
          <a:p>
            <a:r>
              <a:rPr lang="en-US" u="sng" dirty="0" err="1" smtClean="0"/>
              <a:t>uncoursed</a:t>
            </a:r>
            <a:endParaRPr lang="en-US" u="sng" dirty="0"/>
          </a:p>
        </p:txBody>
      </p:sp>
      <p:sp>
        <p:nvSpPr>
          <p:cNvPr id="5" name="Rectangle 4"/>
          <p:cNvSpPr/>
          <p:nvPr/>
        </p:nvSpPr>
        <p:spPr>
          <a:xfrm>
            <a:off x="457200" y="5562600"/>
            <a:ext cx="8153400" cy="1323439"/>
          </a:xfrm>
          <a:prstGeom prst="rect">
            <a:avLst/>
          </a:prstGeom>
        </p:spPr>
        <p:txBody>
          <a:bodyPr wrap="square">
            <a:spAutoFit/>
          </a:bodyPr>
          <a:lstStyle/>
          <a:p>
            <a:r>
              <a:rPr lang="en-US" sz="2000" dirty="0" smtClean="0"/>
              <a:t>Stones having straight bed and sides are used. The stones are usually squared and brought to hammer dressed or straight cut finish.</a:t>
            </a:r>
          </a:p>
          <a:p>
            <a:r>
              <a:rPr lang="en-US" sz="2000" dirty="0" smtClean="0"/>
              <a:t>The different sizes of stones having straight edges and sides are arranged on face in several irregular patterns</a:t>
            </a: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Polygonal rubble masonry</a:t>
            </a:r>
            <a:endParaRPr lang="en-US" dirty="0"/>
          </a:p>
        </p:txBody>
      </p:sp>
      <p:pic>
        <p:nvPicPr>
          <p:cNvPr id="5122" name="Picture 2" descr="C:\Users\prabha\Desktop\stone Masonry\Fig-207-Polygonal-Rubble-Ashlar-Quoin.jpg"/>
          <p:cNvPicPr>
            <a:picLocks noGrp="1" noChangeAspect="1" noChangeArrowheads="1"/>
          </p:cNvPicPr>
          <p:nvPr>
            <p:ph idx="1"/>
          </p:nvPr>
        </p:nvPicPr>
        <p:blipFill>
          <a:blip r:embed="rId2" cstate="print"/>
          <a:srcRect/>
          <a:stretch>
            <a:fillRect/>
          </a:stretch>
        </p:blipFill>
        <p:spPr bwMode="auto">
          <a:xfrm>
            <a:off x="1981200" y="1828800"/>
            <a:ext cx="5838305" cy="3276600"/>
          </a:xfrm>
          <a:prstGeom prst="rect">
            <a:avLst/>
          </a:prstGeom>
          <a:noFill/>
        </p:spPr>
      </p:pic>
      <p:sp>
        <p:nvSpPr>
          <p:cNvPr id="4" name="Rectangle 3"/>
          <p:cNvSpPr/>
          <p:nvPr/>
        </p:nvSpPr>
        <p:spPr>
          <a:xfrm>
            <a:off x="533400" y="5181600"/>
            <a:ext cx="7848600" cy="923330"/>
          </a:xfrm>
          <a:prstGeom prst="rect">
            <a:avLst/>
          </a:prstGeom>
        </p:spPr>
        <p:txBody>
          <a:bodyPr wrap="square">
            <a:spAutoFit/>
          </a:bodyPr>
          <a:lstStyle/>
          <a:p>
            <a:r>
              <a:rPr lang="en-US" dirty="0" smtClean="0"/>
              <a:t>The stones are hammer dressed. The stones used for face work are dressed in an irregular polygonal shape. Thus the face joints are seen running in an irregular fashion in all directions.</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TotalTime>
  <Words>590</Words>
  <Application>Microsoft Office PowerPoint</Application>
  <PresentationFormat>On-screen Show (4:3)</PresentationFormat>
  <Paragraphs>51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Adobe Gothic Std B</vt:lpstr>
      <vt:lpstr>Adobe Arabic</vt:lpstr>
      <vt:lpstr>Arial</vt:lpstr>
      <vt:lpstr>Calibri</vt:lpstr>
      <vt:lpstr>Calibri Light</vt:lpstr>
      <vt:lpstr>Office Theme</vt:lpstr>
      <vt:lpstr>PowerPoint Presentation</vt:lpstr>
      <vt:lpstr>What is stone masonry?</vt:lpstr>
      <vt:lpstr>PowerPoint Presentation</vt:lpstr>
      <vt:lpstr>Classification of stone masonry</vt:lpstr>
      <vt:lpstr>Random rubble masonry</vt:lpstr>
      <vt:lpstr>PowerPoint Presentation</vt:lpstr>
      <vt:lpstr>Square rubble masonry</vt:lpstr>
      <vt:lpstr>PowerPoint Presentation</vt:lpstr>
      <vt:lpstr>Polygonal rubble masonry</vt:lpstr>
      <vt:lpstr>Flint rubble masonry</vt:lpstr>
      <vt:lpstr>Dry rubble masonry</vt:lpstr>
      <vt:lpstr>ASHLAR MASONRY</vt:lpstr>
      <vt:lpstr>Ashlar rough tooled masonry</vt:lpstr>
      <vt:lpstr>Ashlar rock or quarry faced masonry</vt:lpstr>
      <vt:lpstr>Ashlar chamfered masonry</vt:lpstr>
      <vt:lpstr>Ashlar block in course masonry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MASONRY</dc:title>
  <dc:creator>prabha</dc:creator>
  <cp:lastModifiedBy>Admin</cp:lastModifiedBy>
  <cp:revision>29</cp:revision>
  <dcterms:created xsi:type="dcterms:W3CDTF">2013-08-27T00:21:54Z</dcterms:created>
  <dcterms:modified xsi:type="dcterms:W3CDTF">2022-09-07T17:17:01Z</dcterms:modified>
</cp:coreProperties>
</file>