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326" r:id="rId2"/>
    <p:sldId id="302" r:id="rId3"/>
    <p:sldId id="303" r:id="rId4"/>
    <p:sldId id="304" r:id="rId5"/>
    <p:sldId id="305" r:id="rId6"/>
    <p:sldId id="306" r:id="rId7"/>
    <p:sldId id="307" r:id="rId8"/>
    <p:sldId id="319" r:id="rId9"/>
    <p:sldId id="320" r:id="rId10"/>
    <p:sldId id="321" r:id="rId11"/>
    <p:sldId id="322" r:id="rId12"/>
    <p:sldId id="323" r:id="rId13"/>
    <p:sldId id="324" r:id="rId14"/>
    <p:sldId id="325" r:id="rId15"/>
    <p:sldId id="308" r:id="rId16"/>
    <p:sldId id="309" r:id="rId17"/>
    <p:sldId id="310" r:id="rId18"/>
    <p:sldId id="311" r:id="rId19"/>
    <p:sldId id="312" r:id="rId20"/>
    <p:sldId id="313" r:id="rId21"/>
    <p:sldId id="314" r:id="rId22"/>
    <p:sldId id="315" r:id="rId23"/>
    <p:sldId id="316" r:id="rId24"/>
    <p:sldId id="317" r:id="rId25"/>
    <p:sldId id="318"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5233CB-8650-485D-8DBB-CB503249FB9F}" type="doc">
      <dgm:prSet loTypeId="urn:diagrams.loki3.com/VaryingWidthList" loCatId="list" qsTypeId="urn:microsoft.com/office/officeart/2005/8/quickstyle/simple4" qsCatId="simple" csTypeId="urn:microsoft.com/office/officeart/2005/8/colors/colorful3" csCatId="colorful" phldr="1"/>
      <dgm:spPr/>
    </dgm:pt>
    <dgm:pt modelId="{ED832A64-3422-4234-9D6C-17B218663E4B}">
      <dgm:prSet phldrT="[Text]" custT="1"/>
      <dgm:spPr/>
      <dgm:t>
        <a:bodyPr/>
        <a:lstStyle/>
        <a:p>
          <a:r>
            <a:rPr lang="en-IN" sz="1600" dirty="0">
              <a:latin typeface="Adobe Song Std L" panose="02020300000000000000" pitchFamily="18" charset="-128"/>
              <a:ea typeface="Adobe Song Std L" panose="02020300000000000000" pitchFamily="18" charset="-128"/>
              <a:cs typeface="Mangal" panose="02040503050203030202" pitchFamily="18" charset="0"/>
            </a:rPr>
            <a:t>Ministry of Urban Development (</a:t>
          </a:r>
          <a:r>
            <a:rPr lang="en-IN" sz="1600" dirty="0" err="1">
              <a:latin typeface="Adobe Song Std L" panose="02020300000000000000" pitchFamily="18" charset="-128"/>
              <a:ea typeface="Adobe Song Std L" panose="02020300000000000000" pitchFamily="18" charset="-128"/>
              <a:cs typeface="Mangal" panose="02040503050203030202" pitchFamily="18" charset="0"/>
            </a:rPr>
            <a:t>MoUD</a:t>
          </a:r>
          <a:r>
            <a:rPr lang="en-IN" sz="1600" dirty="0">
              <a:latin typeface="Adobe Song Std L" panose="02020300000000000000" pitchFamily="18" charset="-128"/>
              <a:ea typeface="Adobe Song Std L" panose="02020300000000000000" pitchFamily="18" charset="-128"/>
              <a:cs typeface="Mangal" panose="02040503050203030202" pitchFamily="18" charset="0"/>
            </a:rPr>
            <a:t>), </a:t>
          </a:r>
          <a:endParaRPr lang="en-IN" sz="1600" dirty="0"/>
        </a:p>
      </dgm:t>
    </dgm:pt>
    <dgm:pt modelId="{E489C60D-7F6F-4D6A-9C94-4201ABA89C7E}" type="parTrans" cxnId="{4384C328-F428-4C31-BD9F-308B9E79A3E0}">
      <dgm:prSet/>
      <dgm:spPr/>
      <dgm:t>
        <a:bodyPr/>
        <a:lstStyle/>
        <a:p>
          <a:endParaRPr lang="en-IN"/>
        </a:p>
      </dgm:t>
    </dgm:pt>
    <dgm:pt modelId="{1404BDEB-AF29-4B4C-A311-92B30DC6CE65}" type="sibTrans" cxnId="{4384C328-F428-4C31-BD9F-308B9E79A3E0}">
      <dgm:prSet/>
      <dgm:spPr/>
      <dgm:t>
        <a:bodyPr/>
        <a:lstStyle/>
        <a:p>
          <a:endParaRPr lang="en-IN"/>
        </a:p>
      </dgm:t>
    </dgm:pt>
    <dgm:pt modelId="{F3C6D41B-828A-4D8B-8664-3F5B0162389F}">
      <dgm:prSet phldrT="[Text]" custT="1"/>
      <dgm:spPr/>
      <dgm:t>
        <a:bodyPr/>
        <a:lstStyle/>
        <a:p>
          <a:r>
            <a:rPr lang="en-IN" sz="1600" dirty="0">
              <a:latin typeface="Adobe Song Std L" panose="02020300000000000000" pitchFamily="18" charset="-128"/>
              <a:ea typeface="Adobe Song Std L" panose="02020300000000000000" pitchFamily="18" charset="-128"/>
              <a:cs typeface="Mangal" panose="02040503050203030202" pitchFamily="18" charset="0"/>
            </a:rPr>
            <a:t>CPCB</a:t>
          </a:r>
          <a:endParaRPr lang="en-IN" sz="1600" dirty="0"/>
        </a:p>
      </dgm:t>
    </dgm:pt>
    <dgm:pt modelId="{5D77D15C-9F65-4365-BE99-1DAC74A47BF3}" type="parTrans" cxnId="{7BB44BFC-C1AD-4B83-B807-B05C23B577A2}">
      <dgm:prSet/>
      <dgm:spPr/>
      <dgm:t>
        <a:bodyPr/>
        <a:lstStyle/>
        <a:p>
          <a:endParaRPr lang="en-IN"/>
        </a:p>
      </dgm:t>
    </dgm:pt>
    <dgm:pt modelId="{8071D56B-1D13-4B04-9D15-84780F577932}" type="sibTrans" cxnId="{7BB44BFC-C1AD-4B83-B807-B05C23B577A2}">
      <dgm:prSet/>
      <dgm:spPr/>
      <dgm:t>
        <a:bodyPr/>
        <a:lstStyle/>
        <a:p>
          <a:endParaRPr lang="en-IN"/>
        </a:p>
      </dgm:t>
    </dgm:pt>
    <dgm:pt modelId="{BD4EDBCA-BCDB-45E3-8C3A-8372A8C93E99}">
      <dgm:prSet phldrT="[Text]" custT="1"/>
      <dgm:spPr/>
      <dgm:t>
        <a:bodyPr/>
        <a:lstStyle/>
        <a:p>
          <a:r>
            <a:rPr lang="en-IN" sz="1600" dirty="0" err="1">
              <a:latin typeface="Adobe Song Std L" panose="02020300000000000000" pitchFamily="18" charset="-128"/>
              <a:ea typeface="Adobe Song Std L" panose="02020300000000000000" pitchFamily="18" charset="-128"/>
              <a:cs typeface="Mangal" panose="02040503050203030202" pitchFamily="18" charset="0"/>
            </a:rPr>
            <a:t>MoEF</a:t>
          </a:r>
          <a:r>
            <a:rPr lang="en-IN" sz="1600" dirty="0">
              <a:latin typeface="Adobe Song Std L" panose="02020300000000000000" pitchFamily="18" charset="-128"/>
              <a:ea typeface="Adobe Song Std L" panose="02020300000000000000" pitchFamily="18" charset="-128"/>
              <a:cs typeface="Mangal" panose="02040503050203030202" pitchFamily="18" charset="0"/>
            </a:rPr>
            <a:t>(Ministry of Environment and Forest): </a:t>
          </a:r>
          <a:endParaRPr lang="en-IN" sz="1600" dirty="0"/>
        </a:p>
      </dgm:t>
    </dgm:pt>
    <dgm:pt modelId="{6B4D8F99-95FC-4338-AD12-740EF6352BAF}" type="parTrans" cxnId="{1620CB71-72EF-4CB3-9E3C-F268DA3E334F}">
      <dgm:prSet/>
      <dgm:spPr/>
      <dgm:t>
        <a:bodyPr/>
        <a:lstStyle/>
        <a:p>
          <a:endParaRPr lang="en-IN"/>
        </a:p>
      </dgm:t>
    </dgm:pt>
    <dgm:pt modelId="{7DB314AE-AD0D-45C8-B3C4-958ACCA878A1}" type="sibTrans" cxnId="{1620CB71-72EF-4CB3-9E3C-F268DA3E334F}">
      <dgm:prSet/>
      <dgm:spPr/>
      <dgm:t>
        <a:bodyPr/>
        <a:lstStyle/>
        <a:p>
          <a:endParaRPr lang="en-IN"/>
        </a:p>
      </dgm:t>
    </dgm:pt>
    <dgm:pt modelId="{C111F8F0-01C3-4485-88DC-6A3CF20E21ED}">
      <dgm:prSet phldrT="[Text]" custT="1"/>
      <dgm:spPr/>
      <dgm:t>
        <a:bodyPr/>
        <a:lstStyle/>
        <a:p>
          <a:r>
            <a:rPr lang="en-IN" sz="1600" dirty="0">
              <a:latin typeface="Adobe Song Std L" panose="02020300000000000000" pitchFamily="18" charset="-128"/>
              <a:ea typeface="Adobe Song Std L" panose="02020300000000000000" pitchFamily="18" charset="-128"/>
              <a:cs typeface="Mangal" panose="02040503050203030202" pitchFamily="18" charset="0"/>
            </a:rPr>
            <a:t>Ministry of Non-Conventional Energy Sources(MNES)</a:t>
          </a:r>
          <a:endParaRPr lang="en-IN" sz="1600" dirty="0"/>
        </a:p>
      </dgm:t>
    </dgm:pt>
    <dgm:pt modelId="{D5BAD88A-1D66-4518-9495-8F9BF5FBE82E}" type="parTrans" cxnId="{9297D4B8-126A-431C-B5BF-BC5A2A240670}">
      <dgm:prSet/>
      <dgm:spPr/>
      <dgm:t>
        <a:bodyPr/>
        <a:lstStyle/>
        <a:p>
          <a:endParaRPr lang="en-IN"/>
        </a:p>
      </dgm:t>
    </dgm:pt>
    <dgm:pt modelId="{5CEA23DA-D52B-4A7F-A7C7-ADEEDD282905}" type="sibTrans" cxnId="{9297D4B8-126A-431C-B5BF-BC5A2A240670}">
      <dgm:prSet/>
      <dgm:spPr/>
      <dgm:t>
        <a:bodyPr/>
        <a:lstStyle/>
        <a:p>
          <a:endParaRPr lang="en-IN"/>
        </a:p>
      </dgm:t>
    </dgm:pt>
    <dgm:pt modelId="{E8D07D54-5293-45C3-B2AB-765818F942F8}">
      <dgm:prSet phldrT="[Text]" custT="1"/>
      <dgm:spPr/>
      <dgm:t>
        <a:bodyPr/>
        <a:lstStyle/>
        <a:p>
          <a:r>
            <a:rPr lang="en-IN" sz="1600" dirty="0">
              <a:latin typeface="Adobe Song Std L" panose="02020300000000000000" pitchFamily="18" charset="-128"/>
              <a:ea typeface="Adobe Song Std L" panose="02020300000000000000" pitchFamily="18" charset="-128"/>
              <a:cs typeface="Mangal" panose="02040503050203030202" pitchFamily="18" charset="0"/>
            </a:rPr>
            <a:t>Ministry of Agriculture (</a:t>
          </a:r>
          <a:r>
            <a:rPr lang="en-IN" sz="1600" dirty="0" err="1">
              <a:latin typeface="Adobe Song Std L" panose="02020300000000000000" pitchFamily="18" charset="-128"/>
              <a:ea typeface="Adobe Song Std L" panose="02020300000000000000" pitchFamily="18" charset="-128"/>
              <a:cs typeface="Mangal" panose="02040503050203030202" pitchFamily="18" charset="0"/>
            </a:rPr>
            <a:t>MoA</a:t>
          </a:r>
          <a:r>
            <a:rPr lang="en-IN" sz="1600" dirty="0">
              <a:latin typeface="Adobe Song Std L" panose="02020300000000000000" pitchFamily="18" charset="-128"/>
              <a:ea typeface="Adobe Song Std L" panose="02020300000000000000" pitchFamily="18" charset="-128"/>
              <a:cs typeface="Mangal" panose="02040503050203030202" pitchFamily="18" charset="0"/>
            </a:rPr>
            <a:t>)</a:t>
          </a:r>
          <a:endParaRPr lang="en-IN" sz="1600" dirty="0"/>
        </a:p>
      </dgm:t>
    </dgm:pt>
    <dgm:pt modelId="{95075AE0-A2FC-48DD-8DA4-51F457F6510A}" type="parTrans" cxnId="{E11A9292-F213-4EDC-B658-24D30368A3D9}">
      <dgm:prSet/>
      <dgm:spPr/>
      <dgm:t>
        <a:bodyPr/>
        <a:lstStyle/>
        <a:p>
          <a:endParaRPr lang="en-IN"/>
        </a:p>
      </dgm:t>
    </dgm:pt>
    <dgm:pt modelId="{58E9633F-62E1-48A0-B266-00B58CA83C7B}" type="sibTrans" cxnId="{E11A9292-F213-4EDC-B658-24D30368A3D9}">
      <dgm:prSet/>
      <dgm:spPr/>
      <dgm:t>
        <a:bodyPr/>
        <a:lstStyle/>
        <a:p>
          <a:endParaRPr lang="en-IN"/>
        </a:p>
      </dgm:t>
    </dgm:pt>
    <dgm:pt modelId="{996B596D-6BD0-43A9-9E01-21089E5747AE}">
      <dgm:prSet phldrT="[Text]" custT="1"/>
      <dgm:spPr/>
      <dgm:t>
        <a:bodyPr/>
        <a:lstStyle/>
        <a:p>
          <a:r>
            <a:rPr lang="en-IN" sz="1600" dirty="0">
              <a:latin typeface="Adobe Song Std L" panose="02020300000000000000" pitchFamily="18" charset="-128"/>
              <a:ea typeface="Adobe Song Std L" panose="02020300000000000000" pitchFamily="18" charset="-128"/>
              <a:cs typeface="Mangal" panose="02040503050203030202" pitchFamily="18" charset="0"/>
            </a:rPr>
            <a:t>Ministry of New and Renewable Energy (MNRE) </a:t>
          </a:r>
          <a:endParaRPr lang="en-IN" sz="1600" dirty="0"/>
        </a:p>
      </dgm:t>
    </dgm:pt>
    <dgm:pt modelId="{39A2BA19-388B-4646-941F-6B0F937A6393}" type="parTrans" cxnId="{1C753FFA-7D38-4641-9539-0A493E61C48F}">
      <dgm:prSet/>
      <dgm:spPr/>
      <dgm:t>
        <a:bodyPr/>
        <a:lstStyle/>
        <a:p>
          <a:endParaRPr lang="en-IN"/>
        </a:p>
      </dgm:t>
    </dgm:pt>
    <dgm:pt modelId="{F7C95C39-6B3F-45F6-8C3A-720DF91B245E}" type="sibTrans" cxnId="{1C753FFA-7D38-4641-9539-0A493E61C48F}">
      <dgm:prSet/>
      <dgm:spPr/>
      <dgm:t>
        <a:bodyPr/>
        <a:lstStyle/>
        <a:p>
          <a:endParaRPr lang="en-IN"/>
        </a:p>
      </dgm:t>
    </dgm:pt>
    <dgm:pt modelId="{5A14107B-A9CD-4588-85C5-9DAD9033669A}">
      <dgm:prSet phldrT="[Text]" custT="1"/>
      <dgm:spPr/>
      <dgm:t>
        <a:bodyPr/>
        <a:lstStyle/>
        <a:p>
          <a:r>
            <a:rPr lang="en-IN" sz="1600" dirty="0">
              <a:latin typeface="Adobe Song Std L" panose="02020300000000000000" pitchFamily="18" charset="-128"/>
              <a:ea typeface="Adobe Song Std L" panose="02020300000000000000" pitchFamily="18" charset="-128"/>
              <a:cs typeface="Mangal" panose="02040503050203030202" pitchFamily="18" charset="0"/>
            </a:rPr>
            <a:t>Technology Information, Forecasting and Assessment Council (TIFAC): </a:t>
          </a:r>
          <a:endParaRPr lang="en-IN" sz="1600" dirty="0"/>
        </a:p>
      </dgm:t>
    </dgm:pt>
    <dgm:pt modelId="{5C270761-BF92-4176-909C-42CA8A958BE4}" type="parTrans" cxnId="{CF438180-3AC4-4B09-8637-B53E78438960}">
      <dgm:prSet/>
      <dgm:spPr/>
      <dgm:t>
        <a:bodyPr/>
        <a:lstStyle/>
        <a:p>
          <a:endParaRPr lang="en-IN"/>
        </a:p>
      </dgm:t>
    </dgm:pt>
    <dgm:pt modelId="{CF524187-4378-4768-ABCD-368363DBDA84}" type="sibTrans" cxnId="{CF438180-3AC4-4B09-8637-B53E78438960}">
      <dgm:prSet/>
      <dgm:spPr/>
      <dgm:t>
        <a:bodyPr/>
        <a:lstStyle/>
        <a:p>
          <a:endParaRPr lang="en-IN"/>
        </a:p>
      </dgm:t>
    </dgm:pt>
    <dgm:pt modelId="{60590524-3983-4589-8297-E0FE1B41E1F8}" type="pres">
      <dgm:prSet presAssocID="{C55233CB-8650-485D-8DBB-CB503249FB9F}" presName="Name0" presStyleCnt="0">
        <dgm:presLayoutVars>
          <dgm:resizeHandles/>
        </dgm:presLayoutVars>
      </dgm:prSet>
      <dgm:spPr/>
    </dgm:pt>
    <dgm:pt modelId="{826D767D-AEB0-4386-9ED7-D040883DAF3E}" type="pres">
      <dgm:prSet presAssocID="{ED832A64-3422-4234-9D6C-17B218663E4B}" presName="text" presStyleLbl="node1" presStyleIdx="0" presStyleCnt="7" custScaleX="471501" custScaleY="44085" custLinFactNeighborX="-2917" custLinFactNeighborY="44243">
        <dgm:presLayoutVars>
          <dgm:bulletEnabled val="1"/>
        </dgm:presLayoutVars>
      </dgm:prSet>
      <dgm:spPr/>
    </dgm:pt>
    <dgm:pt modelId="{403E7342-9204-4A77-83EE-69A051CEE69A}" type="pres">
      <dgm:prSet presAssocID="{1404BDEB-AF29-4B4C-A311-92B30DC6CE65}" presName="space" presStyleCnt="0"/>
      <dgm:spPr/>
    </dgm:pt>
    <dgm:pt modelId="{E824969F-8E5C-4E8C-B85C-EF5D3C368CB7}" type="pres">
      <dgm:prSet presAssocID="{F3C6D41B-828A-4D8B-8664-3F5B0162389F}" presName="text" presStyleLbl="node1" presStyleIdx="1" presStyleCnt="7" custScaleX="634186" custScaleY="44085" custLinFactNeighborX="-2917" custLinFactNeighborY="44243">
        <dgm:presLayoutVars>
          <dgm:bulletEnabled val="1"/>
        </dgm:presLayoutVars>
      </dgm:prSet>
      <dgm:spPr/>
    </dgm:pt>
    <dgm:pt modelId="{9DC5DFED-60A4-4F8B-A0AA-843A3F048EEA}" type="pres">
      <dgm:prSet presAssocID="{8071D56B-1D13-4B04-9D15-84780F577932}" presName="space" presStyleCnt="0"/>
      <dgm:spPr/>
    </dgm:pt>
    <dgm:pt modelId="{DEA9DFB4-4245-47E3-882A-6BCE68A670BB}" type="pres">
      <dgm:prSet presAssocID="{BD4EDBCA-BCDB-45E3-8C3A-8372A8C93E99}" presName="text" presStyleLbl="node1" presStyleIdx="2" presStyleCnt="7" custScaleX="471501" custScaleY="44085" custLinFactNeighborX="-2917" custLinFactNeighborY="44243">
        <dgm:presLayoutVars>
          <dgm:bulletEnabled val="1"/>
        </dgm:presLayoutVars>
      </dgm:prSet>
      <dgm:spPr/>
    </dgm:pt>
    <dgm:pt modelId="{1A728107-A8CD-4196-8050-79C72CAAFC33}" type="pres">
      <dgm:prSet presAssocID="{7DB314AE-AD0D-45C8-B3C4-958ACCA878A1}" presName="space" presStyleCnt="0"/>
      <dgm:spPr/>
    </dgm:pt>
    <dgm:pt modelId="{A8D61A32-5776-4B6A-AE6C-037D4686B9F4}" type="pres">
      <dgm:prSet presAssocID="{C111F8F0-01C3-4485-88DC-6A3CF20E21ED}" presName="text" presStyleLbl="node1" presStyleIdx="3" presStyleCnt="7" custScaleX="471501" custScaleY="44085" custLinFactNeighborX="-2917" custLinFactNeighborY="44243">
        <dgm:presLayoutVars>
          <dgm:bulletEnabled val="1"/>
        </dgm:presLayoutVars>
      </dgm:prSet>
      <dgm:spPr/>
    </dgm:pt>
    <dgm:pt modelId="{421CA4F5-62D8-458E-8181-C04B1715C9E7}" type="pres">
      <dgm:prSet presAssocID="{5CEA23DA-D52B-4A7F-A7C7-ADEEDD282905}" presName="space" presStyleCnt="0"/>
      <dgm:spPr/>
    </dgm:pt>
    <dgm:pt modelId="{8A642B44-E7D1-4833-A0DA-13BC7B001FDE}" type="pres">
      <dgm:prSet presAssocID="{E8D07D54-5293-45C3-B2AB-765818F942F8}" presName="text" presStyleLbl="node1" presStyleIdx="4" presStyleCnt="7" custScaleX="471501" custScaleY="44085" custLinFactNeighborX="-2917" custLinFactNeighborY="44243">
        <dgm:presLayoutVars>
          <dgm:bulletEnabled val="1"/>
        </dgm:presLayoutVars>
      </dgm:prSet>
      <dgm:spPr/>
    </dgm:pt>
    <dgm:pt modelId="{E292B13E-784C-4EF5-A270-4F6F79C2CE99}" type="pres">
      <dgm:prSet presAssocID="{58E9633F-62E1-48A0-B266-00B58CA83C7B}" presName="space" presStyleCnt="0"/>
      <dgm:spPr/>
    </dgm:pt>
    <dgm:pt modelId="{075173BF-9810-43DA-B709-D2A1B9D8C9F2}" type="pres">
      <dgm:prSet presAssocID="{996B596D-6BD0-43A9-9E01-21089E5747AE}" presName="text" presStyleLbl="node1" presStyleIdx="5" presStyleCnt="7" custScaleX="471501" custScaleY="44085" custLinFactNeighborX="-2917" custLinFactNeighborY="44243">
        <dgm:presLayoutVars>
          <dgm:bulletEnabled val="1"/>
        </dgm:presLayoutVars>
      </dgm:prSet>
      <dgm:spPr/>
    </dgm:pt>
    <dgm:pt modelId="{BEFD5BA0-2C02-47E4-B419-77B54ABE1EBE}" type="pres">
      <dgm:prSet presAssocID="{F7C95C39-6B3F-45F6-8C3A-720DF91B245E}" presName="space" presStyleCnt="0"/>
      <dgm:spPr/>
    </dgm:pt>
    <dgm:pt modelId="{B34F942F-4C69-40B4-835D-410E71C67F16}" type="pres">
      <dgm:prSet presAssocID="{5A14107B-A9CD-4588-85C5-9DAD9033669A}" presName="text" presStyleLbl="node1" presStyleIdx="6" presStyleCnt="7" custScaleX="471501" custScaleY="44085" custLinFactNeighborX="-2917" custLinFactNeighborY="44243">
        <dgm:presLayoutVars>
          <dgm:bulletEnabled val="1"/>
        </dgm:presLayoutVars>
      </dgm:prSet>
      <dgm:spPr/>
    </dgm:pt>
  </dgm:ptLst>
  <dgm:cxnLst>
    <dgm:cxn modelId="{4384C328-F428-4C31-BD9F-308B9E79A3E0}" srcId="{C55233CB-8650-485D-8DBB-CB503249FB9F}" destId="{ED832A64-3422-4234-9D6C-17B218663E4B}" srcOrd="0" destOrd="0" parTransId="{E489C60D-7F6F-4D6A-9C94-4201ABA89C7E}" sibTransId="{1404BDEB-AF29-4B4C-A311-92B30DC6CE65}"/>
    <dgm:cxn modelId="{0EF59A66-75F9-4EA3-8D3D-B22D79CE9CE7}" type="presOf" srcId="{F3C6D41B-828A-4D8B-8664-3F5B0162389F}" destId="{E824969F-8E5C-4E8C-B85C-EF5D3C368CB7}" srcOrd="0" destOrd="0" presId="urn:diagrams.loki3.com/VaryingWidthList"/>
    <dgm:cxn modelId="{729AA04D-2728-47C2-BBBC-8DA2E01EA2A0}" type="presOf" srcId="{C55233CB-8650-485D-8DBB-CB503249FB9F}" destId="{60590524-3983-4589-8297-E0FE1B41E1F8}" srcOrd="0" destOrd="0" presId="urn:diagrams.loki3.com/VaryingWidthList"/>
    <dgm:cxn modelId="{1620CB71-72EF-4CB3-9E3C-F268DA3E334F}" srcId="{C55233CB-8650-485D-8DBB-CB503249FB9F}" destId="{BD4EDBCA-BCDB-45E3-8C3A-8372A8C93E99}" srcOrd="2" destOrd="0" parTransId="{6B4D8F99-95FC-4338-AD12-740EF6352BAF}" sibTransId="{7DB314AE-AD0D-45C8-B3C4-958ACCA878A1}"/>
    <dgm:cxn modelId="{CF438180-3AC4-4B09-8637-B53E78438960}" srcId="{C55233CB-8650-485D-8DBB-CB503249FB9F}" destId="{5A14107B-A9CD-4588-85C5-9DAD9033669A}" srcOrd="6" destOrd="0" parTransId="{5C270761-BF92-4176-909C-42CA8A958BE4}" sibTransId="{CF524187-4378-4768-ABCD-368363DBDA84}"/>
    <dgm:cxn modelId="{5318C481-9004-4468-AC65-4A2AD10B0C92}" type="presOf" srcId="{996B596D-6BD0-43A9-9E01-21089E5747AE}" destId="{075173BF-9810-43DA-B709-D2A1B9D8C9F2}" srcOrd="0" destOrd="0" presId="urn:diagrams.loki3.com/VaryingWidthList"/>
    <dgm:cxn modelId="{7A59DF8B-6272-46A4-AF7B-1B6455BF039D}" type="presOf" srcId="{BD4EDBCA-BCDB-45E3-8C3A-8372A8C93E99}" destId="{DEA9DFB4-4245-47E3-882A-6BCE68A670BB}" srcOrd="0" destOrd="0" presId="urn:diagrams.loki3.com/VaryingWidthList"/>
    <dgm:cxn modelId="{E11A9292-F213-4EDC-B658-24D30368A3D9}" srcId="{C55233CB-8650-485D-8DBB-CB503249FB9F}" destId="{E8D07D54-5293-45C3-B2AB-765818F942F8}" srcOrd="4" destOrd="0" parTransId="{95075AE0-A2FC-48DD-8DA4-51F457F6510A}" sibTransId="{58E9633F-62E1-48A0-B266-00B58CA83C7B}"/>
    <dgm:cxn modelId="{DCAB66A2-CA07-4F47-A5E2-A7FA947FD757}" type="presOf" srcId="{C111F8F0-01C3-4485-88DC-6A3CF20E21ED}" destId="{A8D61A32-5776-4B6A-AE6C-037D4686B9F4}" srcOrd="0" destOrd="0" presId="urn:diagrams.loki3.com/VaryingWidthList"/>
    <dgm:cxn modelId="{057A3BAB-C7AA-41F4-B48A-1BE2EB717738}" type="presOf" srcId="{E8D07D54-5293-45C3-B2AB-765818F942F8}" destId="{8A642B44-E7D1-4833-A0DA-13BC7B001FDE}" srcOrd="0" destOrd="0" presId="urn:diagrams.loki3.com/VaryingWidthList"/>
    <dgm:cxn modelId="{D7C287AC-2F0E-4407-AC74-309AAEEDB9A3}" type="presOf" srcId="{ED832A64-3422-4234-9D6C-17B218663E4B}" destId="{826D767D-AEB0-4386-9ED7-D040883DAF3E}" srcOrd="0" destOrd="0" presId="urn:diagrams.loki3.com/VaryingWidthList"/>
    <dgm:cxn modelId="{9297D4B8-126A-431C-B5BF-BC5A2A240670}" srcId="{C55233CB-8650-485D-8DBB-CB503249FB9F}" destId="{C111F8F0-01C3-4485-88DC-6A3CF20E21ED}" srcOrd="3" destOrd="0" parTransId="{D5BAD88A-1D66-4518-9495-8F9BF5FBE82E}" sibTransId="{5CEA23DA-D52B-4A7F-A7C7-ADEEDD282905}"/>
    <dgm:cxn modelId="{19D113CA-1D48-45F2-9827-C74D15E01056}" type="presOf" srcId="{5A14107B-A9CD-4588-85C5-9DAD9033669A}" destId="{B34F942F-4C69-40B4-835D-410E71C67F16}" srcOrd="0" destOrd="0" presId="urn:diagrams.loki3.com/VaryingWidthList"/>
    <dgm:cxn modelId="{1C753FFA-7D38-4641-9539-0A493E61C48F}" srcId="{C55233CB-8650-485D-8DBB-CB503249FB9F}" destId="{996B596D-6BD0-43A9-9E01-21089E5747AE}" srcOrd="5" destOrd="0" parTransId="{39A2BA19-388B-4646-941F-6B0F937A6393}" sibTransId="{F7C95C39-6B3F-45F6-8C3A-720DF91B245E}"/>
    <dgm:cxn modelId="{7BB44BFC-C1AD-4B83-B807-B05C23B577A2}" srcId="{C55233CB-8650-485D-8DBB-CB503249FB9F}" destId="{F3C6D41B-828A-4D8B-8664-3F5B0162389F}" srcOrd="1" destOrd="0" parTransId="{5D77D15C-9F65-4365-BE99-1DAC74A47BF3}" sibTransId="{8071D56B-1D13-4B04-9D15-84780F577932}"/>
    <dgm:cxn modelId="{C3EB2906-8201-4822-B62F-A0FDE74130EE}" type="presParOf" srcId="{60590524-3983-4589-8297-E0FE1B41E1F8}" destId="{826D767D-AEB0-4386-9ED7-D040883DAF3E}" srcOrd="0" destOrd="0" presId="urn:diagrams.loki3.com/VaryingWidthList"/>
    <dgm:cxn modelId="{023E1CCC-E943-4C6D-96AB-245C0CFA6170}" type="presParOf" srcId="{60590524-3983-4589-8297-E0FE1B41E1F8}" destId="{403E7342-9204-4A77-83EE-69A051CEE69A}" srcOrd="1" destOrd="0" presId="urn:diagrams.loki3.com/VaryingWidthList"/>
    <dgm:cxn modelId="{E5C73B2B-7E23-4B1E-9843-ED993F78CFE0}" type="presParOf" srcId="{60590524-3983-4589-8297-E0FE1B41E1F8}" destId="{E824969F-8E5C-4E8C-B85C-EF5D3C368CB7}" srcOrd="2" destOrd="0" presId="urn:diagrams.loki3.com/VaryingWidthList"/>
    <dgm:cxn modelId="{A4C3259A-D232-4F00-8532-4A46B4203BF1}" type="presParOf" srcId="{60590524-3983-4589-8297-E0FE1B41E1F8}" destId="{9DC5DFED-60A4-4F8B-A0AA-843A3F048EEA}" srcOrd="3" destOrd="0" presId="urn:diagrams.loki3.com/VaryingWidthList"/>
    <dgm:cxn modelId="{9DDC24FD-306A-440E-AEB5-46D513288ACD}" type="presParOf" srcId="{60590524-3983-4589-8297-E0FE1B41E1F8}" destId="{DEA9DFB4-4245-47E3-882A-6BCE68A670BB}" srcOrd="4" destOrd="0" presId="urn:diagrams.loki3.com/VaryingWidthList"/>
    <dgm:cxn modelId="{A7DD18DD-EF81-4DA4-BB53-EE526A8669C6}" type="presParOf" srcId="{60590524-3983-4589-8297-E0FE1B41E1F8}" destId="{1A728107-A8CD-4196-8050-79C72CAAFC33}" srcOrd="5" destOrd="0" presId="urn:diagrams.loki3.com/VaryingWidthList"/>
    <dgm:cxn modelId="{7D753CC8-7609-4390-AF4F-912444F4BAF1}" type="presParOf" srcId="{60590524-3983-4589-8297-E0FE1B41E1F8}" destId="{A8D61A32-5776-4B6A-AE6C-037D4686B9F4}" srcOrd="6" destOrd="0" presId="urn:diagrams.loki3.com/VaryingWidthList"/>
    <dgm:cxn modelId="{608D4DD3-D6E8-4BF9-9CF6-D59A7AE3B671}" type="presParOf" srcId="{60590524-3983-4589-8297-E0FE1B41E1F8}" destId="{421CA4F5-62D8-458E-8181-C04B1715C9E7}" srcOrd="7" destOrd="0" presId="urn:diagrams.loki3.com/VaryingWidthList"/>
    <dgm:cxn modelId="{54B34199-BB5B-4597-A4E2-8EDF0D8C72AE}" type="presParOf" srcId="{60590524-3983-4589-8297-E0FE1B41E1F8}" destId="{8A642B44-E7D1-4833-A0DA-13BC7B001FDE}" srcOrd="8" destOrd="0" presId="urn:diagrams.loki3.com/VaryingWidthList"/>
    <dgm:cxn modelId="{C7B8834B-56E8-454E-A209-B7EA600CDCB5}" type="presParOf" srcId="{60590524-3983-4589-8297-E0FE1B41E1F8}" destId="{E292B13E-784C-4EF5-A270-4F6F79C2CE99}" srcOrd="9" destOrd="0" presId="urn:diagrams.loki3.com/VaryingWidthList"/>
    <dgm:cxn modelId="{15490EA1-FAA5-4850-A130-ACDFC677D433}" type="presParOf" srcId="{60590524-3983-4589-8297-E0FE1B41E1F8}" destId="{075173BF-9810-43DA-B709-D2A1B9D8C9F2}" srcOrd="10" destOrd="0" presId="urn:diagrams.loki3.com/VaryingWidthList"/>
    <dgm:cxn modelId="{97DEB569-8202-4789-837A-BFC8F5BDF199}" type="presParOf" srcId="{60590524-3983-4589-8297-E0FE1B41E1F8}" destId="{BEFD5BA0-2C02-47E4-B419-77B54ABE1EBE}" srcOrd="11" destOrd="0" presId="urn:diagrams.loki3.com/VaryingWidthList"/>
    <dgm:cxn modelId="{50BAEAB1-2F05-43DE-A7BE-5FE594AC6758}" type="presParOf" srcId="{60590524-3983-4589-8297-E0FE1B41E1F8}" destId="{B34F942F-4C69-40B4-835D-410E71C67F16}" srcOrd="12" destOrd="0" presId="urn:diagrams.loki3.com/VaryingWidth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BBCE45E-4107-4F39-A598-E4FC7971F611}" type="doc">
      <dgm:prSet loTypeId="urn:microsoft.com/office/officeart/2005/8/layout/radial3" loCatId="cycle" qsTypeId="urn:microsoft.com/office/officeart/2005/8/quickstyle/simple4" qsCatId="simple" csTypeId="urn:microsoft.com/office/officeart/2005/8/colors/colorful3" csCatId="colorful" phldr="1"/>
      <dgm:spPr/>
      <dgm:t>
        <a:bodyPr/>
        <a:lstStyle/>
        <a:p>
          <a:endParaRPr lang="en-IN"/>
        </a:p>
      </dgm:t>
    </dgm:pt>
    <dgm:pt modelId="{6BF2A943-AD72-4489-956C-3FDD16A384CD}">
      <dgm:prSet phldrT="[Text]" custT="1"/>
      <dgm:spPr/>
      <dgm:t>
        <a:bodyPr/>
        <a:lstStyle/>
        <a:p>
          <a:r>
            <a:rPr lang="en-IN" sz="2800" dirty="0"/>
            <a:t>COORDINATION WASTE MANAGEMENT</a:t>
          </a:r>
        </a:p>
      </dgm:t>
    </dgm:pt>
    <dgm:pt modelId="{15B93E6D-6544-4D4D-9036-3ACAF43F5562}" type="parTrans" cxnId="{794A310C-195C-4DEB-BA4C-C249D6DC3497}">
      <dgm:prSet/>
      <dgm:spPr/>
      <dgm:t>
        <a:bodyPr/>
        <a:lstStyle/>
        <a:p>
          <a:endParaRPr lang="en-IN"/>
        </a:p>
      </dgm:t>
    </dgm:pt>
    <dgm:pt modelId="{779A84A2-1A4C-455B-9FBC-347D09951A14}" type="sibTrans" cxnId="{794A310C-195C-4DEB-BA4C-C249D6DC3497}">
      <dgm:prSet/>
      <dgm:spPr/>
      <dgm:t>
        <a:bodyPr/>
        <a:lstStyle/>
        <a:p>
          <a:endParaRPr lang="en-IN"/>
        </a:p>
      </dgm:t>
    </dgm:pt>
    <dgm:pt modelId="{279B312B-32DA-4194-9B2B-F30EE2A72965}">
      <dgm:prSet phldrT="[Text]" custT="1"/>
      <dgm:spPr/>
      <dgm:t>
        <a:bodyPr/>
        <a:lstStyle/>
        <a:p>
          <a:r>
            <a:rPr lang="en-IN" sz="1400" dirty="0"/>
            <a:t>AIRPORT AUTHORITY</a:t>
          </a:r>
        </a:p>
      </dgm:t>
    </dgm:pt>
    <dgm:pt modelId="{F771D504-8125-42B2-952E-436AAC6EE298}" type="parTrans" cxnId="{59FC5769-4139-4E66-B88D-213D837A6BFD}">
      <dgm:prSet/>
      <dgm:spPr/>
      <dgm:t>
        <a:bodyPr/>
        <a:lstStyle/>
        <a:p>
          <a:endParaRPr lang="en-IN"/>
        </a:p>
      </dgm:t>
    </dgm:pt>
    <dgm:pt modelId="{99498E54-D296-4C7C-A8FA-F3F82AA745D9}" type="sibTrans" cxnId="{59FC5769-4139-4E66-B88D-213D837A6BFD}">
      <dgm:prSet/>
      <dgm:spPr/>
      <dgm:t>
        <a:bodyPr/>
        <a:lstStyle/>
        <a:p>
          <a:endParaRPr lang="en-IN"/>
        </a:p>
      </dgm:t>
    </dgm:pt>
    <dgm:pt modelId="{5FC6A019-8537-403C-B1D3-A72BE4CB5B7B}">
      <dgm:prSet phldrT="[Text]" custT="1"/>
      <dgm:spPr/>
      <dgm:t>
        <a:bodyPr/>
        <a:lstStyle/>
        <a:p>
          <a:r>
            <a:rPr lang="en-IN" sz="1400" dirty="0"/>
            <a:t>POLLUTION CNTROL DEPARTMENT</a:t>
          </a:r>
        </a:p>
      </dgm:t>
    </dgm:pt>
    <dgm:pt modelId="{1188A6EF-9945-430C-B0EA-457DA0FCD1E7}" type="parTrans" cxnId="{3E2C9C11-4BE4-4B72-9109-E1C2E4F95CA4}">
      <dgm:prSet/>
      <dgm:spPr/>
      <dgm:t>
        <a:bodyPr/>
        <a:lstStyle/>
        <a:p>
          <a:endParaRPr lang="en-IN"/>
        </a:p>
      </dgm:t>
    </dgm:pt>
    <dgm:pt modelId="{702ABD61-89BB-4379-9466-DFC179C879B1}" type="sibTrans" cxnId="{3E2C9C11-4BE4-4B72-9109-E1C2E4F95CA4}">
      <dgm:prSet/>
      <dgm:spPr/>
      <dgm:t>
        <a:bodyPr/>
        <a:lstStyle/>
        <a:p>
          <a:endParaRPr lang="en-IN"/>
        </a:p>
      </dgm:t>
    </dgm:pt>
    <dgm:pt modelId="{907E7F2F-AEEF-4D9B-AF5A-1F93839A6181}">
      <dgm:prSet phldrT="[Text]" custT="1"/>
      <dgm:spPr/>
      <dgm:t>
        <a:bodyPr/>
        <a:lstStyle/>
        <a:p>
          <a:r>
            <a:rPr lang="en-IN" sz="1400" dirty="0"/>
            <a:t>IRRIGATION DEPARTMENT</a:t>
          </a:r>
        </a:p>
      </dgm:t>
    </dgm:pt>
    <dgm:pt modelId="{2DC3EC6B-1F4D-44C9-B021-54D4882877BD}" type="parTrans" cxnId="{ABEFD3D0-CDB6-4F90-9BE6-9409D41DDDDF}">
      <dgm:prSet/>
      <dgm:spPr/>
      <dgm:t>
        <a:bodyPr/>
        <a:lstStyle/>
        <a:p>
          <a:endParaRPr lang="en-IN"/>
        </a:p>
      </dgm:t>
    </dgm:pt>
    <dgm:pt modelId="{A7E45FE6-4B06-468D-8A25-7CC27F93FCA7}" type="sibTrans" cxnId="{ABEFD3D0-CDB6-4F90-9BE6-9409D41DDDDF}">
      <dgm:prSet/>
      <dgm:spPr/>
      <dgm:t>
        <a:bodyPr/>
        <a:lstStyle/>
        <a:p>
          <a:endParaRPr lang="en-IN"/>
        </a:p>
      </dgm:t>
    </dgm:pt>
    <dgm:pt modelId="{4CC2FFDD-9D4A-43BF-A306-51B67EBBAE65}">
      <dgm:prSet phldrT="[Text]" custT="1"/>
      <dgm:spPr/>
      <dgm:t>
        <a:bodyPr/>
        <a:lstStyle/>
        <a:p>
          <a:r>
            <a:rPr lang="en-IN" sz="1400" dirty="0"/>
            <a:t>GROUND WATER </a:t>
          </a:r>
        </a:p>
      </dgm:t>
    </dgm:pt>
    <dgm:pt modelId="{98EE750A-3E6D-4DDF-BAF1-442CB87BA5CD}" type="parTrans" cxnId="{5E4D01D1-ECF0-479F-8E06-26712E011AEF}">
      <dgm:prSet/>
      <dgm:spPr/>
      <dgm:t>
        <a:bodyPr/>
        <a:lstStyle/>
        <a:p>
          <a:endParaRPr lang="en-IN"/>
        </a:p>
      </dgm:t>
    </dgm:pt>
    <dgm:pt modelId="{187D12E9-C847-4CAB-A7B7-E0F6FB5569D7}" type="sibTrans" cxnId="{5E4D01D1-ECF0-479F-8E06-26712E011AEF}">
      <dgm:prSet/>
      <dgm:spPr/>
      <dgm:t>
        <a:bodyPr/>
        <a:lstStyle/>
        <a:p>
          <a:endParaRPr lang="en-IN"/>
        </a:p>
      </dgm:t>
    </dgm:pt>
    <dgm:pt modelId="{78152369-AAF9-4996-A865-45B495967BFE}">
      <dgm:prSet phldrT="[Text]" custT="1"/>
      <dgm:spPr/>
      <dgm:t>
        <a:bodyPr/>
        <a:lstStyle/>
        <a:p>
          <a:r>
            <a:rPr lang="en-IN" sz="1400" dirty="0"/>
            <a:t>ELECTRICITY DEPARTMENT</a:t>
          </a:r>
        </a:p>
      </dgm:t>
    </dgm:pt>
    <dgm:pt modelId="{8B94B6B3-1112-491C-AD98-F48B3AF49CD9}" type="parTrans" cxnId="{8216A5DF-1B2A-4835-8E2E-6B83238D67FB}">
      <dgm:prSet/>
      <dgm:spPr/>
      <dgm:t>
        <a:bodyPr/>
        <a:lstStyle/>
        <a:p>
          <a:endParaRPr lang="en-IN"/>
        </a:p>
      </dgm:t>
    </dgm:pt>
    <dgm:pt modelId="{40406E2A-0B5F-4EC9-A34B-3C3165FFABE8}" type="sibTrans" cxnId="{8216A5DF-1B2A-4835-8E2E-6B83238D67FB}">
      <dgm:prSet/>
      <dgm:spPr/>
      <dgm:t>
        <a:bodyPr/>
        <a:lstStyle/>
        <a:p>
          <a:endParaRPr lang="en-IN"/>
        </a:p>
      </dgm:t>
    </dgm:pt>
    <dgm:pt modelId="{922751C8-E630-475C-9223-93A5E225A124}">
      <dgm:prSet phldrT="[Text]" custT="1"/>
      <dgm:spPr/>
      <dgm:t>
        <a:bodyPr/>
        <a:lstStyle/>
        <a:p>
          <a:r>
            <a:rPr lang="en-IN" sz="1400" dirty="0"/>
            <a:t>TRAFFIC DEPARTMENT</a:t>
          </a:r>
        </a:p>
      </dgm:t>
    </dgm:pt>
    <dgm:pt modelId="{3B19749F-B1C7-4AB4-9893-3A0B2B267AB9}" type="parTrans" cxnId="{149DD571-BAC8-48A7-AC94-D8BA864D078D}">
      <dgm:prSet/>
      <dgm:spPr/>
      <dgm:t>
        <a:bodyPr/>
        <a:lstStyle/>
        <a:p>
          <a:endParaRPr lang="en-IN"/>
        </a:p>
      </dgm:t>
    </dgm:pt>
    <dgm:pt modelId="{108B2AAD-BE77-4910-819D-C35399C45ED8}" type="sibTrans" cxnId="{149DD571-BAC8-48A7-AC94-D8BA864D078D}">
      <dgm:prSet/>
      <dgm:spPr/>
      <dgm:t>
        <a:bodyPr/>
        <a:lstStyle/>
        <a:p>
          <a:endParaRPr lang="en-IN"/>
        </a:p>
      </dgm:t>
    </dgm:pt>
    <dgm:pt modelId="{1403E588-7688-4FC2-92EA-98F771F57C6F}">
      <dgm:prSet phldrT="[Text]" custT="1"/>
      <dgm:spPr/>
      <dgm:t>
        <a:bodyPr/>
        <a:lstStyle/>
        <a:p>
          <a:r>
            <a:rPr lang="en-IN" sz="1400" dirty="0"/>
            <a:t>REVENUE DEPARTMENT</a:t>
          </a:r>
        </a:p>
      </dgm:t>
    </dgm:pt>
    <dgm:pt modelId="{61F90920-9DE8-4BD1-B1CC-6B5983CE19FA}" type="parTrans" cxnId="{17A7C96B-C264-4019-AB25-812AAB370949}">
      <dgm:prSet/>
      <dgm:spPr/>
      <dgm:t>
        <a:bodyPr/>
        <a:lstStyle/>
        <a:p>
          <a:endParaRPr lang="en-IN"/>
        </a:p>
      </dgm:t>
    </dgm:pt>
    <dgm:pt modelId="{C1D948C7-C887-47C7-8896-8D70469DAF26}" type="sibTrans" cxnId="{17A7C96B-C264-4019-AB25-812AAB370949}">
      <dgm:prSet/>
      <dgm:spPr/>
      <dgm:t>
        <a:bodyPr/>
        <a:lstStyle/>
        <a:p>
          <a:endParaRPr lang="en-IN"/>
        </a:p>
      </dgm:t>
    </dgm:pt>
    <dgm:pt modelId="{2ADFE1F9-58CD-42E7-8830-77D44CBA7DBF}">
      <dgm:prSet phldrT="[Text]"/>
      <dgm:spPr/>
      <dgm:t>
        <a:bodyPr/>
        <a:lstStyle/>
        <a:p>
          <a:endParaRPr lang="en-IN" sz="3200" dirty="0"/>
        </a:p>
      </dgm:t>
    </dgm:pt>
    <dgm:pt modelId="{09F2FDDE-96A8-4D89-A419-7557B4EF2565}" type="parTrans" cxnId="{EE5F8315-6540-475E-83E7-3DA7CBF6DF98}">
      <dgm:prSet/>
      <dgm:spPr/>
      <dgm:t>
        <a:bodyPr/>
        <a:lstStyle/>
        <a:p>
          <a:endParaRPr lang="en-IN"/>
        </a:p>
      </dgm:t>
    </dgm:pt>
    <dgm:pt modelId="{455D14D8-E4CB-4DAB-94E4-B9EEC13BC995}" type="sibTrans" cxnId="{EE5F8315-6540-475E-83E7-3DA7CBF6DF98}">
      <dgm:prSet/>
      <dgm:spPr/>
      <dgm:t>
        <a:bodyPr/>
        <a:lstStyle/>
        <a:p>
          <a:endParaRPr lang="en-IN"/>
        </a:p>
      </dgm:t>
    </dgm:pt>
    <dgm:pt modelId="{4545D05B-D992-4337-B6F3-826A655D072C}" type="pres">
      <dgm:prSet presAssocID="{1BBCE45E-4107-4F39-A598-E4FC7971F611}" presName="composite" presStyleCnt="0">
        <dgm:presLayoutVars>
          <dgm:chMax val="1"/>
          <dgm:dir/>
          <dgm:resizeHandles val="exact"/>
        </dgm:presLayoutVars>
      </dgm:prSet>
      <dgm:spPr/>
    </dgm:pt>
    <dgm:pt modelId="{133128AE-3C45-44E7-BA83-146027FC9EE2}" type="pres">
      <dgm:prSet presAssocID="{1BBCE45E-4107-4F39-A598-E4FC7971F611}" presName="radial" presStyleCnt="0">
        <dgm:presLayoutVars>
          <dgm:animLvl val="ctr"/>
        </dgm:presLayoutVars>
      </dgm:prSet>
      <dgm:spPr/>
    </dgm:pt>
    <dgm:pt modelId="{17B31D5A-F7A5-47B5-8EFC-783E132688A2}" type="pres">
      <dgm:prSet presAssocID="{6BF2A943-AD72-4489-956C-3FDD16A384CD}" presName="centerShape" presStyleLbl="vennNode1" presStyleIdx="0" presStyleCnt="8"/>
      <dgm:spPr/>
    </dgm:pt>
    <dgm:pt modelId="{6768FC7D-9B5A-4B25-8C67-2AEE7CF05F41}" type="pres">
      <dgm:prSet presAssocID="{279B312B-32DA-4194-9B2B-F30EE2A72965}" presName="node" presStyleLbl="vennNode1" presStyleIdx="1" presStyleCnt="8">
        <dgm:presLayoutVars>
          <dgm:bulletEnabled val="1"/>
        </dgm:presLayoutVars>
      </dgm:prSet>
      <dgm:spPr/>
    </dgm:pt>
    <dgm:pt modelId="{E9D2CC5E-4822-410F-9C22-0AAAE657ED68}" type="pres">
      <dgm:prSet presAssocID="{78152369-AAF9-4996-A865-45B495967BFE}" presName="node" presStyleLbl="vennNode1" presStyleIdx="2" presStyleCnt="8">
        <dgm:presLayoutVars>
          <dgm:bulletEnabled val="1"/>
        </dgm:presLayoutVars>
      </dgm:prSet>
      <dgm:spPr/>
    </dgm:pt>
    <dgm:pt modelId="{97946B04-C707-4468-892D-1490698E9ECA}" type="pres">
      <dgm:prSet presAssocID="{5FC6A019-8537-403C-B1D3-A72BE4CB5B7B}" presName="node" presStyleLbl="vennNode1" presStyleIdx="3" presStyleCnt="8">
        <dgm:presLayoutVars>
          <dgm:bulletEnabled val="1"/>
        </dgm:presLayoutVars>
      </dgm:prSet>
      <dgm:spPr/>
    </dgm:pt>
    <dgm:pt modelId="{F31EB8E4-3E5B-41E3-92CC-3F29D8F48314}" type="pres">
      <dgm:prSet presAssocID="{907E7F2F-AEEF-4D9B-AF5A-1F93839A6181}" presName="node" presStyleLbl="vennNode1" presStyleIdx="4" presStyleCnt="8">
        <dgm:presLayoutVars>
          <dgm:bulletEnabled val="1"/>
        </dgm:presLayoutVars>
      </dgm:prSet>
      <dgm:spPr/>
    </dgm:pt>
    <dgm:pt modelId="{DD3BCE80-A649-49C7-A9A9-6199C254C0D0}" type="pres">
      <dgm:prSet presAssocID="{4CC2FFDD-9D4A-43BF-A306-51B67EBBAE65}" presName="node" presStyleLbl="vennNode1" presStyleIdx="5" presStyleCnt="8">
        <dgm:presLayoutVars>
          <dgm:bulletEnabled val="1"/>
        </dgm:presLayoutVars>
      </dgm:prSet>
      <dgm:spPr/>
    </dgm:pt>
    <dgm:pt modelId="{A6EC4FD5-A459-4D28-86BD-86631E0CE774}" type="pres">
      <dgm:prSet presAssocID="{922751C8-E630-475C-9223-93A5E225A124}" presName="node" presStyleLbl="vennNode1" presStyleIdx="6" presStyleCnt="8">
        <dgm:presLayoutVars>
          <dgm:bulletEnabled val="1"/>
        </dgm:presLayoutVars>
      </dgm:prSet>
      <dgm:spPr/>
    </dgm:pt>
    <dgm:pt modelId="{FAFB9132-D536-4750-BEB0-BB4C7CEC4967}" type="pres">
      <dgm:prSet presAssocID="{1403E588-7688-4FC2-92EA-98F771F57C6F}" presName="node" presStyleLbl="vennNode1" presStyleIdx="7" presStyleCnt="8">
        <dgm:presLayoutVars>
          <dgm:bulletEnabled val="1"/>
        </dgm:presLayoutVars>
      </dgm:prSet>
      <dgm:spPr/>
    </dgm:pt>
  </dgm:ptLst>
  <dgm:cxnLst>
    <dgm:cxn modelId="{794A310C-195C-4DEB-BA4C-C249D6DC3497}" srcId="{1BBCE45E-4107-4F39-A598-E4FC7971F611}" destId="{6BF2A943-AD72-4489-956C-3FDD16A384CD}" srcOrd="0" destOrd="0" parTransId="{15B93E6D-6544-4D4D-9036-3ACAF43F5562}" sibTransId="{779A84A2-1A4C-455B-9FBC-347D09951A14}"/>
    <dgm:cxn modelId="{3E2C9C11-4BE4-4B72-9109-E1C2E4F95CA4}" srcId="{6BF2A943-AD72-4489-956C-3FDD16A384CD}" destId="{5FC6A019-8537-403C-B1D3-A72BE4CB5B7B}" srcOrd="2" destOrd="0" parTransId="{1188A6EF-9945-430C-B0EA-457DA0FCD1E7}" sibTransId="{702ABD61-89BB-4379-9466-DFC179C879B1}"/>
    <dgm:cxn modelId="{EE5F8315-6540-475E-83E7-3DA7CBF6DF98}" srcId="{1BBCE45E-4107-4F39-A598-E4FC7971F611}" destId="{2ADFE1F9-58CD-42E7-8830-77D44CBA7DBF}" srcOrd="1" destOrd="0" parTransId="{09F2FDDE-96A8-4D89-A419-7557B4EF2565}" sibTransId="{455D14D8-E4CB-4DAB-94E4-B9EEC13BC995}"/>
    <dgm:cxn modelId="{EC216529-47CD-463B-88ED-C4558670E931}" type="presOf" srcId="{5FC6A019-8537-403C-B1D3-A72BE4CB5B7B}" destId="{97946B04-C707-4468-892D-1490698E9ECA}" srcOrd="0" destOrd="0" presId="urn:microsoft.com/office/officeart/2005/8/layout/radial3"/>
    <dgm:cxn modelId="{97A60E33-B76F-4305-B31E-A102540A067A}" type="presOf" srcId="{1403E588-7688-4FC2-92EA-98F771F57C6F}" destId="{FAFB9132-D536-4750-BEB0-BB4C7CEC4967}" srcOrd="0" destOrd="0" presId="urn:microsoft.com/office/officeart/2005/8/layout/radial3"/>
    <dgm:cxn modelId="{59FC5769-4139-4E66-B88D-213D837A6BFD}" srcId="{6BF2A943-AD72-4489-956C-3FDD16A384CD}" destId="{279B312B-32DA-4194-9B2B-F30EE2A72965}" srcOrd="0" destOrd="0" parTransId="{F771D504-8125-42B2-952E-436AAC6EE298}" sibTransId="{99498E54-D296-4C7C-A8FA-F3F82AA745D9}"/>
    <dgm:cxn modelId="{17A7C96B-C264-4019-AB25-812AAB370949}" srcId="{6BF2A943-AD72-4489-956C-3FDD16A384CD}" destId="{1403E588-7688-4FC2-92EA-98F771F57C6F}" srcOrd="6" destOrd="0" parTransId="{61F90920-9DE8-4BD1-B1CC-6B5983CE19FA}" sibTransId="{C1D948C7-C887-47C7-8896-8D70469DAF26}"/>
    <dgm:cxn modelId="{67F1096C-1E5F-4D22-BF82-A560F98C68AB}" type="presOf" srcId="{78152369-AAF9-4996-A865-45B495967BFE}" destId="{E9D2CC5E-4822-410F-9C22-0AAAE657ED68}" srcOrd="0" destOrd="0" presId="urn:microsoft.com/office/officeart/2005/8/layout/radial3"/>
    <dgm:cxn modelId="{149DD571-BAC8-48A7-AC94-D8BA864D078D}" srcId="{6BF2A943-AD72-4489-956C-3FDD16A384CD}" destId="{922751C8-E630-475C-9223-93A5E225A124}" srcOrd="5" destOrd="0" parTransId="{3B19749F-B1C7-4AB4-9893-3A0B2B267AB9}" sibTransId="{108B2AAD-BE77-4910-819D-C35399C45ED8}"/>
    <dgm:cxn modelId="{E179158A-94B9-41F7-A860-AF93DAB788FA}" type="presOf" srcId="{907E7F2F-AEEF-4D9B-AF5A-1F93839A6181}" destId="{F31EB8E4-3E5B-41E3-92CC-3F29D8F48314}" srcOrd="0" destOrd="0" presId="urn:microsoft.com/office/officeart/2005/8/layout/radial3"/>
    <dgm:cxn modelId="{BC382C8F-CF34-42F1-B7E3-EA5F31B0A2DA}" type="presOf" srcId="{279B312B-32DA-4194-9B2B-F30EE2A72965}" destId="{6768FC7D-9B5A-4B25-8C67-2AEE7CF05F41}" srcOrd="0" destOrd="0" presId="urn:microsoft.com/office/officeart/2005/8/layout/radial3"/>
    <dgm:cxn modelId="{EDC38D9E-1A17-4113-A7C0-D088202D3DC6}" type="presOf" srcId="{1BBCE45E-4107-4F39-A598-E4FC7971F611}" destId="{4545D05B-D992-4337-B6F3-826A655D072C}" srcOrd="0" destOrd="0" presId="urn:microsoft.com/office/officeart/2005/8/layout/radial3"/>
    <dgm:cxn modelId="{ABEFD3D0-CDB6-4F90-9BE6-9409D41DDDDF}" srcId="{6BF2A943-AD72-4489-956C-3FDD16A384CD}" destId="{907E7F2F-AEEF-4D9B-AF5A-1F93839A6181}" srcOrd="3" destOrd="0" parTransId="{2DC3EC6B-1F4D-44C9-B021-54D4882877BD}" sibTransId="{A7E45FE6-4B06-468D-8A25-7CC27F93FCA7}"/>
    <dgm:cxn modelId="{5E4D01D1-ECF0-479F-8E06-26712E011AEF}" srcId="{6BF2A943-AD72-4489-956C-3FDD16A384CD}" destId="{4CC2FFDD-9D4A-43BF-A306-51B67EBBAE65}" srcOrd="4" destOrd="0" parTransId="{98EE750A-3E6D-4DDF-BAF1-442CB87BA5CD}" sibTransId="{187D12E9-C847-4CAB-A7B7-E0F6FB5569D7}"/>
    <dgm:cxn modelId="{00A295DE-F2BF-47E3-8143-C2D8EDE1B8BB}" type="presOf" srcId="{4CC2FFDD-9D4A-43BF-A306-51B67EBBAE65}" destId="{DD3BCE80-A649-49C7-A9A9-6199C254C0D0}" srcOrd="0" destOrd="0" presId="urn:microsoft.com/office/officeart/2005/8/layout/radial3"/>
    <dgm:cxn modelId="{8216A5DF-1B2A-4835-8E2E-6B83238D67FB}" srcId="{6BF2A943-AD72-4489-956C-3FDD16A384CD}" destId="{78152369-AAF9-4996-A865-45B495967BFE}" srcOrd="1" destOrd="0" parTransId="{8B94B6B3-1112-491C-AD98-F48B3AF49CD9}" sibTransId="{40406E2A-0B5F-4EC9-A34B-3C3165FFABE8}"/>
    <dgm:cxn modelId="{D21F09F6-53A9-4EFF-B597-7383CA14C485}" type="presOf" srcId="{922751C8-E630-475C-9223-93A5E225A124}" destId="{A6EC4FD5-A459-4D28-86BD-86631E0CE774}" srcOrd="0" destOrd="0" presId="urn:microsoft.com/office/officeart/2005/8/layout/radial3"/>
    <dgm:cxn modelId="{8A456DFF-DD12-4866-9F71-69C54E265F76}" type="presOf" srcId="{6BF2A943-AD72-4489-956C-3FDD16A384CD}" destId="{17B31D5A-F7A5-47B5-8EFC-783E132688A2}" srcOrd="0" destOrd="0" presId="urn:microsoft.com/office/officeart/2005/8/layout/radial3"/>
    <dgm:cxn modelId="{C0959C79-D782-4830-88C1-79C3286A4DB5}" type="presParOf" srcId="{4545D05B-D992-4337-B6F3-826A655D072C}" destId="{133128AE-3C45-44E7-BA83-146027FC9EE2}" srcOrd="0" destOrd="0" presId="urn:microsoft.com/office/officeart/2005/8/layout/radial3"/>
    <dgm:cxn modelId="{66669C22-FCE9-45DF-9DB8-3C5AAC3199CE}" type="presParOf" srcId="{133128AE-3C45-44E7-BA83-146027FC9EE2}" destId="{17B31D5A-F7A5-47B5-8EFC-783E132688A2}" srcOrd="0" destOrd="0" presId="urn:microsoft.com/office/officeart/2005/8/layout/radial3"/>
    <dgm:cxn modelId="{EB06B7BD-271A-45E9-9D94-529E4805B7DC}" type="presParOf" srcId="{133128AE-3C45-44E7-BA83-146027FC9EE2}" destId="{6768FC7D-9B5A-4B25-8C67-2AEE7CF05F41}" srcOrd="1" destOrd="0" presId="urn:microsoft.com/office/officeart/2005/8/layout/radial3"/>
    <dgm:cxn modelId="{5514767C-F4ED-496D-8824-0958032A1759}" type="presParOf" srcId="{133128AE-3C45-44E7-BA83-146027FC9EE2}" destId="{E9D2CC5E-4822-410F-9C22-0AAAE657ED68}" srcOrd="2" destOrd="0" presId="urn:microsoft.com/office/officeart/2005/8/layout/radial3"/>
    <dgm:cxn modelId="{F76FB21B-72AC-445F-8D1A-A8D66D5E05BE}" type="presParOf" srcId="{133128AE-3C45-44E7-BA83-146027FC9EE2}" destId="{97946B04-C707-4468-892D-1490698E9ECA}" srcOrd="3" destOrd="0" presId="urn:microsoft.com/office/officeart/2005/8/layout/radial3"/>
    <dgm:cxn modelId="{B471D36F-6575-4651-ABE8-C41D49A203B4}" type="presParOf" srcId="{133128AE-3C45-44E7-BA83-146027FC9EE2}" destId="{F31EB8E4-3E5B-41E3-92CC-3F29D8F48314}" srcOrd="4" destOrd="0" presId="urn:microsoft.com/office/officeart/2005/8/layout/radial3"/>
    <dgm:cxn modelId="{A49E978B-2DE1-4239-AB29-D7F4C01E9F7B}" type="presParOf" srcId="{133128AE-3C45-44E7-BA83-146027FC9EE2}" destId="{DD3BCE80-A649-49C7-A9A9-6199C254C0D0}" srcOrd="5" destOrd="0" presId="urn:microsoft.com/office/officeart/2005/8/layout/radial3"/>
    <dgm:cxn modelId="{3D5C7062-867C-4DAA-A42B-607DE9FA90F8}" type="presParOf" srcId="{133128AE-3C45-44E7-BA83-146027FC9EE2}" destId="{A6EC4FD5-A459-4D28-86BD-86631E0CE774}" srcOrd="6" destOrd="0" presId="urn:microsoft.com/office/officeart/2005/8/layout/radial3"/>
    <dgm:cxn modelId="{8455621F-945E-469B-9DE8-739B70838220}" type="presParOf" srcId="{133128AE-3C45-44E7-BA83-146027FC9EE2}" destId="{FAFB9132-D536-4750-BEB0-BB4C7CEC4967}" srcOrd="7"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6D767D-AEB0-4386-9ED7-D040883DAF3E}">
      <dsp:nvSpPr>
        <dsp:cNvPr id="0" name=""/>
        <dsp:cNvSpPr/>
      </dsp:nvSpPr>
      <dsp:spPr>
        <a:xfrm>
          <a:off x="0" y="29002"/>
          <a:ext cx="4566139" cy="488611"/>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IN" sz="1600" kern="1200" dirty="0">
              <a:latin typeface="Adobe Song Std L" panose="02020300000000000000" pitchFamily="18" charset="-128"/>
              <a:ea typeface="Adobe Song Std L" panose="02020300000000000000" pitchFamily="18" charset="-128"/>
              <a:cs typeface="Mangal" panose="02040503050203030202" pitchFamily="18" charset="0"/>
            </a:rPr>
            <a:t>Ministry of Urban Development (</a:t>
          </a:r>
          <a:r>
            <a:rPr lang="en-IN" sz="1600" kern="1200" dirty="0" err="1">
              <a:latin typeface="Adobe Song Std L" panose="02020300000000000000" pitchFamily="18" charset="-128"/>
              <a:ea typeface="Adobe Song Std L" panose="02020300000000000000" pitchFamily="18" charset="-128"/>
              <a:cs typeface="Mangal" panose="02040503050203030202" pitchFamily="18" charset="0"/>
            </a:rPr>
            <a:t>MoUD</a:t>
          </a:r>
          <a:r>
            <a:rPr lang="en-IN" sz="1600" kern="1200" dirty="0">
              <a:latin typeface="Adobe Song Std L" panose="02020300000000000000" pitchFamily="18" charset="-128"/>
              <a:ea typeface="Adobe Song Std L" panose="02020300000000000000" pitchFamily="18" charset="-128"/>
              <a:cs typeface="Mangal" panose="02040503050203030202" pitchFamily="18" charset="0"/>
            </a:rPr>
            <a:t>), </a:t>
          </a:r>
          <a:endParaRPr lang="en-IN" sz="1600" kern="1200" dirty="0"/>
        </a:p>
      </dsp:txBody>
      <dsp:txXfrm>
        <a:off x="0" y="29002"/>
        <a:ext cx="4566139" cy="488611"/>
      </dsp:txXfrm>
    </dsp:sp>
    <dsp:sp modelId="{E824969F-8E5C-4E8C-B85C-EF5D3C368CB7}">
      <dsp:nvSpPr>
        <dsp:cNvPr id="0" name=""/>
        <dsp:cNvSpPr/>
      </dsp:nvSpPr>
      <dsp:spPr>
        <a:xfrm>
          <a:off x="0" y="573031"/>
          <a:ext cx="4566139" cy="488611"/>
        </a:xfrm>
        <a:prstGeom prst="rect">
          <a:avLst/>
        </a:prstGeom>
        <a:gradFill rotWithShape="0">
          <a:gsLst>
            <a:gs pos="0">
              <a:schemeClr val="accent3">
                <a:hueOff val="1875044"/>
                <a:satOff val="-2813"/>
                <a:lumOff val="-458"/>
                <a:alphaOff val="0"/>
                <a:shade val="51000"/>
                <a:satMod val="130000"/>
              </a:schemeClr>
            </a:gs>
            <a:gs pos="80000">
              <a:schemeClr val="accent3">
                <a:hueOff val="1875044"/>
                <a:satOff val="-2813"/>
                <a:lumOff val="-458"/>
                <a:alphaOff val="0"/>
                <a:shade val="93000"/>
                <a:satMod val="130000"/>
              </a:schemeClr>
            </a:gs>
            <a:gs pos="100000">
              <a:schemeClr val="accent3">
                <a:hueOff val="1875044"/>
                <a:satOff val="-2813"/>
                <a:lumOff val="-45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IN" sz="1600" kern="1200" dirty="0">
              <a:latin typeface="Adobe Song Std L" panose="02020300000000000000" pitchFamily="18" charset="-128"/>
              <a:ea typeface="Adobe Song Std L" panose="02020300000000000000" pitchFamily="18" charset="-128"/>
              <a:cs typeface="Mangal" panose="02040503050203030202" pitchFamily="18" charset="0"/>
            </a:rPr>
            <a:t>CPCB</a:t>
          </a:r>
          <a:endParaRPr lang="en-IN" sz="1600" kern="1200" dirty="0"/>
        </a:p>
      </dsp:txBody>
      <dsp:txXfrm>
        <a:off x="0" y="573031"/>
        <a:ext cx="4566139" cy="488611"/>
      </dsp:txXfrm>
    </dsp:sp>
    <dsp:sp modelId="{DEA9DFB4-4245-47E3-882A-6BCE68A670BB}">
      <dsp:nvSpPr>
        <dsp:cNvPr id="0" name=""/>
        <dsp:cNvSpPr/>
      </dsp:nvSpPr>
      <dsp:spPr>
        <a:xfrm>
          <a:off x="0" y="1117059"/>
          <a:ext cx="4566139" cy="488611"/>
        </a:xfrm>
        <a:prstGeom prst="rect">
          <a:avLst/>
        </a:prstGeom>
        <a:gradFill rotWithShape="0">
          <a:gsLst>
            <a:gs pos="0">
              <a:schemeClr val="accent3">
                <a:hueOff val="3750088"/>
                <a:satOff val="-5627"/>
                <a:lumOff val="-915"/>
                <a:alphaOff val="0"/>
                <a:shade val="51000"/>
                <a:satMod val="130000"/>
              </a:schemeClr>
            </a:gs>
            <a:gs pos="80000">
              <a:schemeClr val="accent3">
                <a:hueOff val="3750088"/>
                <a:satOff val="-5627"/>
                <a:lumOff val="-915"/>
                <a:alphaOff val="0"/>
                <a:shade val="93000"/>
                <a:satMod val="130000"/>
              </a:schemeClr>
            </a:gs>
            <a:gs pos="100000">
              <a:schemeClr val="accent3">
                <a:hueOff val="3750088"/>
                <a:satOff val="-5627"/>
                <a:lumOff val="-91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IN" sz="1600" kern="1200" dirty="0" err="1">
              <a:latin typeface="Adobe Song Std L" panose="02020300000000000000" pitchFamily="18" charset="-128"/>
              <a:ea typeface="Adobe Song Std L" panose="02020300000000000000" pitchFamily="18" charset="-128"/>
              <a:cs typeface="Mangal" panose="02040503050203030202" pitchFamily="18" charset="0"/>
            </a:rPr>
            <a:t>MoEF</a:t>
          </a:r>
          <a:r>
            <a:rPr lang="en-IN" sz="1600" kern="1200" dirty="0">
              <a:latin typeface="Adobe Song Std L" panose="02020300000000000000" pitchFamily="18" charset="-128"/>
              <a:ea typeface="Adobe Song Std L" panose="02020300000000000000" pitchFamily="18" charset="-128"/>
              <a:cs typeface="Mangal" panose="02040503050203030202" pitchFamily="18" charset="0"/>
            </a:rPr>
            <a:t>(Ministry of Environment and Forest): </a:t>
          </a:r>
          <a:endParaRPr lang="en-IN" sz="1600" kern="1200" dirty="0"/>
        </a:p>
      </dsp:txBody>
      <dsp:txXfrm>
        <a:off x="0" y="1117059"/>
        <a:ext cx="4566139" cy="488611"/>
      </dsp:txXfrm>
    </dsp:sp>
    <dsp:sp modelId="{A8D61A32-5776-4B6A-AE6C-037D4686B9F4}">
      <dsp:nvSpPr>
        <dsp:cNvPr id="0" name=""/>
        <dsp:cNvSpPr/>
      </dsp:nvSpPr>
      <dsp:spPr>
        <a:xfrm>
          <a:off x="0" y="1661087"/>
          <a:ext cx="4566139" cy="488611"/>
        </a:xfrm>
        <a:prstGeom prst="rect">
          <a:avLst/>
        </a:prstGeom>
        <a:gradFill rotWithShape="0">
          <a:gsLst>
            <a:gs pos="0">
              <a:schemeClr val="accent3">
                <a:hueOff val="5625132"/>
                <a:satOff val="-8440"/>
                <a:lumOff val="-1373"/>
                <a:alphaOff val="0"/>
                <a:shade val="51000"/>
                <a:satMod val="130000"/>
              </a:schemeClr>
            </a:gs>
            <a:gs pos="80000">
              <a:schemeClr val="accent3">
                <a:hueOff val="5625132"/>
                <a:satOff val="-8440"/>
                <a:lumOff val="-1373"/>
                <a:alphaOff val="0"/>
                <a:shade val="93000"/>
                <a:satMod val="130000"/>
              </a:schemeClr>
            </a:gs>
            <a:gs pos="100000">
              <a:schemeClr val="accent3">
                <a:hueOff val="5625132"/>
                <a:satOff val="-8440"/>
                <a:lumOff val="-1373"/>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IN" sz="1600" kern="1200" dirty="0">
              <a:latin typeface="Adobe Song Std L" panose="02020300000000000000" pitchFamily="18" charset="-128"/>
              <a:ea typeface="Adobe Song Std L" panose="02020300000000000000" pitchFamily="18" charset="-128"/>
              <a:cs typeface="Mangal" panose="02040503050203030202" pitchFamily="18" charset="0"/>
            </a:rPr>
            <a:t>Ministry of Non-Conventional Energy Sources(MNES)</a:t>
          </a:r>
          <a:endParaRPr lang="en-IN" sz="1600" kern="1200" dirty="0"/>
        </a:p>
      </dsp:txBody>
      <dsp:txXfrm>
        <a:off x="0" y="1661087"/>
        <a:ext cx="4566139" cy="488611"/>
      </dsp:txXfrm>
    </dsp:sp>
    <dsp:sp modelId="{8A642B44-E7D1-4833-A0DA-13BC7B001FDE}">
      <dsp:nvSpPr>
        <dsp:cNvPr id="0" name=""/>
        <dsp:cNvSpPr/>
      </dsp:nvSpPr>
      <dsp:spPr>
        <a:xfrm>
          <a:off x="0" y="2205115"/>
          <a:ext cx="4566139" cy="488611"/>
        </a:xfrm>
        <a:prstGeom prst="rect">
          <a:avLst/>
        </a:prstGeom>
        <a:gradFill rotWithShape="0">
          <a:gsLst>
            <a:gs pos="0">
              <a:schemeClr val="accent3">
                <a:hueOff val="7500176"/>
                <a:satOff val="-11253"/>
                <a:lumOff val="-1830"/>
                <a:alphaOff val="0"/>
                <a:shade val="51000"/>
                <a:satMod val="130000"/>
              </a:schemeClr>
            </a:gs>
            <a:gs pos="80000">
              <a:schemeClr val="accent3">
                <a:hueOff val="7500176"/>
                <a:satOff val="-11253"/>
                <a:lumOff val="-1830"/>
                <a:alphaOff val="0"/>
                <a:shade val="93000"/>
                <a:satMod val="130000"/>
              </a:schemeClr>
            </a:gs>
            <a:gs pos="100000">
              <a:schemeClr val="accent3">
                <a:hueOff val="7500176"/>
                <a:satOff val="-11253"/>
                <a:lumOff val="-183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IN" sz="1600" kern="1200" dirty="0">
              <a:latin typeface="Adobe Song Std L" panose="02020300000000000000" pitchFamily="18" charset="-128"/>
              <a:ea typeface="Adobe Song Std L" panose="02020300000000000000" pitchFamily="18" charset="-128"/>
              <a:cs typeface="Mangal" panose="02040503050203030202" pitchFamily="18" charset="0"/>
            </a:rPr>
            <a:t>Ministry of Agriculture (</a:t>
          </a:r>
          <a:r>
            <a:rPr lang="en-IN" sz="1600" kern="1200" dirty="0" err="1">
              <a:latin typeface="Adobe Song Std L" panose="02020300000000000000" pitchFamily="18" charset="-128"/>
              <a:ea typeface="Adobe Song Std L" panose="02020300000000000000" pitchFamily="18" charset="-128"/>
              <a:cs typeface="Mangal" panose="02040503050203030202" pitchFamily="18" charset="0"/>
            </a:rPr>
            <a:t>MoA</a:t>
          </a:r>
          <a:r>
            <a:rPr lang="en-IN" sz="1600" kern="1200" dirty="0">
              <a:latin typeface="Adobe Song Std L" panose="02020300000000000000" pitchFamily="18" charset="-128"/>
              <a:ea typeface="Adobe Song Std L" panose="02020300000000000000" pitchFamily="18" charset="-128"/>
              <a:cs typeface="Mangal" panose="02040503050203030202" pitchFamily="18" charset="0"/>
            </a:rPr>
            <a:t>)</a:t>
          </a:r>
          <a:endParaRPr lang="en-IN" sz="1600" kern="1200" dirty="0"/>
        </a:p>
      </dsp:txBody>
      <dsp:txXfrm>
        <a:off x="0" y="2205115"/>
        <a:ext cx="4566139" cy="488611"/>
      </dsp:txXfrm>
    </dsp:sp>
    <dsp:sp modelId="{075173BF-9810-43DA-B709-D2A1B9D8C9F2}">
      <dsp:nvSpPr>
        <dsp:cNvPr id="0" name=""/>
        <dsp:cNvSpPr/>
      </dsp:nvSpPr>
      <dsp:spPr>
        <a:xfrm>
          <a:off x="0" y="2749143"/>
          <a:ext cx="4566139" cy="488611"/>
        </a:xfrm>
        <a:prstGeom prst="rect">
          <a:avLst/>
        </a:prstGeom>
        <a:gradFill rotWithShape="0">
          <a:gsLst>
            <a:gs pos="0">
              <a:schemeClr val="accent3">
                <a:hueOff val="9375220"/>
                <a:satOff val="-14067"/>
                <a:lumOff val="-2288"/>
                <a:alphaOff val="0"/>
                <a:shade val="51000"/>
                <a:satMod val="130000"/>
              </a:schemeClr>
            </a:gs>
            <a:gs pos="80000">
              <a:schemeClr val="accent3">
                <a:hueOff val="9375220"/>
                <a:satOff val="-14067"/>
                <a:lumOff val="-2288"/>
                <a:alphaOff val="0"/>
                <a:shade val="93000"/>
                <a:satMod val="130000"/>
              </a:schemeClr>
            </a:gs>
            <a:gs pos="100000">
              <a:schemeClr val="accent3">
                <a:hueOff val="9375220"/>
                <a:satOff val="-14067"/>
                <a:lumOff val="-228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IN" sz="1600" kern="1200" dirty="0">
              <a:latin typeface="Adobe Song Std L" panose="02020300000000000000" pitchFamily="18" charset="-128"/>
              <a:ea typeface="Adobe Song Std L" panose="02020300000000000000" pitchFamily="18" charset="-128"/>
              <a:cs typeface="Mangal" panose="02040503050203030202" pitchFamily="18" charset="0"/>
            </a:rPr>
            <a:t>Ministry of New and Renewable Energy (MNRE) </a:t>
          </a:r>
          <a:endParaRPr lang="en-IN" sz="1600" kern="1200" dirty="0"/>
        </a:p>
      </dsp:txBody>
      <dsp:txXfrm>
        <a:off x="0" y="2749143"/>
        <a:ext cx="4566139" cy="488611"/>
      </dsp:txXfrm>
    </dsp:sp>
    <dsp:sp modelId="{B34F942F-4C69-40B4-835D-410E71C67F16}">
      <dsp:nvSpPr>
        <dsp:cNvPr id="0" name=""/>
        <dsp:cNvSpPr/>
      </dsp:nvSpPr>
      <dsp:spPr>
        <a:xfrm>
          <a:off x="0" y="3273137"/>
          <a:ext cx="4566139" cy="488611"/>
        </a:xfrm>
        <a:prstGeom prst="rect">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IN" sz="1600" kern="1200" dirty="0">
              <a:latin typeface="Adobe Song Std L" panose="02020300000000000000" pitchFamily="18" charset="-128"/>
              <a:ea typeface="Adobe Song Std L" panose="02020300000000000000" pitchFamily="18" charset="-128"/>
              <a:cs typeface="Mangal" panose="02040503050203030202" pitchFamily="18" charset="0"/>
            </a:rPr>
            <a:t>Technology Information, Forecasting and Assessment Council (TIFAC): </a:t>
          </a:r>
          <a:endParaRPr lang="en-IN" sz="1600" kern="1200" dirty="0"/>
        </a:p>
      </dsp:txBody>
      <dsp:txXfrm>
        <a:off x="0" y="3273137"/>
        <a:ext cx="4566139" cy="4886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B31D5A-F7A5-47B5-8EFC-783E132688A2}">
      <dsp:nvSpPr>
        <dsp:cNvPr id="0" name=""/>
        <dsp:cNvSpPr/>
      </dsp:nvSpPr>
      <dsp:spPr>
        <a:xfrm>
          <a:off x="1009096" y="1458288"/>
          <a:ext cx="2615506" cy="2615506"/>
        </a:xfrm>
        <a:prstGeom prst="ellipse">
          <a:avLst/>
        </a:prstGeom>
        <a:gradFill rotWithShape="0">
          <a:gsLst>
            <a:gs pos="0">
              <a:schemeClr val="accent3">
                <a:alpha val="50000"/>
                <a:hueOff val="0"/>
                <a:satOff val="0"/>
                <a:lumOff val="0"/>
                <a:alphaOff val="0"/>
                <a:shade val="51000"/>
                <a:satMod val="130000"/>
              </a:schemeClr>
            </a:gs>
            <a:gs pos="80000">
              <a:schemeClr val="accent3">
                <a:alpha val="50000"/>
                <a:hueOff val="0"/>
                <a:satOff val="0"/>
                <a:lumOff val="0"/>
                <a:alphaOff val="0"/>
                <a:shade val="93000"/>
                <a:satMod val="130000"/>
              </a:schemeClr>
            </a:gs>
            <a:gs pos="100000">
              <a:schemeClr val="accent3">
                <a:alpha val="50000"/>
                <a:hueOff val="0"/>
                <a:satOff val="0"/>
                <a:lumOff val="0"/>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IN" sz="2800" kern="1200" dirty="0"/>
            <a:t>COORDINATION WASTE MANAGEMENT</a:t>
          </a:r>
        </a:p>
      </dsp:txBody>
      <dsp:txXfrm>
        <a:off x="1392128" y="1841320"/>
        <a:ext cx="1849442" cy="1849442"/>
      </dsp:txXfrm>
    </dsp:sp>
    <dsp:sp modelId="{6768FC7D-9B5A-4B25-8C67-2AEE7CF05F41}">
      <dsp:nvSpPr>
        <dsp:cNvPr id="0" name=""/>
        <dsp:cNvSpPr/>
      </dsp:nvSpPr>
      <dsp:spPr>
        <a:xfrm>
          <a:off x="1662973" y="407907"/>
          <a:ext cx="1307753" cy="1307753"/>
        </a:xfrm>
        <a:prstGeom prst="ellipse">
          <a:avLst/>
        </a:prstGeom>
        <a:gradFill rotWithShape="0">
          <a:gsLst>
            <a:gs pos="0">
              <a:schemeClr val="accent3">
                <a:alpha val="50000"/>
                <a:hueOff val="1607181"/>
                <a:satOff val="-2411"/>
                <a:lumOff val="-392"/>
                <a:alphaOff val="0"/>
                <a:shade val="51000"/>
                <a:satMod val="130000"/>
              </a:schemeClr>
            </a:gs>
            <a:gs pos="80000">
              <a:schemeClr val="accent3">
                <a:alpha val="50000"/>
                <a:hueOff val="1607181"/>
                <a:satOff val="-2411"/>
                <a:lumOff val="-392"/>
                <a:alphaOff val="0"/>
                <a:shade val="93000"/>
                <a:satMod val="130000"/>
              </a:schemeClr>
            </a:gs>
            <a:gs pos="100000">
              <a:schemeClr val="accent3">
                <a:alpha val="50000"/>
                <a:hueOff val="1607181"/>
                <a:satOff val="-2411"/>
                <a:lumOff val="-392"/>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IN" sz="1400" kern="1200" dirty="0"/>
            <a:t>AIRPORT AUTHORITY</a:t>
          </a:r>
        </a:p>
      </dsp:txBody>
      <dsp:txXfrm>
        <a:off x="1854489" y="599423"/>
        <a:ext cx="924721" cy="924721"/>
      </dsp:txXfrm>
    </dsp:sp>
    <dsp:sp modelId="{E9D2CC5E-4822-410F-9C22-0AAAE657ED68}">
      <dsp:nvSpPr>
        <dsp:cNvPr id="0" name=""/>
        <dsp:cNvSpPr/>
      </dsp:nvSpPr>
      <dsp:spPr>
        <a:xfrm>
          <a:off x="2995415" y="1049577"/>
          <a:ext cx="1307753" cy="1307753"/>
        </a:xfrm>
        <a:prstGeom prst="ellipse">
          <a:avLst/>
        </a:prstGeom>
        <a:gradFill rotWithShape="0">
          <a:gsLst>
            <a:gs pos="0">
              <a:schemeClr val="accent3">
                <a:alpha val="50000"/>
                <a:hueOff val="3214361"/>
                <a:satOff val="-4823"/>
                <a:lumOff val="-784"/>
                <a:alphaOff val="0"/>
                <a:shade val="51000"/>
                <a:satMod val="130000"/>
              </a:schemeClr>
            </a:gs>
            <a:gs pos="80000">
              <a:schemeClr val="accent3">
                <a:alpha val="50000"/>
                <a:hueOff val="3214361"/>
                <a:satOff val="-4823"/>
                <a:lumOff val="-784"/>
                <a:alphaOff val="0"/>
                <a:shade val="93000"/>
                <a:satMod val="130000"/>
              </a:schemeClr>
            </a:gs>
            <a:gs pos="100000">
              <a:schemeClr val="accent3">
                <a:alpha val="50000"/>
                <a:hueOff val="3214361"/>
                <a:satOff val="-4823"/>
                <a:lumOff val="-784"/>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IN" sz="1400" kern="1200" dirty="0"/>
            <a:t>ELECTRICITY DEPARTMENT</a:t>
          </a:r>
        </a:p>
      </dsp:txBody>
      <dsp:txXfrm>
        <a:off x="3186931" y="1241093"/>
        <a:ext cx="924721" cy="924721"/>
      </dsp:txXfrm>
    </dsp:sp>
    <dsp:sp modelId="{97946B04-C707-4468-892D-1490698E9ECA}">
      <dsp:nvSpPr>
        <dsp:cNvPr id="0" name=""/>
        <dsp:cNvSpPr/>
      </dsp:nvSpPr>
      <dsp:spPr>
        <a:xfrm>
          <a:off x="3324501" y="2491397"/>
          <a:ext cx="1307753" cy="1307753"/>
        </a:xfrm>
        <a:prstGeom prst="ellipse">
          <a:avLst/>
        </a:prstGeom>
        <a:gradFill rotWithShape="0">
          <a:gsLst>
            <a:gs pos="0">
              <a:schemeClr val="accent3">
                <a:alpha val="50000"/>
                <a:hueOff val="4821541"/>
                <a:satOff val="-7234"/>
                <a:lumOff val="-1176"/>
                <a:alphaOff val="0"/>
                <a:shade val="51000"/>
                <a:satMod val="130000"/>
              </a:schemeClr>
            </a:gs>
            <a:gs pos="80000">
              <a:schemeClr val="accent3">
                <a:alpha val="50000"/>
                <a:hueOff val="4821541"/>
                <a:satOff val="-7234"/>
                <a:lumOff val="-1176"/>
                <a:alphaOff val="0"/>
                <a:shade val="93000"/>
                <a:satMod val="130000"/>
              </a:schemeClr>
            </a:gs>
            <a:gs pos="100000">
              <a:schemeClr val="accent3">
                <a:alpha val="50000"/>
                <a:hueOff val="4821541"/>
                <a:satOff val="-7234"/>
                <a:lumOff val="-1176"/>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IN" sz="1400" kern="1200" dirty="0"/>
            <a:t>POLLUTION CNTROL DEPARTMENT</a:t>
          </a:r>
        </a:p>
      </dsp:txBody>
      <dsp:txXfrm>
        <a:off x="3516017" y="2682913"/>
        <a:ext cx="924721" cy="924721"/>
      </dsp:txXfrm>
    </dsp:sp>
    <dsp:sp modelId="{F31EB8E4-3E5B-41E3-92CC-3F29D8F48314}">
      <dsp:nvSpPr>
        <dsp:cNvPr id="0" name=""/>
        <dsp:cNvSpPr/>
      </dsp:nvSpPr>
      <dsp:spPr>
        <a:xfrm>
          <a:off x="2402422" y="3647647"/>
          <a:ext cx="1307753" cy="1307753"/>
        </a:xfrm>
        <a:prstGeom prst="ellipse">
          <a:avLst/>
        </a:prstGeom>
        <a:gradFill rotWithShape="0">
          <a:gsLst>
            <a:gs pos="0">
              <a:schemeClr val="accent3">
                <a:alpha val="50000"/>
                <a:hueOff val="6428722"/>
                <a:satOff val="-9646"/>
                <a:lumOff val="-1569"/>
                <a:alphaOff val="0"/>
                <a:shade val="51000"/>
                <a:satMod val="130000"/>
              </a:schemeClr>
            </a:gs>
            <a:gs pos="80000">
              <a:schemeClr val="accent3">
                <a:alpha val="50000"/>
                <a:hueOff val="6428722"/>
                <a:satOff val="-9646"/>
                <a:lumOff val="-1569"/>
                <a:alphaOff val="0"/>
                <a:shade val="93000"/>
                <a:satMod val="130000"/>
              </a:schemeClr>
            </a:gs>
            <a:gs pos="100000">
              <a:schemeClr val="accent3">
                <a:alpha val="50000"/>
                <a:hueOff val="6428722"/>
                <a:satOff val="-9646"/>
                <a:lumOff val="-1569"/>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IN" sz="1400" kern="1200" dirty="0"/>
            <a:t>IRRIGATION DEPARTMENT</a:t>
          </a:r>
        </a:p>
      </dsp:txBody>
      <dsp:txXfrm>
        <a:off x="2593938" y="3839163"/>
        <a:ext cx="924721" cy="924721"/>
      </dsp:txXfrm>
    </dsp:sp>
    <dsp:sp modelId="{DD3BCE80-A649-49C7-A9A9-6199C254C0D0}">
      <dsp:nvSpPr>
        <dsp:cNvPr id="0" name=""/>
        <dsp:cNvSpPr/>
      </dsp:nvSpPr>
      <dsp:spPr>
        <a:xfrm>
          <a:off x="923523" y="3647647"/>
          <a:ext cx="1307753" cy="1307753"/>
        </a:xfrm>
        <a:prstGeom prst="ellipse">
          <a:avLst/>
        </a:prstGeom>
        <a:gradFill rotWithShape="0">
          <a:gsLst>
            <a:gs pos="0">
              <a:schemeClr val="accent3">
                <a:alpha val="50000"/>
                <a:hueOff val="8035903"/>
                <a:satOff val="-12057"/>
                <a:lumOff val="-1961"/>
                <a:alphaOff val="0"/>
                <a:shade val="51000"/>
                <a:satMod val="130000"/>
              </a:schemeClr>
            </a:gs>
            <a:gs pos="80000">
              <a:schemeClr val="accent3">
                <a:alpha val="50000"/>
                <a:hueOff val="8035903"/>
                <a:satOff val="-12057"/>
                <a:lumOff val="-1961"/>
                <a:alphaOff val="0"/>
                <a:shade val="93000"/>
                <a:satMod val="130000"/>
              </a:schemeClr>
            </a:gs>
            <a:gs pos="100000">
              <a:schemeClr val="accent3">
                <a:alpha val="50000"/>
                <a:hueOff val="8035903"/>
                <a:satOff val="-12057"/>
                <a:lumOff val="-1961"/>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IN" sz="1400" kern="1200" dirty="0"/>
            <a:t>GROUND WATER </a:t>
          </a:r>
        </a:p>
      </dsp:txBody>
      <dsp:txXfrm>
        <a:off x="1115039" y="3839163"/>
        <a:ext cx="924721" cy="924721"/>
      </dsp:txXfrm>
    </dsp:sp>
    <dsp:sp modelId="{A6EC4FD5-A459-4D28-86BD-86631E0CE774}">
      <dsp:nvSpPr>
        <dsp:cNvPr id="0" name=""/>
        <dsp:cNvSpPr/>
      </dsp:nvSpPr>
      <dsp:spPr>
        <a:xfrm>
          <a:off x="1445" y="2491397"/>
          <a:ext cx="1307753" cy="1307753"/>
        </a:xfrm>
        <a:prstGeom prst="ellipse">
          <a:avLst/>
        </a:prstGeom>
        <a:gradFill rotWithShape="0">
          <a:gsLst>
            <a:gs pos="0">
              <a:schemeClr val="accent3">
                <a:alpha val="50000"/>
                <a:hueOff val="9643083"/>
                <a:satOff val="-14469"/>
                <a:lumOff val="-2353"/>
                <a:alphaOff val="0"/>
                <a:shade val="51000"/>
                <a:satMod val="130000"/>
              </a:schemeClr>
            </a:gs>
            <a:gs pos="80000">
              <a:schemeClr val="accent3">
                <a:alpha val="50000"/>
                <a:hueOff val="9643083"/>
                <a:satOff val="-14469"/>
                <a:lumOff val="-2353"/>
                <a:alphaOff val="0"/>
                <a:shade val="93000"/>
                <a:satMod val="130000"/>
              </a:schemeClr>
            </a:gs>
            <a:gs pos="100000">
              <a:schemeClr val="accent3">
                <a:alpha val="50000"/>
                <a:hueOff val="9643083"/>
                <a:satOff val="-14469"/>
                <a:lumOff val="-2353"/>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IN" sz="1400" kern="1200" dirty="0"/>
            <a:t>TRAFFIC DEPARTMENT</a:t>
          </a:r>
        </a:p>
      </dsp:txBody>
      <dsp:txXfrm>
        <a:off x="192961" y="2682913"/>
        <a:ext cx="924721" cy="924721"/>
      </dsp:txXfrm>
    </dsp:sp>
    <dsp:sp modelId="{FAFB9132-D536-4750-BEB0-BB4C7CEC4967}">
      <dsp:nvSpPr>
        <dsp:cNvPr id="0" name=""/>
        <dsp:cNvSpPr/>
      </dsp:nvSpPr>
      <dsp:spPr>
        <a:xfrm>
          <a:off x="330531" y="1049577"/>
          <a:ext cx="1307753" cy="1307753"/>
        </a:xfrm>
        <a:prstGeom prst="ellipse">
          <a:avLst/>
        </a:prstGeom>
        <a:gradFill rotWithShape="0">
          <a:gsLst>
            <a:gs pos="0">
              <a:schemeClr val="accent3">
                <a:alpha val="50000"/>
                <a:hueOff val="11250264"/>
                <a:satOff val="-16880"/>
                <a:lumOff val="-2745"/>
                <a:alphaOff val="0"/>
                <a:shade val="51000"/>
                <a:satMod val="130000"/>
              </a:schemeClr>
            </a:gs>
            <a:gs pos="80000">
              <a:schemeClr val="accent3">
                <a:alpha val="50000"/>
                <a:hueOff val="11250264"/>
                <a:satOff val="-16880"/>
                <a:lumOff val="-2745"/>
                <a:alphaOff val="0"/>
                <a:shade val="93000"/>
                <a:satMod val="130000"/>
              </a:schemeClr>
            </a:gs>
            <a:gs pos="100000">
              <a:schemeClr val="accent3">
                <a:alpha val="50000"/>
                <a:hueOff val="11250264"/>
                <a:satOff val="-16880"/>
                <a:lumOff val="-2745"/>
                <a:alphaOff val="0"/>
                <a:shade val="94000"/>
                <a:satMod val="135000"/>
              </a:schemeClr>
            </a:gs>
          </a:gsLst>
          <a:lin ang="162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IN" sz="1400" kern="1200" dirty="0"/>
            <a:t>REVENUE DEPARTMENT</a:t>
          </a:r>
        </a:p>
      </dsp:txBody>
      <dsp:txXfrm>
        <a:off x="522047" y="1241093"/>
        <a:ext cx="924721" cy="924721"/>
      </dsp:txXfrm>
    </dsp:sp>
  </dsp:spTree>
</dsp:drawing>
</file>

<file path=ppt/diagrams/layout1.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DB357F-81D8-4B12-B261-259956013BB9}" type="datetimeFigureOut">
              <a:rPr lang="en-US" smtClean="0"/>
              <a:pPr/>
              <a:t>1/21/2022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49753C-6D16-41FD-B267-F75794D9F193}" type="slidenum">
              <a:rPr lang="en-US" smtClean="0"/>
              <a:pPr/>
              <a:t>‹#›</a:t>
            </a:fld>
            <a:endParaRPr lang="en-US"/>
          </a:p>
        </p:txBody>
      </p:sp>
    </p:spTree>
    <p:extLst>
      <p:ext uri="{BB962C8B-B14F-4D97-AF65-F5344CB8AC3E}">
        <p14:creationId xmlns:p14="http://schemas.microsoft.com/office/powerpoint/2010/main" val="1192068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49753C-6D16-41FD-B267-F75794D9F193}" type="slidenum">
              <a:rPr lang="en-US" smtClean="0"/>
              <a:pPr/>
              <a:t>1</a:t>
            </a:fld>
            <a:endParaRPr lang="en-US"/>
          </a:p>
        </p:txBody>
      </p:sp>
    </p:spTree>
    <p:extLst>
      <p:ext uri="{BB962C8B-B14F-4D97-AF65-F5344CB8AC3E}">
        <p14:creationId xmlns:p14="http://schemas.microsoft.com/office/powerpoint/2010/main" val="2407703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81DA92F-95C6-4346-99C4-D1F48A06CA6D}" type="datetimeFigureOut">
              <a:rPr lang="en-US" smtClean="0"/>
              <a:pPr/>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0773B-8835-4252-867D-71B3108A5730}" type="slidenum">
              <a:rPr lang="en-US" smtClean="0"/>
              <a:pPr/>
              <a:t>‹#›</a:t>
            </a:fld>
            <a:endParaRPr lang="en-US"/>
          </a:p>
        </p:txBody>
      </p:sp>
    </p:spTree>
    <p:extLst>
      <p:ext uri="{BB962C8B-B14F-4D97-AF65-F5344CB8AC3E}">
        <p14:creationId xmlns:p14="http://schemas.microsoft.com/office/powerpoint/2010/main" val="4215844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1DA92F-95C6-4346-99C4-D1F48A06CA6D}" type="datetimeFigureOut">
              <a:rPr lang="en-US" smtClean="0"/>
              <a:pPr/>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0773B-8835-4252-867D-71B3108A5730}" type="slidenum">
              <a:rPr lang="en-US" smtClean="0"/>
              <a:pPr/>
              <a:t>‹#›</a:t>
            </a:fld>
            <a:endParaRPr lang="en-US"/>
          </a:p>
        </p:txBody>
      </p:sp>
    </p:spTree>
    <p:extLst>
      <p:ext uri="{BB962C8B-B14F-4D97-AF65-F5344CB8AC3E}">
        <p14:creationId xmlns:p14="http://schemas.microsoft.com/office/powerpoint/2010/main" val="1507195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1DA92F-95C6-4346-99C4-D1F48A06CA6D}" type="datetimeFigureOut">
              <a:rPr lang="en-US" smtClean="0"/>
              <a:pPr/>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0773B-8835-4252-867D-71B3108A5730}" type="slidenum">
              <a:rPr lang="en-US" smtClean="0"/>
              <a:pPr/>
              <a:t>‹#›</a:t>
            </a:fld>
            <a:endParaRPr lang="en-US"/>
          </a:p>
        </p:txBody>
      </p:sp>
    </p:spTree>
    <p:extLst>
      <p:ext uri="{BB962C8B-B14F-4D97-AF65-F5344CB8AC3E}">
        <p14:creationId xmlns:p14="http://schemas.microsoft.com/office/powerpoint/2010/main" val="403430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1DA92F-95C6-4346-99C4-D1F48A06CA6D}" type="datetimeFigureOut">
              <a:rPr lang="en-US" smtClean="0"/>
              <a:pPr/>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0773B-8835-4252-867D-71B3108A5730}" type="slidenum">
              <a:rPr lang="en-US" smtClean="0"/>
              <a:pPr/>
              <a:t>‹#›</a:t>
            </a:fld>
            <a:endParaRPr lang="en-US"/>
          </a:p>
        </p:txBody>
      </p:sp>
    </p:spTree>
    <p:extLst>
      <p:ext uri="{BB962C8B-B14F-4D97-AF65-F5344CB8AC3E}">
        <p14:creationId xmlns:p14="http://schemas.microsoft.com/office/powerpoint/2010/main" val="3127893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1DA92F-95C6-4346-99C4-D1F48A06CA6D}" type="datetimeFigureOut">
              <a:rPr lang="en-US" smtClean="0"/>
              <a:pPr/>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0773B-8835-4252-867D-71B3108A5730}" type="slidenum">
              <a:rPr lang="en-US" smtClean="0"/>
              <a:pPr/>
              <a:t>‹#›</a:t>
            </a:fld>
            <a:endParaRPr lang="en-US"/>
          </a:p>
        </p:txBody>
      </p:sp>
    </p:spTree>
    <p:extLst>
      <p:ext uri="{BB962C8B-B14F-4D97-AF65-F5344CB8AC3E}">
        <p14:creationId xmlns:p14="http://schemas.microsoft.com/office/powerpoint/2010/main" val="2062975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81DA92F-95C6-4346-99C4-D1F48A06CA6D}" type="datetimeFigureOut">
              <a:rPr lang="en-US" smtClean="0"/>
              <a:pPr/>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C0773B-8835-4252-867D-71B3108A5730}" type="slidenum">
              <a:rPr lang="en-US" smtClean="0"/>
              <a:pPr/>
              <a:t>‹#›</a:t>
            </a:fld>
            <a:endParaRPr lang="en-US"/>
          </a:p>
        </p:txBody>
      </p:sp>
    </p:spTree>
    <p:extLst>
      <p:ext uri="{BB962C8B-B14F-4D97-AF65-F5344CB8AC3E}">
        <p14:creationId xmlns:p14="http://schemas.microsoft.com/office/powerpoint/2010/main" val="4233144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81DA92F-95C6-4346-99C4-D1F48A06CA6D}" type="datetimeFigureOut">
              <a:rPr lang="en-US" smtClean="0"/>
              <a:pPr/>
              <a:t>1/21/2022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C0773B-8835-4252-867D-71B3108A5730}" type="slidenum">
              <a:rPr lang="en-US" smtClean="0"/>
              <a:pPr/>
              <a:t>‹#›</a:t>
            </a:fld>
            <a:endParaRPr lang="en-US"/>
          </a:p>
        </p:txBody>
      </p:sp>
    </p:spTree>
    <p:extLst>
      <p:ext uri="{BB962C8B-B14F-4D97-AF65-F5344CB8AC3E}">
        <p14:creationId xmlns:p14="http://schemas.microsoft.com/office/powerpoint/2010/main" val="3357455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81DA92F-95C6-4346-99C4-D1F48A06CA6D}" type="datetimeFigureOut">
              <a:rPr lang="en-US" smtClean="0"/>
              <a:pPr/>
              <a:t>1/21/2022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C0773B-8835-4252-867D-71B3108A5730}" type="slidenum">
              <a:rPr lang="en-US" smtClean="0"/>
              <a:pPr/>
              <a:t>‹#›</a:t>
            </a:fld>
            <a:endParaRPr lang="en-US"/>
          </a:p>
        </p:txBody>
      </p:sp>
    </p:spTree>
    <p:extLst>
      <p:ext uri="{BB962C8B-B14F-4D97-AF65-F5344CB8AC3E}">
        <p14:creationId xmlns:p14="http://schemas.microsoft.com/office/powerpoint/2010/main" val="3776690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1DA92F-95C6-4346-99C4-D1F48A06CA6D}" type="datetimeFigureOut">
              <a:rPr lang="en-US" smtClean="0"/>
              <a:pPr/>
              <a:t>1/21/2022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C0773B-8835-4252-867D-71B3108A5730}" type="slidenum">
              <a:rPr lang="en-US" smtClean="0"/>
              <a:pPr/>
              <a:t>‹#›</a:t>
            </a:fld>
            <a:endParaRPr lang="en-US"/>
          </a:p>
        </p:txBody>
      </p:sp>
    </p:spTree>
    <p:extLst>
      <p:ext uri="{BB962C8B-B14F-4D97-AF65-F5344CB8AC3E}">
        <p14:creationId xmlns:p14="http://schemas.microsoft.com/office/powerpoint/2010/main" val="2187432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1DA92F-95C6-4346-99C4-D1F48A06CA6D}" type="datetimeFigureOut">
              <a:rPr lang="en-US" smtClean="0"/>
              <a:pPr/>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C0773B-8835-4252-867D-71B3108A5730}" type="slidenum">
              <a:rPr lang="en-US" smtClean="0"/>
              <a:pPr/>
              <a:t>‹#›</a:t>
            </a:fld>
            <a:endParaRPr lang="en-US"/>
          </a:p>
        </p:txBody>
      </p:sp>
    </p:spTree>
    <p:extLst>
      <p:ext uri="{BB962C8B-B14F-4D97-AF65-F5344CB8AC3E}">
        <p14:creationId xmlns:p14="http://schemas.microsoft.com/office/powerpoint/2010/main" val="4107841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1DA92F-95C6-4346-99C4-D1F48A06CA6D}" type="datetimeFigureOut">
              <a:rPr lang="en-US" smtClean="0"/>
              <a:pPr/>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C0773B-8835-4252-867D-71B3108A5730}" type="slidenum">
              <a:rPr lang="en-US" smtClean="0"/>
              <a:pPr/>
              <a:t>‹#›</a:t>
            </a:fld>
            <a:endParaRPr lang="en-US"/>
          </a:p>
        </p:txBody>
      </p:sp>
    </p:spTree>
    <p:extLst>
      <p:ext uri="{BB962C8B-B14F-4D97-AF65-F5344CB8AC3E}">
        <p14:creationId xmlns:p14="http://schemas.microsoft.com/office/powerpoint/2010/main" val="1435514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1DA92F-95C6-4346-99C4-D1F48A06CA6D}" type="datetimeFigureOut">
              <a:rPr lang="en-US" smtClean="0"/>
              <a:pPr/>
              <a:t>1/21/2022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C0773B-8835-4252-867D-71B3108A5730}" type="slidenum">
              <a:rPr lang="en-US" smtClean="0"/>
              <a:pPr/>
              <a:t>‹#›</a:t>
            </a:fld>
            <a:endParaRPr lang="en-US"/>
          </a:p>
        </p:txBody>
      </p:sp>
    </p:spTree>
    <p:extLst>
      <p:ext uri="{BB962C8B-B14F-4D97-AF65-F5344CB8AC3E}">
        <p14:creationId xmlns:p14="http://schemas.microsoft.com/office/powerpoint/2010/main" val="50930178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613176"/>
            <a:ext cx="8458200" cy="1569660"/>
          </a:xfrm>
          <a:prstGeom prst="rect">
            <a:avLst/>
          </a:prstGeom>
          <a:noFill/>
        </p:spPr>
        <p:txBody>
          <a:bodyPr wrap="square" rtlCol="0">
            <a:spAutoFit/>
          </a:bodyPr>
          <a:lstStyle/>
          <a:p>
            <a:pPr algn="ctr"/>
            <a:r>
              <a:rPr lang="en-IN" sz="4800" b="1" dirty="0">
                <a:latin typeface="Times New Roman" pitchFamily="18" charset="0"/>
                <a:cs typeface="Times New Roman" pitchFamily="18" charset="0"/>
              </a:rPr>
              <a:t>MUNICIPAL  AND OTHER WASTES </a:t>
            </a:r>
            <a:endParaRPr lang="en-US" sz="4800" dirty="0">
              <a:latin typeface="Times New Roman" pitchFamily="18" charset="0"/>
              <a:cs typeface="Times New Roman" pitchFamily="18" charset="0"/>
            </a:endParaRPr>
          </a:p>
        </p:txBody>
      </p:sp>
      <p:cxnSp>
        <p:nvCxnSpPr>
          <p:cNvPr id="8" name="Straight Connector 7"/>
          <p:cNvCxnSpPr/>
          <p:nvPr/>
        </p:nvCxnSpPr>
        <p:spPr>
          <a:xfrm>
            <a:off x="304800" y="3048000"/>
            <a:ext cx="8382000" cy="0"/>
          </a:xfrm>
          <a:prstGeom prst="line">
            <a:avLst/>
          </a:prstGeom>
          <a:ln w="57150">
            <a:solidFill>
              <a:srgbClr val="FFC000"/>
            </a:solidFill>
          </a:ln>
        </p:spPr>
        <p:style>
          <a:lnRef idx="2">
            <a:schemeClr val="dk1"/>
          </a:lnRef>
          <a:fillRef idx="0">
            <a:schemeClr val="dk1"/>
          </a:fillRef>
          <a:effectRef idx="1">
            <a:schemeClr val="dk1"/>
          </a:effectRef>
          <a:fontRef idx="minor">
            <a:schemeClr val="tx1"/>
          </a:fontRef>
        </p:style>
      </p:cxnSp>
      <p:sp>
        <p:nvSpPr>
          <p:cNvPr id="7" name="TextBox 3">
            <a:extLst>
              <a:ext uri="{FF2B5EF4-FFF2-40B4-BE49-F238E27FC236}">
                <a16:creationId xmlns:a16="http://schemas.microsoft.com/office/drawing/2014/main" id="{AF099803-2BBD-4EAF-A90C-3CCB977BEEC4}"/>
              </a:ext>
            </a:extLst>
          </p:cNvPr>
          <p:cNvSpPr txBox="1">
            <a:spLocks noChangeArrowheads="1"/>
          </p:cNvSpPr>
          <p:nvPr/>
        </p:nvSpPr>
        <p:spPr bwMode="auto">
          <a:xfrm>
            <a:off x="185737" y="5214938"/>
            <a:ext cx="794543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dirty="0">
              <a:latin typeface="Century Gothic" panose="020B0502020202020204" pitchFamily="34" charset="0"/>
            </a:endParaRPr>
          </a:p>
          <a:p>
            <a:pPr eaLnBrk="1" hangingPunct="1">
              <a:spcBef>
                <a:spcPct val="0"/>
              </a:spcBef>
              <a:buFontTx/>
              <a:buNone/>
            </a:pPr>
            <a:r>
              <a:rPr lang="en-US" altLang="en-US" sz="1800" dirty="0">
                <a:latin typeface="Century Gothic" panose="020B0502020202020204" pitchFamily="34" charset="0"/>
              </a:rPr>
              <a:t>Subject: Infrastructure and Transport Planning</a:t>
            </a:r>
          </a:p>
          <a:p>
            <a:pPr eaLnBrk="1" hangingPunct="1">
              <a:spcBef>
                <a:spcPct val="0"/>
              </a:spcBef>
              <a:buFontTx/>
              <a:buNone/>
            </a:pPr>
            <a:r>
              <a:rPr lang="en-US" altLang="en-US" sz="1800" dirty="0">
                <a:latin typeface="Century Gothic" panose="020B0502020202020204" pitchFamily="34" charset="0"/>
              </a:rPr>
              <a:t>Topic: Solid Waste Management Part 2</a:t>
            </a:r>
          </a:p>
          <a:p>
            <a:pPr eaLnBrk="1" hangingPunct="1">
              <a:spcBef>
                <a:spcPct val="0"/>
              </a:spcBef>
              <a:buFontTx/>
              <a:buNone/>
            </a:pPr>
            <a:r>
              <a:rPr lang="en-US" altLang="en-US" sz="1800" dirty="0">
                <a:latin typeface="Century Gothic" panose="020B0502020202020204" pitchFamily="34" charset="0"/>
              </a:rPr>
              <a:t>Presented by: Aditi Arora</a:t>
            </a:r>
          </a:p>
        </p:txBody>
      </p:sp>
      <p:pic>
        <p:nvPicPr>
          <p:cNvPr id="9" name="Picture 7">
            <a:extLst>
              <a:ext uri="{FF2B5EF4-FFF2-40B4-BE49-F238E27FC236}">
                <a16:creationId xmlns:a16="http://schemas.microsoft.com/office/drawing/2014/main" id="{59D8C286-A768-408E-930C-8343CA2B9F4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37209" y="103936"/>
            <a:ext cx="1187929" cy="14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91930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419755"/>
            <a:ext cx="9144000" cy="5447645"/>
          </a:xfrm>
          <a:prstGeom prst="rect">
            <a:avLst/>
          </a:prstGeom>
          <a:noFill/>
        </p:spPr>
        <p:txBody>
          <a:bodyPr wrap="square" rtlCol="0">
            <a:spAutoFit/>
          </a:bodyPr>
          <a:lstStyle/>
          <a:p>
            <a:pPr algn="just"/>
            <a:r>
              <a:rPr lang="en-IN" dirty="0">
                <a:solidFill>
                  <a:schemeClr val="bg1"/>
                </a:solidFill>
                <a:latin typeface="Times New Roman" panose="02020603050405020304" pitchFamily="18" charset="0"/>
                <a:cs typeface="Times New Roman" panose="02020603050405020304" pitchFamily="18" charset="0"/>
              </a:rPr>
              <a:t>The site was being used for dumping since 1972 and had become a huge public health hazard. In March 2007 the dumpsite was shut by the directive of court.</a:t>
            </a:r>
          </a:p>
          <a:p>
            <a:pPr algn="just"/>
            <a:endParaRPr lang="en-IN" sz="900" dirty="0">
              <a:solidFill>
                <a:schemeClr val="bg1"/>
              </a:solidFill>
              <a:latin typeface="Times New Roman" panose="02020603050405020304" pitchFamily="18" charset="0"/>
              <a:cs typeface="Times New Roman" panose="02020603050405020304" pitchFamily="18" charset="0"/>
            </a:endParaRPr>
          </a:p>
          <a:p>
            <a:pPr algn="just"/>
            <a:r>
              <a:rPr lang="en-IN" dirty="0">
                <a:solidFill>
                  <a:schemeClr val="bg1"/>
                </a:solidFill>
                <a:latin typeface="Times New Roman" panose="02020603050405020304" pitchFamily="18" charset="0"/>
                <a:cs typeface="Times New Roman" panose="02020603050405020304" pitchFamily="18" charset="0"/>
              </a:rPr>
              <a:t>The Municipal Corporation of Greater Mumbai (MCGM) entered into a PPP for the scientific closure of this dumpsite. MGCM earns carbon credits for the capture and combustion of methane gas from Gorai.  A tone of methane is equivalent to 21 tonnes of carbon in its global warming potential. Gorai is the first dumpsite closure project in India to be registered at the United Nations Framework Convention on Climate Change (UNFCCC)</a:t>
            </a:r>
            <a:r>
              <a:rPr lang="en-IN" sz="1600" dirty="0">
                <a:solidFill>
                  <a:schemeClr val="bg1"/>
                </a:solidFill>
                <a:latin typeface="Times New Roman" panose="02020603050405020304" pitchFamily="18" charset="0"/>
                <a:cs typeface="Times New Roman" panose="02020603050405020304" pitchFamily="18" charset="0"/>
              </a:rPr>
              <a:t>. </a:t>
            </a:r>
          </a:p>
          <a:p>
            <a:pPr algn="just"/>
            <a:endParaRPr lang="en-IN" sz="900" dirty="0">
              <a:solidFill>
                <a:schemeClr val="bg1"/>
              </a:solidFill>
              <a:latin typeface="Times New Roman" panose="02020603050405020304" pitchFamily="18" charset="0"/>
              <a:cs typeface="Times New Roman" panose="02020603050405020304" pitchFamily="18" charset="0"/>
            </a:endParaRPr>
          </a:p>
          <a:p>
            <a:pPr algn="just"/>
            <a:r>
              <a:rPr lang="en-IN" dirty="0">
                <a:solidFill>
                  <a:schemeClr val="bg1"/>
                </a:solidFill>
                <a:latin typeface="Times New Roman" panose="02020603050405020304" pitchFamily="18" charset="0"/>
                <a:cs typeface="Times New Roman" panose="02020603050405020304" pitchFamily="18" charset="0"/>
              </a:rPr>
              <a:t>MGCM has already received a carbon advance of Rs. 25 crore against the future delivery of carbon credits from the Asian Development Bank, and the total carbon credit earnings are expected to be about Rs. 72 crore (higher than the total capital cost of the project).</a:t>
            </a:r>
          </a:p>
          <a:p>
            <a:pPr algn="just"/>
            <a:endParaRPr lang="en-IN" sz="1600" i="1" dirty="0">
              <a:solidFill>
                <a:schemeClr val="bg1"/>
              </a:solidFill>
              <a:latin typeface="Times New Roman" panose="02020603050405020304" pitchFamily="18" charset="0"/>
              <a:cs typeface="Times New Roman" panose="02020603050405020304" pitchFamily="18" charset="0"/>
            </a:endParaRPr>
          </a:p>
          <a:p>
            <a:pPr algn="just"/>
            <a:r>
              <a:rPr lang="en-IN" sz="1600" i="1" dirty="0">
                <a:solidFill>
                  <a:schemeClr val="bg1"/>
                </a:solidFill>
                <a:latin typeface="Times New Roman" panose="02020603050405020304" pitchFamily="18" charset="0"/>
                <a:cs typeface="Times New Roman" panose="02020603050405020304" pitchFamily="18" charset="0"/>
              </a:rPr>
              <a:t>(A carbon credit is a generic term for any tradable certificate or permit representing the right to emit one tonne of carbon dioxide or another greenhouse gas with a ‘carbon dioxide equivalent’ equivalent to 1 tonne of carbon dioxide.</a:t>
            </a:r>
          </a:p>
          <a:p>
            <a:pPr algn="just"/>
            <a:r>
              <a:rPr lang="en-IN" sz="1600" i="1" dirty="0">
                <a:solidFill>
                  <a:schemeClr val="bg1"/>
                </a:solidFill>
                <a:latin typeface="Times New Roman" panose="02020603050405020304" pitchFamily="18" charset="0"/>
                <a:cs typeface="Times New Roman" panose="02020603050405020304" pitchFamily="18" charset="0"/>
              </a:rPr>
              <a:t>Carbon credits and carbon markets are a component of national and international attempts to mitigate the growth in concentration of greenhouse gases.)</a:t>
            </a:r>
          </a:p>
          <a:p>
            <a:endParaRPr lang="en-IN" b="1" u="sng" dirty="0">
              <a:solidFill>
                <a:schemeClr val="bg1"/>
              </a:solidFill>
              <a:latin typeface="Times New Roman" panose="02020603050405020304" pitchFamily="18" charset="0"/>
              <a:cs typeface="Times New Roman" panose="02020603050405020304" pitchFamily="18" charset="0"/>
            </a:endParaRPr>
          </a:p>
          <a:p>
            <a:r>
              <a:rPr lang="en-IN" dirty="0">
                <a:solidFill>
                  <a:schemeClr val="bg1"/>
                </a:solidFill>
                <a:latin typeface="Times New Roman" panose="02020603050405020304" pitchFamily="18" charset="0"/>
                <a:cs typeface="Times New Roman" panose="02020603050405020304" pitchFamily="18" charset="0"/>
              </a:rPr>
              <a:t>MCGM is also in discussions with a leading energy company to set up a 2MW power plant at the site to convert the methane to energy, further enhancing the revenue capability of the project.</a:t>
            </a:r>
          </a:p>
        </p:txBody>
      </p:sp>
    </p:spTree>
    <p:extLst>
      <p:ext uri="{BB962C8B-B14F-4D97-AF65-F5344CB8AC3E}">
        <p14:creationId xmlns:p14="http://schemas.microsoft.com/office/powerpoint/2010/main" val="154849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4832092"/>
          </a:xfrm>
          <a:prstGeom prst="rect">
            <a:avLst/>
          </a:prstGeom>
          <a:noFill/>
        </p:spPr>
        <p:txBody>
          <a:bodyPr wrap="square" rtlCol="0">
            <a:spAutoFit/>
          </a:bodyPr>
          <a:lstStyle/>
          <a:p>
            <a:pPr algn="just"/>
            <a:r>
              <a:rPr lang="en-IN" b="1" u="sng" dirty="0">
                <a:solidFill>
                  <a:srgbClr val="FFFF00"/>
                </a:solidFill>
                <a:latin typeface="Times New Roman" panose="02020603050405020304" pitchFamily="18" charset="0"/>
                <a:cs typeface="Times New Roman" panose="02020603050405020304" pitchFamily="18" charset="0"/>
              </a:rPr>
              <a:t>OTHER REVENUE GENERATING SOURCES</a:t>
            </a:r>
            <a:endParaRPr lang="en-IN" dirty="0">
              <a:solidFill>
                <a:srgbClr val="FFFF00"/>
              </a:solidFill>
              <a:latin typeface="Times New Roman" panose="02020603050405020304" pitchFamily="18" charset="0"/>
              <a:cs typeface="Times New Roman" panose="02020603050405020304" pitchFamily="18" charset="0"/>
            </a:endParaRPr>
          </a:p>
          <a:p>
            <a:pPr algn="just"/>
            <a:r>
              <a:rPr lang="en-IN" sz="1400" i="1" dirty="0">
                <a:solidFill>
                  <a:schemeClr val="bg1"/>
                </a:solidFill>
                <a:latin typeface="Times New Roman" panose="02020603050405020304" pitchFamily="18" charset="0"/>
                <a:cs typeface="Times New Roman" panose="02020603050405020304" pitchFamily="18" charset="0"/>
              </a:rPr>
              <a:t>(Article in The Indian Express www.archive.indianexpress.com)</a:t>
            </a:r>
          </a:p>
          <a:p>
            <a:pPr algn="just"/>
            <a:endParaRPr lang="en-IN" sz="1200" dirty="0">
              <a:solidFill>
                <a:schemeClr val="bg1"/>
              </a:solidFill>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IN" dirty="0">
                <a:solidFill>
                  <a:schemeClr val="bg1"/>
                </a:solidFill>
                <a:latin typeface="Times New Roman" panose="02020603050405020304" pitchFamily="18" charset="0"/>
                <a:cs typeface="Times New Roman" panose="02020603050405020304" pitchFamily="18" charset="0"/>
              </a:rPr>
              <a:t>Composting: Preparing organic manure by microbial decomposition of organic matter under aerobic conditions.</a:t>
            </a:r>
          </a:p>
          <a:p>
            <a:pPr marL="285750" indent="-285750" algn="just">
              <a:lnSpc>
                <a:spcPct val="150000"/>
              </a:lnSpc>
              <a:buFont typeface="Arial" panose="020B0604020202020204" pitchFamily="34" charset="0"/>
              <a:buChar char="•"/>
            </a:pPr>
            <a:endParaRPr lang="en-IN" dirty="0">
              <a:solidFill>
                <a:schemeClr val="bg1"/>
              </a:solidFill>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IN" dirty="0">
                <a:solidFill>
                  <a:schemeClr val="bg1"/>
                </a:solidFill>
                <a:latin typeface="Times New Roman" panose="02020603050405020304" pitchFamily="18" charset="0"/>
                <a:cs typeface="Times New Roman" panose="02020603050405020304" pitchFamily="18" charset="0"/>
              </a:rPr>
              <a:t>Biogas from organic waste which can be used to power electricity generators.</a:t>
            </a:r>
          </a:p>
          <a:p>
            <a:pPr marL="285750" indent="-285750" algn="just">
              <a:lnSpc>
                <a:spcPct val="150000"/>
              </a:lnSpc>
              <a:buFont typeface="Arial" panose="020B0604020202020204" pitchFamily="34" charset="0"/>
              <a:buChar char="•"/>
            </a:pPr>
            <a:endParaRPr lang="en-IN" dirty="0">
              <a:solidFill>
                <a:schemeClr val="bg1"/>
              </a:solidFill>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IN" dirty="0">
                <a:solidFill>
                  <a:schemeClr val="bg1"/>
                </a:solidFill>
                <a:latin typeface="Times New Roman" panose="02020603050405020304" pitchFamily="18" charset="0"/>
                <a:cs typeface="Times New Roman" panose="02020603050405020304" pitchFamily="18" charset="0"/>
              </a:rPr>
              <a:t>Construction debris waste can be used in pavement blocks.</a:t>
            </a:r>
          </a:p>
          <a:p>
            <a:pPr marL="285750" indent="-285750" algn="just">
              <a:lnSpc>
                <a:spcPct val="150000"/>
              </a:lnSpc>
              <a:buFont typeface="Arial" panose="020B0604020202020204" pitchFamily="34" charset="0"/>
              <a:buChar char="•"/>
            </a:pPr>
            <a:endParaRPr lang="en-IN" dirty="0">
              <a:solidFill>
                <a:schemeClr val="bg1"/>
              </a:solidFill>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IN" dirty="0">
                <a:solidFill>
                  <a:schemeClr val="bg1"/>
                </a:solidFill>
                <a:latin typeface="Times New Roman" panose="02020603050405020304" pitchFamily="18" charset="0"/>
                <a:cs typeface="Times New Roman" panose="02020603050405020304" pitchFamily="18" charset="0"/>
              </a:rPr>
              <a:t>Refuse derived fuel (RDF)  technology produces energy by burning waste. (Incineration of pellets) </a:t>
            </a:r>
            <a:r>
              <a:rPr lang="en-IN" sz="1400" dirty="0">
                <a:solidFill>
                  <a:schemeClr val="bg1"/>
                </a:solidFill>
                <a:latin typeface="Times New Roman" panose="02020603050405020304" pitchFamily="18" charset="0"/>
                <a:cs typeface="Times New Roman" panose="02020603050405020304" pitchFamily="18" charset="0"/>
              </a:rPr>
              <a:t>[Source: infochnage.india.org</a:t>
            </a:r>
            <a:r>
              <a:rPr lang="en-IN" sz="1400" dirty="0">
                <a:latin typeface="Times New Roman" panose="02020603050405020304" pitchFamily="18" charset="0"/>
                <a:cs typeface="Times New Roman" panose="02020603050405020304" pitchFamily="18" charset="0"/>
              </a:rPr>
              <a:t>]</a:t>
            </a:r>
            <a:endParaRPr lang="en-IN"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endParaRPr lang="en-IN"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9269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498" y="914400"/>
            <a:ext cx="9144000" cy="2308324"/>
          </a:xfrm>
          <a:prstGeom prst="rect">
            <a:avLst/>
          </a:prstGeom>
          <a:noFill/>
        </p:spPr>
        <p:txBody>
          <a:bodyPr wrap="square" rtlCol="0">
            <a:spAutoFit/>
          </a:bodyPr>
          <a:lstStyle/>
          <a:p>
            <a:pPr algn="just"/>
            <a:r>
              <a:rPr lang="en-IN" dirty="0">
                <a:latin typeface="Times New Roman" panose="02020603050405020304" pitchFamily="18" charset="0"/>
                <a:cs typeface="Times New Roman" panose="02020603050405020304" pitchFamily="18" charset="0"/>
              </a:rPr>
              <a:t>According to Municipal Solid Waste (MSW) Rules 2000 MSW includes commercial and residential wastes generated in a municipal or notified areas in either solid or semi-solid form excluding industrial hazardous wastes but including treated bio-medical wastes.</a:t>
            </a:r>
          </a:p>
          <a:p>
            <a:pPr algn="just"/>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The following table indicates the waste generation per capita per day for estimation and forecast</a:t>
            </a:r>
          </a:p>
          <a:p>
            <a:r>
              <a:rPr lang="en-IN" dirty="0">
                <a:latin typeface="Times New Roman" panose="02020603050405020304" pitchFamily="18" charset="0"/>
                <a:cs typeface="Times New Roman" panose="02020603050405020304" pitchFamily="18" charset="0"/>
              </a:rPr>
              <a:t>of waste generation for future for planning purposes.</a:t>
            </a:r>
          </a:p>
          <a:p>
            <a:endParaRPr lang="en-IN" dirty="0">
              <a:latin typeface="Times New Roman" panose="02020603050405020304" pitchFamily="18" charset="0"/>
              <a:cs typeface="Times New Roman" panose="02020603050405020304" pitchFamily="18" charset="0"/>
            </a:endParaRPr>
          </a:p>
          <a:p>
            <a:r>
              <a:rPr lang="en-IN" dirty="0">
                <a:latin typeface="Times New Roman" panose="02020603050405020304" pitchFamily="18" charset="0"/>
                <a:cs typeface="Times New Roman" panose="02020603050405020304" pitchFamily="18" charset="0"/>
              </a:rPr>
              <a:t>Table: Waste generation per capita per day</a:t>
            </a:r>
          </a:p>
        </p:txBody>
      </p:sp>
      <p:graphicFrame>
        <p:nvGraphicFramePr>
          <p:cNvPr id="5" name="Table 4"/>
          <p:cNvGraphicFramePr>
            <a:graphicFrameLocks noGrp="1"/>
          </p:cNvGraphicFramePr>
          <p:nvPr>
            <p:extLst>
              <p:ext uri="{D42A27DB-BD31-4B8C-83A1-F6EECF244321}">
                <p14:modId xmlns:p14="http://schemas.microsoft.com/office/powerpoint/2010/main" val="1100309486"/>
              </p:ext>
            </p:extLst>
          </p:nvPr>
        </p:nvGraphicFramePr>
        <p:xfrm>
          <a:off x="76200" y="3429000"/>
          <a:ext cx="6096000" cy="239268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r>
                        <a:rPr lang="en-IN" dirty="0">
                          <a:latin typeface="Times New Roman" panose="02020603050405020304" pitchFamily="18" charset="0"/>
                          <a:cs typeface="Times New Roman" panose="02020603050405020304" pitchFamily="18" charset="0"/>
                        </a:rPr>
                        <a:t>LAND USE TYPE</a:t>
                      </a:r>
                    </a:p>
                  </a:txBody>
                  <a:tcPr/>
                </a:tc>
                <a:tc>
                  <a:txBody>
                    <a:bodyPr/>
                    <a:lstStyle/>
                    <a:p>
                      <a:r>
                        <a:rPr lang="en-IN" dirty="0">
                          <a:latin typeface="Times New Roman" panose="02020603050405020304" pitchFamily="18" charset="0"/>
                          <a:cs typeface="Times New Roman" panose="02020603050405020304" pitchFamily="18" charset="0"/>
                        </a:rPr>
                        <a:t>ESTIMATED WASTE GENERATION</a:t>
                      </a:r>
                    </a:p>
                  </a:txBody>
                  <a:tcPr/>
                </a:tc>
                <a:extLst>
                  <a:ext uri="{0D108BD9-81ED-4DB2-BD59-A6C34878D82A}">
                    <a16:rowId xmlns:a16="http://schemas.microsoft.com/office/drawing/2014/main" val="10000"/>
                  </a:ext>
                </a:extLst>
              </a:tr>
              <a:tr h="370840">
                <a:tc>
                  <a:txBody>
                    <a:bodyPr/>
                    <a:lstStyle/>
                    <a:p>
                      <a:r>
                        <a:rPr lang="en-IN" dirty="0">
                          <a:latin typeface="Times New Roman" panose="02020603050405020304" pitchFamily="18" charset="0"/>
                          <a:cs typeface="Times New Roman" panose="02020603050405020304" pitchFamily="18" charset="0"/>
                        </a:rPr>
                        <a:t>Residential refuse</a:t>
                      </a:r>
                    </a:p>
                  </a:txBody>
                  <a:tcPr/>
                </a:tc>
                <a:tc>
                  <a:txBody>
                    <a:bodyPr/>
                    <a:lstStyle/>
                    <a:p>
                      <a:r>
                        <a:rPr lang="en-IN" dirty="0">
                          <a:latin typeface="Times New Roman" panose="02020603050405020304" pitchFamily="18" charset="0"/>
                          <a:cs typeface="Times New Roman" panose="02020603050405020304" pitchFamily="18" charset="0"/>
                        </a:rPr>
                        <a:t>0.3 to</a:t>
                      </a:r>
                      <a:r>
                        <a:rPr lang="en-IN" baseline="0" dirty="0">
                          <a:latin typeface="Times New Roman" panose="02020603050405020304" pitchFamily="18" charset="0"/>
                          <a:cs typeface="Times New Roman" panose="02020603050405020304" pitchFamily="18" charset="0"/>
                        </a:rPr>
                        <a:t> 0.6 kg/cap/day</a:t>
                      </a:r>
                      <a:endParaRPr lang="en-IN"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r h="370840">
                <a:tc>
                  <a:txBody>
                    <a:bodyPr/>
                    <a:lstStyle/>
                    <a:p>
                      <a:r>
                        <a:rPr lang="en-IN" dirty="0">
                          <a:latin typeface="Times New Roman" panose="02020603050405020304" pitchFamily="18" charset="0"/>
                          <a:cs typeface="Times New Roman" panose="02020603050405020304" pitchFamily="18" charset="0"/>
                        </a:rPr>
                        <a:t>Commercial refuse</a:t>
                      </a:r>
                    </a:p>
                  </a:txBody>
                  <a:tcPr/>
                </a:tc>
                <a:tc>
                  <a:txBody>
                    <a:bodyPr/>
                    <a:lstStyle/>
                    <a:p>
                      <a:r>
                        <a:rPr lang="en-IN" dirty="0">
                          <a:latin typeface="Times New Roman" panose="02020603050405020304" pitchFamily="18" charset="0"/>
                          <a:cs typeface="Times New Roman" panose="02020603050405020304" pitchFamily="18" charset="0"/>
                        </a:rPr>
                        <a:t>0.1 to 0.2 </a:t>
                      </a:r>
                      <a:r>
                        <a:rPr lang="en-IN" baseline="0" dirty="0">
                          <a:latin typeface="Times New Roman" panose="02020603050405020304" pitchFamily="18" charset="0"/>
                          <a:cs typeface="Times New Roman" panose="02020603050405020304" pitchFamily="18" charset="0"/>
                        </a:rPr>
                        <a:t>kg/cap/day</a:t>
                      </a:r>
                      <a:endParaRPr lang="en-IN"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370840">
                <a:tc>
                  <a:txBody>
                    <a:bodyPr/>
                    <a:lstStyle/>
                    <a:p>
                      <a:r>
                        <a:rPr lang="en-IN" dirty="0">
                          <a:latin typeface="Times New Roman" panose="02020603050405020304" pitchFamily="18" charset="0"/>
                          <a:cs typeface="Times New Roman" panose="02020603050405020304" pitchFamily="18" charset="0"/>
                        </a:rPr>
                        <a:t>Street sweepings</a:t>
                      </a:r>
                    </a:p>
                  </a:txBody>
                  <a:tcPr/>
                </a:tc>
                <a:tc>
                  <a:txBody>
                    <a:bodyPr/>
                    <a:lstStyle/>
                    <a:p>
                      <a:r>
                        <a:rPr lang="en-IN" dirty="0">
                          <a:latin typeface="Times New Roman" panose="02020603050405020304" pitchFamily="18" charset="0"/>
                          <a:cs typeface="Times New Roman" panose="02020603050405020304" pitchFamily="18" charset="0"/>
                        </a:rPr>
                        <a:t>0.05 to 0.2</a:t>
                      </a:r>
                      <a:r>
                        <a:rPr lang="en-IN" baseline="0" dirty="0">
                          <a:latin typeface="Times New Roman" panose="02020603050405020304" pitchFamily="18" charset="0"/>
                          <a:cs typeface="Times New Roman" panose="02020603050405020304" pitchFamily="18" charset="0"/>
                        </a:rPr>
                        <a:t> kg/cap/day</a:t>
                      </a:r>
                      <a:endParaRPr lang="en-IN"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r h="370840">
                <a:tc>
                  <a:txBody>
                    <a:bodyPr/>
                    <a:lstStyle/>
                    <a:p>
                      <a:r>
                        <a:rPr lang="en-IN" dirty="0">
                          <a:latin typeface="Times New Roman" panose="02020603050405020304" pitchFamily="18" charset="0"/>
                          <a:cs typeface="Times New Roman" panose="02020603050405020304" pitchFamily="18" charset="0"/>
                        </a:rPr>
                        <a:t>Institutional</a:t>
                      </a:r>
                      <a:r>
                        <a:rPr lang="en-IN" baseline="0" dirty="0">
                          <a:latin typeface="Times New Roman" panose="02020603050405020304" pitchFamily="18" charset="0"/>
                          <a:cs typeface="Times New Roman" panose="02020603050405020304" pitchFamily="18" charset="0"/>
                        </a:rPr>
                        <a:t> refuse</a:t>
                      </a:r>
                      <a:endParaRPr lang="en-IN"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latin typeface="Times New Roman" panose="02020603050405020304" pitchFamily="18" charset="0"/>
                          <a:cs typeface="Times New Roman" panose="02020603050405020304" pitchFamily="18" charset="0"/>
                        </a:rPr>
                        <a:t>0.05 to 0.2</a:t>
                      </a:r>
                      <a:r>
                        <a:rPr lang="en-IN" baseline="0" dirty="0">
                          <a:latin typeface="Times New Roman" panose="02020603050405020304" pitchFamily="18" charset="0"/>
                          <a:cs typeface="Times New Roman" panose="02020603050405020304" pitchFamily="18" charset="0"/>
                        </a:rPr>
                        <a:t> kg/cap/day</a:t>
                      </a:r>
                      <a:endParaRPr lang="en-IN" dirty="0">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4"/>
                  </a:ext>
                </a:extLst>
              </a:tr>
            </a:tbl>
          </a:graphicData>
        </a:graphic>
      </p:graphicFrame>
      <p:sp>
        <p:nvSpPr>
          <p:cNvPr id="6" name="TextBox 5"/>
          <p:cNvSpPr txBox="1"/>
          <p:nvPr/>
        </p:nvSpPr>
        <p:spPr>
          <a:xfrm>
            <a:off x="0" y="6019800"/>
            <a:ext cx="9144000" cy="307777"/>
          </a:xfrm>
          <a:prstGeom prst="rect">
            <a:avLst/>
          </a:prstGeom>
          <a:noFill/>
        </p:spPr>
        <p:txBody>
          <a:bodyPr wrap="square" rtlCol="0">
            <a:spAutoFit/>
          </a:bodyPr>
          <a:lstStyle/>
          <a:p>
            <a:r>
              <a:rPr lang="en-IN" sz="1400" i="1" dirty="0">
                <a:solidFill>
                  <a:schemeClr val="bg1"/>
                </a:solidFill>
                <a:latin typeface="Times New Roman" panose="02020603050405020304" pitchFamily="18" charset="0"/>
                <a:cs typeface="Times New Roman" panose="02020603050405020304" pitchFamily="18" charset="0"/>
              </a:rPr>
              <a:t>Source: URDPFI Guidelines, 2014</a:t>
            </a:r>
          </a:p>
        </p:txBody>
      </p:sp>
      <p:sp>
        <p:nvSpPr>
          <p:cNvPr id="7" name="Title 1"/>
          <p:cNvSpPr txBox="1">
            <a:spLocks/>
          </p:cNvSpPr>
          <p:nvPr/>
        </p:nvSpPr>
        <p:spPr>
          <a:xfrm>
            <a:off x="-29498" y="16593"/>
            <a:ext cx="9173497" cy="73501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N" sz="3600" b="1" u="sng" dirty="0">
                <a:solidFill>
                  <a:schemeClr val="bg1"/>
                </a:solidFill>
                <a:uFill>
                  <a:solidFill>
                    <a:schemeClr val="accent6">
                      <a:lumMod val="75000"/>
                    </a:schemeClr>
                  </a:solidFill>
                </a:uFill>
                <a:latin typeface="Times New Roman" panose="02020603050405020304" pitchFamily="18" charset="0"/>
                <a:cs typeface="Times New Roman" panose="02020603050405020304" pitchFamily="18" charset="0"/>
              </a:rPr>
              <a:t>NORMS AND STANDARDS</a:t>
            </a:r>
          </a:p>
        </p:txBody>
      </p:sp>
    </p:spTree>
    <p:extLst>
      <p:ext uri="{BB962C8B-B14F-4D97-AF65-F5344CB8AC3E}">
        <p14:creationId xmlns:p14="http://schemas.microsoft.com/office/powerpoint/2010/main" val="3830272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0573550"/>
              </p:ext>
            </p:extLst>
          </p:nvPr>
        </p:nvGraphicFramePr>
        <p:xfrm>
          <a:off x="0" y="1562084"/>
          <a:ext cx="9144000" cy="4768100"/>
        </p:xfrm>
        <a:graphic>
          <a:graphicData uri="http://schemas.openxmlformats.org/drawingml/2006/table">
            <a:tbl>
              <a:tblPr firstRow="1" bandRow="1">
                <a:tableStyleId>{5C22544A-7EE6-4342-B048-85BDC9FD1C3A}</a:tableStyleId>
              </a:tblPr>
              <a:tblGrid>
                <a:gridCol w="1447800">
                  <a:extLst>
                    <a:ext uri="{9D8B030D-6E8A-4147-A177-3AD203B41FA5}">
                      <a16:colId xmlns:a16="http://schemas.microsoft.com/office/drawing/2014/main" val="20000"/>
                    </a:ext>
                  </a:extLst>
                </a:gridCol>
                <a:gridCol w="3101678">
                  <a:extLst>
                    <a:ext uri="{9D8B030D-6E8A-4147-A177-3AD203B41FA5}">
                      <a16:colId xmlns:a16="http://schemas.microsoft.com/office/drawing/2014/main" val="20001"/>
                    </a:ext>
                  </a:extLst>
                </a:gridCol>
                <a:gridCol w="3146722">
                  <a:extLst>
                    <a:ext uri="{9D8B030D-6E8A-4147-A177-3AD203B41FA5}">
                      <a16:colId xmlns:a16="http://schemas.microsoft.com/office/drawing/2014/main" val="20002"/>
                    </a:ext>
                  </a:extLst>
                </a:gridCol>
                <a:gridCol w="1447800">
                  <a:extLst>
                    <a:ext uri="{9D8B030D-6E8A-4147-A177-3AD203B41FA5}">
                      <a16:colId xmlns:a16="http://schemas.microsoft.com/office/drawing/2014/main" val="20003"/>
                    </a:ext>
                  </a:extLst>
                </a:gridCol>
              </a:tblGrid>
              <a:tr h="618878">
                <a:tc>
                  <a:txBody>
                    <a:bodyPr/>
                    <a:lstStyle/>
                    <a:p>
                      <a:pPr algn="ctr"/>
                      <a:r>
                        <a:rPr lang="en-IN" sz="1800" dirty="0">
                          <a:latin typeface="Times New Roman" panose="02020603050405020304" pitchFamily="18" charset="0"/>
                          <a:cs typeface="Times New Roman" panose="02020603050405020304" pitchFamily="18" charset="0"/>
                        </a:rPr>
                        <a:t>SERVICE</a:t>
                      </a:r>
                    </a:p>
                  </a:txBody>
                  <a:tcPr marL="28141" marR="28141" marT="14735" marB="14735"/>
                </a:tc>
                <a:tc>
                  <a:txBody>
                    <a:bodyPr/>
                    <a:lstStyle/>
                    <a:p>
                      <a:pPr algn="ctr"/>
                      <a:r>
                        <a:rPr lang="en-IN" sz="1800" dirty="0">
                          <a:latin typeface="Times New Roman" panose="02020603050405020304" pitchFamily="18" charset="0"/>
                          <a:cs typeface="Times New Roman" panose="02020603050405020304" pitchFamily="18" charset="0"/>
                        </a:rPr>
                        <a:t>CRITERIA</a:t>
                      </a:r>
                    </a:p>
                  </a:txBody>
                  <a:tcPr marL="28141" marR="28141" marT="14735" marB="14735"/>
                </a:tc>
                <a:tc>
                  <a:txBody>
                    <a:bodyPr/>
                    <a:lstStyle/>
                    <a:p>
                      <a:pPr algn="ctr"/>
                      <a:r>
                        <a:rPr lang="en-IN" sz="1800" dirty="0">
                          <a:latin typeface="Times New Roman" panose="02020603050405020304" pitchFamily="18" charset="0"/>
                          <a:cs typeface="Times New Roman" panose="02020603050405020304" pitchFamily="18" charset="0"/>
                        </a:rPr>
                        <a:t>UNIT</a:t>
                      </a:r>
                    </a:p>
                  </a:txBody>
                  <a:tcPr marL="28141" marR="28141" marT="14735" marB="14735"/>
                </a:tc>
                <a:tc>
                  <a:txBody>
                    <a:bodyPr/>
                    <a:lstStyle/>
                    <a:p>
                      <a:pPr algn="ctr"/>
                      <a:r>
                        <a:rPr lang="en-IN" sz="1800" dirty="0">
                          <a:latin typeface="Times New Roman" panose="02020603050405020304" pitchFamily="18" charset="0"/>
                          <a:cs typeface="Times New Roman" panose="02020603050405020304" pitchFamily="18" charset="0"/>
                        </a:rPr>
                        <a:t>SERVICE LEVEL</a:t>
                      </a:r>
                      <a:r>
                        <a:rPr lang="en-IN" sz="1800" baseline="0" dirty="0">
                          <a:latin typeface="Times New Roman" panose="02020603050405020304" pitchFamily="18" charset="0"/>
                          <a:cs typeface="Times New Roman" panose="02020603050405020304" pitchFamily="18" charset="0"/>
                        </a:rPr>
                        <a:t> BENCHMARK</a:t>
                      </a:r>
                      <a:endParaRPr lang="en-IN" sz="1800" dirty="0">
                        <a:latin typeface="Times New Roman" panose="02020603050405020304" pitchFamily="18" charset="0"/>
                        <a:cs typeface="Times New Roman" panose="02020603050405020304" pitchFamily="18" charset="0"/>
                      </a:endParaRPr>
                    </a:p>
                  </a:txBody>
                  <a:tcPr marL="28141" marR="28141" marT="14735" marB="14735"/>
                </a:tc>
                <a:extLst>
                  <a:ext uri="{0D108BD9-81ED-4DB2-BD59-A6C34878D82A}">
                    <a16:rowId xmlns:a16="http://schemas.microsoft.com/office/drawing/2014/main" val="10000"/>
                  </a:ext>
                </a:extLst>
              </a:tr>
              <a:tr h="324174">
                <a:tc rowSpan="5">
                  <a:txBody>
                    <a:bodyPr/>
                    <a:lstStyle/>
                    <a:p>
                      <a:pPr algn="ctr"/>
                      <a:endParaRPr lang="en-IN" sz="1600" b="1" dirty="0">
                        <a:latin typeface="Times New Roman" panose="02020603050405020304" pitchFamily="18" charset="0"/>
                        <a:cs typeface="Times New Roman" panose="02020603050405020304" pitchFamily="18" charset="0"/>
                      </a:endParaRPr>
                    </a:p>
                    <a:p>
                      <a:pPr algn="ctr"/>
                      <a:endParaRPr lang="en-IN" sz="1600" b="1" dirty="0">
                        <a:latin typeface="Times New Roman" panose="02020603050405020304" pitchFamily="18" charset="0"/>
                        <a:cs typeface="Times New Roman" panose="02020603050405020304" pitchFamily="18" charset="0"/>
                      </a:endParaRPr>
                    </a:p>
                    <a:p>
                      <a:pPr algn="ctr"/>
                      <a:endParaRPr lang="en-IN" sz="1600" b="1" dirty="0">
                        <a:latin typeface="Times New Roman" panose="02020603050405020304" pitchFamily="18" charset="0"/>
                        <a:cs typeface="Times New Roman" panose="02020603050405020304" pitchFamily="18" charset="0"/>
                      </a:endParaRPr>
                    </a:p>
                    <a:p>
                      <a:pPr algn="ctr"/>
                      <a:endParaRPr lang="en-IN" sz="1600" b="1" dirty="0">
                        <a:latin typeface="Times New Roman" panose="02020603050405020304" pitchFamily="18" charset="0"/>
                        <a:cs typeface="Times New Roman" panose="02020603050405020304" pitchFamily="18" charset="0"/>
                      </a:endParaRPr>
                    </a:p>
                    <a:p>
                      <a:pPr algn="ctr"/>
                      <a:endParaRPr lang="en-IN" sz="1600" b="1" dirty="0">
                        <a:latin typeface="Times New Roman" panose="02020603050405020304" pitchFamily="18" charset="0"/>
                        <a:cs typeface="Times New Roman" panose="02020603050405020304" pitchFamily="18" charset="0"/>
                      </a:endParaRPr>
                    </a:p>
                    <a:p>
                      <a:pPr algn="ctr"/>
                      <a:endParaRPr lang="en-IN" sz="1600" b="1" dirty="0">
                        <a:latin typeface="Times New Roman" panose="02020603050405020304" pitchFamily="18" charset="0"/>
                        <a:cs typeface="Times New Roman" panose="02020603050405020304" pitchFamily="18" charset="0"/>
                      </a:endParaRPr>
                    </a:p>
                    <a:p>
                      <a:pPr algn="ctr"/>
                      <a:endParaRPr lang="en-IN" sz="1600" b="1" dirty="0">
                        <a:latin typeface="Times New Roman" panose="02020603050405020304" pitchFamily="18" charset="0"/>
                        <a:cs typeface="Times New Roman" panose="02020603050405020304" pitchFamily="18" charset="0"/>
                      </a:endParaRPr>
                    </a:p>
                    <a:p>
                      <a:pPr algn="ctr"/>
                      <a:r>
                        <a:rPr lang="en-IN" sz="1400" b="1" dirty="0">
                          <a:latin typeface="Times New Roman" panose="02020603050405020304" pitchFamily="18" charset="0"/>
                          <a:cs typeface="Times New Roman" panose="02020603050405020304" pitchFamily="18" charset="0"/>
                        </a:rPr>
                        <a:t>SOLID WASTE MANAGEMENT</a:t>
                      </a:r>
                    </a:p>
                  </a:txBody>
                  <a:tcPr marL="28141" marR="28141" marT="14735" marB="14735"/>
                </a:tc>
                <a:tc>
                  <a:txBody>
                    <a:bodyPr/>
                    <a:lstStyle/>
                    <a:p>
                      <a:pPr algn="ctr"/>
                      <a:r>
                        <a:rPr lang="en-IN" sz="1400" dirty="0">
                          <a:latin typeface="Times New Roman" panose="02020603050405020304" pitchFamily="18" charset="0"/>
                          <a:cs typeface="Times New Roman" panose="02020603050405020304" pitchFamily="18" charset="0"/>
                        </a:rPr>
                        <a:t>HOUSEHOLD LEVEL COVERAGE</a:t>
                      </a:r>
                      <a:r>
                        <a:rPr lang="en-IN" sz="1400" baseline="0" dirty="0">
                          <a:latin typeface="Times New Roman" panose="02020603050405020304" pitchFamily="18" charset="0"/>
                          <a:cs typeface="Times New Roman" panose="02020603050405020304" pitchFamily="18" charset="0"/>
                        </a:rPr>
                        <a:t> OF SOLID WASTE MANAGEMENT SERVICE</a:t>
                      </a:r>
                      <a:endParaRPr lang="en-IN" sz="1400" dirty="0">
                        <a:latin typeface="Times New Roman" panose="02020603050405020304" pitchFamily="18" charset="0"/>
                        <a:cs typeface="Times New Roman" panose="02020603050405020304" pitchFamily="18" charset="0"/>
                      </a:endParaRPr>
                    </a:p>
                  </a:txBody>
                  <a:tcPr marL="28141" marR="28141" marT="14735" marB="14735"/>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400" b="0" i="0" u="none" strike="noStrike" kern="1200" baseline="0" dirty="0">
                          <a:solidFill>
                            <a:schemeClr val="dk1"/>
                          </a:solidFill>
                          <a:latin typeface="Times New Roman" panose="02020603050405020304" pitchFamily="18" charset="0"/>
                          <a:ea typeface="+mn-ea"/>
                          <a:cs typeface="Times New Roman" panose="02020603050405020304" pitchFamily="18" charset="0"/>
                        </a:rPr>
                        <a:t>As % of households and establishments that are covered by daily door-step collection system. </a:t>
                      </a:r>
                    </a:p>
                  </a:txBody>
                  <a:tcPr marL="28141" marR="28141" marT="14735" marB="14735"/>
                </a:tc>
                <a:tc>
                  <a:txBody>
                    <a:bodyPr/>
                    <a:lstStyle/>
                    <a:p>
                      <a:pPr algn="ctr"/>
                      <a:endParaRPr lang="en-IN" sz="1400" dirty="0">
                        <a:latin typeface="Times New Roman" panose="02020603050405020304" pitchFamily="18" charset="0"/>
                        <a:cs typeface="Times New Roman" panose="02020603050405020304" pitchFamily="18" charset="0"/>
                      </a:endParaRPr>
                    </a:p>
                    <a:p>
                      <a:pPr algn="ctr"/>
                      <a:r>
                        <a:rPr lang="en-IN" sz="1400" dirty="0">
                          <a:latin typeface="Times New Roman" panose="02020603050405020304" pitchFamily="18" charset="0"/>
                          <a:cs typeface="Times New Roman" panose="02020603050405020304" pitchFamily="18" charset="0"/>
                        </a:rPr>
                        <a:t>100%</a:t>
                      </a:r>
                    </a:p>
                  </a:txBody>
                  <a:tcPr marL="28141" marR="28141" marT="14735" marB="14735"/>
                </a:tc>
                <a:extLst>
                  <a:ext uri="{0D108BD9-81ED-4DB2-BD59-A6C34878D82A}">
                    <a16:rowId xmlns:a16="http://schemas.microsoft.com/office/drawing/2014/main" val="10001"/>
                  </a:ext>
                </a:extLst>
              </a:tr>
              <a:tr h="397086">
                <a:tc vMerge="1">
                  <a:txBody>
                    <a:bodyPr/>
                    <a:lstStyle/>
                    <a:p>
                      <a:pPr algn="ctr"/>
                      <a:endParaRPr lang="en-IN" sz="1900" b="1" dirty="0"/>
                    </a:p>
                  </a:txBody>
                  <a:tcPr marL="28141" marR="28141" marT="14735" marB="14735"/>
                </a:tc>
                <a:tc>
                  <a:txBody>
                    <a:bodyPr/>
                    <a:lstStyle/>
                    <a:p>
                      <a:pPr algn="ctr"/>
                      <a:endParaRPr lang="en-IN" sz="1400" baseline="0" dirty="0">
                        <a:latin typeface="Times New Roman" panose="02020603050405020304" pitchFamily="18" charset="0"/>
                        <a:cs typeface="Times New Roman" panose="02020603050405020304" pitchFamily="18" charset="0"/>
                      </a:endParaRPr>
                    </a:p>
                    <a:p>
                      <a:pPr algn="ctr"/>
                      <a:r>
                        <a:rPr lang="en-IN" sz="1400" baseline="0" dirty="0">
                          <a:latin typeface="Times New Roman" panose="02020603050405020304" pitchFamily="18" charset="0"/>
                          <a:cs typeface="Times New Roman" panose="02020603050405020304" pitchFamily="18" charset="0"/>
                        </a:rPr>
                        <a:t>EFFICIENCY OF </a:t>
                      </a:r>
                      <a:r>
                        <a:rPr lang="en-IN" sz="1400" dirty="0">
                          <a:latin typeface="Times New Roman" panose="02020603050405020304" pitchFamily="18" charset="0"/>
                          <a:cs typeface="Times New Roman" panose="02020603050405020304" pitchFamily="18" charset="0"/>
                        </a:rPr>
                        <a:t>COLLECTION OF </a:t>
                      </a:r>
                      <a:r>
                        <a:rPr lang="en-IN" sz="1400" baseline="0" dirty="0">
                          <a:latin typeface="Times New Roman" panose="02020603050405020304" pitchFamily="18" charset="0"/>
                          <a:cs typeface="Times New Roman" panose="02020603050405020304" pitchFamily="18" charset="0"/>
                        </a:rPr>
                        <a:t>MUNICIPAL SOLID WASTE</a:t>
                      </a:r>
                      <a:endParaRPr lang="en-IN" sz="1400" dirty="0">
                        <a:latin typeface="Times New Roman" panose="02020603050405020304" pitchFamily="18" charset="0"/>
                        <a:cs typeface="Times New Roman" panose="02020603050405020304" pitchFamily="18" charset="0"/>
                      </a:endParaRPr>
                    </a:p>
                  </a:txBody>
                  <a:tcPr marL="28141" marR="28141" marT="14735" marB="14735"/>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400" b="0" i="0" u="none" strike="noStrike" kern="1200" baseline="0" dirty="0">
                          <a:solidFill>
                            <a:schemeClr val="dk1"/>
                          </a:solidFill>
                          <a:latin typeface="Times New Roman" panose="02020603050405020304" pitchFamily="18" charset="0"/>
                          <a:ea typeface="+mn-ea"/>
                          <a:cs typeface="Times New Roman" panose="02020603050405020304" pitchFamily="18" charset="0"/>
                        </a:rPr>
                        <a:t>As % of total waste collected by ULB and authorized service providers against waste generated within the project area (excluding the waste recycled through rag pickers).</a:t>
                      </a:r>
                    </a:p>
                  </a:txBody>
                  <a:tcPr marL="28141" marR="28141" marT="14735" marB="14735"/>
                </a:tc>
                <a:tc>
                  <a:txBody>
                    <a:bodyPr/>
                    <a:lstStyle/>
                    <a:p>
                      <a:pPr algn="ctr"/>
                      <a:endParaRPr lang="en-IN" sz="1400" dirty="0">
                        <a:latin typeface="Times New Roman" panose="02020603050405020304" pitchFamily="18" charset="0"/>
                        <a:cs typeface="Times New Roman" panose="02020603050405020304" pitchFamily="18" charset="0"/>
                      </a:endParaRPr>
                    </a:p>
                    <a:p>
                      <a:pPr algn="ctr"/>
                      <a:r>
                        <a:rPr lang="en-IN" sz="1400" dirty="0">
                          <a:latin typeface="Times New Roman" panose="02020603050405020304" pitchFamily="18" charset="0"/>
                          <a:cs typeface="Times New Roman" panose="02020603050405020304" pitchFamily="18" charset="0"/>
                        </a:rPr>
                        <a:t>100%</a:t>
                      </a:r>
                    </a:p>
                  </a:txBody>
                  <a:tcPr marL="28141" marR="28141" marT="14735" marB="14735"/>
                </a:tc>
                <a:extLst>
                  <a:ext uri="{0D108BD9-81ED-4DB2-BD59-A6C34878D82A}">
                    <a16:rowId xmlns:a16="http://schemas.microsoft.com/office/drawing/2014/main" val="10002"/>
                  </a:ext>
                </a:extLst>
              </a:tr>
              <a:tr h="536430">
                <a:tc vMerge="1">
                  <a:txBody>
                    <a:bodyPr/>
                    <a:lstStyle/>
                    <a:p>
                      <a:pPr algn="ctr"/>
                      <a:endParaRPr lang="en-IN" sz="1900" b="1" dirty="0"/>
                    </a:p>
                  </a:txBody>
                  <a:tcPr marL="28141" marR="28141" marT="14735" marB="14735"/>
                </a:tc>
                <a:tc>
                  <a:txBody>
                    <a:bodyPr/>
                    <a:lstStyle/>
                    <a:p>
                      <a:pPr algn="ctr"/>
                      <a:r>
                        <a:rPr lang="en-IN" sz="1400" dirty="0">
                          <a:latin typeface="Times New Roman" panose="02020603050405020304" pitchFamily="18" charset="0"/>
                          <a:cs typeface="Times New Roman" panose="02020603050405020304" pitchFamily="18" charset="0"/>
                        </a:rPr>
                        <a:t>EXTENT OF SEGREGATION OF MUNICIPAL</a:t>
                      </a:r>
                      <a:r>
                        <a:rPr lang="en-IN" sz="1400" baseline="0" dirty="0">
                          <a:latin typeface="Times New Roman" panose="02020603050405020304" pitchFamily="18" charset="0"/>
                          <a:cs typeface="Times New Roman" panose="02020603050405020304" pitchFamily="18" charset="0"/>
                        </a:rPr>
                        <a:t> SOLID WASTE</a:t>
                      </a:r>
                      <a:endParaRPr lang="en-IN" sz="1400" dirty="0">
                        <a:latin typeface="Times New Roman" panose="02020603050405020304" pitchFamily="18" charset="0"/>
                        <a:cs typeface="Times New Roman" panose="02020603050405020304" pitchFamily="18" charset="0"/>
                      </a:endParaRPr>
                    </a:p>
                  </a:txBody>
                  <a:tcPr marL="28141" marR="28141" marT="14735" marB="14735"/>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400" b="0" i="0" u="none" strike="noStrike" kern="1200" baseline="0" dirty="0">
                          <a:solidFill>
                            <a:schemeClr val="dk1"/>
                          </a:solidFill>
                          <a:latin typeface="Times New Roman" panose="02020603050405020304" pitchFamily="18" charset="0"/>
                          <a:ea typeface="+mn-ea"/>
                          <a:cs typeface="Times New Roman" panose="02020603050405020304" pitchFamily="18" charset="0"/>
                        </a:rPr>
                        <a:t>As % of households and establishments that segregate their waste.</a:t>
                      </a:r>
                    </a:p>
                  </a:txBody>
                  <a:tcPr marL="28141" marR="28141" marT="14735" marB="14735"/>
                </a:tc>
                <a:tc>
                  <a:txBody>
                    <a:bodyPr/>
                    <a:lstStyle/>
                    <a:p>
                      <a:pPr algn="ctr"/>
                      <a:endParaRPr lang="en-IN" sz="1400" dirty="0">
                        <a:latin typeface="Times New Roman" panose="02020603050405020304" pitchFamily="18" charset="0"/>
                        <a:cs typeface="Times New Roman" panose="02020603050405020304" pitchFamily="18" charset="0"/>
                      </a:endParaRPr>
                    </a:p>
                    <a:p>
                      <a:pPr algn="ctr"/>
                      <a:r>
                        <a:rPr lang="en-IN" sz="1400" dirty="0">
                          <a:latin typeface="Times New Roman" panose="02020603050405020304" pitchFamily="18" charset="0"/>
                          <a:cs typeface="Times New Roman" panose="02020603050405020304" pitchFamily="18" charset="0"/>
                        </a:rPr>
                        <a:t>100%</a:t>
                      </a:r>
                    </a:p>
                  </a:txBody>
                  <a:tcPr marL="28141" marR="28141" marT="14735" marB="14735"/>
                </a:tc>
                <a:extLst>
                  <a:ext uri="{0D108BD9-81ED-4DB2-BD59-A6C34878D82A}">
                    <a16:rowId xmlns:a16="http://schemas.microsoft.com/office/drawing/2014/main" val="10003"/>
                  </a:ext>
                </a:extLst>
              </a:tr>
              <a:tr h="533400">
                <a:tc vMerge="1">
                  <a:txBody>
                    <a:bodyPr/>
                    <a:lstStyle/>
                    <a:p>
                      <a:pPr algn="ctr"/>
                      <a:endParaRPr lang="en-IN" sz="1900" b="1" dirty="0"/>
                    </a:p>
                  </a:txBody>
                  <a:tcPr marL="28141" marR="28141" marT="14735" marB="14735"/>
                </a:tc>
                <a:tc>
                  <a:txBody>
                    <a:bodyPr/>
                    <a:lstStyle/>
                    <a:p>
                      <a:pPr marL="0" marR="0" indent="0" algn="ctr" defTabSz="957803" rtl="0" eaLnBrk="1" fontAlgn="auto" latinLnBrk="0" hangingPunct="1">
                        <a:lnSpc>
                          <a:spcPct val="100000"/>
                        </a:lnSpc>
                        <a:spcBef>
                          <a:spcPts val="0"/>
                        </a:spcBef>
                        <a:spcAft>
                          <a:spcPts val="0"/>
                        </a:spcAft>
                        <a:buClrTx/>
                        <a:buSzTx/>
                        <a:buFontTx/>
                        <a:buNone/>
                        <a:tabLst/>
                        <a:defRPr/>
                      </a:pPr>
                      <a:r>
                        <a:rPr lang="en-IN" sz="1400" dirty="0">
                          <a:latin typeface="Times New Roman" panose="02020603050405020304" pitchFamily="18" charset="0"/>
                          <a:cs typeface="Times New Roman" panose="02020603050405020304" pitchFamily="18" charset="0"/>
                        </a:rPr>
                        <a:t>EXTENT OF MUNICIPAL</a:t>
                      </a:r>
                      <a:r>
                        <a:rPr lang="en-IN" sz="1400" baseline="0" dirty="0">
                          <a:latin typeface="Times New Roman" panose="02020603050405020304" pitchFamily="18" charset="0"/>
                          <a:cs typeface="Times New Roman" panose="02020603050405020304" pitchFamily="18" charset="0"/>
                        </a:rPr>
                        <a:t> SOLID WASTE RECOVERED OR RECYCLED</a:t>
                      </a:r>
                      <a:endParaRPr lang="en-IN" sz="1400" dirty="0">
                        <a:latin typeface="Times New Roman" panose="02020603050405020304" pitchFamily="18" charset="0"/>
                        <a:cs typeface="Times New Roman" panose="02020603050405020304" pitchFamily="18" charset="0"/>
                      </a:endParaRPr>
                    </a:p>
                  </a:txBody>
                  <a:tcPr marL="28141" marR="28141" marT="14735" marB="14735"/>
                </a:tc>
                <a:tc>
                  <a:txBody>
                    <a:bodyPr/>
                    <a:lstStyle/>
                    <a:p>
                      <a:pPr marL="0" marR="0" indent="0" algn="just" defTabSz="957803" rtl="0" eaLnBrk="1" fontAlgn="auto" latinLnBrk="0" hangingPunct="1">
                        <a:lnSpc>
                          <a:spcPct val="100000"/>
                        </a:lnSpc>
                        <a:spcBef>
                          <a:spcPts val="0"/>
                        </a:spcBef>
                        <a:spcAft>
                          <a:spcPts val="0"/>
                        </a:spcAft>
                        <a:buClrTx/>
                        <a:buSzTx/>
                        <a:buFontTx/>
                        <a:buNone/>
                        <a:tabLst/>
                        <a:defRPr/>
                      </a:pPr>
                      <a:r>
                        <a:rPr lang="en-IN" sz="1400" b="0" i="0" u="none" strike="noStrike" kern="1200" baseline="0" dirty="0">
                          <a:solidFill>
                            <a:schemeClr val="dk1"/>
                          </a:solidFill>
                          <a:latin typeface="Times New Roman" panose="02020603050405020304" pitchFamily="18" charset="0"/>
                          <a:ea typeface="+mn-ea"/>
                          <a:cs typeface="Times New Roman" panose="02020603050405020304" pitchFamily="18" charset="0"/>
                        </a:rPr>
                        <a:t>Quantum of waste collected, which is either recycled or Processed, expressed as %.</a:t>
                      </a:r>
                    </a:p>
                  </a:txBody>
                  <a:tcPr marL="28141" marR="28141" marT="14735" marB="14735"/>
                </a:tc>
                <a:tc>
                  <a:txBody>
                    <a:bodyPr/>
                    <a:lstStyle/>
                    <a:p>
                      <a:pPr algn="ctr"/>
                      <a:endParaRPr lang="en-IN" sz="1400" dirty="0">
                        <a:latin typeface="Times New Roman" panose="02020603050405020304" pitchFamily="18" charset="0"/>
                        <a:cs typeface="Times New Roman" panose="02020603050405020304" pitchFamily="18" charset="0"/>
                      </a:endParaRPr>
                    </a:p>
                    <a:p>
                      <a:pPr algn="ctr"/>
                      <a:r>
                        <a:rPr lang="en-IN" sz="1400" dirty="0">
                          <a:latin typeface="Times New Roman" panose="02020603050405020304" pitchFamily="18" charset="0"/>
                          <a:cs typeface="Times New Roman" panose="02020603050405020304" pitchFamily="18" charset="0"/>
                        </a:rPr>
                        <a:t>80%</a:t>
                      </a:r>
                    </a:p>
                  </a:txBody>
                  <a:tcPr marL="28141" marR="28141" marT="14735" marB="14735"/>
                </a:tc>
                <a:extLst>
                  <a:ext uri="{0D108BD9-81ED-4DB2-BD59-A6C34878D82A}">
                    <a16:rowId xmlns:a16="http://schemas.microsoft.com/office/drawing/2014/main" val="10004"/>
                  </a:ext>
                </a:extLst>
              </a:tr>
              <a:tr h="533400">
                <a:tc vMerge="1">
                  <a:txBody>
                    <a:bodyPr/>
                    <a:lstStyle/>
                    <a:p>
                      <a:pPr algn="ctr"/>
                      <a:endParaRPr lang="en-IN" sz="1600" b="1" dirty="0"/>
                    </a:p>
                  </a:txBody>
                  <a:tcPr marL="28141" marR="28141" marT="14735" marB="14735"/>
                </a:tc>
                <a:tc>
                  <a:txBody>
                    <a:bodyPr/>
                    <a:lstStyle/>
                    <a:p>
                      <a:pPr algn="ctr"/>
                      <a:endParaRPr lang="en-IN" sz="1400" dirty="0">
                        <a:latin typeface="Times New Roman" panose="02020603050405020304" pitchFamily="18" charset="0"/>
                        <a:cs typeface="Times New Roman" panose="02020603050405020304" pitchFamily="18" charset="0"/>
                      </a:endParaRPr>
                    </a:p>
                    <a:p>
                      <a:pPr algn="ctr"/>
                      <a:r>
                        <a:rPr lang="en-IN" sz="1400" dirty="0">
                          <a:latin typeface="Times New Roman" panose="02020603050405020304" pitchFamily="18" charset="0"/>
                          <a:cs typeface="Times New Roman" panose="02020603050405020304" pitchFamily="18" charset="0"/>
                        </a:rPr>
                        <a:t>EXTENT</a:t>
                      </a:r>
                      <a:r>
                        <a:rPr lang="en-IN" sz="1400" baseline="0" dirty="0">
                          <a:latin typeface="Times New Roman" panose="02020603050405020304" pitchFamily="18" charset="0"/>
                          <a:cs typeface="Times New Roman" panose="02020603050405020304" pitchFamily="18" charset="0"/>
                        </a:rPr>
                        <a:t> OF SCIENTIFIC DISPOSAL OF </a:t>
                      </a:r>
                      <a:r>
                        <a:rPr lang="en-IN" sz="1400" dirty="0">
                          <a:latin typeface="Times New Roman" panose="02020603050405020304" pitchFamily="18" charset="0"/>
                          <a:cs typeface="Times New Roman" panose="02020603050405020304" pitchFamily="18" charset="0"/>
                        </a:rPr>
                        <a:t>MUNICIPAL</a:t>
                      </a:r>
                      <a:r>
                        <a:rPr lang="en-IN" sz="1400" baseline="0" dirty="0">
                          <a:latin typeface="Times New Roman" panose="02020603050405020304" pitchFamily="18" charset="0"/>
                          <a:cs typeface="Times New Roman" panose="02020603050405020304" pitchFamily="18" charset="0"/>
                        </a:rPr>
                        <a:t> SOLID WASTE</a:t>
                      </a:r>
                      <a:endParaRPr lang="en-IN" sz="1400" dirty="0">
                        <a:latin typeface="Times New Roman" panose="02020603050405020304" pitchFamily="18" charset="0"/>
                        <a:cs typeface="Times New Roman" panose="02020603050405020304" pitchFamily="18" charset="0"/>
                      </a:endParaRPr>
                    </a:p>
                  </a:txBody>
                  <a:tcPr marL="28141" marR="28141" marT="14735" marB="14735"/>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400" b="0" i="0" u="none" strike="noStrike" kern="1200" baseline="0" dirty="0">
                          <a:solidFill>
                            <a:schemeClr val="dk1"/>
                          </a:solidFill>
                          <a:latin typeface="Times New Roman" panose="02020603050405020304" pitchFamily="18" charset="0"/>
                          <a:ea typeface="+mn-ea"/>
                          <a:cs typeface="Times New Roman" panose="02020603050405020304" pitchFamily="18" charset="0"/>
                        </a:rPr>
                        <a:t>As % of waste disposed in a sanitary landfill site against total quantum of waste disposed in landfills and dump sites.</a:t>
                      </a:r>
                    </a:p>
                  </a:txBody>
                  <a:tcPr marL="28141" marR="28141" marT="14735" marB="14735"/>
                </a:tc>
                <a:tc>
                  <a:txBody>
                    <a:bodyPr/>
                    <a:lstStyle/>
                    <a:p>
                      <a:pPr algn="ctr"/>
                      <a:endParaRPr lang="en-IN" sz="1400" dirty="0">
                        <a:latin typeface="Times New Roman" panose="02020603050405020304" pitchFamily="18" charset="0"/>
                        <a:cs typeface="Times New Roman" panose="02020603050405020304" pitchFamily="18" charset="0"/>
                      </a:endParaRPr>
                    </a:p>
                    <a:p>
                      <a:pPr algn="ctr"/>
                      <a:r>
                        <a:rPr lang="en-IN" sz="1400" dirty="0">
                          <a:latin typeface="Times New Roman" panose="02020603050405020304" pitchFamily="18" charset="0"/>
                          <a:cs typeface="Times New Roman" panose="02020603050405020304" pitchFamily="18" charset="0"/>
                        </a:rPr>
                        <a:t>100%</a:t>
                      </a:r>
                    </a:p>
                  </a:txBody>
                  <a:tcPr marL="28141" marR="28141" marT="14735" marB="14735"/>
                </a:tc>
                <a:extLst>
                  <a:ext uri="{0D108BD9-81ED-4DB2-BD59-A6C34878D82A}">
                    <a16:rowId xmlns:a16="http://schemas.microsoft.com/office/drawing/2014/main" val="10005"/>
                  </a:ext>
                </a:extLst>
              </a:tr>
            </a:tbl>
          </a:graphicData>
        </a:graphic>
      </p:graphicFrame>
      <p:sp>
        <p:nvSpPr>
          <p:cNvPr id="5" name="TextBox 4"/>
          <p:cNvSpPr txBox="1"/>
          <p:nvPr/>
        </p:nvSpPr>
        <p:spPr>
          <a:xfrm>
            <a:off x="0" y="6519446"/>
            <a:ext cx="9144000" cy="307777"/>
          </a:xfrm>
          <a:prstGeom prst="rect">
            <a:avLst/>
          </a:prstGeom>
          <a:noFill/>
        </p:spPr>
        <p:txBody>
          <a:bodyPr wrap="square" rtlCol="0">
            <a:spAutoFit/>
          </a:bodyPr>
          <a:lstStyle/>
          <a:p>
            <a:r>
              <a:rPr lang="en-IN" sz="1400" i="1" dirty="0">
                <a:solidFill>
                  <a:schemeClr val="bg1"/>
                </a:solidFill>
              </a:rPr>
              <a:t>Source: URDPFI Guidelines, 2014 &amp; </a:t>
            </a:r>
            <a:r>
              <a:rPr lang="en-IN" sz="1400" dirty="0">
                <a:solidFill>
                  <a:schemeClr val="bg1"/>
                </a:solidFill>
              </a:rPr>
              <a:t> </a:t>
            </a:r>
            <a:r>
              <a:rPr lang="en-IN" sz="1400" i="1" dirty="0">
                <a:solidFill>
                  <a:schemeClr val="bg1"/>
                </a:solidFill>
              </a:rPr>
              <a:t>Toolkit for Solid Waste Management JNNURM</a:t>
            </a:r>
          </a:p>
        </p:txBody>
      </p:sp>
      <p:sp>
        <p:nvSpPr>
          <p:cNvPr id="2" name="TextBox 1"/>
          <p:cNvSpPr txBox="1"/>
          <p:nvPr/>
        </p:nvSpPr>
        <p:spPr>
          <a:xfrm>
            <a:off x="0" y="0"/>
            <a:ext cx="9144000" cy="1354217"/>
          </a:xfrm>
          <a:prstGeom prst="rect">
            <a:avLst/>
          </a:prstGeom>
          <a:noFill/>
        </p:spPr>
        <p:txBody>
          <a:bodyPr wrap="square" rtlCol="0">
            <a:spAutoFit/>
          </a:bodyPr>
          <a:lstStyle/>
          <a:p>
            <a:pPr algn="just"/>
            <a:r>
              <a:rPr lang="en-IN" b="1" u="sng" dirty="0">
                <a:solidFill>
                  <a:srgbClr val="FFFF00"/>
                </a:solidFill>
                <a:latin typeface="Times New Roman" panose="02020603050405020304" pitchFamily="18" charset="0"/>
                <a:cs typeface="Times New Roman" panose="02020603050405020304" pitchFamily="18" charset="0"/>
              </a:rPr>
              <a:t>SERVICE LEVEL BENCHMARKS</a:t>
            </a:r>
          </a:p>
          <a:p>
            <a:pPr algn="just"/>
            <a:endParaRPr lang="en-IN" sz="1000" b="1" u="sng" dirty="0">
              <a:latin typeface="Times New Roman" panose="02020603050405020304" pitchFamily="18" charset="0"/>
              <a:cs typeface="Times New Roman" panose="02020603050405020304" pitchFamily="18" charset="0"/>
            </a:endParaRPr>
          </a:p>
          <a:p>
            <a:pPr algn="just"/>
            <a:r>
              <a:rPr lang="en-IN" dirty="0">
                <a:solidFill>
                  <a:schemeClr val="bg1"/>
                </a:solidFill>
                <a:latin typeface="Times New Roman" panose="02020603050405020304" pitchFamily="18" charset="0"/>
                <a:cs typeface="Times New Roman" panose="02020603050405020304" pitchFamily="18" charset="0"/>
              </a:rPr>
              <a:t>Ministry of Urban Development (MoUD) has initiated an exercise to define Service Level Benchmarks (SLBs). It is suggested that SLB should be considered as benchmark for measuring, reporting and monitoring the performance and comparing inter and intra city level infrastructure.</a:t>
            </a:r>
          </a:p>
        </p:txBody>
      </p:sp>
    </p:spTree>
    <p:extLst>
      <p:ext uri="{BB962C8B-B14F-4D97-AF65-F5344CB8AC3E}">
        <p14:creationId xmlns:p14="http://schemas.microsoft.com/office/powerpoint/2010/main" val="1883737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942240533"/>
              </p:ext>
            </p:extLst>
          </p:nvPr>
        </p:nvGraphicFramePr>
        <p:xfrm>
          <a:off x="4916" y="22123"/>
          <a:ext cx="9139083" cy="4827040"/>
        </p:xfrm>
        <a:graphic>
          <a:graphicData uri="http://schemas.openxmlformats.org/drawingml/2006/table">
            <a:tbl>
              <a:tblPr firstRow="1" bandRow="1">
                <a:tableStyleId>{5C22544A-7EE6-4342-B048-85BDC9FD1C3A}</a:tableStyleId>
              </a:tblPr>
              <a:tblGrid>
                <a:gridCol w="1442884">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gridCol w="2438400">
                  <a:extLst>
                    <a:ext uri="{9D8B030D-6E8A-4147-A177-3AD203B41FA5}">
                      <a16:colId xmlns:a16="http://schemas.microsoft.com/office/drawing/2014/main" val="20002"/>
                    </a:ext>
                  </a:extLst>
                </a:gridCol>
                <a:gridCol w="1600199">
                  <a:extLst>
                    <a:ext uri="{9D8B030D-6E8A-4147-A177-3AD203B41FA5}">
                      <a16:colId xmlns:a16="http://schemas.microsoft.com/office/drawing/2014/main" val="20003"/>
                    </a:ext>
                  </a:extLst>
                </a:gridCol>
              </a:tblGrid>
              <a:tr h="533400">
                <a:tc>
                  <a:txBody>
                    <a:bodyPr/>
                    <a:lstStyle/>
                    <a:p>
                      <a:pPr algn="ctr"/>
                      <a:r>
                        <a:rPr lang="en-IN" sz="1800" dirty="0">
                          <a:latin typeface="Times New Roman" panose="02020603050405020304" pitchFamily="18" charset="0"/>
                          <a:cs typeface="Times New Roman" panose="02020603050405020304" pitchFamily="18" charset="0"/>
                        </a:rPr>
                        <a:t>SERVICE</a:t>
                      </a:r>
                    </a:p>
                  </a:txBody>
                  <a:tcPr marL="28141" marR="28141" marT="14735" marB="14735"/>
                </a:tc>
                <a:tc>
                  <a:txBody>
                    <a:bodyPr/>
                    <a:lstStyle/>
                    <a:p>
                      <a:pPr algn="ctr"/>
                      <a:r>
                        <a:rPr lang="en-IN" sz="1800" dirty="0">
                          <a:latin typeface="Times New Roman" panose="02020603050405020304" pitchFamily="18" charset="0"/>
                          <a:cs typeface="Times New Roman" panose="02020603050405020304" pitchFamily="18" charset="0"/>
                        </a:rPr>
                        <a:t>CRITERIA</a:t>
                      </a:r>
                    </a:p>
                  </a:txBody>
                  <a:tcPr marL="28141" marR="28141" marT="14735" marB="14735"/>
                </a:tc>
                <a:tc>
                  <a:txBody>
                    <a:bodyPr/>
                    <a:lstStyle/>
                    <a:p>
                      <a:pPr algn="ctr"/>
                      <a:r>
                        <a:rPr lang="en-IN" sz="1800" dirty="0">
                          <a:latin typeface="Times New Roman" panose="02020603050405020304" pitchFamily="18" charset="0"/>
                          <a:cs typeface="Times New Roman" panose="02020603050405020304" pitchFamily="18" charset="0"/>
                        </a:rPr>
                        <a:t>UNIT</a:t>
                      </a:r>
                    </a:p>
                  </a:txBody>
                  <a:tcPr marL="28141" marR="28141" marT="14735" marB="14735"/>
                </a:tc>
                <a:tc>
                  <a:txBody>
                    <a:bodyPr/>
                    <a:lstStyle/>
                    <a:p>
                      <a:pPr algn="ctr"/>
                      <a:r>
                        <a:rPr lang="en-IN" sz="1800" dirty="0">
                          <a:latin typeface="Times New Roman" panose="02020603050405020304" pitchFamily="18" charset="0"/>
                          <a:cs typeface="Times New Roman" panose="02020603050405020304" pitchFamily="18" charset="0"/>
                        </a:rPr>
                        <a:t>SERVICE LEVEL</a:t>
                      </a:r>
                      <a:r>
                        <a:rPr lang="en-IN" sz="1800" baseline="0" dirty="0">
                          <a:latin typeface="Times New Roman" panose="02020603050405020304" pitchFamily="18" charset="0"/>
                          <a:cs typeface="Times New Roman" panose="02020603050405020304" pitchFamily="18" charset="0"/>
                        </a:rPr>
                        <a:t> BENCHMARK</a:t>
                      </a:r>
                      <a:endParaRPr lang="en-IN" sz="1800" dirty="0">
                        <a:latin typeface="Times New Roman" panose="02020603050405020304" pitchFamily="18" charset="0"/>
                        <a:cs typeface="Times New Roman" panose="02020603050405020304" pitchFamily="18" charset="0"/>
                      </a:endParaRPr>
                    </a:p>
                  </a:txBody>
                  <a:tcPr marL="28141" marR="28141" marT="14735" marB="14735"/>
                </a:tc>
                <a:extLst>
                  <a:ext uri="{0D108BD9-81ED-4DB2-BD59-A6C34878D82A}">
                    <a16:rowId xmlns:a16="http://schemas.microsoft.com/office/drawing/2014/main" val="10000"/>
                  </a:ext>
                </a:extLst>
              </a:tr>
              <a:tr h="533400">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1" dirty="0">
                        <a:latin typeface="Times New Roman" panose="02020603050405020304" pitchFamily="18"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1" dirty="0">
                        <a:latin typeface="Times New Roman" panose="02020603050405020304" pitchFamily="18"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1" dirty="0">
                        <a:latin typeface="Times New Roman" panose="02020603050405020304" pitchFamily="18"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1" dirty="0">
                        <a:latin typeface="Times New Roman" panose="02020603050405020304" pitchFamily="18"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1" dirty="0">
                        <a:latin typeface="Times New Roman" panose="02020603050405020304" pitchFamily="18"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1" dirty="0">
                        <a:latin typeface="Times New Roman" panose="02020603050405020304" pitchFamily="18"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IN" sz="1600" b="1" dirty="0">
                        <a:latin typeface="Times New Roman" panose="02020603050405020304" pitchFamily="18"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IN" sz="1400" b="1" dirty="0">
                          <a:latin typeface="Times New Roman" panose="02020603050405020304" pitchFamily="18" charset="0"/>
                          <a:cs typeface="Times New Roman" panose="02020603050405020304" pitchFamily="18" charset="0"/>
                        </a:rPr>
                        <a:t>SOLID WASTE MANAGEMENT</a:t>
                      </a:r>
                    </a:p>
                  </a:txBody>
                  <a:tcPr marL="28141" marR="28141" marT="14735" marB="14735"/>
                </a:tc>
                <a:tc>
                  <a:txBody>
                    <a:bodyPr/>
                    <a:lstStyle/>
                    <a:p>
                      <a:pPr algn="ctr"/>
                      <a:endParaRPr lang="en-IN" sz="1600" dirty="0">
                        <a:latin typeface="Times New Roman" panose="02020603050405020304" pitchFamily="18" charset="0"/>
                        <a:cs typeface="Times New Roman" panose="02020603050405020304" pitchFamily="18" charset="0"/>
                      </a:endParaRPr>
                    </a:p>
                    <a:p>
                      <a:pPr algn="ctr"/>
                      <a:endParaRPr lang="en-IN" sz="1600" dirty="0">
                        <a:latin typeface="Times New Roman" panose="02020603050405020304" pitchFamily="18" charset="0"/>
                        <a:cs typeface="Times New Roman" panose="02020603050405020304" pitchFamily="18" charset="0"/>
                      </a:endParaRPr>
                    </a:p>
                    <a:p>
                      <a:pPr algn="ctr"/>
                      <a:r>
                        <a:rPr lang="en-IN" sz="1600" dirty="0">
                          <a:latin typeface="Times New Roman" panose="02020603050405020304" pitchFamily="18" charset="0"/>
                          <a:cs typeface="Times New Roman" panose="02020603050405020304" pitchFamily="18" charset="0"/>
                        </a:rPr>
                        <a:t>EXTENT OF COST RECOVERY</a:t>
                      </a:r>
                      <a:r>
                        <a:rPr lang="en-IN" sz="1600" baseline="0" dirty="0">
                          <a:latin typeface="Times New Roman" panose="02020603050405020304" pitchFamily="18" charset="0"/>
                          <a:cs typeface="Times New Roman" panose="02020603050405020304" pitchFamily="18" charset="0"/>
                        </a:rPr>
                        <a:t> IN SOLID WASTE MANAGEMENT SERVICE</a:t>
                      </a:r>
                      <a:endParaRPr lang="en-IN" sz="1600" dirty="0">
                        <a:latin typeface="Times New Roman" panose="02020603050405020304" pitchFamily="18" charset="0"/>
                        <a:cs typeface="Times New Roman" panose="02020603050405020304" pitchFamily="18" charset="0"/>
                      </a:endParaRPr>
                    </a:p>
                  </a:txBody>
                  <a:tcPr marL="28141" marR="28141" marT="14735" marB="14735"/>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500" b="0" i="0" u="none" strike="noStrike" kern="1200" baseline="0" dirty="0">
                          <a:solidFill>
                            <a:schemeClr val="dk1"/>
                          </a:solidFill>
                          <a:latin typeface="Times New Roman" panose="02020603050405020304" pitchFamily="18" charset="0"/>
                          <a:ea typeface="+mn-ea"/>
                          <a:cs typeface="Times New Roman" panose="02020603050405020304" pitchFamily="18" charset="0"/>
                        </a:rPr>
                        <a:t>Expressed as % recovery of all operating expenses related to SWM Services that the ULB is able to meet from the operating revenues of sources related exclusively to SWM.</a:t>
                      </a:r>
                    </a:p>
                  </a:txBody>
                  <a:tcPr marL="28141" marR="28141" marT="14735" marB="14735"/>
                </a:tc>
                <a:tc>
                  <a:txBody>
                    <a:bodyPr/>
                    <a:lstStyle/>
                    <a:p>
                      <a:pPr algn="ctr"/>
                      <a:r>
                        <a:rPr lang="en-IN" sz="1600" dirty="0">
                          <a:latin typeface="Times New Roman" panose="02020603050405020304" pitchFamily="18" charset="0"/>
                          <a:cs typeface="Times New Roman" panose="02020603050405020304" pitchFamily="18" charset="0"/>
                        </a:rPr>
                        <a:t>100%</a:t>
                      </a:r>
                    </a:p>
                  </a:txBody>
                  <a:tcPr marL="28141" marR="28141" marT="14735" marB="14735"/>
                </a:tc>
                <a:extLst>
                  <a:ext uri="{0D108BD9-81ED-4DB2-BD59-A6C34878D82A}">
                    <a16:rowId xmlns:a16="http://schemas.microsoft.com/office/drawing/2014/main" val="10001"/>
                  </a:ext>
                </a:extLst>
              </a:tr>
              <a:tr h="533400">
                <a:tc vMerge="1">
                  <a:txBody>
                    <a:bodyPr/>
                    <a:lstStyle/>
                    <a:p>
                      <a:pPr algn="ctr"/>
                      <a:endParaRPr lang="en-IN" sz="1400" dirty="0"/>
                    </a:p>
                  </a:txBody>
                  <a:tcPr marL="28141" marR="28141" marT="14735" marB="14735"/>
                </a:tc>
                <a:tc>
                  <a:txBody>
                    <a:bodyPr/>
                    <a:lstStyle/>
                    <a:p>
                      <a:pPr algn="ctr"/>
                      <a:endParaRPr lang="en-IN" sz="1600" dirty="0">
                        <a:latin typeface="Times New Roman" panose="02020603050405020304" pitchFamily="18" charset="0"/>
                        <a:cs typeface="Times New Roman" panose="02020603050405020304" pitchFamily="18" charset="0"/>
                      </a:endParaRPr>
                    </a:p>
                    <a:p>
                      <a:pPr algn="ctr"/>
                      <a:r>
                        <a:rPr lang="en-IN" sz="1600" dirty="0">
                          <a:latin typeface="Times New Roman" panose="02020603050405020304" pitchFamily="18" charset="0"/>
                          <a:cs typeface="Times New Roman" panose="02020603050405020304" pitchFamily="18" charset="0"/>
                        </a:rPr>
                        <a:t>EFFICIENCY OF REDRESSAL OF CUSTOMER COMPLAINTS</a:t>
                      </a:r>
                    </a:p>
                  </a:txBody>
                  <a:tcPr marL="28141" marR="28141" marT="14735" marB="14735"/>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500" b="0" i="0" u="none" strike="noStrike" kern="1200" baseline="0" dirty="0">
                          <a:solidFill>
                            <a:schemeClr val="dk1"/>
                          </a:solidFill>
                          <a:latin typeface="Times New Roman" panose="02020603050405020304" pitchFamily="18" charset="0"/>
                          <a:ea typeface="+mn-ea"/>
                          <a:cs typeface="Times New Roman" panose="02020603050405020304" pitchFamily="18" charset="0"/>
                        </a:rPr>
                        <a:t>As a % of total number of SWM related complaints resolved against total number of SWM complaints received within 24 hrs time period.</a:t>
                      </a:r>
                      <a:endParaRPr lang="en-IN" sz="1500" dirty="0">
                        <a:latin typeface="Times New Roman" panose="02020603050405020304" pitchFamily="18" charset="0"/>
                        <a:cs typeface="Times New Roman" panose="02020603050405020304" pitchFamily="18" charset="0"/>
                      </a:endParaRPr>
                    </a:p>
                  </a:txBody>
                  <a:tcPr marL="28141" marR="28141" marT="14735" marB="14735"/>
                </a:tc>
                <a:tc>
                  <a:txBody>
                    <a:bodyPr/>
                    <a:lstStyle/>
                    <a:p>
                      <a:pPr algn="ctr"/>
                      <a:r>
                        <a:rPr lang="en-IN" sz="1600" dirty="0">
                          <a:latin typeface="Times New Roman" panose="02020603050405020304" pitchFamily="18" charset="0"/>
                          <a:cs typeface="Times New Roman" panose="02020603050405020304" pitchFamily="18" charset="0"/>
                        </a:rPr>
                        <a:t>80%</a:t>
                      </a:r>
                    </a:p>
                  </a:txBody>
                  <a:tcPr marL="28141" marR="28141" marT="14735" marB="14735"/>
                </a:tc>
                <a:extLst>
                  <a:ext uri="{0D108BD9-81ED-4DB2-BD59-A6C34878D82A}">
                    <a16:rowId xmlns:a16="http://schemas.microsoft.com/office/drawing/2014/main" val="10002"/>
                  </a:ext>
                </a:extLst>
              </a:tr>
              <a:tr h="618878">
                <a:tc vMerge="1">
                  <a:txBody>
                    <a:bodyPr/>
                    <a:lstStyle/>
                    <a:p>
                      <a:pPr algn="ctr"/>
                      <a:endParaRPr lang="en-IN" sz="1400" dirty="0"/>
                    </a:p>
                  </a:txBody>
                  <a:tcPr marL="28141" marR="28141" marT="14735" marB="14735"/>
                </a:tc>
                <a:tc>
                  <a:txBody>
                    <a:bodyPr/>
                    <a:lstStyle/>
                    <a:p>
                      <a:pPr algn="ctr"/>
                      <a:endParaRPr lang="en-IN" sz="1600" dirty="0">
                        <a:latin typeface="Times New Roman" panose="02020603050405020304" pitchFamily="18" charset="0"/>
                        <a:cs typeface="Times New Roman" panose="02020603050405020304" pitchFamily="18" charset="0"/>
                      </a:endParaRPr>
                    </a:p>
                    <a:p>
                      <a:pPr algn="ctr"/>
                      <a:endParaRPr lang="en-IN" sz="1600" dirty="0">
                        <a:latin typeface="Times New Roman" panose="02020603050405020304" pitchFamily="18" charset="0"/>
                        <a:cs typeface="Times New Roman" panose="02020603050405020304" pitchFamily="18" charset="0"/>
                      </a:endParaRPr>
                    </a:p>
                    <a:p>
                      <a:pPr algn="ctr"/>
                      <a:r>
                        <a:rPr lang="en-IN" sz="1600" dirty="0">
                          <a:latin typeface="Times New Roman" panose="02020603050405020304" pitchFamily="18" charset="0"/>
                          <a:cs typeface="Times New Roman" panose="02020603050405020304" pitchFamily="18" charset="0"/>
                        </a:rPr>
                        <a:t>EFFICIENCY IN COLLECTION</a:t>
                      </a:r>
                      <a:r>
                        <a:rPr lang="en-IN" sz="1600" baseline="0" dirty="0">
                          <a:latin typeface="Times New Roman" panose="02020603050405020304" pitchFamily="18" charset="0"/>
                          <a:cs typeface="Times New Roman" panose="02020603050405020304" pitchFamily="18" charset="0"/>
                        </a:rPr>
                        <a:t> OF USER CHARGES</a:t>
                      </a:r>
                      <a:endParaRPr lang="en-IN" sz="1600" dirty="0">
                        <a:latin typeface="Times New Roman" panose="02020603050405020304" pitchFamily="18" charset="0"/>
                        <a:cs typeface="Times New Roman" panose="02020603050405020304" pitchFamily="18" charset="0"/>
                      </a:endParaRPr>
                    </a:p>
                  </a:txBody>
                  <a:tcPr marL="28141" marR="28141" marT="14735" marB="14735"/>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500" b="0" i="0" u="none" strike="noStrike" kern="1200" baseline="0" dirty="0">
                          <a:solidFill>
                            <a:schemeClr val="dk1"/>
                          </a:solidFill>
                          <a:latin typeface="Times New Roman" panose="02020603050405020304" pitchFamily="18" charset="0"/>
                          <a:ea typeface="+mn-ea"/>
                          <a:cs typeface="Times New Roman" panose="02020603050405020304" pitchFamily="18" charset="0"/>
                        </a:rPr>
                        <a:t>Efficiency in collection is defined as - Current year revenues collected, expressed as a % of the Total operating revenues, for the corresponding time period.</a:t>
                      </a:r>
                    </a:p>
                  </a:txBody>
                  <a:tcPr marL="28141" marR="28141" marT="14735" marB="14735"/>
                </a:tc>
                <a:tc>
                  <a:txBody>
                    <a:bodyPr/>
                    <a:lstStyle/>
                    <a:p>
                      <a:pPr algn="ctr"/>
                      <a:r>
                        <a:rPr lang="en-IN" sz="1600" dirty="0">
                          <a:latin typeface="Times New Roman" panose="02020603050405020304" pitchFamily="18" charset="0"/>
                          <a:cs typeface="Times New Roman" panose="02020603050405020304" pitchFamily="18" charset="0"/>
                        </a:rPr>
                        <a:t>90%</a:t>
                      </a:r>
                    </a:p>
                  </a:txBody>
                  <a:tcPr marL="28141" marR="28141" marT="14735" marB="14735"/>
                </a:tc>
                <a:extLst>
                  <a:ext uri="{0D108BD9-81ED-4DB2-BD59-A6C34878D82A}">
                    <a16:rowId xmlns:a16="http://schemas.microsoft.com/office/drawing/2014/main" val="10003"/>
                  </a:ext>
                </a:extLst>
              </a:tr>
            </a:tbl>
          </a:graphicData>
        </a:graphic>
      </p:graphicFrame>
      <p:sp>
        <p:nvSpPr>
          <p:cNvPr id="3" name="TextBox 2"/>
          <p:cNvSpPr txBox="1"/>
          <p:nvPr/>
        </p:nvSpPr>
        <p:spPr>
          <a:xfrm>
            <a:off x="14748" y="5138979"/>
            <a:ext cx="9144000" cy="307777"/>
          </a:xfrm>
          <a:prstGeom prst="rect">
            <a:avLst/>
          </a:prstGeom>
          <a:noFill/>
        </p:spPr>
        <p:txBody>
          <a:bodyPr wrap="square" rtlCol="0">
            <a:spAutoFit/>
          </a:bodyPr>
          <a:lstStyle/>
          <a:p>
            <a:r>
              <a:rPr lang="en-IN" sz="1400" i="1" dirty="0">
                <a:solidFill>
                  <a:schemeClr val="bg1"/>
                </a:solidFill>
                <a:latin typeface="Times New Roman" panose="02020603050405020304" pitchFamily="18" charset="0"/>
                <a:cs typeface="Times New Roman" panose="02020603050405020304" pitchFamily="18" charset="0"/>
              </a:rPr>
              <a:t>Source: URDPFI Guidelines, 2014 &amp; </a:t>
            </a:r>
            <a:r>
              <a:rPr lang="en-IN" sz="1400" dirty="0">
                <a:solidFill>
                  <a:schemeClr val="bg1"/>
                </a:solidFill>
                <a:latin typeface="Times New Roman" panose="02020603050405020304" pitchFamily="18" charset="0"/>
                <a:cs typeface="Times New Roman" panose="02020603050405020304" pitchFamily="18" charset="0"/>
              </a:rPr>
              <a:t> </a:t>
            </a:r>
            <a:r>
              <a:rPr lang="en-IN" sz="1400" i="1" dirty="0">
                <a:solidFill>
                  <a:schemeClr val="bg1"/>
                </a:solidFill>
                <a:latin typeface="Times New Roman" panose="02020603050405020304" pitchFamily="18" charset="0"/>
                <a:cs typeface="Times New Roman" panose="02020603050405020304" pitchFamily="18" charset="0"/>
              </a:rPr>
              <a:t>Toolkit for Solid Waste Management JNNURM</a:t>
            </a:r>
          </a:p>
        </p:txBody>
      </p:sp>
    </p:spTree>
    <p:extLst>
      <p:ext uri="{BB962C8B-B14F-4D97-AF65-F5344CB8AC3E}">
        <p14:creationId xmlns:p14="http://schemas.microsoft.com/office/powerpoint/2010/main" val="1738275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200664" y="914400"/>
            <a:ext cx="8791322" cy="2068555"/>
          </a:xfrm>
          <a:prstGeom prst="rect">
            <a:avLst/>
          </a:prstGeom>
          <a:solidFill>
            <a:schemeClr val="tx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extBox 1"/>
          <p:cNvSpPr txBox="1"/>
          <p:nvPr/>
        </p:nvSpPr>
        <p:spPr>
          <a:xfrm>
            <a:off x="2649815" y="340018"/>
            <a:ext cx="8458200" cy="523220"/>
          </a:xfrm>
          <a:prstGeom prst="rect">
            <a:avLst/>
          </a:prstGeom>
          <a:noFill/>
        </p:spPr>
        <p:txBody>
          <a:bodyPr wrap="square" rtlCol="0">
            <a:spAutoFit/>
          </a:bodyPr>
          <a:lstStyle/>
          <a:p>
            <a:pPr algn="ctr"/>
            <a:r>
              <a:rPr lang="en-US" sz="2800" dirty="0">
                <a:latin typeface="Times New Roman" pitchFamily="18" charset="0"/>
                <a:cs typeface="Times New Roman" pitchFamily="18" charset="0"/>
              </a:rPr>
              <a:t>Institutional arrangements</a:t>
            </a:r>
          </a:p>
        </p:txBody>
      </p:sp>
      <p:cxnSp>
        <p:nvCxnSpPr>
          <p:cNvPr id="3" name="Straight Connector 2"/>
          <p:cNvCxnSpPr/>
          <p:nvPr/>
        </p:nvCxnSpPr>
        <p:spPr>
          <a:xfrm>
            <a:off x="304800" y="914400"/>
            <a:ext cx="8382000" cy="0"/>
          </a:xfrm>
          <a:prstGeom prst="line">
            <a:avLst/>
          </a:prstGeom>
          <a:ln/>
        </p:spPr>
        <p:style>
          <a:lnRef idx="2">
            <a:schemeClr val="accent2"/>
          </a:lnRef>
          <a:fillRef idx="0">
            <a:schemeClr val="accent2"/>
          </a:fillRef>
          <a:effectRef idx="1">
            <a:schemeClr val="accent2"/>
          </a:effectRef>
          <a:fontRef idx="minor">
            <a:schemeClr val="tx1"/>
          </a:fontRef>
        </p:style>
      </p:cxnSp>
      <p:sp>
        <p:nvSpPr>
          <p:cNvPr id="4" name="Rectangle 3"/>
          <p:cNvSpPr/>
          <p:nvPr/>
        </p:nvSpPr>
        <p:spPr>
          <a:xfrm>
            <a:off x="271975" y="974395"/>
            <a:ext cx="8648700" cy="2331536"/>
          </a:xfrm>
          <a:prstGeom prst="rect">
            <a:avLst/>
          </a:prstGeom>
        </p:spPr>
        <p:txBody>
          <a:bodyPr wrap="square">
            <a:spAutoFit/>
          </a:bodyPr>
          <a:lstStyle/>
          <a:p>
            <a:pPr>
              <a:lnSpc>
                <a:spcPct val="107000"/>
              </a:lnSpc>
              <a:spcAft>
                <a:spcPts val="0"/>
              </a:spcAft>
            </a:pPr>
            <a:r>
              <a:rPr lang="en-IN" sz="2800" dirty="0">
                <a:solidFill>
                  <a:schemeClr val="bg1"/>
                </a:solidFill>
                <a:effectLst>
                  <a:outerShdw blurRad="38100" dist="38100" dir="2700000" algn="tl">
                    <a:srgbClr val="000000">
                      <a:alpha val="43137"/>
                    </a:srgbClr>
                  </a:outerShdw>
                </a:effectLst>
                <a:latin typeface="Adobe Song Std L" panose="02020300000000000000" pitchFamily="18" charset="-128"/>
                <a:ea typeface="Adobe Song Std L" panose="02020300000000000000" pitchFamily="18" charset="-128"/>
                <a:cs typeface="Mangal" panose="02040503050203030202" pitchFamily="18" charset="0"/>
              </a:rPr>
              <a:t>Function</a:t>
            </a:r>
            <a:r>
              <a:rPr lang="en-IN" dirty="0">
                <a:solidFill>
                  <a:schemeClr val="bg1"/>
                </a:solidFill>
                <a:latin typeface="Adobe Song Std L" panose="02020300000000000000" pitchFamily="18" charset="-128"/>
                <a:ea typeface="Adobe Song Std L" panose="02020300000000000000" pitchFamily="18" charset="-128"/>
                <a:cs typeface="Mangal" panose="02040503050203030202" pitchFamily="18" charset="0"/>
              </a:rPr>
              <a:t>: Central Ministries </a:t>
            </a:r>
            <a:r>
              <a:rPr lang="en-IN" b="1" dirty="0">
                <a:solidFill>
                  <a:schemeClr val="accent6">
                    <a:lumMod val="75000"/>
                  </a:schemeClr>
                </a:solidFill>
                <a:latin typeface="Adobe Song Std L" panose="02020300000000000000" pitchFamily="18" charset="-128"/>
                <a:ea typeface="Adobe Song Std L" panose="02020300000000000000" pitchFamily="18" charset="-128"/>
                <a:cs typeface="Mangal" panose="02040503050203030202" pitchFamily="18" charset="0"/>
              </a:rPr>
              <a:t>provide assistance </a:t>
            </a:r>
            <a:r>
              <a:rPr lang="en-IN" dirty="0">
                <a:solidFill>
                  <a:schemeClr val="bg1"/>
                </a:solidFill>
                <a:latin typeface="Adobe Song Std L" panose="02020300000000000000" pitchFamily="18" charset="-128"/>
                <a:ea typeface="Adobe Song Std L" panose="02020300000000000000" pitchFamily="18" charset="-128"/>
                <a:cs typeface="Mangal" panose="02040503050203030202" pitchFamily="18" charset="0"/>
              </a:rPr>
              <a:t>(a Cell may be designated) to the States in terms of </a:t>
            </a:r>
          </a:p>
          <a:p>
            <a:pPr marL="342900" lvl="0" indent="-342900">
              <a:lnSpc>
                <a:spcPct val="107000"/>
              </a:lnSpc>
              <a:spcAft>
                <a:spcPts val="0"/>
              </a:spcAft>
              <a:buFont typeface="Symbol" panose="05050102010706020507" pitchFamily="18" charset="2"/>
              <a:buChar char=""/>
            </a:pPr>
            <a:r>
              <a:rPr lang="en-IN" dirty="0">
                <a:solidFill>
                  <a:schemeClr val="bg1"/>
                </a:solidFill>
                <a:latin typeface="Adobe Song Std L" panose="02020300000000000000" pitchFamily="18" charset="-128"/>
                <a:ea typeface="Adobe Song Std L" panose="02020300000000000000" pitchFamily="18" charset="-128"/>
                <a:cs typeface="Mangal" panose="02040503050203030202" pitchFamily="18" charset="0"/>
              </a:rPr>
              <a:t>technical assistance(usually </a:t>
            </a:r>
            <a:r>
              <a:rPr lang="en-IN" b="1" dirty="0">
                <a:solidFill>
                  <a:schemeClr val="accent6">
                    <a:lumMod val="75000"/>
                  </a:schemeClr>
                </a:solidFill>
                <a:latin typeface="Adobe Song Std L" panose="02020300000000000000" pitchFamily="18" charset="-128"/>
                <a:ea typeface="Adobe Song Std L" panose="02020300000000000000" pitchFamily="18" charset="-128"/>
                <a:cs typeface="Mangal" panose="02040503050203030202" pitchFamily="18" charset="0"/>
              </a:rPr>
              <a:t>through guidelines</a:t>
            </a:r>
            <a:r>
              <a:rPr lang="en-IN" dirty="0">
                <a:solidFill>
                  <a:schemeClr val="bg1"/>
                </a:solidFill>
                <a:latin typeface="Adobe Song Std L" panose="02020300000000000000" pitchFamily="18" charset="-128"/>
                <a:ea typeface="Adobe Song Std L" panose="02020300000000000000" pitchFamily="18" charset="-128"/>
                <a:cs typeface="Mangal" panose="02040503050203030202" pitchFamily="18" charset="0"/>
              </a:rPr>
              <a:t>)</a:t>
            </a:r>
          </a:p>
          <a:p>
            <a:pPr marL="342900" lvl="0" indent="-342900">
              <a:lnSpc>
                <a:spcPct val="107000"/>
              </a:lnSpc>
              <a:spcAft>
                <a:spcPts val="0"/>
              </a:spcAft>
              <a:buFont typeface="Symbol" panose="05050102010706020507" pitchFamily="18" charset="2"/>
              <a:buChar char=""/>
            </a:pPr>
            <a:r>
              <a:rPr lang="en-IN" dirty="0">
                <a:solidFill>
                  <a:schemeClr val="bg1"/>
                </a:solidFill>
                <a:latin typeface="Adobe Song Std L" panose="02020300000000000000" pitchFamily="18" charset="-128"/>
                <a:ea typeface="Adobe Song Std L" panose="02020300000000000000" pitchFamily="18" charset="-128"/>
                <a:cs typeface="Mangal" panose="02040503050203030202" pitchFamily="18" charset="0"/>
              </a:rPr>
              <a:t>Selection of </a:t>
            </a:r>
            <a:r>
              <a:rPr lang="en-IN" b="1" dirty="0">
                <a:solidFill>
                  <a:schemeClr val="accent6">
                    <a:lumMod val="75000"/>
                  </a:schemeClr>
                </a:solidFill>
                <a:latin typeface="Adobe Song Std L" panose="02020300000000000000" pitchFamily="18" charset="-128"/>
                <a:ea typeface="Adobe Song Std L" panose="02020300000000000000" pitchFamily="18" charset="-128"/>
                <a:cs typeface="Mangal" panose="02040503050203030202" pitchFamily="18" charset="0"/>
              </a:rPr>
              <a:t>appropriate technologies </a:t>
            </a:r>
            <a:r>
              <a:rPr lang="en-IN" dirty="0">
                <a:solidFill>
                  <a:schemeClr val="bg1"/>
                </a:solidFill>
                <a:latin typeface="Adobe Song Std L" panose="02020300000000000000" pitchFamily="18" charset="-128"/>
                <a:ea typeface="Adobe Song Std L" panose="02020300000000000000" pitchFamily="18" charset="-128"/>
                <a:cs typeface="Mangal" panose="02040503050203030202" pitchFamily="18" charset="0"/>
              </a:rPr>
              <a:t>for waste processing and disposal </a:t>
            </a:r>
          </a:p>
          <a:p>
            <a:pPr marL="342900" lvl="0" indent="-342900">
              <a:lnSpc>
                <a:spcPct val="107000"/>
              </a:lnSpc>
              <a:spcAft>
                <a:spcPts val="0"/>
              </a:spcAft>
              <a:buFont typeface="Symbol" panose="05050102010706020507" pitchFamily="18" charset="2"/>
              <a:buChar char=""/>
            </a:pPr>
            <a:r>
              <a:rPr lang="en-IN" dirty="0">
                <a:solidFill>
                  <a:schemeClr val="bg1"/>
                </a:solidFill>
                <a:latin typeface="Adobe Song Std L" panose="02020300000000000000" pitchFamily="18" charset="-128"/>
                <a:ea typeface="Adobe Song Std L" panose="02020300000000000000" pitchFamily="18" charset="-128"/>
                <a:cs typeface="Mangal" panose="02040503050203030202" pitchFamily="18" charset="0"/>
              </a:rPr>
              <a:t>enabling them to take decisions</a:t>
            </a:r>
          </a:p>
          <a:p>
            <a:pPr marL="342900" lvl="0" indent="-342900">
              <a:lnSpc>
                <a:spcPct val="107000"/>
              </a:lnSpc>
              <a:spcAft>
                <a:spcPts val="0"/>
              </a:spcAft>
              <a:buFont typeface="Symbol" panose="05050102010706020507" pitchFamily="18" charset="2"/>
              <a:buChar char=""/>
            </a:pPr>
            <a:r>
              <a:rPr lang="en-IN" dirty="0">
                <a:solidFill>
                  <a:schemeClr val="bg1"/>
                </a:solidFill>
                <a:latin typeface="Adobe Song Std L" panose="02020300000000000000" pitchFamily="18" charset="-128"/>
                <a:ea typeface="Adobe Song Std L" panose="02020300000000000000" pitchFamily="18" charset="-128"/>
                <a:cs typeface="Mangal" panose="02040503050203030202" pitchFamily="18" charset="0"/>
              </a:rPr>
              <a:t>take initiatives to </a:t>
            </a:r>
            <a:r>
              <a:rPr lang="en-IN" b="1" dirty="0">
                <a:solidFill>
                  <a:schemeClr val="accent6">
                    <a:lumMod val="75000"/>
                  </a:schemeClr>
                </a:solidFill>
                <a:latin typeface="Adobe Song Std L" panose="02020300000000000000" pitchFamily="18" charset="-128"/>
                <a:ea typeface="Adobe Song Std L" panose="02020300000000000000" pitchFamily="18" charset="-128"/>
                <a:cs typeface="Mangal" panose="02040503050203030202" pitchFamily="18" charset="0"/>
              </a:rPr>
              <a:t>facilitate implementation </a:t>
            </a:r>
            <a:r>
              <a:rPr lang="en-IN" dirty="0">
                <a:solidFill>
                  <a:schemeClr val="bg1"/>
                </a:solidFill>
                <a:latin typeface="Adobe Song Std L" panose="02020300000000000000" pitchFamily="18" charset="-128"/>
                <a:ea typeface="Adobe Song Std L" panose="02020300000000000000" pitchFamily="18" charset="-128"/>
                <a:cs typeface="Mangal" panose="02040503050203030202" pitchFamily="18" charset="0"/>
              </a:rPr>
              <a:t>of MSW rules.</a:t>
            </a:r>
          </a:p>
          <a:p>
            <a:pPr>
              <a:lnSpc>
                <a:spcPct val="107000"/>
              </a:lnSpc>
              <a:spcAft>
                <a:spcPts val="0"/>
              </a:spcAft>
            </a:pPr>
            <a:r>
              <a:rPr lang="en-IN" dirty="0">
                <a:latin typeface="Adobe Song Std L" panose="02020300000000000000" pitchFamily="18" charset="-128"/>
                <a:ea typeface="Adobe Song Std L" panose="02020300000000000000" pitchFamily="18" charset="-128"/>
                <a:cs typeface="Mangal" panose="02040503050203030202" pitchFamily="18" charset="0"/>
              </a:rPr>
              <a:t> </a:t>
            </a:r>
          </a:p>
        </p:txBody>
      </p:sp>
      <p:sp>
        <p:nvSpPr>
          <p:cNvPr id="7" name="Rectangle 6"/>
          <p:cNvSpPr/>
          <p:nvPr/>
        </p:nvSpPr>
        <p:spPr>
          <a:xfrm>
            <a:off x="152400" y="557472"/>
            <a:ext cx="2497415" cy="388696"/>
          </a:xfrm>
          <a:prstGeom prst="rect">
            <a:avLst/>
          </a:prstGeom>
        </p:spPr>
        <p:txBody>
          <a:bodyPr wrap="none">
            <a:spAutoFit/>
          </a:bodyPr>
          <a:lstStyle/>
          <a:p>
            <a:pPr>
              <a:lnSpc>
                <a:spcPct val="107000"/>
              </a:lnSpc>
              <a:spcAft>
                <a:spcPts val="0"/>
              </a:spcAft>
            </a:pPr>
            <a:r>
              <a:rPr lang="en-IN" b="1" dirty="0">
                <a:latin typeface="Times New Roman" panose="02020603050405020304" pitchFamily="18" charset="0"/>
                <a:ea typeface="Calibri" panose="020F0502020204030204" pitchFamily="34" charset="0"/>
                <a:cs typeface="Mangal" panose="02040503050203030202" pitchFamily="18" charset="0"/>
              </a:rPr>
              <a:t>AT CENTRAL LEVEL</a:t>
            </a:r>
            <a:endParaRPr lang="en-IN" b="1" dirty="0">
              <a:latin typeface="Calibri" panose="020F0502020204030204" pitchFamily="34" charset="0"/>
              <a:ea typeface="Calibri" panose="020F0502020204030204" pitchFamily="34" charset="0"/>
              <a:cs typeface="Mangal" panose="02040503050203030202" pitchFamily="18" charset="0"/>
            </a:endParaRPr>
          </a:p>
        </p:txBody>
      </p:sp>
      <p:graphicFrame>
        <p:nvGraphicFramePr>
          <p:cNvPr id="9" name="Diagram 8"/>
          <p:cNvGraphicFramePr/>
          <p:nvPr>
            <p:extLst>
              <p:ext uri="{D42A27DB-BD31-4B8C-83A1-F6EECF244321}">
                <p14:modId xmlns:p14="http://schemas.microsoft.com/office/powerpoint/2010/main" val="1074138891"/>
              </p:ext>
            </p:extLst>
          </p:nvPr>
        </p:nvGraphicFramePr>
        <p:xfrm>
          <a:off x="200664" y="2982955"/>
          <a:ext cx="4566139" cy="37617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Isosceles Triangle 11"/>
          <p:cNvSpPr/>
          <p:nvPr/>
        </p:nvSpPr>
        <p:spPr>
          <a:xfrm rot="5400000">
            <a:off x="2676667" y="3895867"/>
            <a:ext cx="3686095" cy="2238170"/>
          </a:xfrm>
          <a:prstGeom prst="triangle">
            <a:avLst>
              <a:gd name="adj" fmla="val 48796"/>
            </a:avLst>
          </a:prstGeom>
          <a:gradFill>
            <a:gsLst>
              <a:gs pos="0">
                <a:schemeClr val="bg1">
                  <a:lumMod val="95000"/>
                  <a:lumOff val="5000"/>
                </a:schemeClr>
              </a:gs>
              <a:gs pos="57000">
                <a:schemeClr val="accent5">
                  <a:lumMod val="45000"/>
                  <a:lumOff val="55000"/>
                  <a:alpha val="37000"/>
                </a:schemeClr>
              </a:gs>
              <a:gs pos="83000">
                <a:schemeClr val="accent5">
                  <a:lumMod val="45000"/>
                  <a:lumOff val="55000"/>
                  <a:alpha val="44000"/>
                </a:schemeClr>
              </a:gs>
              <a:gs pos="100000">
                <a:schemeClr val="accent5">
                  <a:lumMod val="30000"/>
                  <a:lumOff val="70000"/>
                  <a:alpha val="16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 name="Rectangle 7"/>
          <p:cNvSpPr/>
          <p:nvPr/>
        </p:nvSpPr>
        <p:spPr>
          <a:xfrm>
            <a:off x="4724400" y="2982955"/>
            <a:ext cx="4578684" cy="4241418"/>
          </a:xfrm>
          <a:prstGeom prst="rect">
            <a:avLst/>
          </a:prstGeom>
        </p:spPr>
        <p:txBody>
          <a:bodyPr wrap="square">
            <a:spAutoFit/>
          </a:bodyPr>
          <a:lstStyle/>
          <a:p>
            <a:pPr lvl="0">
              <a:lnSpc>
                <a:spcPct val="107000"/>
              </a:lnSpc>
              <a:spcAft>
                <a:spcPts val="0"/>
              </a:spcAft>
            </a:pPr>
            <a:r>
              <a:rPr lang="en-IN" dirty="0">
                <a:latin typeface="Adobe Song Std L" panose="02020300000000000000" pitchFamily="18" charset="-128"/>
                <a:ea typeface="Adobe Song Std L" panose="02020300000000000000" pitchFamily="18" charset="-128"/>
                <a:cs typeface="Mangal" panose="02040503050203030202" pitchFamily="18" charset="0"/>
              </a:rPr>
              <a:t>(C.P.H.E.E.O Central Public Health and Environmental Engineer Organisation manual )</a:t>
            </a:r>
          </a:p>
          <a:p>
            <a:pPr lvl="0">
              <a:lnSpc>
                <a:spcPct val="107000"/>
              </a:lnSpc>
              <a:spcAft>
                <a:spcPts val="0"/>
              </a:spcAft>
            </a:pPr>
            <a:r>
              <a:rPr lang="en-IN" dirty="0">
                <a:solidFill>
                  <a:schemeClr val="accent6">
                    <a:lumMod val="75000"/>
                  </a:schemeClr>
                </a:solidFill>
                <a:latin typeface="Adobe Song Std L" panose="02020300000000000000" pitchFamily="18" charset="-128"/>
                <a:ea typeface="Adobe Song Std L" panose="02020300000000000000" pitchFamily="18" charset="-128"/>
                <a:cs typeface="Mangal" panose="02040503050203030202" pitchFamily="18" charset="0"/>
              </a:rPr>
              <a:t>:infrastructure Needs clearance from central pollution control board</a:t>
            </a:r>
          </a:p>
          <a:p>
            <a:pPr>
              <a:lnSpc>
                <a:spcPct val="107000"/>
              </a:lnSpc>
              <a:spcAft>
                <a:spcPts val="0"/>
              </a:spcAft>
            </a:pPr>
            <a:r>
              <a:rPr lang="en-IN" dirty="0">
                <a:latin typeface="Adobe Song Std L" panose="02020300000000000000" pitchFamily="18" charset="-128"/>
                <a:ea typeface="Adobe Song Std L" panose="02020300000000000000" pitchFamily="18" charset="-128"/>
                <a:cs typeface="Mangal" panose="02040503050203030202" pitchFamily="18" charset="0"/>
              </a:rPr>
              <a:t>: Environment Appraisal Committee (EAC) environmental clearance under the Environmental Impact Assessment (EIA) Notification 2006 ,State Environment Impact Assessment Authority (SEIAA).  </a:t>
            </a:r>
            <a:endParaRPr lang="en-IN" dirty="0">
              <a:solidFill>
                <a:schemeClr val="accent6">
                  <a:lumMod val="75000"/>
                </a:schemeClr>
              </a:solidFill>
              <a:latin typeface="Adobe Song Std L" panose="02020300000000000000" pitchFamily="18" charset="-128"/>
              <a:ea typeface="Adobe Song Std L" panose="02020300000000000000" pitchFamily="18" charset="-128"/>
              <a:cs typeface="Mangal" panose="02040503050203030202" pitchFamily="18" charset="0"/>
            </a:endParaRPr>
          </a:p>
          <a:p>
            <a:pPr lvl="0">
              <a:lnSpc>
                <a:spcPct val="107000"/>
              </a:lnSpc>
              <a:spcAft>
                <a:spcPts val="0"/>
              </a:spcAft>
            </a:pPr>
            <a:r>
              <a:rPr lang="en-IN" dirty="0">
                <a:solidFill>
                  <a:schemeClr val="accent6">
                    <a:lumMod val="75000"/>
                  </a:schemeClr>
                </a:solidFill>
                <a:latin typeface="Adobe Song Std L" panose="02020300000000000000" pitchFamily="18" charset="-128"/>
                <a:ea typeface="Adobe Song Std L" panose="02020300000000000000" pitchFamily="18" charset="-128"/>
                <a:cs typeface="Mangal" panose="02040503050203030202" pitchFamily="18" charset="0"/>
              </a:rPr>
              <a:t>:consider to set-up waste-to-energy demo projects.</a:t>
            </a:r>
          </a:p>
          <a:p>
            <a:pPr>
              <a:lnSpc>
                <a:spcPct val="107000"/>
              </a:lnSpc>
            </a:pPr>
            <a:r>
              <a:rPr lang="en-IN" dirty="0">
                <a:latin typeface="Adobe Song Std L" panose="02020300000000000000" pitchFamily="18" charset="-128"/>
                <a:ea typeface="Adobe Song Std L" panose="02020300000000000000" pitchFamily="18" charset="-128"/>
                <a:cs typeface="Mangal" panose="02040503050203030202" pitchFamily="18" charset="0"/>
              </a:rPr>
              <a:t>:Department of Science and Technology (DST): technology innovation and improvement</a:t>
            </a:r>
          </a:p>
          <a:p>
            <a:pPr lvl="0">
              <a:lnSpc>
                <a:spcPct val="107000"/>
              </a:lnSpc>
              <a:spcAft>
                <a:spcPts val="0"/>
              </a:spcAft>
            </a:pPr>
            <a:endParaRPr lang="en-IN" dirty="0">
              <a:solidFill>
                <a:schemeClr val="accent6">
                  <a:lumMod val="75000"/>
                </a:schemeClr>
              </a:solidFill>
              <a:latin typeface="Adobe Song Std L" panose="02020300000000000000" pitchFamily="18" charset="-128"/>
              <a:ea typeface="Adobe Song Std L" panose="02020300000000000000" pitchFamily="18" charset="-128"/>
              <a:cs typeface="Mangal" panose="02040503050203030202" pitchFamily="18" charset="0"/>
            </a:endParaRPr>
          </a:p>
        </p:txBody>
      </p:sp>
    </p:spTree>
    <p:extLst>
      <p:ext uri="{BB962C8B-B14F-4D97-AF65-F5344CB8AC3E}">
        <p14:creationId xmlns:p14="http://schemas.microsoft.com/office/powerpoint/2010/main" val="1838960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6452" y="1077238"/>
            <a:ext cx="8534400" cy="2561855"/>
          </a:xfrm>
          <a:prstGeom prst="rect">
            <a:avLst/>
          </a:prstGeom>
          <a:solidFill>
            <a:schemeClr val="tx1">
              <a:lumMod val="85000"/>
            </a:schemeClr>
          </a:solidFill>
        </p:spPr>
        <p:txBody>
          <a:bodyPr wrap="square">
            <a:spAutoFit/>
          </a:bodyPr>
          <a:lstStyle/>
          <a:p>
            <a:pPr>
              <a:lnSpc>
                <a:spcPct val="107000"/>
              </a:lnSpc>
              <a:spcAft>
                <a:spcPts val="0"/>
              </a:spcAft>
            </a:pPr>
            <a:r>
              <a:rPr lang="en-IN" sz="2800" dirty="0">
                <a:solidFill>
                  <a:schemeClr val="bg1"/>
                </a:solidFill>
                <a:effectLst>
                  <a:outerShdw blurRad="38100" dist="38100" dir="2700000" algn="tl">
                    <a:srgbClr val="000000">
                      <a:alpha val="43137"/>
                    </a:srgbClr>
                  </a:outerShdw>
                </a:effectLst>
                <a:latin typeface="Adobe Song Std L" panose="02020300000000000000" pitchFamily="18" charset="-128"/>
                <a:ea typeface="Adobe Song Std L" panose="02020300000000000000" pitchFamily="18" charset="-128"/>
                <a:cs typeface="Mangal" panose="02040503050203030202" pitchFamily="18" charset="0"/>
              </a:rPr>
              <a:t>State level: </a:t>
            </a:r>
            <a:r>
              <a:rPr lang="en-IN" dirty="0">
                <a:solidFill>
                  <a:srgbClr val="000000"/>
                </a:solidFill>
                <a:latin typeface="Times New Roman" panose="02020603050405020304" pitchFamily="18" charset="0"/>
                <a:ea typeface="Calibri" panose="020F0502020204030204" pitchFamily="34" charset="0"/>
                <a:cs typeface="Mangal" panose="02040503050203030202" pitchFamily="18" charset="0"/>
              </a:rPr>
              <a:t>similar type of Group set-up to assist local bodies. </a:t>
            </a:r>
            <a:endParaRPr lang="en-IN" dirty="0">
              <a:latin typeface="Calibri" panose="020F0502020204030204" pitchFamily="34" charset="0"/>
              <a:ea typeface="Calibri" panose="020F0502020204030204" pitchFamily="34" charset="0"/>
              <a:cs typeface="Mangal" panose="02040503050203030202" pitchFamily="18" charset="0"/>
            </a:endParaRPr>
          </a:p>
          <a:p>
            <a:pPr marL="342900" lvl="0" indent="-342900">
              <a:lnSpc>
                <a:spcPct val="107000"/>
              </a:lnSpc>
              <a:spcAft>
                <a:spcPts val="0"/>
              </a:spcAft>
              <a:buFont typeface="Symbol" panose="05050102010706020507" pitchFamily="18" charset="2"/>
              <a:buChar char=""/>
            </a:pPr>
            <a:r>
              <a:rPr lang="en-IN" dirty="0">
                <a:solidFill>
                  <a:srgbClr val="000000"/>
                </a:solidFill>
                <a:latin typeface="Times New Roman" panose="02020603050405020304" pitchFamily="18" charset="0"/>
                <a:ea typeface="Calibri" panose="020F0502020204030204" pitchFamily="34" charset="0"/>
                <a:cs typeface="Mangal" panose="02040503050203030202" pitchFamily="18" charset="0"/>
              </a:rPr>
              <a:t>Evolve Plans and Policy to </a:t>
            </a:r>
            <a:r>
              <a:rPr lang="en-IN" dirty="0">
                <a:solidFill>
                  <a:schemeClr val="accent6">
                    <a:lumMod val="75000"/>
                  </a:schemeClr>
                </a:solidFill>
                <a:latin typeface="Times New Roman" panose="02020603050405020304" pitchFamily="18" charset="0"/>
                <a:ea typeface="Calibri" panose="020F0502020204030204" pitchFamily="34" charset="0"/>
                <a:cs typeface="Mangal" panose="02040503050203030202" pitchFamily="18" charset="0"/>
              </a:rPr>
              <a:t>provide technological and financial assistance </a:t>
            </a:r>
            <a:r>
              <a:rPr lang="en-IN" dirty="0">
                <a:solidFill>
                  <a:srgbClr val="000000"/>
                </a:solidFill>
                <a:latin typeface="Times New Roman" panose="02020603050405020304" pitchFamily="18" charset="0"/>
                <a:ea typeface="Calibri" panose="020F0502020204030204" pitchFamily="34" charset="0"/>
                <a:cs typeface="Mangal" panose="02040503050203030202" pitchFamily="18" charset="0"/>
              </a:rPr>
              <a:t>to the l</a:t>
            </a:r>
            <a:r>
              <a:rPr lang="en-IN" dirty="0">
                <a:solidFill>
                  <a:schemeClr val="accent6">
                    <a:lumMod val="75000"/>
                  </a:schemeClr>
                </a:solidFill>
                <a:latin typeface="Times New Roman" panose="02020603050405020304" pitchFamily="18" charset="0"/>
                <a:ea typeface="Calibri" panose="020F0502020204030204" pitchFamily="34" charset="0"/>
                <a:cs typeface="Mangal" panose="02040503050203030202" pitchFamily="18" charset="0"/>
              </a:rPr>
              <a:t>ocal bodies.</a:t>
            </a:r>
            <a:endParaRPr lang="en-IN" dirty="0">
              <a:solidFill>
                <a:schemeClr val="accent6">
                  <a:lumMod val="75000"/>
                </a:schemeClr>
              </a:solidFill>
              <a:latin typeface="Calibri" panose="020F0502020204030204" pitchFamily="34" charset="0"/>
              <a:ea typeface="Calibri" panose="020F0502020204030204" pitchFamily="34" charset="0"/>
              <a:cs typeface="Mangal" panose="02040503050203030202" pitchFamily="18" charset="0"/>
            </a:endParaRPr>
          </a:p>
          <a:p>
            <a:pPr marL="342900" lvl="0" indent="-342900">
              <a:spcAft>
                <a:spcPts val="0"/>
              </a:spcAft>
              <a:buFont typeface="Symbol" panose="05050102010706020507" pitchFamily="18" charset="2"/>
              <a:buChar char=""/>
            </a:pPr>
            <a:r>
              <a:rPr lang="en-IN" dirty="0">
                <a:solidFill>
                  <a:schemeClr val="accent6">
                    <a:lumMod val="75000"/>
                  </a:schemeClr>
                </a:solidFill>
                <a:latin typeface="Times New Roman" panose="02020603050405020304" pitchFamily="18" charset="0"/>
                <a:ea typeface="Calibri" panose="020F0502020204030204" pitchFamily="34" charset="0"/>
                <a:cs typeface="Bookman Old Style" panose="02050604050505020204" pitchFamily="18" charset="0"/>
              </a:rPr>
              <a:t>The Secretary, UD </a:t>
            </a:r>
            <a:r>
              <a:rPr lang="en-IN" dirty="0" err="1">
                <a:solidFill>
                  <a:schemeClr val="accent6">
                    <a:lumMod val="75000"/>
                  </a:schemeClr>
                </a:solidFill>
                <a:latin typeface="Times New Roman" panose="02020603050405020304" pitchFamily="18" charset="0"/>
                <a:ea typeface="Calibri" panose="020F0502020204030204" pitchFamily="34" charset="0"/>
                <a:cs typeface="Bookman Old Style" panose="02050604050505020204" pitchFamily="18" charset="0"/>
              </a:rPr>
              <a:t>deptt</a:t>
            </a:r>
            <a:r>
              <a:rPr lang="en-IN" dirty="0">
                <a:solidFill>
                  <a:schemeClr val="accent6">
                    <a:lumMod val="75000"/>
                  </a:schemeClr>
                </a:solidFill>
                <a:latin typeface="Times New Roman" panose="02020603050405020304" pitchFamily="18" charset="0"/>
                <a:ea typeface="Calibri" panose="020F0502020204030204" pitchFamily="34" charset="0"/>
                <a:cs typeface="Bookman Old Style" panose="02050604050505020204" pitchFamily="18" charset="0"/>
              </a:rPr>
              <a:t> </a:t>
            </a:r>
            <a:r>
              <a:rPr lang="en-IN" dirty="0">
                <a:solidFill>
                  <a:srgbClr val="000000"/>
                </a:solidFill>
                <a:latin typeface="Times New Roman" panose="02020603050405020304" pitchFamily="18" charset="0"/>
                <a:ea typeface="Calibri" panose="020F0502020204030204" pitchFamily="34" charset="0"/>
                <a:cs typeface="Bookman Old Style" panose="02050604050505020204" pitchFamily="18" charset="0"/>
              </a:rPr>
              <a:t>of the respective state government :</a:t>
            </a:r>
            <a:r>
              <a:rPr lang="en-IN" dirty="0">
                <a:solidFill>
                  <a:schemeClr val="accent6">
                    <a:lumMod val="75000"/>
                  </a:schemeClr>
                </a:solidFill>
                <a:latin typeface="Times New Roman" panose="02020603050405020304" pitchFamily="18" charset="0"/>
                <a:ea typeface="Calibri" panose="020F0502020204030204" pitchFamily="34" charset="0"/>
                <a:cs typeface="Bookman Old Style" panose="02050604050505020204" pitchFamily="18" charset="0"/>
              </a:rPr>
              <a:t>enforcement</a:t>
            </a:r>
            <a:r>
              <a:rPr lang="en-IN" dirty="0">
                <a:solidFill>
                  <a:srgbClr val="000000"/>
                </a:solidFill>
                <a:latin typeface="Times New Roman" panose="02020603050405020304" pitchFamily="18" charset="0"/>
                <a:ea typeface="Calibri" panose="020F0502020204030204" pitchFamily="34" charset="0"/>
                <a:cs typeface="Bookman Old Style" panose="02050604050505020204" pitchFamily="18" charset="0"/>
              </a:rPr>
              <a:t> of the provisions in metropolitan cities.</a:t>
            </a:r>
            <a:endParaRPr lang="en-IN" sz="2000" dirty="0">
              <a:solidFill>
                <a:srgbClr val="000000"/>
              </a:solidFill>
              <a:latin typeface="Bookman Old Style" panose="02050604050505020204" pitchFamily="18" charset="0"/>
              <a:ea typeface="Calibri" panose="020F0502020204030204" pitchFamily="34" charset="0"/>
              <a:cs typeface="Bookman Old Style" panose="02050604050505020204" pitchFamily="18" charset="0"/>
            </a:endParaRPr>
          </a:p>
          <a:p>
            <a:pPr marL="342900" lvl="0" indent="-342900">
              <a:spcAft>
                <a:spcPts val="0"/>
              </a:spcAft>
              <a:buFont typeface="Symbol" panose="05050102010706020507" pitchFamily="18" charset="2"/>
              <a:buChar char=""/>
            </a:pPr>
            <a:r>
              <a:rPr lang="en-IN" dirty="0">
                <a:solidFill>
                  <a:srgbClr val="000000"/>
                </a:solidFill>
                <a:latin typeface="Times New Roman" panose="02020603050405020304" pitchFamily="18" charset="0"/>
                <a:ea typeface="Calibri" panose="020F0502020204030204" pitchFamily="34" charset="0"/>
                <a:cs typeface="Bookman Old Style" panose="02050604050505020204" pitchFamily="18" charset="0"/>
              </a:rPr>
              <a:t>A </a:t>
            </a:r>
            <a:r>
              <a:rPr lang="en-IN" dirty="0">
                <a:solidFill>
                  <a:schemeClr val="accent6">
                    <a:lumMod val="75000"/>
                  </a:schemeClr>
                </a:solidFill>
                <a:latin typeface="Times New Roman" panose="02020603050405020304" pitchFamily="18" charset="0"/>
                <a:ea typeface="Calibri" panose="020F0502020204030204" pitchFamily="34" charset="0"/>
                <a:cs typeface="Bookman Old Style" panose="02050604050505020204" pitchFamily="18" charset="0"/>
              </a:rPr>
              <a:t>District Magistrate</a:t>
            </a:r>
            <a:r>
              <a:rPr lang="en-IN" dirty="0">
                <a:solidFill>
                  <a:srgbClr val="000000"/>
                </a:solidFill>
                <a:latin typeface="Times New Roman" panose="02020603050405020304" pitchFamily="18" charset="0"/>
                <a:ea typeface="Calibri" panose="020F0502020204030204" pitchFamily="34" charset="0"/>
                <a:cs typeface="Bookman Old Style" panose="02050604050505020204" pitchFamily="18" charset="0"/>
              </a:rPr>
              <a:t> of the concerned district :the </a:t>
            </a:r>
            <a:r>
              <a:rPr lang="en-IN" dirty="0">
                <a:solidFill>
                  <a:schemeClr val="accent6">
                    <a:lumMod val="75000"/>
                  </a:schemeClr>
                </a:solidFill>
                <a:latin typeface="Times New Roman" panose="02020603050405020304" pitchFamily="18" charset="0"/>
                <a:ea typeface="Calibri" panose="020F0502020204030204" pitchFamily="34" charset="0"/>
                <a:cs typeface="Bookman Old Style" panose="02050604050505020204" pitchFamily="18" charset="0"/>
              </a:rPr>
              <a:t>enforcement of these provisions within the territorial limit</a:t>
            </a:r>
            <a:r>
              <a:rPr lang="en-IN" dirty="0">
                <a:solidFill>
                  <a:srgbClr val="000000"/>
                </a:solidFill>
                <a:latin typeface="Times New Roman" panose="02020603050405020304" pitchFamily="18" charset="0"/>
                <a:ea typeface="Calibri" panose="020F0502020204030204" pitchFamily="34" charset="0"/>
                <a:cs typeface="Bookman Old Style" panose="02050604050505020204" pitchFamily="18" charset="0"/>
              </a:rPr>
              <a:t> .</a:t>
            </a:r>
            <a:endParaRPr lang="en-IN" dirty="0">
              <a:latin typeface="Calibri" panose="020F0502020204030204" pitchFamily="34" charset="0"/>
              <a:ea typeface="Calibri" panose="020F0502020204030204" pitchFamily="34" charset="0"/>
              <a:cs typeface="Mangal" panose="02040503050203030202" pitchFamily="18" charset="0"/>
            </a:endParaRPr>
          </a:p>
          <a:p>
            <a:pPr>
              <a:spcAft>
                <a:spcPts val="0"/>
              </a:spcAft>
            </a:pPr>
            <a:endParaRPr lang="en-IN" sz="2000" dirty="0">
              <a:solidFill>
                <a:srgbClr val="000000"/>
              </a:solidFill>
              <a:effectLst/>
              <a:latin typeface="Bookman Old Style" panose="02050604050505020204" pitchFamily="18" charset="0"/>
              <a:ea typeface="Calibri" panose="020F0502020204030204" pitchFamily="34" charset="0"/>
              <a:cs typeface="Bookman Old Style" panose="02050604050505020204" pitchFamily="18" charset="0"/>
            </a:endParaRPr>
          </a:p>
        </p:txBody>
      </p:sp>
      <p:sp>
        <p:nvSpPr>
          <p:cNvPr id="3" name="TextBox 2"/>
          <p:cNvSpPr txBox="1"/>
          <p:nvPr/>
        </p:nvSpPr>
        <p:spPr>
          <a:xfrm>
            <a:off x="2649815" y="340018"/>
            <a:ext cx="8458200" cy="523220"/>
          </a:xfrm>
          <a:prstGeom prst="rect">
            <a:avLst/>
          </a:prstGeom>
          <a:noFill/>
        </p:spPr>
        <p:txBody>
          <a:bodyPr wrap="square" rtlCol="0">
            <a:spAutoFit/>
          </a:bodyPr>
          <a:lstStyle/>
          <a:p>
            <a:pPr algn="ctr"/>
            <a:r>
              <a:rPr lang="en-US" sz="2800" dirty="0">
                <a:latin typeface="Times New Roman" pitchFamily="18" charset="0"/>
                <a:cs typeface="Times New Roman" pitchFamily="18" charset="0"/>
              </a:rPr>
              <a:t>Institutional arrangements</a:t>
            </a:r>
          </a:p>
        </p:txBody>
      </p:sp>
      <p:cxnSp>
        <p:nvCxnSpPr>
          <p:cNvPr id="4" name="Straight Connector 3"/>
          <p:cNvCxnSpPr/>
          <p:nvPr/>
        </p:nvCxnSpPr>
        <p:spPr>
          <a:xfrm>
            <a:off x="304800" y="914400"/>
            <a:ext cx="8382000" cy="0"/>
          </a:xfrm>
          <a:prstGeom prst="line">
            <a:avLst/>
          </a:prstGeom>
          <a:ln/>
        </p:spPr>
        <p:style>
          <a:lnRef idx="2">
            <a:schemeClr val="accent2"/>
          </a:lnRef>
          <a:fillRef idx="0">
            <a:schemeClr val="accent2"/>
          </a:fillRef>
          <a:effectRef idx="1">
            <a:schemeClr val="accent2"/>
          </a:effectRef>
          <a:fontRef idx="minor">
            <a:schemeClr val="tx1"/>
          </a:fontRef>
        </p:style>
      </p:cxnSp>
      <p:sp>
        <p:nvSpPr>
          <p:cNvPr id="6" name="Rectangle 5"/>
          <p:cNvSpPr/>
          <p:nvPr/>
        </p:nvSpPr>
        <p:spPr>
          <a:xfrm>
            <a:off x="336452" y="3348541"/>
            <a:ext cx="8915400" cy="2462213"/>
          </a:xfrm>
          <a:prstGeom prst="rect">
            <a:avLst/>
          </a:prstGeom>
        </p:spPr>
        <p:txBody>
          <a:bodyPr wrap="square">
            <a:spAutoFit/>
          </a:bodyPr>
          <a:lstStyle/>
          <a:p>
            <a:pPr>
              <a:spcAft>
                <a:spcPts val="0"/>
              </a:spcAft>
            </a:pPr>
            <a:r>
              <a:rPr lang="en-IN" dirty="0">
                <a:latin typeface="Times New Roman" panose="02020603050405020304" pitchFamily="18" charset="0"/>
                <a:ea typeface="Calibri" panose="020F0502020204030204" pitchFamily="34" charset="0"/>
                <a:cs typeface="Bookman Old Style" panose="02050604050505020204" pitchFamily="18" charset="0"/>
              </a:rPr>
              <a:t> </a:t>
            </a:r>
            <a:endParaRPr lang="en-IN" sz="2800" dirty="0">
              <a:effectLst>
                <a:outerShdw blurRad="38100" dist="38100" dir="2700000" algn="tl">
                  <a:srgbClr val="000000">
                    <a:alpha val="43137"/>
                  </a:srgbClr>
                </a:outerShdw>
              </a:effectLst>
              <a:latin typeface="Adobe Song Std L" panose="02020300000000000000" pitchFamily="18" charset="-128"/>
              <a:ea typeface="Adobe Song Std L" panose="02020300000000000000" pitchFamily="18" charset="-128"/>
              <a:cs typeface="Mangal" panose="02040503050203030202" pitchFamily="18" charset="0"/>
            </a:endParaRPr>
          </a:p>
          <a:p>
            <a:pPr>
              <a:spcAft>
                <a:spcPts val="0"/>
              </a:spcAft>
            </a:pPr>
            <a:r>
              <a:rPr lang="en-IN" sz="2800" dirty="0">
                <a:effectLst>
                  <a:outerShdw blurRad="38100" dist="38100" dir="2700000" algn="tl">
                    <a:srgbClr val="000000">
                      <a:alpha val="43137"/>
                    </a:srgbClr>
                  </a:outerShdw>
                </a:effectLst>
                <a:latin typeface="Adobe Song Std L" panose="02020300000000000000" pitchFamily="18" charset="-128"/>
                <a:ea typeface="Adobe Song Std L" panose="02020300000000000000" pitchFamily="18" charset="-128"/>
                <a:cs typeface="Mangal" panose="02040503050203030202" pitchFamily="18" charset="0"/>
              </a:rPr>
              <a:t>Municipal authority </a:t>
            </a:r>
          </a:p>
          <a:p>
            <a:pPr marL="342900" lvl="0" indent="-342900">
              <a:spcAft>
                <a:spcPts val="0"/>
              </a:spcAft>
              <a:buFont typeface="Symbol" panose="05050102010706020507" pitchFamily="18" charset="2"/>
              <a:buChar char=""/>
            </a:pPr>
            <a:r>
              <a:rPr lang="en-IN" dirty="0">
                <a:latin typeface="Times New Roman" panose="02020603050405020304" pitchFamily="18" charset="0"/>
                <a:ea typeface="Calibri" panose="020F0502020204030204" pitchFamily="34" charset="0"/>
                <a:cs typeface="Bookman Old Style" panose="02050604050505020204" pitchFamily="18" charset="0"/>
              </a:rPr>
              <a:t>Implementation + development of required infrastructure</a:t>
            </a:r>
            <a:endParaRPr lang="en-IN" sz="2000" dirty="0">
              <a:latin typeface="Bookman Old Style" panose="02050604050505020204" pitchFamily="18" charset="0"/>
              <a:ea typeface="Calibri" panose="020F0502020204030204" pitchFamily="34" charset="0"/>
              <a:cs typeface="Bookman Old Style" panose="02050604050505020204" pitchFamily="18" charset="0"/>
            </a:endParaRPr>
          </a:p>
          <a:p>
            <a:pPr marL="342900" lvl="0" indent="-342900">
              <a:spcAft>
                <a:spcPts val="0"/>
              </a:spcAft>
              <a:buFont typeface="Symbol" panose="05050102010706020507" pitchFamily="18" charset="2"/>
              <a:buChar char=""/>
            </a:pPr>
            <a:r>
              <a:rPr lang="en-IN" dirty="0">
                <a:latin typeface="Times New Roman" panose="02020603050405020304" pitchFamily="18" charset="0"/>
                <a:ea typeface="Calibri" panose="020F0502020204030204" pitchFamily="34" charset="0"/>
                <a:cs typeface="Bookman Old Style" panose="02050604050505020204" pitchFamily="18" charset="0"/>
              </a:rPr>
              <a:t>Ensures that municipal solid wastes to be handed as per rules.</a:t>
            </a:r>
            <a:endParaRPr lang="en-IN" sz="2000" dirty="0">
              <a:latin typeface="Bookman Old Style" panose="02050604050505020204" pitchFamily="18" charset="0"/>
              <a:ea typeface="Calibri" panose="020F0502020204030204" pitchFamily="34" charset="0"/>
              <a:cs typeface="Bookman Old Style" panose="02050604050505020204" pitchFamily="18" charset="0"/>
            </a:endParaRPr>
          </a:p>
          <a:p>
            <a:pPr marL="342900" lvl="0" indent="-342900">
              <a:spcAft>
                <a:spcPts val="0"/>
              </a:spcAft>
              <a:buFont typeface="Symbol" panose="05050102010706020507" pitchFamily="18" charset="2"/>
              <a:buChar char=""/>
            </a:pPr>
            <a:r>
              <a:rPr lang="en-IN" dirty="0">
                <a:latin typeface="Times New Roman" panose="02020603050405020304" pitchFamily="18" charset="0"/>
                <a:ea typeface="Calibri" panose="020F0502020204030204" pitchFamily="34" charset="0"/>
                <a:cs typeface="Bookman Old Style" panose="02050604050505020204" pitchFamily="18" charset="0"/>
              </a:rPr>
              <a:t>Seeking authorisation from SPCB(state Pollution Control Board)</a:t>
            </a:r>
            <a:endParaRPr lang="en-IN" sz="2000" dirty="0">
              <a:latin typeface="Bookman Old Style" panose="02050604050505020204" pitchFamily="18" charset="0"/>
              <a:ea typeface="Calibri" panose="020F0502020204030204" pitchFamily="34" charset="0"/>
              <a:cs typeface="Bookman Old Style" panose="02050604050505020204" pitchFamily="18" charset="0"/>
            </a:endParaRPr>
          </a:p>
          <a:p>
            <a:pPr marL="342900" lvl="0" indent="-342900">
              <a:spcAft>
                <a:spcPts val="0"/>
              </a:spcAft>
              <a:buFont typeface="Symbol" panose="05050102010706020507" pitchFamily="18" charset="2"/>
              <a:buChar char=""/>
            </a:pPr>
            <a:r>
              <a:rPr lang="en-IN" dirty="0">
                <a:latin typeface="Times New Roman" panose="02020603050405020304" pitchFamily="18" charset="0"/>
                <a:ea typeface="Calibri" panose="020F0502020204030204" pitchFamily="34" charset="0"/>
                <a:cs typeface="Bookman Old Style" panose="02050604050505020204" pitchFamily="18" charset="0"/>
              </a:rPr>
              <a:t>Furnishing annual report.</a:t>
            </a:r>
            <a:endParaRPr lang="en-IN" sz="2000" dirty="0">
              <a:latin typeface="Bookman Old Style" panose="02050604050505020204" pitchFamily="18" charset="0"/>
              <a:ea typeface="Calibri" panose="020F0502020204030204" pitchFamily="34" charset="0"/>
              <a:cs typeface="Bookman Old Style" panose="02050604050505020204" pitchFamily="18" charset="0"/>
            </a:endParaRPr>
          </a:p>
          <a:p>
            <a:pPr marL="342900" lvl="0" indent="-342900">
              <a:spcAft>
                <a:spcPts val="0"/>
              </a:spcAft>
              <a:buFont typeface="Symbol" panose="05050102010706020507" pitchFamily="18" charset="2"/>
              <a:buChar char=""/>
            </a:pPr>
            <a:r>
              <a:rPr lang="en-IN" dirty="0">
                <a:latin typeface="Times New Roman" panose="02020603050405020304" pitchFamily="18" charset="0"/>
                <a:ea typeface="Calibri" panose="020F0502020204030204" pitchFamily="34" charset="0"/>
                <a:cs typeface="Bookman Old Style" panose="02050604050505020204" pitchFamily="18" charset="0"/>
              </a:rPr>
              <a:t>MCD has privatized collection of municipal solid waste</a:t>
            </a:r>
            <a:endParaRPr lang="en-IN" sz="2000" dirty="0">
              <a:latin typeface="Bookman Old Style" panose="02050604050505020204" pitchFamily="18" charset="0"/>
              <a:ea typeface="Calibri" panose="020F0502020204030204" pitchFamily="34" charset="0"/>
              <a:cs typeface="Bookman Old Style" panose="02050604050505020204" pitchFamily="18" charset="0"/>
            </a:endParaRPr>
          </a:p>
          <a:p>
            <a:pPr>
              <a:spcAft>
                <a:spcPts val="0"/>
              </a:spcAft>
            </a:pPr>
            <a:r>
              <a:rPr lang="en-IN" dirty="0">
                <a:latin typeface="Times New Roman" panose="02020603050405020304" pitchFamily="18" charset="0"/>
                <a:ea typeface="Calibri" panose="020F0502020204030204" pitchFamily="34" charset="0"/>
                <a:cs typeface="Bookman Old Style" panose="02050604050505020204" pitchFamily="18" charset="0"/>
              </a:rPr>
              <a:t> </a:t>
            </a:r>
            <a:endParaRPr lang="en-IN" dirty="0"/>
          </a:p>
        </p:txBody>
      </p:sp>
      <p:sp>
        <p:nvSpPr>
          <p:cNvPr id="7" name="Rectangle 6"/>
          <p:cNvSpPr/>
          <p:nvPr/>
        </p:nvSpPr>
        <p:spPr>
          <a:xfrm>
            <a:off x="365760" y="5678120"/>
            <a:ext cx="8534400" cy="892552"/>
          </a:xfrm>
          <a:prstGeom prst="rect">
            <a:avLst/>
          </a:prstGeom>
          <a:solidFill>
            <a:schemeClr val="accent1">
              <a:lumMod val="40000"/>
              <a:lumOff val="60000"/>
            </a:schemeClr>
          </a:solidFill>
        </p:spPr>
        <p:txBody>
          <a:bodyPr wrap="square">
            <a:spAutoFit/>
          </a:bodyPr>
          <a:lstStyle/>
          <a:p>
            <a:pPr>
              <a:spcAft>
                <a:spcPts val="0"/>
              </a:spcAft>
            </a:pPr>
            <a:r>
              <a:rPr lang="en-IN" sz="2400" dirty="0">
                <a:solidFill>
                  <a:schemeClr val="bg1"/>
                </a:solidFill>
                <a:effectLst>
                  <a:outerShdw blurRad="38100" dist="38100" dir="2700000" algn="tl">
                    <a:srgbClr val="000000">
                      <a:alpha val="43137"/>
                    </a:srgbClr>
                  </a:outerShdw>
                </a:effectLst>
                <a:latin typeface="Adobe Song Std L" panose="02020300000000000000" pitchFamily="18" charset="-128"/>
                <a:ea typeface="Adobe Song Std L" panose="02020300000000000000" pitchFamily="18" charset="-128"/>
                <a:cs typeface="Mangal" panose="02040503050203030202" pitchFamily="18" charset="0"/>
              </a:rPr>
              <a:t>Regional MSW Development Approach</a:t>
            </a:r>
            <a:r>
              <a:rPr lang="en-IN" sz="2000" dirty="0">
                <a:solidFill>
                  <a:schemeClr val="bg1"/>
                </a:solidFill>
                <a:effectLst>
                  <a:outerShdw blurRad="38100" dist="38100" dir="2700000" algn="tl">
                    <a:srgbClr val="000000">
                      <a:alpha val="43137"/>
                    </a:srgbClr>
                  </a:outerShdw>
                </a:effectLst>
                <a:latin typeface="Adobe Song Std L" panose="02020300000000000000" pitchFamily="18" charset="-128"/>
                <a:ea typeface="Adobe Song Std L" panose="02020300000000000000" pitchFamily="18" charset="-128"/>
                <a:cs typeface="Mangal" panose="02040503050203030202" pitchFamily="18" charset="0"/>
              </a:rPr>
              <a:t>: </a:t>
            </a:r>
            <a:r>
              <a:rPr lang="en-IN" sz="1400" dirty="0">
                <a:solidFill>
                  <a:srgbClr val="000000"/>
                </a:solidFill>
                <a:latin typeface="Times New Roman" panose="02020603050405020304" pitchFamily="18" charset="0"/>
                <a:ea typeface="Calibri" panose="020F0502020204030204" pitchFamily="34" charset="0"/>
                <a:cs typeface="Bookman Old Style" panose="02050604050505020204" pitchFamily="18" charset="0"/>
              </a:rPr>
              <a:t>where two or more ULB’s work together. A Guidance Note ‘Municipal Solid Waste Management on Regional Basis. Integrated composting, Regional Landfills.</a:t>
            </a:r>
            <a:endParaRPr lang="en-IN" sz="1600" dirty="0">
              <a:solidFill>
                <a:srgbClr val="000000"/>
              </a:solidFill>
              <a:latin typeface="Bookman Old Style" panose="02050604050505020204" pitchFamily="18" charset="0"/>
              <a:ea typeface="Calibri" panose="020F0502020204030204" pitchFamily="34" charset="0"/>
              <a:cs typeface="Bookman Old Style" panose="02050604050505020204" pitchFamily="18" charset="0"/>
            </a:endParaRPr>
          </a:p>
          <a:p>
            <a:pPr>
              <a:spcAft>
                <a:spcPts val="0"/>
              </a:spcAft>
            </a:pPr>
            <a:r>
              <a:rPr lang="en-IN" sz="1400" dirty="0">
                <a:solidFill>
                  <a:srgbClr val="000000"/>
                </a:solidFill>
                <a:latin typeface="Times New Roman" panose="02020603050405020304" pitchFamily="18" charset="0"/>
                <a:ea typeface="Calibri" panose="020F0502020204030204" pitchFamily="34" charset="0"/>
                <a:cs typeface="Bookman Old Style" panose="02050604050505020204" pitchFamily="18" charset="0"/>
              </a:rPr>
              <a:t> </a:t>
            </a:r>
            <a:endParaRPr lang="en-IN" sz="1600" dirty="0">
              <a:solidFill>
                <a:srgbClr val="000000"/>
              </a:solidFill>
              <a:latin typeface="Bookman Old Style" panose="02050604050505020204" pitchFamily="18" charset="0"/>
              <a:ea typeface="Calibri" panose="020F0502020204030204" pitchFamily="34" charset="0"/>
              <a:cs typeface="Bookman Old Style" panose="02050604050505020204" pitchFamily="18" charset="0"/>
            </a:endParaRPr>
          </a:p>
        </p:txBody>
      </p:sp>
    </p:spTree>
    <p:extLst>
      <p:ext uri="{BB962C8B-B14F-4D97-AF65-F5344CB8AC3E}">
        <p14:creationId xmlns:p14="http://schemas.microsoft.com/office/powerpoint/2010/main" val="2418107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304800" y="914400"/>
            <a:ext cx="8382000" cy="0"/>
          </a:xfrm>
          <a:prstGeom prst="line">
            <a:avLst/>
          </a:prstGeom>
          <a:ln/>
        </p:spPr>
        <p:style>
          <a:lnRef idx="2">
            <a:schemeClr val="accent2"/>
          </a:lnRef>
          <a:fillRef idx="0">
            <a:schemeClr val="accent2"/>
          </a:fillRef>
          <a:effectRef idx="1">
            <a:schemeClr val="accent2"/>
          </a:effectRef>
          <a:fontRef idx="minor">
            <a:schemeClr val="tx1"/>
          </a:fontRef>
        </p:style>
      </p:cxnSp>
      <p:sp>
        <p:nvSpPr>
          <p:cNvPr id="5" name="Rectangle 4"/>
          <p:cNvSpPr/>
          <p:nvPr/>
        </p:nvSpPr>
        <p:spPr>
          <a:xfrm>
            <a:off x="228600" y="83403"/>
            <a:ext cx="3962400" cy="830997"/>
          </a:xfrm>
          <a:prstGeom prst="rect">
            <a:avLst/>
          </a:prstGeom>
        </p:spPr>
        <p:txBody>
          <a:bodyPr wrap="square">
            <a:spAutoFit/>
          </a:bodyPr>
          <a:lstStyle/>
          <a:p>
            <a:r>
              <a:rPr lang="en-IN" sz="2400" dirty="0"/>
              <a:t>Coordination between agencies in MSW Planning</a:t>
            </a:r>
          </a:p>
        </p:txBody>
      </p:sp>
      <p:graphicFrame>
        <p:nvGraphicFramePr>
          <p:cNvPr id="7" name="Diagram 6"/>
          <p:cNvGraphicFramePr/>
          <p:nvPr>
            <p:extLst>
              <p:ext uri="{D42A27DB-BD31-4B8C-83A1-F6EECF244321}">
                <p14:modId xmlns:p14="http://schemas.microsoft.com/office/powerpoint/2010/main" val="2391110581"/>
              </p:ext>
            </p:extLst>
          </p:nvPr>
        </p:nvGraphicFramePr>
        <p:xfrm>
          <a:off x="0" y="885092"/>
          <a:ext cx="4633700" cy="53633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p:cNvSpPr txBox="1"/>
          <p:nvPr/>
        </p:nvSpPr>
        <p:spPr>
          <a:xfrm>
            <a:off x="6782937" y="53359"/>
            <a:ext cx="2667000" cy="830997"/>
          </a:xfrm>
          <a:prstGeom prst="rect">
            <a:avLst/>
          </a:prstGeom>
          <a:noFill/>
        </p:spPr>
        <p:txBody>
          <a:bodyPr wrap="square" rtlCol="0">
            <a:spAutoFit/>
          </a:bodyPr>
          <a:lstStyle/>
          <a:p>
            <a:r>
              <a:rPr lang="en-IN" sz="2400" dirty="0"/>
              <a:t>Financing organisations</a:t>
            </a:r>
          </a:p>
        </p:txBody>
      </p:sp>
      <p:sp>
        <p:nvSpPr>
          <p:cNvPr id="9" name="TextBox 8"/>
          <p:cNvSpPr txBox="1"/>
          <p:nvPr/>
        </p:nvSpPr>
        <p:spPr>
          <a:xfrm>
            <a:off x="4648200" y="974488"/>
            <a:ext cx="4801737" cy="4524315"/>
          </a:xfrm>
          <a:prstGeom prst="rect">
            <a:avLst/>
          </a:prstGeom>
          <a:noFill/>
        </p:spPr>
        <p:txBody>
          <a:bodyPr wrap="square" rtlCol="0">
            <a:spAutoFit/>
          </a:bodyPr>
          <a:lstStyle/>
          <a:p>
            <a:r>
              <a:rPr lang="en-IN" dirty="0"/>
              <a:t>Capital Expenditure Funding </a:t>
            </a:r>
          </a:p>
          <a:p>
            <a:r>
              <a:rPr lang="en-IN" dirty="0"/>
              <a:t>Grants from JNNURM Fund </a:t>
            </a:r>
          </a:p>
          <a:p>
            <a:r>
              <a:rPr lang="en-IN" dirty="0"/>
              <a:t>• Subsidies from MNRE</a:t>
            </a:r>
          </a:p>
          <a:p>
            <a:r>
              <a:rPr lang="en-IN" dirty="0"/>
              <a:t>•PPP as a source of Capital Funding </a:t>
            </a:r>
          </a:p>
          <a:p>
            <a:r>
              <a:rPr lang="en-IN" dirty="0"/>
              <a:t>• Other National / State Level Infrastructure Funds </a:t>
            </a:r>
          </a:p>
          <a:p>
            <a:r>
              <a:rPr lang="en-IN" dirty="0"/>
              <a:t>• Loans from Financial Institution, Bank Loans </a:t>
            </a:r>
          </a:p>
          <a:p>
            <a:r>
              <a:rPr lang="en-IN" dirty="0"/>
              <a:t>•funds under 13th Finance Commission </a:t>
            </a:r>
          </a:p>
          <a:p>
            <a:endParaRPr lang="en-IN" dirty="0"/>
          </a:p>
          <a:p>
            <a:r>
              <a:rPr lang="en-IN" dirty="0"/>
              <a:t>Meeting Operation &amp; </a:t>
            </a:r>
            <a:r>
              <a:rPr lang="en-IN" dirty="0" err="1"/>
              <a:t>Maintenence</a:t>
            </a:r>
            <a:r>
              <a:rPr lang="en-IN" dirty="0"/>
              <a:t> Expenses </a:t>
            </a:r>
          </a:p>
          <a:p>
            <a:r>
              <a:rPr lang="en-IN" dirty="0"/>
              <a:t>• Private Party Investment in Operation &amp; </a:t>
            </a:r>
            <a:r>
              <a:rPr lang="en-IN" dirty="0" err="1"/>
              <a:t>Maintenence</a:t>
            </a:r>
            <a:r>
              <a:rPr lang="en-IN" dirty="0"/>
              <a:t> </a:t>
            </a:r>
          </a:p>
          <a:p>
            <a:r>
              <a:rPr lang="en-IN" dirty="0"/>
              <a:t>• Institutional Finance </a:t>
            </a:r>
          </a:p>
          <a:p>
            <a:r>
              <a:rPr lang="en-IN" dirty="0"/>
              <a:t>• Bank Loans </a:t>
            </a:r>
          </a:p>
          <a:p>
            <a:r>
              <a:rPr lang="en-IN" dirty="0"/>
              <a:t> </a:t>
            </a:r>
          </a:p>
          <a:p>
            <a:endParaRPr lang="en-IN" dirty="0"/>
          </a:p>
        </p:txBody>
      </p:sp>
      <p:sp>
        <p:nvSpPr>
          <p:cNvPr id="10" name="Rectangle 9"/>
          <p:cNvSpPr/>
          <p:nvPr/>
        </p:nvSpPr>
        <p:spPr>
          <a:xfrm>
            <a:off x="4572000" y="4876800"/>
            <a:ext cx="4572000" cy="1870512"/>
          </a:xfrm>
          <a:prstGeom prst="rect">
            <a:avLst/>
          </a:prstGeom>
        </p:spPr>
        <p:txBody>
          <a:bodyPr>
            <a:spAutoFit/>
          </a:bodyPr>
          <a:lstStyle/>
          <a:p>
            <a:pPr>
              <a:lnSpc>
                <a:spcPct val="107000"/>
              </a:lnSpc>
              <a:spcAft>
                <a:spcPts val="0"/>
              </a:spcAft>
            </a:pPr>
            <a:r>
              <a:rPr lang="en-IN" dirty="0">
                <a:solidFill>
                  <a:schemeClr val="accent6">
                    <a:lumMod val="75000"/>
                  </a:schemeClr>
                </a:solidFill>
                <a:latin typeface="Times New Roman" panose="02020603050405020304" pitchFamily="18" charset="0"/>
                <a:ea typeface="Calibri" panose="020F0502020204030204" pitchFamily="34" charset="0"/>
                <a:cs typeface="Mangal" panose="02040503050203030202" pitchFamily="18" charset="0"/>
              </a:rPr>
              <a:t>Role of Resident Welfare Associations (RWAs), Non-governmental Organizations (NGOs), and Community Based Organizations (CBO)</a:t>
            </a:r>
            <a:endParaRPr lang="en-IN" dirty="0">
              <a:solidFill>
                <a:schemeClr val="accent6">
                  <a:lumMod val="75000"/>
                </a:schemeClr>
              </a:solidFill>
              <a:latin typeface="Calibri" panose="020F0502020204030204" pitchFamily="34" charset="0"/>
              <a:ea typeface="Calibri" panose="020F0502020204030204" pitchFamily="34" charset="0"/>
              <a:cs typeface="Mangal" panose="02040503050203030202" pitchFamily="18" charset="0"/>
            </a:endParaRPr>
          </a:p>
          <a:p>
            <a:pPr marL="342900" lvl="0" indent="-342900">
              <a:lnSpc>
                <a:spcPct val="107000"/>
              </a:lnSpc>
              <a:spcAft>
                <a:spcPts val="0"/>
              </a:spcAft>
              <a:buFont typeface="Symbol" panose="05050102010706020507" pitchFamily="18" charset="2"/>
              <a:buChar char=""/>
            </a:pPr>
            <a:r>
              <a:rPr lang="en-IN" dirty="0">
                <a:latin typeface="Times New Roman" panose="02020603050405020304" pitchFamily="18" charset="0"/>
                <a:ea typeface="Calibri" panose="020F0502020204030204" pitchFamily="34" charset="0"/>
                <a:cs typeface="Mangal" panose="02040503050203030202" pitchFamily="18" charset="0"/>
              </a:rPr>
              <a:t>community is keen to manage its own waste</a:t>
            </a:r>
            <a:endParaRPr lang="en-IN" dirty="0">
              <a:latin typeface="Calibri" panose="020F0502020204030204" pitchFamily="34" charset="0"/>
              <a:ea typeface="Calibri" panose="020F0502020204030204" pitchFamily="34" charset="0"/>
              <a:cs typeface="Mangal" panose="02040503050203030202" pitchFamily="18" charset="0"/>
            </a:endParaRPr>
          </a:p>
          <a:p>
            <a:pPr marL="342900" lvl="0" indent="-342900">
              <a:lnSpc>
                <a:spcPct val="107000"/>
              </a:lnSpc>
              <a:spcAft>
                <a:spcPts val="0"/>
              </a:spcAft>
              <a:buFont typeface="Symbol" panose="05050102010706020507" pitchFamily="18" charset="2"/>
              <a:buChar char=""/>
            </a:pPr>
            <a:r>
              <a:rPr lang="en-IN" dirty="0">
                <a:latin typeface="Times New Roman" panose="02020603050405020304" pitchFamily="18" charset="0"/>
                <a:ea typeface="Calibri" panose="020F0502020204030204" pitchFamily="34" charset="0"/>
                <a:cs typeface="Mangal" panose="02040503050203030202" pitchFamily="18" charset="0"/>
              </a:rPr>
              <a:t>help in door to-door collection and source segregation of waste</a:t>
            </a:r>
            <a:endParaRPr lang="en-IN"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7111142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2502" y="321974"/>
            <a:ext cx="8741535" cy="7617470"/>
          </a:xfrm>
          <a:prstGeom prst="rect">
            <a:avLst/>
          </a:prstGeom>
          <a:noFill/>
        </p:spPr>
        <p:txBody>
          <a:bodyPr wrap="square" rtlCol="0">
            <a:spAutoFit/>
          </a:bodyPr>
          <a:lstStyle/>
          <a:p>
            <a:r>
              <a:rPr lang="en-IN" sz="2500" b="1" dirty="0"/>
              <a:t>Planning Provisions</a:t>
            </a:r>
          </a:p>
          <a:p>
            <a:endParaRPr lang="en-IN" sz="1600" b="1" dirty="0"/>
          </a:p>
          <a:p>
            <a:pPr marL="342907" indent="-342907">
              <a:buFont typeface="Arial" panose="020B0604020202020204" pitchFamily="34" charset="0"/>
              <a:buChar char="•"/>
            </a:pPr>
            <a:r>
              <a:rPr lang="en-IN" sz="1600" dirty="0" err="1"/>
              <a:t>Dhalaos</a:t>
            </a:r>
            <a:r>
              <a:rPr lang="en-IN" sz="1600" dirty="0"/>
              <a:t> including facility of segregation of biodegradable and recyclable solid waste should be provided.</a:t>
            </a:r>
          </a:p>
          <a:p>
            <a:r>
              <a:rPr lang="en-IN" sz="1600" dirty="0"/>
              <a:t>    </a:t>
            </a:r>
            <a:r>
              <a:rPr lang="en-IN" sz="1600" b="1" dirty="0"/>
              <a:t>1 unit = 200 </a:t>
            </a:r>
            <a:r>
              <a:rPr lang="en-IN" sz="1600" b="1" dirty="0" err="1"/>
              <a:t>sqmt</a:t>
            </a:r>
            <a:r>
              <a:rPr lang="en-IN" sz="1600" b="1" dirty="0"/>
              <a:t>. for 10000 population</a:t>
            </a:r>
            <a:r>
              <a:rPr lang="en-IN" sz="1600" dirty="0"/>
              <a:t>. ( as / master plan Delhi 2021 )</a:t>
            </a:r>
          </a:p>
          <a:p>
            <a:r>
              <a:rPr lang="en-IN" sz="1600" dirty="0"/>
              <a:t> </a:t>
            </a:r>
          </a:p>
          <a:p>
            <a:pPr marL="342907" indent="-342907">
              <a:buFont typeface="Arial" panose="020B0604020202020204" pitchFamily="34" charset="0"/>
              <a:buChar char="•"/>
            </a:pPr>
            <a:r>
              <a:rPr lang="en-IN" sz="1600" dirty="0"/>
              <a:t>Reduce disposal of waste in landfills by proper segregation of waste at source, post-occupancy.</a:t>
            </a:r>
          </a:p>
          <a:p>
            <a:r>
              <a:rPr lang="en-IN" sz="1600" dirty="0"/>
              <a:t>				</a:t>
            </a:r>
          </a:p>
          <a:p>
            <a:r>
              <a:rPr lang="en-IN" sz="1600" dirty="0"/>
              <a:t>				Develop a waste management plan for the project and identify methods to segregate and</a:t>
            </a:r>
          </a:p>
          <a:p>
            <a:r>
              <a:rPr lang="en-IN" sz="1600" dirty="0"/>
              <a:t>				efficiently dispose waste.</a:t>
            </a:r>
          </a:p>
          <a:p>
            <a:endParaRPr lang="en-IN" sz="1600" dirty="0"/>
          </a:p>
          <a:p>
            <a:r>
              <a:rPr lang="en-IN" sz="1600" dirty="0"/>
              <a:t>				Place colour coded waste bins in all public areas to collect recyclable waste such as organic</a:t>
            </a:r>
          </a:p>
          <a:p>
            <a:r>
              <a:rPr lang="en-IN" sz="1600" dirty="0"/>
              <a:t>				waste, paper, glass, plastic, cardboard, metal, e-waste, etc., at source of generation.</a:t>
            </a:r>
          </a:p>
          <a:p>
            <a:endParaRPr lang="en-IN" sz="1600" dirty="0"/>
          </a:p>
          <a:p>
            <a:r>
              <a:rPr lang="en-IN" sz="1600" dirty="0"/>
              <a:t>				Insist on segregation of waste in residential and commercial buildings for proper collection</a:t>
            </a:r>
          </a:p>
          <a:p>
            <a:r>
              <a:rPr lang="en-IN" sz="1600" dirty="0"/>
              <a:t>				and disposal</a:t>
            </a:r>
          </a:p>
          <a:p>
            <a:r>
              <a:rPr lang="en-IN" sz="1600" dirty="0"/>
              <a:t>				</a:t>
            </a:r>
            <a:r>
              <a:rPr lang="en-IN" sz="1600" b="1" dirty="0"/>
              <a:t>( IGBC Green Townships Rating System )</a:t>
            </a:r>
          </a:p>
          <a:p>
            <a:endParaRPr lang="en-IN" sz="1600" b="1" dirty="0"/>
          </a:p>
          <a:p>
            <a:pPr marL="285756" indent="-285756">
              <a:buFont typeface="Arial" panose="020B0604020202020204" pitchFamily="34" charset="0"/>
              <a:buChar char="•"/>
            </a:pPr>
            <a:r>
              <a:rPr lang="en-IN" sz="1600" dirty="0"/>
              <a:t>Sustainable approach for solid waste management is “ 3  R ”</a:t>
            </a:r>
          </a:p>
          <a:p>
            <a:r>
              <a:rPr lang="en-IN" sz="1600" b="1" dirty="0"/>
              <a:t>					1. Reduce</a:t>
            </a:r>
          </a:p>
          <a:p>
            <a:r>
              <a:rPr lang="en-IN" sz="1600" b="1" dirty="0"/>
              <a:t>					2. Recycle </a:t>
            </a:r>
          </a:p>
          <a:p>
            <a:r>
              <a:rPr lang="en-IN" sz="1600" b="1" dirty="0"/>
              <a:t>					3. Reuse</a:t>
            </a:r>
          </a:p>
          <a:p>
            <a:endParaRPr lang="en-IN" sz="1600" dirty="0"/>
          </a:p>
          <a:p>
            <a:endParaRPr lang="en-IN" sz="1600" dirty="0"/>
          </a:p>
          <a:p>
            <a:endParaRPr lang="en-IN" sz="1600" b="1" dirty="0"/>
          </a:p>
          <a:p>
            <a:endParaRPr lang="en-IN" sz="1600" b="1" dirty="0"/>
          </a:p>
        </p:txBody>
      </p:sp>
      <p:cxnSp>
        <p:nvCxnSpPr>
          <p:cNvPr id="3" name="Straight Connector 2"/>
          <p:cNvCxnSpPr/>
          <p:nvPr/>
        </p:nvCxnSpPr>
        <p:spPr>
          <a:xfrm>
            <a:off x="304800" y="914400"/>
            <a:ext cx="8382000" cy="0"/>
          </a:xfrm>
          <a:prstGeom prst="line">
            <a:avLst/>
          </a:prstGeom>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7357888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7389" y="167426"/>
            <a:ext cx="8413124" cy="5914568"/>
          </a:xfrm>
          <a:prstGeom prst="rect">
            <a:avLst/>
          </a:prstGeom>
          <a:noFill/>
        </p:spPr>
        <p:txBody>
          <a:bodyPr wrap="square" rtlCol="0">
            <a:spAutoFit/>
          </a:bodyPr>
          <a:lstStyle/>
          <a:p>
            <a:r>
              <a:rPr lang="en-IN" sz="1600" b="1" dirty="0"/>
              <a:t>Municipal Solid Waste (Management &amp; Handling)Rules, 2000 (MSW Rules)</a:t>
            </a:r>
          </a:p>
          <a:p>
            <a:r>
              <a:rPr lang="en-IN" sz="1600" dirty="0"/>
              <a:t>	These rules are applicable to every municipal authority responsible for collection, segregation, storage, transportation, processing and disposal of municipal solids. These rules provide specifications : </a:t>
            </a:r>
          </a:p>
          <a:p>
            <a:endParaRPr lang="en-IN" sz="1600" dirty="0"/>
          </a:p>
          <a:p>
            <a:pPr marL="285756" indent="-285756">
              <a:buFont typeface="Wingdings" panose="05000000000000000000" pitchFamily="2" charset="2"/>
              <a:buChar char="Ø"/>
            </a:pPr>
            <a:r>
              <a:rPr lang="en-IN" sz="1600" dirty="0"/>
              <a:t>	Specifications relating to </a:t>
            </a:r>
            <a:r>
              <a:rPr lang="en-IN" sz="1600" b="1" dirty="0"/>
              <a:t>collection, segregation, storage, transportation, processing and disposal of municipal solid 	waste</a:t>
            </a:r>
          </a:p>
          <a:p>
            <a:pPr marL="285756" indent="-285756">
              <a:buFont typeface="Wingdings" panose="05000000000000000000" pitchFamily="2" charset="2"/>
              <a:buChar char="Ø"/>
            </a:pPr>
            <a:r>
              <a:rPr lang="en-IN" sz="1600" dirty="0"/>
              <a:t>   Specifications for </a:t>
            </a:r>
            <a:r>
              <a:rPr lang="en-IN" sz="1600" b="1" dirty="0"/>
              <a:t>landfilling indicating; site selection, facilities at the site, specifications for landfilling, Pollution      	prevention, water quality monitoring, ambient air quality monitoring, Plantation at landfill site</a:t>
            </a:r>
            <a:r>
              <a:rPr lang="en-IN" sz="1600" dirty="0"/>
              <a:t>, closure of  	landfill site and post care.</a:t>
            </a:r>
          </a:p>
          <a:p>
            <a:endParaRPr lang="en-IN" sz="1600" dirty="0"/>
          </a:p>
          <a:p>
            <a:r>
              <a:rPr lang="en-IN" sz="1600" b="1" dirty="0"/>
              <a:t>Specifications for landfill Sites:</a:t>
            </a:r>
          </a:p>
          <a:p>
            <a:r>
              <a:rPr lang="en-IN" sz="1600" b="1" dirty="0"/>
              <a:t>(a) Site selection:</a:t>
            </a:r>
          </a:p>
          <a:p>
            <a:pPr marL="285756" indent="-285756">
              <a:buFont typeface="Arial" panose="020B0604020202020204" pitchFamily="34" charset="0"/>
              <a:buChar char="•"/>
            </a:pPr>
            <a:r>
              <a:rPr lang="en-IN" sz="1600" dirty="0"/>
              <a:t>The site selection shall be done based on examination of </a:t>
            </a:r>
            <a:r>
              <a:rPr lang="en-IN" sz="1600" b="1" dirty="0"/>
              <a:t>environmental issues. </a:t>
            </a:r>
          </a:p>
          <a:p>
            <a:pPr marL="285756" indent="-285756">
              <a:buFont typeface="Arial" panose="020B0604020202020204" pitchFamily="34" charset="0"/>
              <a:buChar char="•"/>
            </a:pPr>
            <a:r>
              <a:rPr lang="en-IN" sz="1600" dirty="0"/>
              <a:t>The landfill facility shall be nearby waste processing plant or an integral part of it. The landfill site shall be </a:t>
            </a:r>
            <a:r>
              <a:rPr lang="en-IN" sz="1600" b="1" dirty="0"/>
              <a:t>designed for 20-25 years. </a:t>
            </a:r>
          </a:p>
          <a:p>
            <a:pPr marL="285756" indent="-285756">
              <a:buFont typeface="Arial" panose="020B0604020202020204" pitchFamily="34" charset="0"/>
              <a:buChar char="•"/>
            </a:pPr>
            <a:r>
              <a:rPr lang="en-IN" sz="1600" dirty="0"/>
              <a:t>The proposed landfill site should be away from habitation clusters, forest areas, water bodies, monuments, national Parks, Wetlands and places of important cultural, historical or religious interest. </a:t>
            </a:r>
          </a:p>
          <a:p>
            <a:pPr marL="285756" indent="-285756">
              <a:buFont typeface="Arial" panose="020B0604020202020204" pitchFamily="34" charset="0"/>
              <a:buChar char="•"/>
            </a:pPr>
            <a:r>
              <a:rPr lang="en-IN" sz="1600" dirty="0"/>
              <a:t>Approval shall be taken from the concerned authorities in case the landfill site is located within </a:t>
            </a:r>
            <a:r>
              <a:rPr lang="en-IN" sz="1600" b="1" dirty="0"/>
              <a:t>20 km from the airport/airbase.</a:t>
            </a:r>
          </a:p>
          <a:p>
            <a:pPr marL="285756" indent="-285756">
              <a:buFont typeface="Arial" panose="020B0604020202020204" pitchFamily="34" charset="0"/>
              <a:buChar char="•"/>
            </a:pPr>
            <a:endParaRPr lang="en-IN" sz="2117" b="1" dirty="0"/>
          </a:p>
          <a:p>
            <a:endParaRPr lang="en-IN" sz="2117" b="1" dirty="0"/>
          </a:p>
        </p:txBody>
      </p:sp>
    </p:spTree>
    <p:extLst>
      <p:ext uri="{BB962C8B-B14F-4D97-AF65-F5344CB8AC3E}">
        <p14:creationId xmlns:p14="http://schemas.microsoft.com/office/powerpoint/2010/main" val="2447061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533400"/>
            <a:ext cx="7620000" cy="4431983"/>
          </a:xfrm>
          <a:prstGeom prst="rect">
            <a:avLst/>
          </a:prstGeom>
          <a:noFill/>
        </p:spPr>
        <p:txBody>
          <a:bodyPr wrap="square" rtlCol="0">
            <a:spAutoFit/>
          </a:bodyPr>
          <a:lstStyle/>
          <a:p>
            <a:r>
              <a:rPr lang="en-US" sz="2200" b="1" u="sng" dirty="0"/>
              <a:t>Sanitary Landfill:</a:t>
            </a:r>
          </a:p>
          <a:p>
            <a:endParaRPr lang="en-US" sz="2200" b="1" u="sng" dirty="0"/>
          </a:p>
          <a:p>
            <a:pPr marL="342900" indent="-342900">
              <a:buFont typeface="Arial" pitchFamily="34" charset="0"/>
              <a:buChar char="•"/>
            </a:pPr>
            <a:r>
              <a:rPr lang="en-US" sz="2200" dirty="0"/>
              <a:t>This is a fully engineered disposal option in which the selected site for disposal is carefully observed and kept at check.</a:t>
            </a:r>
          </a:p>
          <a:p>
            <a:pPr marL="342900" indent="-342900">
              <a:buFont typeface="Arial" pitchFamily="34" charset="0"/>
              <a:buChar char="•"/>
            </a:pPr>
            <a:endParaRPr lang="en-US" sz="2200" dirty="0"/>
          </a:p>
          <a:p>
            <a:pPr marL="342900" indent="-342900">
              <a:buFont typeface="Arial" pitchFamily="34" charset="0"/>
              <a:buChar char="•"/>
            </a:pPr>
            <a:r>
              <a:rPr lang="en-US" sz="2200" dirty="0"/>
              <a:t>Operators of sanitary landfills can </a:t>
            </a:r>
            <a:r>
              <a:rPr lang="en-US" sz="2200" dirty="0" err="1"/>
              <a:t>therby</a:t>
            </a:r>
            <a:r>
              <a:rPr lang="en-US" sz="2200" dirty="0"/>
              <a:t> control the effects of </a:t>
            </a:r>
            <a:r>
              <a:rPr lang="en-US" sz="2200" dirty="0" err="1"/>
              <a:t>lechate</a:t>
            </a:r>
            <a:r>
              <a:rPr lang="en-US" sz="2200" dirty="0"/>
              <a:t> (polluted discharge from a landfill) and gas production.</a:t>
            </a:r>
          </a:p>
          <a:p>
            <a:pPr marL="342900" indent="-342900">
              <a:buFont typeface="Arial" pitchFamily="34" charset="0"/>
              <a:buChar char="•"/>
            </a:pPr>
            <a:endParaRPr lang="en-US" sz="2200" dirty="0"/>
          </a:p>
          <a:p>
            <a:pPr marL="342900" indent="-342900">
              <a:buFont typeface="Arial" pitchFamily="34" charset="0"/>
              <a:buChar char="•"/>
            </a:pPr>
            <a:r>
              <a:rPr lang="en-US" sz="2200" dirty="0"/>
              <a:t>This method is suitable where </a:t>
            </a:r>
          </a:p>
          <a:p>
            <a:pPr marL="800100" lvl="1" indent="-342900">
              <a:buFont typeface="Arial" pitchFamily="34" charset="0"/>
              <a:buChar char="•"/>
            </a:pPr>
            <a:r>
              <a:rPr lang="en-US" sz="2200" dirty="0"/>
              <a:t>Land is available at an affordable price </a:t>
            </a:r>
          </a:p>
          <a:p>
            <a:pPr marL="800100" lvl="1" indent="-342900">
              <a:buFont typeface="Arial" pitchFamily="34" charset="0"/>
              <a:buChar char="•"/>
            </a:pPr>
            <a:r>
              <a:rPr lang="en-US" sz="2200" dirty="0"/>
              <a:t>There is sufficient workforce </a:t>
            </a:r>
          </a:p>
          <a:p>
            <a:pPr marL="800100" lvl="1" indent="-342900">
              <a:buFont typeface="Arial" pitchFamily="34" charset="0"/>
              <a:buChar char="•"/>
            </a:pPr>
            <a:r>
              <a:rPr lang="en-US" sz="2200" dirty="0"/>
              <a:t>Financial assistance is assured to maintain the site</a:t>
            </a:r>
          </a:p>
          <a:p>
            <a:endParaRPr lang="en-US" dirty="0"/>
          </a:p>
        </p:txBody>
      </p:sp>
      <p:cxnSp>
        <p:nvCxnSpPr>
          <p:cNvPr id="3" name="Straight Connector 2"/>
          <p:cNvCxnSpPr/>
          <p:nvPr/>
        </p:nvCxnSpPr>
        <p:spPr>
          <a:xfrm>
            <a:off x="304800" y="914400"/>
            <a:ext cx="8382000" cy="0"/>
          </a:xfrm>
          <a:prstGeom prst="line">
            <a:avLst/>
          </a:prstGeom>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26282665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5570" y="167425"/>
            <a:ext cx="8770513" cy="6555641"/>
          </a:xfrm>
          <a:prstGeom prst="rect">
            <a:avLst/>
          </a:prstGeom>
          <a:noFill/>
        </p:spPr>
        <p:txBody>
          <a:bodyPr wrap="square" rtlCol="0">
            <a:spAutoFit/>
          </a:bodyPr>
          <a:lstStyle/>
          <a:p>
            <a:r>
              <a:rPr lang="en-IN" sz="2000" b="1" dirty="0"/>
              <a:t>	</a:t>
            </a:r>
            <a:r>
              <a:rPr lang="en-IN" sz="1600" b="1" dirty="0"/>
              <a:t>(b) Facilities at Site:</a:t>
            </a:r>
          </a:p>
          <a:p>
            <a:endParaRPr lang="en-IN" sz="1600" b="1" dirty="0"/>
          </a:p>
          <a:p>
            <a:pPr marL="800116" lvl="1" indent="-342907">
              <a:buFont typeface="Arial" panose="020B0604020202020204" pitchFamily="34" charset="0"/>
              <a:buChar char="•"/>
            </a:pPr>
            <a:r>
              <a:rPr lang="en-IN" sz="1600" dirty="0"/>
              <a:t>The landfill shall be fenced with proper gate at entrance for monitoring incoming wastes/vehicles, to prevent entry of cattle, to keep record movement of vehicles and wastes, etc. </a:t>
            </a:r>
          </a:p>
          <a:p>
            <a:pPr marL="800116" lvl="1" indent="-342907">
              <a:buFont typeface="Arial" panose="020B0604020202020204" pitchFamily="34" charset="0"/>
              <a:buChar char="•"/>
            </a:pPr>
            <a:r>
              <a:rPr lang="en-IN" sz="1600" dirty="0"/>
              <a:t>Also, provision of weigh-bridge may be made for assessing quantum of wastes. </a:t>
            </a:r>
          </a:p>
          <a:p>
            <a:pPr marL="800116" lvl="1" indent="-342907">
              <a:buFont typeface="Arial" panose="020B0604020202020204" pitchFamily="34" charset="0"/>
              <a:buChar char="•"/>
            </a:pPr>
            <a:r>
              <a:rPr lang="en-IN" sz="1600" dirty="0"/>
              <a:t>Drinking water and other sanitary facilities and other safety measures including health check up shall be provided to workers.</a:t>
            </a:r>
          </a:p>
          <a:p>
            <a:r>
              <a:rPr lang="en-IN" sz="1600" b="1" dirty="0"/>
              <a:t>	(c) Specification for land filling:</a:t>
            </a:r>
          </a:p>
          <a:p>
            <a:pPr marL="800116" lvl="1" indent="-342907">
              <a:buFont typeface="Arial" panose="020B0604020202020204" pitchFamily="34" charset="0"/>
              <a:buChar char="•"/>
            </a:pPr>
            <a:r>
              <a:rPr lang="en-IN" sz="1600" dirty="0"/>
              <a:t>Waste subjected to landfilling shall be compacted in thin layers to </a:t>
            </a:r>
            <a:r>
              <a:rPr lang="en-IN" sz="1600" b="1" dirty="0"/>
              <a:t>achieve maximum capacity of landfill</a:t>
            </a:r>
            <a:r>
              <a:rPr lang="en-IN" sz="1600" dirty="0"/>
              <a:t>. </a:t>
            </a:r>
          </a:p>
          <a:p>
            <a:pPr marL="800116" lvl="1" indent="-342907">
              <a:buFont typeface="Arial" panose="020B0604020202020204" pitchFamily="34" charset="0"/>
              <a:buChar char="•"/>
            </a:pPr>
            <a:r>
              <a:rPr lang="en-IN" sz="1600" dirty="0"/>
              <a:t>The disposed wastes shall be covered immediately/at the end of working day with 10 cm of soil.</a:t>
            </a:r>
          </a:p>
          <a:p>
            <a:pPr marL="800116" lvl="1" indent="-342907">
              <a:buFont typeface="Arial" panose="020B0604020202020204" pitchFamily="34" charset="0"/>
              <a:buChar char="•"/>
            </a:pPr>
            <a:r>
              <a:rPr lang="en-IN" sz="1600" dirty="0"/>
              <a:t>Waste subjected to landfilling shall be compacted in thin layers to achieve maximum capacity of landfill</a:t>
            </a:r>
          </a:p>
          <a:p>
            <a:pPr marL="800116" lvl="1" indent="-342907">
              <a:buFont typeface="Arial" panose="020B0604020202020204" pitchFamily="34" charset="0"/>
              <a:buChar char="•"/>
            </a:pPr>
            <a:r>
              <a:rPr lang="en-IN" sz="1600" dirty="0"/>
              <a:t>Proper drainage to be provided to divert run-off water from the active landfill cell.</a:t>
            </a:r>
          </a:p>
          <a:p>
            <a:pPr marL="800116" lvl="1" indent="-342907">
              <a:buFont typeface="Arial" panose="020B0604020202020204" pitchFamily="34" charset="0"/>
              <a:buChar char="•"/>
            </a:pPr>
            <a:r>
              <a:rPr lang="en-IN" sz="1600" dirty="0"/>
              <a:t>Also, provision of weigh-bridge may be made for assessing quantum of wastes. </a:t>
            </a:r>
          </a:p>
          <a:p>
            <a:pPr marL="800116" lvl="1" indent="-342907">
              <a:buFont typeface="Arial" panose="020B0604020202020204" pitchFamily="34" charset="0"/>
              <a:buChar char="•"/>
            </a:pPr>
            <a:r>
              <a:rPr lang="en-IN" sz="1600" dirty="0"/>
              <a:t>Drinking water and other sanitary facilities and other safety measures including health check up shall be provided to workers.</a:t>
            </a:r>
          </a:p>
          <a:p>
            <a:pPr lvl="1"/>
            <a:r>
              <a:rPr lang="en-IN" sz="1600" b="1" dirty="0"/>
              <a:t>(d) Pollution Prevention:</a:t>
            </a:r>
          </a:p>
          <a:p>
            <a:pPr marL="800116" lvl="1" indent="-342907">
              <a:buFont typeface="Arial" panose="020B0604020202020204" pitchFamily="34" charset="0"/>
              <a:buChar char="•"/>
            </a:pPr>
            <a:r>
              <a:rPr lang="en-IN" sz="1600" dirty="0"/>
              <a:t>The water table should be at least 2 m below the base clay or amended soil barrier layer. </a:t>
            </a:r>
          </a:p>
          <a:p>
            <a:pPr marL="800116" lvl="1" indent="-342907">
              <a:buFont typeface="Arial" panose="020B0604020202020204" pitchFamily="34" charset="0"/>
              <a:buChar char="•"/>
            </a:pPr>
            <a:r>
              <a:rPr lang="en-IN" sz="1600" dirty="0"/>
              <a:t>Provision of leachate collection and treatment shall be made as per standards </a:t>
            </a:r>
          </a:p>
          <a:p>
            <a:pPr lvl="1"/>
            <a:endParaRPr lang="en-IN" sz="1600" dirty="0"/>
          </a:p>
          <a:p>
            <a:pPr lvl="1"/>
            <a:endParaRPr lang="en-IN" sz="1600" dirty="0"/>
          </a:p>
          <a:p>
            <a:r>
              <a:rPr lang="en-IN" sz="1600" b="1" dirty="0"/>
              <a:t>	</a:t>
            </a:r>
            <a:r>
              <a:rPr lang="en-IN" sz="1600" dirty="0"/>
              <a:t>. </a:t>
            </a:r>
          </a:p>
          <a:p>
            <a:r>
              <a:rPr lang="en-IN" sz="1600" dirty="0"/>
              <a:t>		</a:t>
            </a:r>
          </a:p>
        </p:txBody>
      </p:sp>
    </p:spTree>
    <p:extLst>
      <p:ext uri="{BB962C8B-B14F-4D97-AF65-F5344CB8AC3E}">
        <p14:creationId xmlns:p14="http://schemas.microsoft.com/office/powerpoint/2010/main" val="202297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5570" y="128788"/>
            <a:ext cx="8770513" cy="5016758"/>
          </a:xfrm>
          <a:prstGeom prst="rect">
            <a:avLst/>
          </a:prstGeom>
          <a:noFill/>
        </p:spPr>
        <p:txBody>
          <a:bodyPr wrap="square" rtlCol="0">
            <a:spAutoFit/>
          </a:bodyPr>
          <a:lstStyle/>
          <a:p>
            <a:pPr lvl="1"/>
            <a:r>
              <a:rPr lang="en-IN" sz="1600" b="1" dirty="0"/>
              <a:t>(e)Water quality monitoring:</a:t>
            </a:r>
          </a:p>
          <a:p>
            <a:pPr marL="800116" lvl="1" indent="-342907">
              <a:buFont typeface="Arial" panose="020B0604020202020204" pitchFamily="34" charset="0"/>
              <a:buChar char="•"/>
            </a:pPr>
            <a:r>
              <a:rPr lang="en-IN" sz="1600" dirty="0"/>
              <a:t>Ground water quality to be monitored within 50 m periphery of landfill site.</a:t>
            </a:r>
          </a:p>
          <a:p>
            <a:pPr marL="800116" lvl="1" indent="-342907">
              <a:buFont typeface="Arial" panose="020B0604020202020204" pitchFamily="34" charset="0"/>
              <a:buChar char="•"/>
            </a:pPr>
            <a:r>
              <a:rPr lang="en-IN" sz="1600" dirty="0"/>
              <a:t>Ground water quality data to be generated before construction of landfill site for future reference.</a:t>
            </a:r>
          </a:p>
          <a:p>
            <a:pPr lvl="1"/>
            <a:endParaRPr lang="en-IN" sz="1600" dirty="0"/>
          </a:p>
          <a:p>
            <a:pPr lvl="1"/>
            <a:r>
              <a:rPr lang="en-IN" sz="1600" b="1" dirty="0"/>
              <a:t>(f) Ambient air quality monitoring:</a:t>
            </a:r>
          </a:p>
          <a:p>
            <a:pPr marL="742965" lvl="1" indent="-285756">
              <a:buFont typeface="Arial" panose="020B0604020202020204" pitchFamily="34" charset="0"/>
              <a:buChar char="•"/>
            </a:pPr>
            <a:r>
              <a:rPr lang="en-IN" sz="1600" dirty="0"/>
              <a:t>Installation of landfill gas control system including gas collection system shall be made at landfill site to minimize</a:t>
            </a:r>
          </a:p>
          <a:p>
            <a:pPr marL="742965" lvl="1" indent="-285756">
              <a:buFont typeface="Arial" panose="020B0604020202020204" pitchFamily="34" charset="0"/>
              <a:buChar char="•"/>
            </a:pPr>
            <a:r>
              <a:rPr lang="en-IN" sz="1600" dirty="0"/>
              <a:t>Pollution. prevent off-site migration of gases and to protect vegetation planted on rehabilitated landfill surface. </a:t>
            </a:r>
          </a:p>
          <a:p>
            <a:pPr lvl="1"/>
            <a:r>
              <a:rPr lang="en-IN" sz="1600" dirty="0"/>
              <a:t>	</a:t>
            </a:r>
          </a:p>
          <a:p>
            <a:pPr lvl="1"/>
            <a:r>
              <a:rPr lang="en-IN" sz="1600" b="1" dirty="0"/>
              <a:t>(g) Plantation at Landfill site:</a:t>
            </a:r>
          </a:p>
          <a:p>
            <a:pPr marL="742965" lvl="1" indent="-285756">
              <a:buFont typeface="Arial" panose="020B0604020202020204" pitchFamily="34" charset="0"/>
              <a:buChar char="•"/>
            </a:pPr>
            <a:r>
              <a:rPr lang="en-IN" sz="1600" dirty="0"/>
              <a:t>  A vegetative cover shall be provided over completed site as follows; </a:t>
            </a:r>
          </a:p>
          <a:p>
            <a:pPr marL="857268" lvl="1" indent="-400058">
              <a:buFont typeface="Arial" panose="020B0604020202020204" pitchFamily="34" charset="0"/>
              <a:buChar char="•"/>
            </a:pPr>
            <a:r>
              <a:rPr lang="en-IN" sz="1600" dirty="0"/>
              <a:t>The roots of the plants grown should not penetrate more than 30 cm,</a:t>
            </a:r>
          </a:p>
          <a:p>
            <a:pPr marL="857268" lvl="1" indent="-400058">
              <a:buFont typeface="Arial" panose="020B0604020202020204" pitchFamily="34" charset="0"/>
              <a:buChar char="•"/>
            </a:pPr>
            <a:r>
              <a:rPr lang="en-IN" sz="1600" dirty="0"/>
              <a:t>The density of plantation shall be sufficient to minimize soil erosion.	</a:t>
            </a:r>
          </a:p>
          <a:p>
            <a:pPr lvl="1"/>
            <a:endParaRPr lang="en-IN" sz="1600" dirty="0"/>
          </a:p>
          <a:p>
            <a:pPr lvl="1"/>
            <a:r>
              <a:rPr lang="en-IN" sz="1600" b="1" dirty="0"/>
              <a:t>(h)Closure of landfill site and post- care:</a:t>
            </a:r>
          </a:p>
          <a:p>
            <a:pPr marL="857268" lvl="1" indent="-400058">
              <a:buFont typeface="Arial" panose="020B0604020202020204" pitchFamily="34" charset="0"/>
              <a:buChar char="•"/>
            </a:pPr>
            <a:r>
              <a:rPr lang="en-IN" sz="1600" dirty="0"/>
              <a:t>Maintaining integrity and effectiveness of final cover and repair required,</a:t>
            </a:r>
          </a:p>
          <a:p>
            <a:pPr marL="857268" lvl="1" indent="-400058">
              <a:buFont typeface="Arial" panose="020B0604020202020204" pitchFamily="34" charset="0"/>
              <a:buChar char="•"/>
            </a:pPr>
            <a:r>
              <a:rPr lang="en-IN" sz="1600" dirty="0"/>
              <a:t>Efficiency of leachate collection system.</a:t>
            </a:r>
          </a:p>
          <a:p>
            <a:pPr marL="857268" lvl="1" indent="-400058">
              <a:buFont typeface="Arial" panose="020B0604020202020204" pitchFamily="34" charset="0"/>
              <a:buChar char="•"/>
            </a:pPr>
            <a:r>
              <a:rPr lang="en-IN" sz="1600" dirty="0"/>
              <a:t>Ground water quality need to check and action required to improve if deficiency found.</a:t>
            </a:r>
          </a:p>
        </p:txBody>
      </p:sp>
    </p:spTree>
    <p:extLst>
      <p:ext uri="{BB962C8B-B14F-4D97-AF65-F5344CB8AC3E}">
        <p14:creationId xmlns:p14="http://schemas.microsoft.com/office/powerpoint/2010/main" val="17974893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013" y="246969"/>
            <a:ext cx="3143250" cy="5262979"/>
          </a:xfrm>
          <a:prstGeom prst="rect">
            <a:avLst/>
          </a:prstGeom>
        </p:spPr>
        <p:txBody>
          <a:bodyPr wrap="square">
            <a:spAutoFit/>
          </a:bodyPr>
          <a:lstStyle/>
          <a:p>
            <a:pPr marL="857268" lvl="1" indent="-400058">
              <a:buFont typeface="Arial" panose="020B0604020202020204" pitchFamily="34" charset="0"/>
              <a:buChar char="•"/>
            </a:pPr>
            <a:r>
              <a:rPr lang="en-IN" sz="1600" dirty="0"/>
              <a:t>Maintenance and operation of gas collection system to meet the standards. </a:t>
            </a:r>
          </a:p>
          <a:p>
            <a:pPr marL="857268" lvl="1" indent="-400058">
              <a:buFont typeface="Arial" panose="020B0604020202020204" pitchFamily="34" charset="0"/>
              <a:buChar char="•"/>
            </a:pPr>
            <a:r>
              <a:rPr lang="en-IN" sz="1600" dirty="0"/>
              <a:t>The closed landfill may be used for human settlement after 15 years of post-closure care by ensuring gaseous emission and leachate compliance.</a:t>
            </a:r>
          </a:p>
          <a:p>
            <a:pPr lvl="1"/>
            <a:endParaRPr lang="en-IN" sz="1600" dirty="0"/>
          </a:p>
          <a:p>
            <a:pPr lvl="1"/>
            <a:r>
              <a:rPr lang="en-IN" sz="1600" b="1" dirty="0"/>
              <a:t>(</a:t>
            </a:r>
            <a:r>
              <a:rPr lang="en-IN" sz="1600" b="1" dirty="0" err="1"/>
              <a:t>i</a:t>
            </a:r>
            <a:r>
              <a:rPr lang="en-IN" sz="1600" b="1" dirty="0"/>
              <a:t>) Special provisions for hilly areas:</a:t>
            </a:r>
          </a:p>
          <a:p>
            <a:pPr marL="742965" lvl="1" indent="-285756">
              <a:buFont typeface="Arial" panose="020B0604020202020204" pitchFamily="34" charset="0"/>
              <a:buChar char="•"/>
            </a:pPr>
            <a:r>
              <a:rPr lang="en-IN" sz="1600" dirty="0"/>
              <a:t>Cities/ towns located in hilly areas shall adopt location specific methods of disposal with permission of concerned state pollution control board ( SPCB ).</a:t>
            </a:r>
          </a:p>
        </p:txBody>
      </p:sp>
      <p:pic>
        <p:nvPicPr>
          <p:cNvPr id="5" name="Picture 4"/>
          <p:cNvPicPr>
            <a:picLocks noChangeAspect="1"/>
          </p:cNvPicPr>
          <p:nvPr/>
        </p:nvPicPr>
        <p:blipFill rotWithShape="1">
          <a:blip r:embed="rId2"/>
          <a:srcRect l="19107" t="6250" r="22328"/>
          <a:stretch/>
        </p:blipFill>
        <p:spPr>
          <a:xfrm>
            <a:off x="3714750" y="342900"/>
            <a:ext cx="5429250" cy="6515100"/>
          </a:xfrm>
          <a:prstGeom prst="rect">
            <a:avLst/>
          </a:prstGeom>
        </p:spPr>
      </p:pic>
    </p:spTree>
    <p:extLst>
      <p:ext uri="{BB962C8B-B14F-4D97-AF65-F5344CB8AC3E}">
        <p14:creationId xmlns:p14="http://schemas.microsoft.com/office/powerpoint/2010/main" val="39246723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
          <a:srcRect l="24817" t="4167" r="27892" b="55730"/>
          <a:stretch/>
        </p:blipFill>
        <p:spPr>
          <a:xfrm>
            <a:off x="257175" y="647700"/>
            <a:ext cx="4614863" cy="2933700"/>
          </a:xfrm>
          <a:prstGeom prst="rect">
            <a:avLst/>
          </a:prstGeom>
        </p:spPr>
      </p:pic>
      <p:pic>
        <p:nvPicPr>
          <p:cNvPr id="9" name="Picture 8"/>
          <p:cNvPicPr>
            <a:picLocks noChangeAspect="1"/>
          </p:cNvPicPr>
          <p:nvPr/>
        </p:nvPicPr>
        <p:blipFill rotWithShape="1">
          <a:blip r:embed="rId2"/>
          <a:srcRect l="23645" t="63021" r="28478" b="5209"/>
          <a:stretch/>
        </p:blipFill>
        <p:spPr>
          <a:xfrm>
            <a:off x="257175" y="3976382"/>
            <a:ext cx="5486400" cy="2729218"/>
          </a:xfrm>
          <a:prstGeom prst="rect">
            <a:avLst/>
          </a:prstGeom>
        </p:spPr>
      </p:pic>
      <p:pic>
        <p:nvPicPr>
          <p:cNvPr id="10" name="Picture 9"/>
          <p:cNvPicPr>
            <a:picLocks noChangeAspect="1"/>
          </p:cNvPicPr>
          <p:nvPr/>
        </p:nvPicPr>
        <p:blipFill rotWithShape="1">
          <a:blip r:embed="rId3"/>
          <a:srcRect l="25988" t="35677" r="32431" b="43489"/>
          <a:stretch/>
        </p:blipFill>
        <p:spPr>
          <a:xfrm>
            <a:off x="4872038" y="2057400"/>
            <a:ext cx="4057650" cy="1524000"/>
          </a:xfrm>
          <a:prstGeom prst="rect">
            <a:avLst/>
          </a:prstGeom>
        </p:spPr>
      </p:pic>
      <p:sp>
        <p:nvSpPr>
          <p:cNvPr id="11" name="TextBox 10"/>
          <p:cNvSpPr txBox="1"/>
          <p:nvPr/>
        </p:nvSpPr>
        <p:spPr>
          <a:xfrm>
            <a:off x="257175" y="192944"/>
            <a:ext cx="3820277" cy="400110"/>
          </a:xfrm>
          <a:prstGeom prst="rect">
            <a:avLst/>
          </a:prstGeom>
          <a:noFill/>
        </p:spPr>
        <p:txBody>
          <a:bodyPr wrap="none" rtlCol="0">
            <a:spAutoFit/>
          </a:bodyPr>
          <a:lstStyle/>
          <a:p>
            <a:r>
              <a:rPr lang="en-IN" sz="2000" b="1" dirty="0"/>
              <a:t>Plan showing Gas Collection Vents</a:t>
            </a:r>
          </a:p>
        </p:txBody>
      </p:sp>
      <p:sp>
        <p:nvSpPr>
          <p:cNvPr id="12" name="TextBox 11"/>
          <p:cNvSpPr txBox="1"/>
          <p:nvPr/>
        </p:nvSpPr>
        <p:spPr>
          <a:xfrm>
            <a:off x="257175" y="3578836"/>
            <a:ext cx="3838615" cy="400110"/>
          </a:xfrm>
          <a:prstGeom prst="rect">
            <a:avLst/>
          </a:prstGeom>
          <a:noFill/>
        </p:spPr>
        <p:txBody>
          <a:bodyPr wrap="none" rtlCol="0">
            <a:spAutoFit/>
          </a:bodyPr>
          <a:lstStyle/>
          <a:p>
            <a:r>
              <a:rPr lang="en-IN" sz="2000" b="1" dirty="0"/>
              <a:t>Plan showing surface water Drains</a:t>
            </a:r>
          </a:p>
        </p:txBody>
      </p:sp>
      <p:sp>
        <p:nvSpPr>
          <p:cNvPr id="13" name="TextBox 12"/>
          <p:cNvSpPr txBox="1"/>
          <p:nvPr/>
        </p:nvSpPr>
        <p:spPr>
          <a:xfrm>
            <a:off x="5062635" y="1657290"/>
            <a:ext cx="2214068" cy="400110"/>
          </a:xfrm>
          <a:prstGeom prst="rect">
            <a:avLst/>
          </a:prstGeom>
          <a:noFill/>
        </p:spPr>
        <p:txBody>
          <a:bodyPr wrap="none" rtlCol="0">
            <a:spAutoFit/>
          </a:bodyPr>
          <a:lstStyle/>
          <a:p>
            <a:r>
              <a:rPr lang="en-IN" sz="2000" b="1" dirty="0"/>
              <a:t>Section Of Land Fill</a:t>
            </a:r>
          </a:p>
        </p:txBody>
      </p:sp>
    </p:spTree>
    <p:extLst>
      <p:ext uri="{BB962C8B-B14F-4D97-AF65-F5344CB8AC3E}">
        <p14:creationId xmlns:p14="http://schemas.microsoft.com/office/powerpoint/2010/main" val="1417694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2502" y="321973"/>
            <a:ext cx="8741535" cy="3785652"/>
          </a:xfrm>
          <a:prstGeom prst="rect">
            <a:avLst/>
          </a:prstGeom>
          <a:noFill/>
        </p:spPr>
        <p:txBody>
          <a:bodyPr wrap="square" rtlCol="0">
            <a:spAutoFit/>
          </a:bodyPr>
          <a:lstStyle/>
          <a:p>
            <a:r>
              <a:rPr lang="en-IN" sz="2500" b="1" dirty="0"/>
              <a:t>Management Issues</a:t>
            </a:r>
          </a:p>
          <a:p>
            <a:endParaRPr lang="en-IN" sz="2500" b="1" dirty="0"/>
          </a:p>
          <a:p>
            <a:pPr marL="342907" indent="-342907">
              <a:buFont typeface="Arial" panose="020B0604020202020204" pitchFamily="34" charset="0"/>
              <a:buChar char="•"/>
            </a:pPr>
            <a:r>
              <a:rPr lang="en-IN" sz="2000" dirty="0"/>
              <a:t>Efficient service delivery (collection and removal of garbage, construction and demolition debris and other types of waste, street sweeping etc. leading to clean surroundings and feeling of well being amongst the citizens).</a:t>
            </a:r>
          </a:p>
          <a:p>
            <a:pPr marL="342907" indent="-342907">
              <a:buFont typeface="Arial" panose="020B0604020202020204" pitchFamily="34" charset="0"/>
              <a:buChar char="•"/>
            </a:pPr>
            <a:r>
              <a:rPr lang="en-IN" sz="2000" dirty="0"/>
              <a:t>Strategy for reducing land requirement.</a:t>
            </a:r>
          </a:p>
          <a:p>
            <a:pPr marL="342907" indent="-342907">
              <a:buFont typeface="Arial" panose="020B0604020202020204" pitchFamily="34" charset="0"/>
              <a:buChar char="•"/>
            </a:pPr>
            <a:r>
              <a:rPr lang="en-IN" sz="2000" dirty="0"/>
              <a:t>Appropriate disposal of waste in conformity with the applicable rules and most importantly.</a:t>
            </a:r>
          </a:p>
          <a:p>
            <a:pPr marL="342907" indent="-342907">
              <a:buFont typeface="Arial" panose="020B0604020202020204" pitchFamily="34" charset="0"/>
              <a:buChar char="•"/>
            </a:pPr>
            <a:r>
              <a:rPr lang="en-IN" sz="2000" dirty="0"/>
              <a:t>Lack of public participation.</a:t>
            </a:r>
          </a:p>
          <a:p>
            <a:endParaRPr lang="en-IN" sz="2500" b="1" dirty="0"/>
          </a:p>
          <a:p>
            <a:endParaRPr lang="en-IN" sz="2500" b="1" dirty="0"/>
          </a:p>
        </p:txBody>
      </p:sp>
      <p:pic>
        <p:nvPicPr>
          <p:cNvPr id="3" name="Picture 2" descr="C:\Users\Bakshi\Desktop\Picture1.png"/>
          <p:cNvPicPr>
            <a:picLocks noChangeAspect="1" noChangeArrowheads="1"/>
          </p:cNvPicPr>
          <p:nvPr/>
        </p:nvPicPr>
        <p:blipFill>
          <a:blip r:embed="rId2"/>
          <a:srcRect/>
          <a:stretch>
            <a:fillRect/>
          </a:stretch>
        </p:blipFill>
        <p:spPr bwMode="auto">
          <a:xfrm>
            <a:off x="5786099" y="3157899"/>
            <a:ext cx="4433288" cy="3270315"/>
          </a:xfrm>
          <a:prstGeom prst="rect">
            <a:avLst/>
          </a:prstGeom>
          <a:noFill/>
        </p:spPr>
      </p:pic>
      <p:sp>
        <p:nvSpPr>
          <p:cNvPr id="2" name="TextBox 1"/>
          <p:cNvSpPr txBox="1"/>
          <p:nvPr/>
        </p:nvSpPr>
        <p:spPr>
          <a:xfrm>
            <a:off x="212501" y="2950339"/>
            <a:ext cx="6548907" cy="4401205"/>
          </a:xfrm>
          <a:prstGeom prst="rect">
            <a:avLst/>
          </a:prstGeom>
          <a:noFill/>
        </p:spPr>
        <p:txBody>
          <a:bodyPr wrap="square" rtlCol="0">
            <a:spAutoFit/>
          </a:bodyPr>
          <a:lstStyle/>
          <a:p>
            <a:pPr marL="342907" indent="-342907">
              <a:buFont typeface="Arial" panose="020B0604020202020204" pitchFamily="34" charset="0"/>
              <a:buChar char="•"/>
            </a:pPr>
            <a:r>
              <a:rPr lang="en-US" sz="2000" dirty="0"/>
              <a:t>Some municipalities may have identified disposal sites but still only few may actively manage them; further municipalities are not equipped to deal with the problems associated with it, such as issues of privatization and monitoring of the contract.</a:t>
            </a:r>
          </a:p>
          <a:p>
            <a:pPr marL="342907" indent="-342907">
              <a:buFont typeface="Arial" panose="020B0604020202020204" pitchFamily="34" charset="0"/>
              <a:buChar char="•"/>
            </a:pPr>
            <a:r>
              <a:rPr lang="en-US" sz="2000" dirty="0"/>
              <a:t>Accessibility of a disposal site especially its distance from town, an important factor in site selection.</a:t>
            </a:r>
          </a:p>
          <a:p>
            <a:pPr marL="342907" indent="-342907">
              <a:buFont typeface="Arial" panose="020B0604020202020204" pitchFamily="34" charset="0"/>
              <a:buChar char="•"/>
            </a:pPr>
            <a:r>
              <a:rPr lang="en-US" sz="2000" dirty="0"/>
              <a:t>Successful </a:t>
            </a:r>
            <a:r>
              <a:rPr lang="en-US" sz="2000" dirty="0" err="1"/>
              <a:t>programme</a:t>
            </a:r>
            <a:r>
              <a:rPr lang="en-US" sz="2000" dirty="0"/>
              <a:t> needs effective political and govt. support.</a:t>
            </a:r>
          </a:p>
          <a:p>
            <a:pPr marL="342907" indent="-342907">
              <a:buFont typeface="Arial" panose="020B0604020202020204" pitchFamily="34" charset="0"/>
              <a:buChar char="•"/>
            </a:pPr>
            <a:r>
              <a:rPr lang="en-US" sz="2000" dirty="0"/>
              <a:t>In the absence of adequate data or the means of collecting/acquiring it, officials often struggle to plan a safe and economically viable disposal option.</a:t>
            </a:r>
          </a:p>
          <a:p>
            <a:pPr marL="342907" indent="-342907">
              <a:buFont typeface="Arial" panose="020B0604020202020204" pitchFamily="34" charset="0"/>
              <a:buChar char="•"/>
            </a:pPr>
            <a:endParaRPr lang="en-US" sz="2000" dirty="0"/>
          </a:p>
          <a:p>
            <a:pPr marL="342907" indent="-342907">
              <a:buFont typeface="Arial" panose="020B0604020202020204" pitchFamily="34" charset="0"/>
              <a:buChar char="•"/>
            </a:pPr>
            <a:endParaRPr lang="en-IN" sz="2000" dirty="0"/>
          </a:p>
        </p:txBody>
      </p:sp>
    </p:spTree>
    <p:extLst>
      <p:ext uri="{BB962C8B-B14F-4D97-AF65-F5344CB8AC3E}">
        <p14:creationId xmlns:p14="http://schemas.microsoft.com/office/powerpoint/2010/main" val="7875073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284685" y="3091487"/>
            <a:ext cx="6517482" cy="2509213"/>
          </a:xfrm>
          <a:prstGeom prst="rect">
            <a:avLst/>
          </a:prstGeom>
        </p:spPr>
        <p:txBody>
          <a:bodyPr vert="horz" lIns="91440" tIns="45720" rIns="91440" bIns="45720" rtlCol="0" anchor="ctr">
            <a:normAutofit/>
          </a:bodyPr>
          <a:lstStyle>
            <a:lvl1pPr algn="ctr" defTabSz="914418"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r>
              <a:rPr lang="en-IN" dirty="0"/>
              <a:t>Thank you </a:t>
            </a:r>
          </a:p>
          <a:p>
            <a:endParaRPr lang="en-IN" dirty="0"/>
          </a:p>
          <a:p>
            <a:r>
              <a:rPr lang="en-IN" sz="7500" dirty="0">
                <a:sym typeface="Wingdings" panose="05000000000000000000" pitchFamily="2" charset="2"/>
              </a:rPr>
              <a:t></a:t>
            </a:r>
          </a:p>
          <a:p>
            <a:endParaRPr lang="en-IN" dirty="0"/>
          </a:p>
        </p:txBody>
      </p:sp>
    </p:spTree>
    <p:extLst>
      <p:ext uri="{BB962C8B-B14F-4D97-AF65-F5344CB8AC3E}">
        <p14:creationId xmlns:p14="http://schemas.microsoft.com/office/powerpoint/2010/main" val="3640831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Vonamor\Desktop\Sanitary Landfill.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919" y="457200"/>
            <a:ext cx="7848600" cy="5264054"/>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057400" y="5823466"/>
            <a:ext cx="4876800" cy="369332"/>
          </a:xfrm>
          <a:prstGeom prst="rect">
            <a:avLst/>
          </a:prstGeom>
          <a:noFill/>
        </p:spPr>
        <p:txBody>
          <a:bodyPr wrap="square" rtlCol="0">
            <a:spAutoFit/>
          </a:bodyPr>
          <a:lstStyle/>
          <a:p>
            <a:pPr algn="ctr"/>
            <a:r>
              <a:rPr lang="en-US" b="1" dirty="0"/>
              <a:t>Process of Sanitary Landfill</a:t>
            </a:r>
          </a:p>
        </p:txBody>
      </p:sp>
    </p:spTree>
    <p:extLst>
      <p:ext uri="{BB962C8B-B14F-4D97-AF65-F5344CB8AC3E}">
        <p14:creationId xmlns:p14="http://schemas.microsoft.com/office/powerpoint/2010/main" val="2242425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5257800" cy="6801862"/>
          </a:xfrm>
          <a:prstGeom prst="rect">
            <a:avLst/>
          </a:prstGeom>
          <a:noFill/>
        </p:spPr>
        <p:txBody>
          <a:bodyPr wrap="square" rtlCol="0">
            <a:spAutoFit/>
          </a:bodyPr>
          <a:lstStyle/>
          <a:p>
            <a:pPr lvl="0"/>
            <a:r>
              <a:rPr lang="en-US" sz="2200" b="1" u="sng" dirty="0"/>
              <a:t>Composting:</a:t>
            </a:r>
          </a:p>
          <a:p>
            <a:pPr lvl="0"/>
            <a:endParaRPr lang="en-US" sz="2200" b="1" u="sng" dirty="0"/>
          </a:p>
          <a:p>
            <a:pPr marL="342900" lvl="0" indent="-342900">
              <a:buFont typeface="Arial" pitchFamily="34" charset="0"/>
              <a:buChar char="•"/>
            </a:pPr>
            <a:r>
              <a:rPr lang="en-US" sz="2200" dirty="0"/>
              <a:t>Works under the biological process of decomposition</a:t>
            </a:r>
          </a:p>
          <a:p>
            <a:pPr lvl="0"/>
            <a:endParaRPr lang="en-US" sz="2200" dirty="0"/>
          </a:p>
          <a:p>
            <a:pPr marL="342900" lvl="0" indent="-342900">
              <a:buFont typeface="Arial" pitchFamily="34" charset="0"/>
              <a:buChar char="•"/>
            </a:pPr>
            <a:r>
              <a:rPr lang="en-US" sz="2200" dirty="0"/>
              <a:t>Micro-organisms under controlled conditions of ventilation, temperature and moisture content convert the organic portion of solid waste into a humus like substance called compost.</a:t>
            </a:r>
          </a:p>
          <a:p>
            <a:pPr marL="342900" lvl="0" indent="-342900">
              <a:buFont typeface="Arial" pitchFamily="34" charset="0"/>
              <a:buChar char="•"/>
            </a:pPr>
            <a:endParaRPr lang="en-US" sz="2200" dirty="0"/>
          </a:p>
          <a:p>
            <a:pPr marL="342900" lvl="0" indent="-342900">
              <a:buFont typeface="Arial" pitchFamily="34" charset="0"/>
              <a:buChar char="•"/>
            </a:pPr>
            <a:r>
              <a:rPr lang="en-US" sz="2200" dirty="0"/>
              <a:t>The end product is stable, </a:t>
            </a:r>
            <a:r>
              <a:rPr lang="en-US" sz="2200" dirty="0" err="1"/>
              <a:t>odour</a:t>
            </a:r>
            <a:r>
              <a:rPr lang="en-US" sz="2200" dirty="0"/>
              <a:t> free and a soil conditioner</a:t>
            </a:r>
          </a:p>
          <a:p>
            <a:pPr marL="342900" lvl="0" indent="-342900">
              <a:buFont typeface="Arial" pitchFamily="34" charset="0"/>
              <a:buChar char="•"/>
            </a:pPr>
            <a:endParaRPr lang="en-US" sz="2200" dirty="0"/>
          </a:p>
          <a:p>
            <a:pPr marL="342900" lvl="0" indent="-342900">
              <a:buFont typeface="Arial" pitchFamily="34" charset="0"/>
              <a:buChar char="•"/>
            </a:pPr>
            <a:r>
              <a:rPr lang="en-US" sz="2200" dirty="0"/>
              <a:t>Suitable when there is a considerable portion of bio-degradable waste</a:t>
            </a:r>
          </a:p>
          <a:p>
            <a:pPr marL="342900" lvl="0" indent="-342900">
              <a:buFont typeface="Arial" pitchFamily="34" charset="0"/>
              <a:buChar char="•"/>
            </a:pPr>
            <a:endParaRPr lang="en-US" sz="2200" dirty="0"/>
          </a:p>
          <a:p>
            <a:pPr marL="342900" lvl="0" indent="-342900">
              <a:buFont typeface="Arial" pitchFamily="34" charset="0"/>
              <a:buChar char="•"/>
            </a:pPr>
            <a:r>
              <a:rPr lang="en-US" sz="2200" dirty="0"/>
              <a:t>Small scale composting practices can be carried out at the household level</a:t>
            </a:r>
          </a:p>
          <a:p>
            <a:endParaRPr lang="en-US" dirty="0"/>
          </a:p>
        </p:txBody>
      </p:sp>
      <p:pic>
        <p:nvPicPr>
          <p:cNvPr id="5123" name="Picture 3" descr="C:\Users\Vonamor\Desktop\Composti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1614" y="930265"/>
            <a:ext cx="2986585" cy="2514600"/>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C:\Users\Vonamor\Desktop\compos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26109" y="4114800"/>
            <a:ext cx="2932090" cy="22098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6172200" y="3444865"/>
            <a:ext cx="1905000" cy="369332"/>
          </a:xfrm>
          <a:prstGeom prst="rect">
            <a:avLst/>
          </a:prstGeom>
          <a:noFill/>
        </p:spPr>
        <p:txBody>
          <a:bodyPr wrap="square" rtlCol="0">
            <a:spAutoFit/>
          </a:bodyPr>
          <a:lstStyle/>
          <a:p>
            <a:pPr algn="ctr"/>
            <a:r>
              <a:rPr lang="en-US" b="1" dirty="0"/>
              <a:t>Initially</a:t>
            </a:r>
          </a:p>
        </p:txBody>
      </p:sp>
      <p:sp>
        <p:nvSpPr>
          <p:cNvPr id="7" name="TextBox 6"/>
          <p:cNvSpPr txBox="1"/>
          <p:nvPr/>
        </p:nvSpPr>
        <p:spPr>
          <a:xfrm>
            <a:off x="6172200" y="6324600"/>
            <a:ext cx="1905000" cy="369332"/>
          </a:xfrm>
          <a:prstGeom prst="rect">
            <a:avLst/>
          </a:prstGeom>
          <a:noFill/>
        </p:spPr>
        <p:txBody>
          <a:bodyPr wrap="square" rtlCol="0">
            <a:spAutoFit/>
          </a:bodyPr>
          <a:lstStyle/>
          <a:p>
            <a:pPr algn="ctr"/>
            <a:r>
              <a:rPr lang="en-US" b="1" dirty="0"/>
              <a:t>Finally</a:t>
            </a:r>
          </a:p>
        </p:txBody>
      </p:sp>
      <p:cxnSp>
        <p:nvCxnSpPr>
          <p:cNvPr id="8" name="Straight Connector 7"/>
          <p:cNvCxnSpPr/>
          <p:nvPr/>
        </p:nvCxnSpPr>
        <p:spPr>
          <a:xfrm>
            <a:off x="304800" y="914400"/>
            <a:ext cx="8382000" cy="0"/>
          </a:xfrm>
          <a:prstGeom prst="line">
            <a:avLst/>
          </a:prstGeom>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516971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4648200" cy="6524863"/>
          </a:xfrm>
          <a:prstGeom prst="rect">
            <a:avLst/>
          </a:prstGeom>
        </p:spPr>
        <p:txBody>
          <a:bodyPr wrap="square">
            <a:spAutoFit/>
          </a:bodyPr>
          <a:lstStyle/>
          <a:p>
            <a:r>
              <a:rPr lang="en-US" sz="2200" b="1" u="sng" dirty="0"/>
              <a:t>Incineration:</a:t>
            </a:r>
          </a:p>
          <a:p>
            <a:endParaRPr lang="en-US" sz="2200" b="1" u="sng" dirty="0"/>
          </a:p>
          <a:p>
            <a:pPr marL="342900" indent="-342900">
              <a:buFont typeface="Arial" pitchFamily="34" charset="0"/>
              <a:buChar char="•"/>
            </a:pPr>
            <a:r>
              <a:rPr lang="en-US" sz="2200" dirty="0"/>
              <a:t>Controlled burning of wastes at a high temperature(1200°C-1500°C)</a:t>
            </a:r>
          </a:p>
          <a:p>
            <a:pPr marL="342900" indent="-342900">
              <a:buFont typeface="Arial" pitchFamily="34" charset="0"/>
              <a:buChar char="•"/>
            </a:pPr>
            <a:endParaRPr lang="en-US" sz="2200" dirty="0"/>
          </a:p>
          <a:p>
            <a:pPr marL="342900" indent="-342900">
              <a:buFont typeface="Arial" pitchFamily="34" charset="0"/>
              <a:buChar char="•"/>
            </a:pPr>
            <a:r>
              <a:rPr lang="en-US" sz="2200" dirty="0"/>
              <a:t>Sterilizes and stabilizes the waste in addition to decreasing volume</a:t>
            </a:r>
          </a:p>
          <a:p>
            <a:pPr marL="342900" indent="-342900">
              <a:buFont typeface="Arial" pitchFamily="34" charset="0"/>
              <a:buChar char="•"/>
            </a:pPr>
            <a:endParaRPr lang="en-US" sz="2200" dirty="0"/>
          </a:p>
          <a:p>
            <a:pPr marL="342900" indent="-342900">
              <a:buFont typeface="Arial" pitchFamily="34" charset="0"/>
              <a:buChar char="•"/>
            </a:pPr>
            <a:r>
              <a:rPr lang="en-US" sz="2200" dirty="0"/>
              <a:t>Combustible material like paper and plastics gets converted into CO</a:t>
            </a:r>
            <a:r>
              <a:rPr lang="en-US" sz="2200" baseline="-25000" dirty="0"/>
              <a:t>2</a:t>
            </a:r>
            <a:r>
              <a:rPr lang="en-US" sz="2200" dirty="0"/>
              <a:t> and ash </a:t>
            </a:r>
          </a:p>
          <a:p>
            <a:pPr marL="342900" indent="-342900">
              <a:buFont typeface="Arial" pitchFamily="34" charset="0"/>
              <a:buChar char="•"/>
            </a:pPr>
            <a:endParaRPr lang="en-US" sz="2200" dirty="0"/>
          </a:p>
          <a:p>
            <a:pPr marL="342900" indent="-342900">
              <a:buFont typeface="Arial" pitchFamily="34" charset="0"/>
              <a:buChar char="•"/>
            </a:pPr>
            <a:r>
              <a:rPr lang="en-US" sz="2200" dirty="0"/>
              <a:t>Can be used when the waste composition is highly combustible</a:t>
            </a:r>
          </a:p>
          <a:p>
            <a:pPr marL="342900" indent="-342900">
              <a:buFont typeface="Arial" pitchFamily="34" charset="0"/>
              <a:buChar char="•"/>
            </a:pPr>
            <a:endParaRPr lang="en-US" sz="2200" dirty="0"/>
          </a:p>
          <a:p>
            <a:pPr marL="342900" indent="-342900">
              <a:buFont typeface="Arial" pitchFamily="34" charset="0"/>
              <a:buChar char="•"/>
            </a:pPr>
            <a:r>
              <a:rPr lang="en-US" sz="2200" dirty="0"/>
              <a:t>Appropriate technology, skilled workforce and infrastructure are required to operate and maintain the plant</a:t>
            </a:r>
          </a:p>
        </p:txBody>
      </p:sp>
      <p:pic>
        <p:nvPicPr>
          <p:cNvPr id="6147" name="Picture 3" descr="C:\Users\Vonamor\Desktop\solid_waste_incinerato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599" y="1102696"/>
            <a:ext cx="3653051" cy="477666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562600" y="5879365"/>
            <a:ext cx="2971800" cy="369035"/>
          </a:xfrm>
          <a:prstGeom prst="rect">
            <a:avLst/>
          </a:prstGeom>
          <a:noFill/>
        </p:spPr>
        <p:txBody>
          <a:bodyPr wrap="square" rtlCol="0">
            <a:spAutoFit/>
          </a:bodyPr>
          <a:lstStyle/>
          <a:p>
            <a:pPr algn="ctr"/>
            <a:r>
              <a:rPr lang="en-US" b="1" dirty="0"/>
              <a:t>Process of Incineration</a:t>
            </a:r>
          </a:p>
        </p:txBody>
      </p:sp>
      <p:cxnSp>
        <p:nvCxnSpPr>
          <p:cNvPr id="5" name="Straight Connector 4"/>
          <p:cNvCxnSpPr/>
          <p:nvPr/>
        </p:nvCxnSpPr>
        <p:spPr>
          <a:xfrm>
            <a:off x="304800" y="914400"/>
            <a:ext cx="8382000" cy="0"/>
          </a:xfrm>
          <a:prstGeom prst="line">
            <a:avLst/>
          </a:prstGeom>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2141009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05138"/>
            <a:ext cx="8001000" cy="5847755"/>
          </a:xfrm>
          <a:prstGeom prst="rect">
            <a:avLst/>
          </a:prstGeom>
        </p:spPr>
        <p:txBody>
          <a:bodyPr wrap="square">
            <a:spAutoFit/>
          </a:bodyPr>
          <a:lstStyle/>
          <a:p>
            <a:r>
              <a:rPr lang="en-US" sz="2200" b="1" u="sng" dirty="0"/>
              <a:t>Gasification:</a:t>
            </a:r>
          </a:p>
          <a:p>
            <a:endParaRPr lang="en-US" sz="2200" b="1" u="sng" dirty="0"/>
          </a:p>
          <a:p>
            <a:pPr marL="342900" indent="-342900">
              <a:buFont typeface="Arial" pitchFamily="34" charset="0"/>
              <a:buChar char="•"/>
            </a:pPr>
            <a:r>
              <a:rPr lang="en-US" sz="2200" dirty="0"/>
              <a:t>Partial combustion of carbonaceous material at around 1000°C</a:t>
            </a:r>
          </a:p>
          <a:p>
            <a:pPr marL="342900" indent="-342900">
              <a:buFont typeface="Arial" pitchFamily="34" charset="0"/>
              <a:buChar char="•"/>
            </a:pPr>
            <a:endParaRPr lang="en-US" sz="2200" dirty="0"/>
          </a:p>
          <a:p>
            <a:pPr marL="342900" indent="-342900">
              <a:buFont typeface="Arial" pitchFamily="34" charset="0"/>
              <a:buChar char="•"/>
            </a:pPr>
            <a:r>
              <a:rPr lang="en-US" sz="2200" dirty="0"/>
              <a:t>A gas is formed comprising of CO</a:t>
            </a:r>
            <a:r>
              <a:rPr lang="en-US" sz="2200" baseline="-25000" dirty="0"/>
              <a:t>2,</a:t>
            </a:r>
            <a:r>
              <a:rPr lang="en-US" sz="2200" dirty="0"/>
              <a:t> CO, N</a:t>
            </a:r>
            <a:r>
              <a:rPr lang="en-US" sz="2200" baseline="-25000" dirty="0"/>
              <a:t>2,</a:t>
            </a:r>
            <a:r>
              <a:rPr lang="en-US" sz="2200" dirty="0"/>
              <a:t> H</a:t>
            </a:r>
            <a:r>
              <a:rPr lang="en-US" sz="2200" baseline="-25000" dirty="0"/>
              <a:t>2,</a:t>
            </a:r>
            <a:r>
              <a:rPr lang="en-US" sz="2200" dirty="0"/>
              <a:t> H</a:t>
            </a:r>
            <a:r>
              <a:rPr lang="en-US" sz="2200" baseline="-25000" dirty="0"/>
              <a:t>2</a:t>
            </a:r>
            <a:r>
              <a:rPr lang="en-US" sz="2200" dirty="0"/>
              <a:t>O and CH</a:t>
            </a:r>
            <a:r>
              <a:rPr lang="en-US" sz="2200" baseline="-25000" dirty="0"/>
              <a:t>4</a:t>
            </a:r>
            <a:r>
              <a:rPr lang="en-US" sz="2200" dirty="0"/>
              <a:t> which can be used as fuel </a:t>
            </a:r>
          </a:p>
          <a:p>
            <a:pPr marL="342900" indent="-342900">
              <a:buFont typeface="Arial" pitchFamily="34" charset="0"/>
              <a:buChar char="•"/>
            </a:pPr>
            <a:endParaRPr lang="en-US" sz="2200" dirty="0"/>
          </a:p>
          <a:p>
            <a:endParaRPr lang="en-US" sz="2200" dirty="0"/>
          </a:p>
          <a:p>
            <a:r>
              <a:rPr lang="en-US" sz="2200" b="1" u="sng" dirty="0"/>
              <a:t>Refuse Derived Fuel (RDF):</a:t>
            </a:r>
          </a:p>
          <a:p>
            <a:endParaRPr lang="en-US" sz="2200" b="1" u="sng" dirty="0"/>
          </a:p>
          <a:p>
            <a:pPr marL="342900" indent="-342900">
              <a:buFont typeface="Arial" pitchFamily="34" charset="0"/>
              <a:buChar char="•"/>
            </a:pPr>
            <a:r>
              <a:rPr lang="en-US" sz="2200" dirty="0"/>
              <a:t>Combustible part of raw waste is separated for burning as fuel</a:t>
            </a:r>
          </a:p>
          <a:p>
            <a:pPr marL="342900" indent="-342900">
              <a:buFont typeface="Arial" pitchFamily="34" charset="0"/>
              <a:buChar char="•"/>
            </a:pPr>
            <a:endParaRPr lang="en-US" sz="2200" dirty="0"/>
          </a:p>
          <a:p>
            <a:pPr marL="342900" indent="-342900">
              <a:buFont typeface="Arial" pitchFamily="34" charset="0"/>
              <a:buChar char="•"/>
            </a:pPr>
            <a:r>
              <a:rPr lang="en-US" sz="2200" dirty="0"/>
              <a:t>Various physical processes such as screening and magnetic separation are used to separate the combustible material from the other wastes </a:t>
            </a:r>
          </a:p>
          <a:p>
            <a:endParaRPr lang="en-US" sz="2200" dirty="0"/>
          </a:p>
          <a:p>
            <a:endParaRPr lang="en-US" sz="2200" dirty="0"/>
          </a:p>
        </p:txBody>
      </p:sp>
      <p:cxnSp>
        <p:nvCxnSpPr>
          <p:cNvPr id="3" name="Straight Connector 2"/>
          <p:cNvCxnSpPr/>
          <p:nvPr/>
        </p:nvCxnSpPr>
        <p:spPr>
          <a:xfrm>
            <a:off x="304800" y="914400"/>
            <a:ext cx="8382000" cy="0"/>
          </a:xfrm>
          <a:prstGeom prst="line">
            <a:avLst/>
          </a:prstGeom>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2261799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5854" y="228600"/>
            <a:ext cx="4823346" cy="3754874"/>
          </a:xfrm>
          <a:prstGeom prst="rect">
            <a:avLst/>
          </a:prstGeom>
          <a:noFill/>
        </p:spPr>
        <p:txBody>
          <a:bodyPr wrap="square" rtlCol="0">
            <a:spAutoFit/>
          </a:bodyPr>
          <a:lstStyle/>
          <a:p>
            <a:r>
              <a:rPr lang="en-US" sz="2200" b="1" u="sng" dirty="0"/>
              <a:t>Pyrolysis</a:t>
            </a:r>
            <a:r>
              <a:rPr lang="en-US" dirty="0"/>
              <a:t>:</a:t>
            </a:r>
          </a:p>
          <a:p>
            <a:endParaRPr lang="en-US" dirty="0"/>
          </a:p>
          <a:p>
            <a:pPr marL="285750" indent="-285750">
              <a:buFont typeface="Arial" pitchFamily="34" charset="0"/>
              <a:buChar char="•"/>
            </a:pPr>
            <a:r>
              <a:rPr lang="en-US" sz="2200" dirty="0"/>
              <a:t>Thermal degradation of carbonaceous material to gaseous, liquid and solid fraction in the absence of oxygen.</a:t>
            </a:r>
          </a:p>
          <a:p>
            <a:pPr marL="285750" indent="-285750">
              <a:buFont typeface="Arial" pitchFamily="34" charset="0"/>
              <a:buChar char="•"/>
            </a:pPr>
            <a:endParaRPr lang="en-US" sz="2200" dirty="0"/>
          </a:p>
          <a:p>
            <a:pPr marL="285750" indent="-285750">
              <a:buFont typeface="Arial" pitchFamily="34" charset="0"/>
              <a:buChar char="•"/>
            </a:pPr>
            <a:r>
              <a:rPr lang="en-US" sz="2200" dirty="0"/>
              <a:t>This occurs at a temperature between 200°-900°C</a:t>
            </a:r>
          </a:p>
          <a:p>
            <a:pPr marL="285750" indent="-285750">
              <a:buFont typeface="Arial" pitchFamily="34" charset="0"/>
              <a:buChar char="•"/>
            </a:pPr>
            <a:endParaRPr lang="en-US" sz="2200" dirty="0"/>
          </a:p>
          <a:p>
            <a:pPr marL="285750" indent="-285750">
              <a:buFont typeface="Arial" pitchFamily="34" charset="0"/>
              <a:buChar char="•"/>
            </a:pPr>
            <a:r>
              <a:rPr lang="en-US" sz="2200" dirty="0"/>
              <a:t>The product is a gas of very high calorific value</a:t>
            </a:r>
          </a:p>
        </p:txBody>
      </p:sp>
      <p:pic>
        <p:nvPicPr>
          <p:cNvPr id="7170" name="Picture 2" descr="C:\Users\Vonamor\Desktop\pyr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29199" y="729249"/>
            <a:ext cx="3307307" cy="2753575"/>
          </a:xfrm>
          <a:prstGeom prst="rect">
            <a:avLst/>
          </a:prstGeom>
          <a:noFill/>
          <a:extLst>
            <a:ext uri="{909E8E84-426E-40DD-AFC4-6F175D3DCCD1}">
              <a14:hiddenFill xmlns:a14="http://schemas.microsoft.com/office/drawing/2010/main">
                <a:solidFill>
                  <a:srgbClr val="FFFFFF"/>
                </a:solidFill>
              </a14:hiddenFill>
            </a:ext>
          </a:extLst>
        </p:spPr>
      </p:pic>
      <p:pic>
        <p:nvPicPr>
          <p:cNvPr id="7171" name="Picture 3" descr="C:\Users\Vonamor\Desktop\pyrolysi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3992573"/>
            <a:ext cx="6629400" cy="275357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349352" y="3443364"/>
            <a:ext cx="2667000" cy="369332"/>
          </a:xfrm>
          <a:prstGeom prst="rect">
            <a:avLst/>
          </a:prstGeom>
          <a:noFill/>
        </p:spPr>
        <p:txBody>
          <a:bodyPr wrap="square" rtlCol="0">
            <a:spAutoFit/>
          </a:bodyPr>
          <a:lstStyle/>
          <a:p>
            <a:pPr algn="ctr"/>
            <a:r>
              <a:rPr lang="en-US" b="1" dirty="0"/>
              <a:t>Pyrolysis Chamber</a:t>
            </a:r>
          </a:p>
        </p:txBody>
      </p:sp>
    </p:spTree>
    <p:extLst>
      <p:ext uri="{BB962C8B-B14F-4D97-AF65-F5344CB8AC3E}">
        <p14:creationId xmlns:p14="http://schemas.microsoft.com/office/powerpoint/2010/main" val="1430443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374" y="702469"/>
            <a:ext cx="9144000" cy="6155531"/>
          </a:xfrm>
          <a:prstGeom prst="rect">
            <a:avLst/>
          </a:prstGeom>
          <a:noFill/>
        </p:spPr>
        <p:txBody>
          <a:bodyPr wrap="square" rtlCol="0">
            <a:spAutoFit/>
          </a:bodyPr>
          <a:lstStyle/>
          <a:p>
            <a:pPr algn="just"/>
            <a:r>
              <a:rPr lang="en-IN" b="1" u="sng" dirty="0">
                <a:solidFill>
                  <a:srgbClr val="FFFF00"/>
                </a:solidFill>
                <a:latin typeface="Times New Roman" panose="02020603050405020304" pitchFamily="18" charset="0"/>
                <a:cs typeface="Times New Roman" panose="02020603050405020304" pitchFamily="18" charset="0"/>
              </a:rPr>
              <a:t>ECONOMIC BENEFITS </a:t>
            </a:r>
            <a:endParaRPr lang="en-IN" u="sng" dirty="0">
              <a:solidFill>
                <a:srgbClr val="FFFF00"/>
              </a:solidFill>
              <a:latin typeface="Times New Roman" panose="02020603050405020304" pitchFamily="18" charset="0"/>
              <a:cs typeface="Times New Roman" panose="02020603050405020304" pitchFamily="18" charset="0"/>
            </a:endParaRPr>
          </a:p>
          <a:p>
            <a:pPr algn="just"/>
            <a:endParaRPr lang="en-IN" dirty="0">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IN" dirty="0">
                <a:solidFill>
                  <a:schemeClr val="bg1"/>
                </a:solidFill>
                <a:latin typeface="Times New Roman" panose="02020603050405020304" pitchFamily="18" charset="0"/>
                <a:cs typeface="Times New Roman" panose="02020603050405020304" pitchFamily="18" charset="0"/>
              </a:rPr>
              <a:t>Reduction in quantum of waste by diverting it to recycling and other processing unit reduces the landfill costs; </a:t>
            </a:r>
          </a:p>
          <a:p>
            <a:pPr marL="285750" indent="-285750" algn="just">
              <a:lnSpc>
                <a:spcPct val="150000"/>
              </a:lnSpc>
              <a:buFont typeface="Arial" panose="020B0604020202020204" pitchFamily="34" charset="0"/>
              <a:buChar char="•"/>
            </a:pPr>
            <a:endParaRPr lang="en-IN" dirty="0">
              <a:solidFill>
                <a:schemeClr val="bg1"/>
              </a:solidFill>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IN" dirty="0">
                <a:solidFill>
                  <a:schemeClr val="bg1"/>
                </a:solidFill>
                <a:latin typeface="Times New Roman" panose="02020603050405020304" pitchFamily="18" charset="0"/>
                <a:cs typeface="Times New Roman" panose="02020603050405020304" pitchFamily="18" charset="0"/>
              </a:rPr>
              <a:t>Better managed waste management services indicate better value at same cost; </a:t>
            </a:r>
          </a:p>
          <a:p>
            <a:pPr marL="285750" indent="-285750" algn="just">
              <a:lnSpc>
                <a:spcPct val="150000"/>
              </a:lnSpc>
              <a:buFont typeface="Arial" panose="020B0604020202020204" pitchFamily="34" charset="0"/>
              <a:buChar char="•"/>
            </a:pPr>
            <a:endParaRPr lang="en-IN" dirty="0">
              <a:solidFill>
                <a:schemeClr val="bg1"/>
              </a:solidFill>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IN" dirty="0">
                <a:solidFill>
                  <a:schemeClr val="bg1"/>
                </a:solidFill>
                <a:latin typeface="Times New Roman" panose="02020603050405020304" pitchFamily="18" charset="0"/>
                <a:cs typeface="Times New Roman" panose="02020603050405020304" pitchFamily="18" charset="0"/>
              </a:rPr>
              <a:t>An effective waste management implies reduce, reuse and recycle waste matter leading to introduction of more and more of waste matter into the value chain leading to economic benefits; and </a:t>
            </a:r>
          </a:p>
          <a:p>
            <a:pPr marL="285750" indent="-285750" algn="just">
              <a:lnSpc>
                <a:spcPct val="150000"/>
              </a:lnSpc>
              <a:buFont typeface="Arial" panose="020B0604020202020204" pitchFamily="34" charset="0"/>
              <a:buChar char="•"/>
            </a:pPr>
            <a:endParaRPr lang="en-IN" dirty="0">
              <a:solidFill>
                <a:schemeClr val="bg1"/>
              </a:solidFill>
              <a:latin typeface="Times New Roman" panose="02020603050405020304" pitchFamily="18" charset="0"/>
              <a:cs typeface="Times New Roman" panose="02020603050405020304" pitchFamily="18" charset="0"/>
            </a:endParaRPr>
          </a:p>
          <a:p>
            <a:pPr marL="285750" indent="-285750" algn="just">
              <a:lnSpc>
                <a:spcPct val="150000"/>
              </a:lnSpc>
              <a:buFont typeface="Arial" panose="020B0604020202020204" pitchFamily="34" charset="0"/>
              <a:buChar char="•"/>
            </a:pPr>
            <a:r>
              <a:rPr lang="en-IN" dirty="0">
                <a:solidFill>
                  <a:schemeClr val="bg1"/>
                </a:solidFill>
                <a:latin typeface="Times New Roman" panose="02020603050405020304" pitchFamily="18" charset="0"/>
                <a:cs typeface="Times New Roman" panose="02020603050405020304" pitchFamily="18" charset="0"/>
              </a:rPr>
              <a:t>Waste management being a labour intensive activity, it helps in employment generation. Introduction of rag pickers into formalized waste collection and segregation process is a win-win scenario for implementers. </a:t>
            </a:r>
          </a:p>
          <a:p>
            <a:pPr algn="just"/>
            <a:endParaRPr lang="en-IN" dirty="0">
              <a:solidFill>
                <a:schemeClr val="bg1"/>
              </a:solidFill>
              <a:latin typeface="Times New Roman" panose="02020603050405020304" pitchFamily="18" charset="0"/>
              <a:cs typeface="Times New Roman" panose="02020603050405020304" pitchFamily="18" charset="0"/>
            </a:endParaRPr>
          </a:p>
          <a:p>
            <a:pPr algn="just"/>
            <a:r>
              <a:rPr lang="en-IN" sz="1400" i="1" dirty="0">
                <a:solidFill>
                  <a:schemeClr val="bg1"/>
                </a:solidFill>
                <a:latin typeface="Times New Roman" panose="02020603050405020304" pitchFamily="18" charset="0"/>
                <a:cs typeface="Times New Roman" panose="02020603050405020304" pitchFamily="18" charset="0"/>
              </a:rPr>
              <a:t>Source: Toolkit for Solid Waste Management JNNURM</a:t>
            </a:r>
            <a:endParaRPr lang="en-IN" sz="1600" dirty="0">
              <a:solidFill>
                <a:schemeClr val="bg1"/>
              </a:solidFill>
              <a:latin typeface="Times New Roman" panose="02020603050405020304" pitchFamily="18" charset="0"/>
              <a:cs typeface="Times New Roman" panose="02020603050405020304" pitchFamily="18" charset="0"/>
            </a:endParaRPr>
          </a:p>
        </p:txBody>
      </p:sp>
      <p:sp>
        <p:nvSpPr>
          <p:cNvPr id="3" name="Title 1"/>
          <p:cNvSpPr txBox="1">
            <a:spLocks/>
          </p:cNvSpPr>
          <p:nvPr/>
        </p:nvSpPr>
        <p:spPr>
          <a:xfrm>
            <a:off x="7374" y="1"/>
            <a:ext cx="9136626" cy="735012"/>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IN" sz="3600" b="1" u="sng" dirty="0">
                <a:solidFill>
                  <a:schemeClr val="bg1"/>
                </a:solidFill>
                <a:uFill>
                  <a:solidFill>
                    <a:schemeClr val="accent6">
                      <a:lumMod val="75000"/>
                    </a:schemeClr>
                  </a:solidFill>
                </a:uFill>
                <a:latin typeface="Times New Roman" panose="02020603050405020304" pitchFamily="18" charset="0"/>
                <a:cs typeface="Times New Roman" panose="02020603050405020304" pitchFamily="18" charset="0"/>
              </a:rPr>
              <a:t>WEALTH FROM WASTE</a:t>
            </a:r>
          </a:p>
        </p:txBody>
      </p:sp>
    </p:spTree>
    <p:extLst>
      <p:ext uri="{BB962C8B-B14F-4D97-AF65-F5344CB8AC3E}">
        <p14:creationId xmlns:p14="http://schemas.microsoft.com/office/powerpoint/2010/main" val="243528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894195"/>
          </a:xfrm>
          <a:prstGeom prst="rect">
            <a:avLst/>
          </a:prstGeom>
          <a:noFill/>
        </p:spPr>
        <p:txBody>
          <a:bodyPr wrap="square" rtlCol="0">
            <a:spAutoFit/>
          </a:bodyPr>
          <a:lstStyle/>
          <a:p>
            <a:pPr algn="just"/>
            <a:r>
              <a:rPr lang="en-IN" b="1" u="sng" dirty="0">
                <a:solidFill>
                  <a:srgbClr val="FFFF00"/>
                </a:solidFill>
                <a:latin typeface="Times New Roman" panose="02020603050405020304" pitchFamily="18" charset="0"/>
                <a:cs typeface="Times New Roman" panose="02020603050405020304" pitchFamily="18" charset="0"/>
              </a:rPr>
              <a:t>RECLAIMING EXISTING DUMP SITES THROUGH LANDFILL CAPPING </a:t>
            </a:r>
          </a:p>
          <a:p>
            <a:pPr algn="just"/>
            <a:endParaRPr lang="en-IN" sz="1000" b="1" u="sng" dirty="0">
              <a:latin typeface="Times New Roman" panose="02020603050405020304" pitchFamily="18" charset="0"/>
              <a:cs typeface="Times New Roman" panose="02020603050405020304" pitchFamily="18" charset="0"/>
            </a:endParaRPr>
          </a:p>
          <a:p>
            <a:pPr algn="just"/>
            <a:r>
              <a:rPr lang="en-IN" dirty="0">
                <a:solidFill>
                  <a:schemeClr val="bg1"/>
                </a:solidFill>
                <a:latin typeface="Times New Roman" panose="02020603050405020304" pitchFamily="18" charset="0"/>
                <a:cs typeface="Times New Roman" panose="02020603050405020304" pitchFamily="18" charset="0"/>
              </a:rPr>
              <a:t>Site reclamation is a process of reintroducing an existing waste disposal site (or a dump site) into useful land resource through restructuring, stabilizing and covering of the openly disposed waste through engineered land capping techniques.</a:t>
            </a:r>
          </a:p>
          <a:p>
            <a:pPr algn="just"/>
            <a:r>
              <a:rPr lang="en-IN" sz="1400" i="1" dirty="0">
                <a:solidFill>
                  <a:schemeClr val="bg1"/>
                </a:solidFill>
                <a:latin typeface="Times New Roman" panose="02020603050405020304" pitchFamily="18" charset="0"/>
                <a:cs typeface="Times New Roman" panose="02020603050405020304" pitchFamily="18" charset="0"/>
              </a:rPr>
              <a:t>Source: Toolkit for Solid Waste Management JNNURM</a:t>
            </a:r>
            <a:endParaRPr lang="en-IN" sz="1400" dirty="0">
              <a:solidFill>
                <a:schemeClr val="bg1"/>
              </a:solidFill>
              <a:latin typeface="Times New Roman" panose="02020603050405020304" pitchFamily="18" charset="0"/>
              <a:cs typeface="Times New Roman" panose="02020603050405020304" pitchFamily="18" charset="0"/>
            </a:endParaRPr>
          </a:p>
          <a:p>
            <a:pPr algn="just"/>
            <a:endParaRPr lang="en-IN" b="1" u="sng" dirty="0">
              <a:latin typeface="Times New Roman" panose="02020603050405020304" pitchFamily="18" charset="0"/>
              <a:cs typeface="Times New Roman" panose="02020603050405020304" pitchFamily="18" charset="0"/>
            </a:endParaRPr>
          </a:p>
          <a:p>
            <a:r>
              <a:rPr lang="en-IN" b="1" u="sng" dirty="0">
                <a:solidFill>
                  <a:srgbClr val="FFFF00"/>
                </a:solidFill>
                <a:latin typeface="Times New Roman" panose="02020603050405020304" pitchFamily="18" charset="0"/>
                <a:cs typeface="Times New Roman" panose="02020603050405020304" pitchFamily="18" charset="0"/>
              </a:rPr>
              <a:t>LANDFILL GAS EXTRACTION </a:t>
            </a:r>
          </a:p>
          <a:p>
            <a:endParaRPr lang="en-IN" sz="1200" u="sng" dirty="0">
              <a:latin typeface="Times New Roman" panose="02020603050405020304" pitchFamily="18" charset="0"/>
              <a:cs typeface="Times New Roman" panose="02020603050405020304" pitchFamily="18" charset="0"/>
            </a:endParaRPr>
          </a:p>
          <a:p>
            <a:pPr algn="just">
              <a:lnSpc>
                <a:spcPct val="150000"/>
              </a:lnSpc>
            </a:pPr>
            <a:r>
              <a:rPr lang="en-IN" dirty="0">
                <a:solidFill>
                  <a:schemeClr val="bg1"/>
                </a:solidFill>
                <a:latin typeface="Times New Roman" panose="02020603050405020304" pitchFamily="18" charset="0"/>
                <a:cs typeface="Times New Roman" panose="02020603050405020304" pitchFamily="18" charset="0"/>
              </a:rPr>
              <a:t>The waste deposited in a landfill gets subjected, over a period of time, to anaerobic conditions. This leads to landfill gas production containing about 45-55% methane. This methane can be recovered through a network of pipes and utilised as a source of energy. Landfill gas extraction systems adds to Climate Change initiatives as it helps reduce Green House Gas emissions through avoidance of landfill gas (mainly comprising of methane) into the atmosphere.</a:t>
            </a:r>
          </a:p>
          <a:p>
            <a:pPr algn="just">
              <a:lnSpc>
                <a:spcPct val="150000"/>
              </a:lnSpc>
            </a:pPr>
            <a:r>
              <a:rPr lang="en-IN" sz="1400" i="1" dirty="0">
                <a:solidFill>
                  <a:schemeClr val="bg1"/>
                </a:solidFill>
                <a:latin typeface="Times New Roman" panose="02020603050405020304" pitchFamily="18" charset="0"/>
                <a:cs typeface="Times New Roman" panose="02020603050405020304" pitchFamily="18" charset="0"/>
              </a:rPr>
              <a:t>Source: Toolkit for Solid Waste Management JNNURM</a:t>
            </a:r>
            <a:endParaRPr lang="en-IN" sz="1600" dirty="0">
              <a:solidFill>
                <a:schemeClr val="bg1"/>
              </a:solidFill>
              <a:latin typeface="Times New Roman" panose="02020603050405020304" pitchFamily="18" charset="0"/>
              <a:cs typeface="Times New Roman" panose="02020603050405020304" pitchFamily="18" charset="0"/>
            </a:endParaRPr>
          </a:p>
          <a:p>
            <a:pPr algn="just"/>
            <a:endParaRPr lang="en-IN" b="1" u="sng" dirty="0">
              <a:latin typeface="Times New Roman" panose="02020603050405020304" pitchFamily="18" charset="0"/>
              <a:cs typeface="Times New Roman" panose="02020603050405020304" pitchFamily="18" charset="0"/>
            </a:endParaRPr>
          </a:p>
          <a:p>
            <a:pPr algn="just"/>
            <a:r>
              <a:rPr lang="en-IN" i="1" dirty="0">
                <a:solidFill>
                  <a:schemeClr val="accent6">
                    <a:lumMod val="75000"/>
                  </a:schemeClr>
                </a:solidFill>
                <a:latin typeface="Times New Roman" panose="02020603050405020304" pitchFamily="18" charset="0"/>
                <a:cs typeface="Times New Roman" panose="02020603050405020304" pitchFamily="18" charset="0"/>
              </a:rPr>
              <a:t>EXAMPLE - CONVERTING MUNICIPAL WASTE TO WEALTH</a:t>
            </a:r>
          </a:p>
          <a:p>
            <a:pPr algn="just"/>
            <a:r>
              <a:rPr lang="en-IN" sz="1400" i="1" dirty="0">
                <a:solidFill>
                  <a:schemeClr val="bg1"/>
                </a:solidFill>
                <a:latin typeface="Times New Roman" panose="02020603050405020304" pitchFamily="18" charset="0"/>
                <a:cs typeface="Times New Roman" panose="02020603050405020304" pitchFamily="18" charset="0"/>
              </a:rPr>
              <a:t>(Article in The Indian Express www.archive.indianexpress.com)</a:t>
            </a:r>
          </a:p>
          <a:p>
            <a:pPr algn="just"/>
            <a:endParaRPr lang="en-IN" sz="1000" b="1" u="sng" dirty="0">
              <a:solidFill>
                <a:schemeClr val="bg1"/>
              </a:solidFill>
              <a:latin typeface="Times New Roman" panose="02020603050405020304" pitchFamily="18" charset="0"/>
              <a:cs typeface="Times New Roman" panose="02020603050405020304" pitchFamily="18" charset="0"/>
            </a:endParaRPr>
          </a:p>
          <a:p>
            <a:pPr algn="just"/>
            <a:r>
              <a:rPr lang="en-IN" dirty="0">
                <a:solidFill>
                  <a:schemeClr val="bg1"/>
                </a:solidFill>
                <a:latin typeface="Times New Roman" panose="02020603050405020304" pitchFamily="18" charset="0"/>
                <a:cs typeface="Times New Roman" panose="02020603050405020304" pitchFamily="18" charset="0"/>
              </a:rPr>
              <a:t>Example of Gorai in the western suburbs of Mumbai.</a:t>
            </a:r>
          </a:p>
          <a:p>
            <a:pPr algn="just"/>
            <a:endParaRPr lang="en-IN" sz="1000" dirty="0">
              <a:solidFill>
                <a:schemeClr val="bg1"/>
              </a:solidFill>
              <a:latin typeface="Times New Roman" panose="02020603050405020304" pitchFamily="18" charset="0"/>
              <a:cs typeface="Times New Roman" panose="02020603050405020304" pitchFamily="18" charset="0"/>
            </a:endParaRPr>
          </a:p>
          <a:p>
            <a:pPr algn="just"/>
            <a:r>
              <a:rPr lang="en-IN" dirty="0">
                <a:solidFill>
                  <a:schemeClr val="bg1"/>
                </a:solidFill>
                <a:latin typeface="Times New Roman" panose="02020603050405020304" pitchFamily="18" charset="0"/>
                <a:cs typeface="Times New Roman" panose="02020603050405020304" pitchFamily="18" charset="0"/>
              </a:rPr>
              <a:t>2.3 million tonnes of garbage in an open dump with an average height of 26m converted to beautiful green grounds covering an area close to 48 acres. 1200 tonnes of garbage was being dumped daily. </a:t>
            </a:r>
          </a:p>
        </p:txBody>
      </p:sp>
    </p:spTree>
    <p:extLst>
      <p:ext uri="{BB962C8B-B14F-4D97-AF65-F5344CB8AC3E}">
        <p14:creationId xmlns:p14="http://schemas.microsoft.com/office/powerpoint/2010/main" val="40588812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720</TotalTime>
  <Words>2998</Words>
  <Application>Microsoft Office PowerPoint</Application>
  <PresentationFormat>On-screen Show (4:3)</PresentationFormat>
  <Paragraphs>346</Paragraphs>
  <Slides>25</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Adobe Song Std L</vt:lpstr>
      <vt:lpstr>Arial</vt:lpstr>
      <vt:lpstr>Bookman Old Style</vt:lpstr>
      <vt:lpstr>Calibri</vt:lpstr>
      <vt:lpstr>Century Gothic</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Pallavi Tiwari</cp:lastModifiedBy>
  <cp:revision>151</cp:revision>
  <dcterms:created xsi:type="dcterms:W3CDTF">2014-10-31T04:19:38Z</dcterms:created>
  <dcterms:modified xsi:type="dcterms:W3CDTF">2022-01-21T09:09:58Z</dcterms:modified>
</cp:coreProperties>
</file>