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9" r:id="rId3"/>
    <p:sldId id="275" r:id="rId4"/>
    <p:sldId id="276" r:id="rId5"/>
    <p:sldId id="278" r:id="rId6"/>
    <p:sldId id="279" r:id="rId7"/>
    <p:sldId id="280" r:id="rId8"/>
    <p:sldId id="281" r:id="rId9"/>
    <p:sldId id="282" r:id="rId10"/>
    <p:sldId id="283" r:id="rId11"/>
    <p:sldId id="284" r:id="rId12"/>
    <p:sldId id="285" r:id="rId13"/>
    <p:sldId id="290" r:id="rId14"/>
    <p:sldId id="30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0A9F8C-FDEB-4AF1-A925-A06D6A6339E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5CF010-86AF-459E-BB3D-086C6F1C87C9}">
      <dgm:prSet phldrT="[Text]" custT="1"/>
      <dgm:spPr>
        <a:solidFill>
          <a:schemeClr val="accent2"/>
        </a:solidFill>
      </dgm:spPr>
      <dgm:t>
        <a:bodyPr/>
        <a:lstStyle/>
        <a:p>
          <a:r>
            <a:rPr lang="en-US" sz="2400" dirty="0"/>
            <a:t>MUNICIPAL SOILD WASTE </a:t>
          </a:r>
        </a:p>
      </dgm:t>
    </dgm:pt>
    <dgm:pt modelId="{8AEEB844-B7EE-4663-8C16-640F36866034}" type="parTrans" cxnId="{C614D581-992C-4A7E-BC98-493FE660EFE9}">
      <dgm:prSet/>
      <dgm:spPr/>
      <dgm:t>
        <a:bodyPr/>
        <a:lstStyle/>
        <a:p>
          <a:endParaRPr lang="en-US"/>
        </a:p>
      </dgm:t>
    </dgm:pt>
    <dgm:pt modelId="{AD6AB582-8AE4-4E79-8CB2-867A09F4E210}" type="sibTrans" cxnId="{C614D581-992C-4A7E-BC98-493FE660EFE9}">
      <dgm:prSet/>
      <dgm:spPr/>
      <dgm:t>
        <a:bodyPr/>
        <a:lstStyle/>
        <a:p>
          <a:endParaRPr lang="en-US"/>
        </a:p>
      </dgm:t>
    </dgm:pt>
    <dgm:pt modelId="{7A505CFD-AE96-4BBB-A329-10C16D409E65}">
      <dgm:prSet phldrT="[Text]"/>
      <dgm:spPr>
        <a:solidFill>
          <a:srgbClr val="92D050">
            <a:alpha val="90000"/>
          </a:srgbClr>
        </a:solidFill>
      </dgm:spPr>
      <dgm:t>
        <a:bodyPr/>
        <a:lstStyle/>
        <a:p>
          <a:endParaRPr lang="en-US" sz="600" dirty="0"/>
        </a:p>
      </dgm:t>
    </dgm:pt>
    <dgm:pt modelId="{5B75417D-9773-4E07-8EE4-1A20C6E26265}" type="parTrans" cxnId="{6D7C8F3A-0443-4740-AC68-F4C4CAB3CB00}">
      <dgm:prSet/>
      <dgm:spPr/>
      <dgm:t>
        <a:bodyPr/>
        <a:lstStyle/>
        <a:p>
          <a:endParaRPr lang="en-US"/>
        </a:p>
      </dgm:t>
    </dgm:pt>
    <dgm:pt modelId="{3F4FAB34-927D-4307-8C01-443DB69D81D5}" type="sibTrans" cxnId="{6D7C8F3A-0443-4740-AC68-F4C4CAB3CB00}">
      <dgm:prSet/>
      <dgm:spPr/>
      <dgm:t>
        <a:bodyPr/>
        <a:lstStyle/>
        <a:p>
          <a:endParaRPr lang="en-US"/>
        </a:p>
      </dgm:t>
    </dgm:pt>
    <dgm:pt modelId="{D49AA671-CD48-421A-A2AB-6F3846578B21}">
      <dgm:prSet phldrT="[Text]" custT="1"/>
      <dgm:spPr>
        <a:solidFill>
          <a:schemeClr val="accent2"/>
        </a:solidFill>
      </dgm:spPr>
      <dgm:t>
        <a:bodyPr/>
        <a:lstStyle/>
        <a:p>
          <a:r>
            <a:rPr lang="en-US" sz="2400" dirty="0"/>
            <a:t>BIO-MEDICAL WASTE </a:t>
          </a:r>
        </a:p>
      </dgm:t>
    </dgm:pt>
    <dgm:pt modelId="{E98B9F47-4699-431D-BDB7-7691865C0A78}" type="parTrans" cxnId="{64F55231-2B0F-4994-B0F5-5B5D3F7454CA}">
      <dgm:prSet/>
      <dgm:spPr/>
      <dgm:t>
        <a:bodyPr/>
        <a:lstStyle/>
        <a:p>
          <a:endParaRPr lang="en-US"/>
        </a:p>
      </dgm:t>
    </dgm:pt>
    <dgm:pt modelId="{C9A63CF8-91FE-45BF-9EFE-7B76004CA648}" type="sibTrans" cxnId="{64F55231-2B0F-4994-B0F5-5B5D3F7454CA}">
      <dgm:prSet/>
      <dgm:spPr/>
      <dgm:t>
        <a:bodyPr/>
        <a:lstStyle/>
        <a:p>
          <a:endParaRPr lang="en-US"/>
        </a:p>
      </dgm:t>
    </dgm:pt>
    <dgm:pt modelId="{5087B48B-9A60-4DF6-A876-5D638B658C89}">
      <dgm:prSet phldrT="[Text]" custT="1"/>
      <dgm:spPr>
        <a:solidFill>
          <a:srgbClr val="92D050">
            <a:alpha val="90000"/>
          </a:srgbClr>
        </a:solidFill>
      </dgm:spPr>
      <dgm:t>
        <a:bodyPr/>
        <a:lstStyle/>
        <a:p>
          <a:r>
            <a:rPr lang="en-US" sz="1400" b="1" dirty="0">
              <a:latin typeface="Times New Roman" pitchFamily="18" charset="0"/>
              <a:cs typeface="Times New Roman" pitchFamily="18" charset="0"/>
            </a:rPr>
            <a:t>Means any waste, which generated during the diagnosis, treatment or immunization of human being or animals or in research activities and is governed by the Bio- Medical Waste (Management and Handling) Rules, 1998.</a:t>
          </a:r>
        </a:p>
      </dgm:t>
    </dgm:pt>
    <dgm:pt modelId="{6339DE6B-1787-4214-9E6C-8451DB451EF7}" type="parTrans" cxnId="{30746DAE-96B1-4718-8176-FA5B59BE8D3B}">
      <dgm:prSet/>
      <dgm:spPr/>
      <dgm:t>
        <a:bodyPr/>
        <a:lstStyle/>
        <a:p>
          <a:endParaRPr lang="en-US"/>
        </a:p>
      </dgm:t>
    </dgm:pt>
    <dgm:pt modelId="{A949E6B0-D0BE-4FF0-9B8E-7D9631EE56F1}" type="sibTrans" cxnId="{30746DAE-96B1-4718-8176-FA5B59BE8D3B}">
      <dgm:prSet/>
      <dgm:spPr/>
      <dgm:t>
        <a:bodyPr/>
        <a:lstStyle/>
        <a:p>
          <a:endParaRPr lang="en-US"/>
        </a:p>
      </dgm:t>
    </dgm:pt>
    <dgm:pt modelId="{EFD23390-9F6A-4C3B-9674-18D34CCD7FB3}">
      <dgm:prSet custT="1"/>
      <dgm:spPr>
        <a:solidFill>
          <a:srgbClr val="92D050">
            <a:alpha val="90000"/>
          </a:srgbClr>
        </a:solidFill>
      </dgm:spPr>
      <dgm:t>
        <a:bodyPr/>
        <a:lstStyle/>
        <a:p>
          <a:r>
            <a:rPr lang="en-US" sz="1400" b="1" dirty="0">
              <a:latin typeface="Times New Roman" pitchFamily="18" charset="0"/>
              <a:cs typeface="Times New Roman" pitchFamily="18" charset="0"/>
            </a:rPr>
            <a:t>Municipal Solid Waste, includes commercial and residential wastes generated in a municipal or notified areas and is governed by the Municipal Solid Wastes (Management and Handling) Rules,2000</a:t>
          </a:r>
          <a:endParaRPr lang="en-IN" sz="1400" dirty="0">
            <a:latin typeface="Times New Roman" pitchFamily="18" charset="0"/>
            <a:cs typeface="Times New Roman" pitchFamily="18" charset="0"/>
          </a:endParaRPr>
        </a:p>
      </dgm:t>
    </dgm:pt>
    <dgm:pt modelId="{AEEE062B-D571-4801-8E35-762B8C90E333}" type="parTrans" cxnId="{8DFBE129-EC19-4360-BFDC-1D23F2A0302C}">
      <dgm:prSet/>
      <dgm:spPr/>
      <dgm:t>
        <a:bodyPr/>
        <a:lstStyle/>
        <a:p>
          <a:endParaRPr lang="en-US"/>
        </a:p>
      </dgm:t>
    </dgm:pt>
    <dgm:pt modelId="{591B1212-E12A-4C9D-B4E3-6A04286F5EF0}" type="sibTrans" cxnId="{8DFBE129-EC19-4360-BFDC-1D23F2A0302C}">
      <dgm:prSet/>
      <dgm:spPr/>
      <dgm:t>
        <a:bodyPr/>
        <a:lstStyle/>
        <a:p>
          <a:endParaRPr lang="en-US"/>
        </a:p>
      </dgm:t>
    </dgm:pt>
    <dgm:pt modelId="{69AA3B52-8613-4D67-83FA-E12CCBD7560C}">
      <dgm:prSet custT="1"/>
      <dgm:spPr>
        <a:solidFill>
          <a:srgbClr val="92D050">
            <a:alpha val="90000"/>
          </a:srgbClr>
        </a:solidFill>
      </dgm:spPr>
      <dgm:t>
        <a:bodyPr/>
        <a:lstStyle/>
        <a:p>
          <a:endParaRPr lang="en-US" sz="1400" b="1" dirty="0">
            <a:latin typeface="Times New Roman" pitchFamily="18" charset="0"/>
            <a:cs typeface="Times New Roman" pitchFamily="18" charset="0"/>
          </a:endParaRPr>
        </a:p>
      </dgm:t>
    </dgm:pt>
    <dgm:pt modelId="{C7BDB0EF-21F3-4DA3-B74F-3C28CF88B09D}" type="parTrans" cxnId="{19EEACE6-BD0E-4291-BF8C-3659B84762A4}">
      <dgm:prSet/>
      <dgm:spPr/>
      <dgm:t>
        <a:bodyPr/>
        <a:lstStyle/>
        <a:p>
          <a:endParaRPr lang="en-US"/>
        </a:p>
      </dgm:t>
    </dgm:pt>
    <dgm:pt modelId="{A1EAC610-8756-4F71-85D0-42297EA9BA45}" type="sibTrans" cxnId="{19EEACE6-BD0E-4291-BF8C-3659B84762A4}">
      <dgm:prSet/>
      <dgm:spPr/>
      <dgm:t>
        <a:bodyPr/>
        <a:lstStyle/>
        <a:p>
          <a:endParaRPr lang="en-US"/>
        </a:p>
      </dgm:t>
    </dgm:pt>
    <dgm:pt modelId="{E1A338E5-F42B-41FB-963D-840339300A3F}">
      <dgm:prSet custT="1"/>
      <dgm:spPr>
        <a:solidFill>
          <a:srgbClr val="92D050">
            <a:alpha val="90000"/>
          </a:srgbClr>
        </a:solidFill>
      </dgm:spPr>
      <dgm:t>
        <a:bodyPr/>
        <a:lstStyle/>
        <a:p>
          <a:endParaRPr lang="en-US" sz="1400" b="1" dirty="0">
            <a:latin typeface="Times New Roman" pitchFamily="18" charset="0"/>
            <a:cs typeface="Times New Roman" pitchFamily="18" charset="0"/>
          </a:endParaRPr>
        </a:p>
      </dgm:t>
    </dgm:pt>
    <dgm:pt modelId="{9EDBE472-CB8A-4491-BF08-469D904C193D}" type="parTrans" cxnId="{155A1DF9-4F8F-4948-A865-57860EE55CD6}">
      <dgm:prSet/>
      <dgm:spPr/>
      <dgm:t>
        <a:bodyPr/>
        <a:lstStyle/>
        <a:p>
          <a:endParaRPr lang="en-US"/>
        </a:p>
      </dgm:t>
    </dgm:pt>
    <dgm:pt modelId="{996B522A-A46C-48DE-90BC-D792440EE3E4}" type="sibTrans" cxnId="{155A1DF9-4F8F-4948-A865-57860EE55CD6}">
      <dgm:prSet/>
      <dgm:spPr/>
      <dgm:t>
        <a:bodyPr/>
        <a:lstStyle/>
        <a:p>
          <a:endParaRPr lang="en-US"/>
        </a:p>
      </dgm:t>
    </dgm:pt>
    <dgm:pt modelId="{08E3BB68-C64B-4E63-8879-22C116698424}" type="pres">
      <dgm:prSet presAssocID="{D20A9F8C-FDEB-4AF1-A925-A06D6A6339E2}" presName="Name0" presStyleCnt="0">
        <dgm:presLayoutVars>
          <dgm:dir/>
          <dgm:animLvl val="lvl"/>
          <dgm:resizeHandles/>
        </dgm:presLayoutVars>
      </dgm:prSet>
      <dgm:spPr/>
    </dgm:pt>
    <dgm:pt modelId="{366A4CB3-0300-42A7-8463-062064A2734F}" type="pres">
      <dgm:prSet presAssocID="{905CF010-86AF-459E-BB3D-086C6F1C87C9}" presName="linNode" presStyleCnt="0"/>
      <dgm:spPr/>
    </dgm:pt>
    <dgm:pt modelId="{A4D59DE5-7B89-435B-9CD1-D16CF6396655}" type="pres">
      <dgm:prSet presAssocID="{905CF010-86AF-459E-BB3D-086C6F1C87C9}" presName="parentShp" presStyleLbl="node1" presStyleIdx="0" presStyleCnt="2">
        <dgm:presLayoutVars>
          <dgm:bulletEnabled val="1"/>
        </dgm:presLayoutVars>
      </dgm:prSet>
      <dgm:spPr/>
    </dgm:pt>
    <dgm:pt modelId="{2BF39312-0D4E-4806-8934-3BB3880EFB10}" type="pres">
      <dgm:prSet presAssocID="{905CF010-86AF-459E-BB3D-086C6F1C87C9}" presName="childShp" presStyleLbl="bgAccFollowNode1" presStyleIdx="0" presStyleCnt="2">
        <dgm:presLayoutVars>
          <dgm:bulletEnabled val="1"/>
        </dgm:presLayoutVars>
      </dgm:prSet>
      <dgm:spPr/>
    </dgm:pt>
    <dgm:pt modelId="{22328C33-F2A1-4C2D-8112-C43B663FCAFE}" type="pres">
      <dgm:prSet presAssocID="{AD6AB582-8AE4-4E79-8CB2-867A09F4E210}" presName="spacing" presStyleCnt="0"/>
      <dgm:spPr/>
    </dgm:pt>
    <dgm:pt modelId="{C3B7662A-5020-4012-90BF-059CED583BCE}" type="pres">
      <dgm:prSet presAssocID="{D49AA671-CD48-421A-A2AB-6F3846578B21}" presName="linNode" presStyleCnt="0"/>
      <dgm:spPr/>
    </dgm:pt>
    <dgm:pt modelId="{475BBF5B-2386-41A3-80AC-C0484E93B5A6}" type="pres">
      <dgm:prSet presAssocID="{D49AA671-CD48-421A-A2AB-6F3846578B21}" presName="parentShp" presStyleLbl="node1" presStyleIdx="1" presStyleCnt="2">
        <dgm:presLayoutVars>
          <dgm:bulletEnabled val="1"/>
        </dgm:presLayoutVars>
      </dgm:prSet>
      <dgm:spPr/>
    </dgm:pt>
    <dgm:pt modelId="{734EFC5C-F925-4BA6-AFD3-2977C85D8BCB}" type="pres">
      <dgm:prSet presAssocID="{D49AA671-CD48-421A-A2AB-6F3846578B21}" presName="childShp" presStyleLbl="bgAccFollowNode1" presStyleIdx="1" presStyleCnt="2">
        <dgm:presLayoutVars>
          <dgm:bulletEnabled val="1"/>
        </dgm:presLayoutVars>
      </dgm:prSet>
      <dgm:spPr/>
    </dgm:pt>
  </dgm:ptLst>
  <dgm:cxnLst>
    <dgm:cxn modelId="{8DFBE129-EC19-4360-BFDC-1D23F2A0302C}" srcId="{905CF010-86AF-459E-BB3D-086C6F1C87C9}" destId="{EFD23390-9F6A-4C3B-9674-18D34CCD7FB3}" srcOrd="1" destOrd="0" parTransId="{AEEE062B-D571-4801-8E35-762B8C90E333}" sibTransId="{591B1212-E12A-4C9D-B4E3-6A04286F5EF0}"/>
    <dgm:cxn modelId="{64F55231-2B0F-4994-B0F5-5B5D3F7454CA}" srcId="{D20A9F8C-FDEB-4AF1-A925-A06D6A6339E2}" destId="{D49AA671-CD48-421A-A2AB-6F3846578B21}" srcOrd="1" destOrd="0" parTransId="{E98B9F47-4699-431D-BDB7-7691865C0A78}" sibTransId="{C9A63CF8-91FE-45BF-9EFE-7B76004CA648}"/>
    <dgm:cxn modelId="{8B8F2539-384A-4AD7-9F38-AE6A61C2C2B4}" type="presOf" srcId="{5087B48B-9A60-4DF6-A876-5D638B658C89}" destId="{734EFC5C-F925-4BA6-AFD3-2977C85D8BCB}" srcOrd="0" destOrd="0" presId="urn:microsoft.com/office/officeart/2005/8/layout/vList6"/>
    <dgm:cxn modelId="{415C7639-1487-45D5-BC5A-1E4FC608331D}" type="presOf" srcId="{905CF010-86AF-459E-BB3D-086C6F1C87C9}" destId="{A4D59DE5-7B89-435B-9CD1-D16CF6396655}" srcOrd="0" destOrd="0" presId="urn:microsoft.com/office/officeart/2005/8/layout/vList6"/>
    <dgm:cxn modelId="{6D7C8F3A-0443-4740-AC68-F4C4CAB3CB00}" srcId="{905CF010-86AF-459E-BB3D-086C6F1C87C9}" destId="{7A505CFD-AE96-4BBB-A329-10C16D409E65}" srcOrd="0" destOrd="0" parTransId="{5B75417D-9773-4E07-8EE4-1A20C6E26265}" sibTransId="{3F4FAB34-927D-4307-8C01-443DB69D81D5}"/>
    <dgm:cxn modelId="{FEF11A67-1DED-40FF-BBD9-5107FE8CE55F}" type="presOf" srcId="{D49AA671-CD48-421A-A2AB-6F3846578B21}" destId="{475BBF5B-2386-41A3-80AC-C0484E93B5A6}" srcOrd="0" destOrd="0" presId="urn:microsoft.com/office/officeart/2005/8/layout/vList6"/>
    <dgm:cxn modelId="{C614D581-992C-4A7E-BC98-493FE660EFE9}" srcId="{D20A9F8C-FDEB-4AF1-A925-A06D6A6339E2}" destId="{905CF010-86AF-459E-BB3D-086C6F1C87C9}" srcOrd="0" destOrd="0" parTransId="{8AEEB844-B7EE-4663-8C16-640F36866034}" sibTransId="{AD6AB582-8AE4-4E79-8CB2-867A09F4E210}"/>
    <dgm:cxn modelId="{191DF481-ED78-4C85-BD68-02F67B5D6326}" type="presOf" srcId="{D20A9F8C-FDEB-4AF1-A925-A06D6A6339E2}" destId="{08E3BB68-C64B-4E63-8879-22C116698424}" srcOrd="0" destOrd="0" presId="urn:microsoft.com/office/officeart/2005/8/layout/vList6"/>
    <dgm:cxn modelId="{E7D04EA9-AD2E-4404-88B3-154D8AE31FC4}" type="presOf" srcId="{EFD23390-9F6A-4C3B-9674-18D34CCD7FB3}" destId="{2BF39312-0D4E-4806-8934-3BB3880EFB10}" srcOrd="0" destOrd="1" presId="urn:microsoft.com/office/officeart/2005/8/layout/vList6"/>
    <dgm:cxn modelId="{30746DAE-96B1-4718-8176-FA5B59BE8D3B}" srcId="{D49AA671-CD48-421A-A2AB-6F3846578B21}" destId="{5087B48B-9A60-4DF6-A876-5D638B658C89}" srcOrd="0" destOrd="0" parTransId="{6339DE6B-1787-4214-9E6C-8451DB451EF7}" sibTransId="{A949E6B0-D0BE-4FF0-9B8E-7D9631EE56F1}"/>
    <dgm:cxn modelId="{BEB75BB4-F9BE-47EE-BF6A-E91420D429AB}" type="presOf" srcId="{69AA3B52-8613-4D67-83FA-E12CCBD7560C}" destId="{734EFC5C-F925-4BA6-AFD3-2977C85D8BCB}" srcOrd="0" destOrd="1" presId="urn:microsoft.com/office/officeart/2005/8/layout/vList6"/>
    <dgm:cxn modelId="{19EEACE6-BD0E-4291-BF8C-3659B84762A4}" srcId="{D49AA671-CD48-421A-A2AB-6F3846578B21}" destId="{69AA3B52-8613-4D67-83FA-E12CCBD7560C}" srcOrd="1" destOrd="0" parTransId="{C7BDB0EF-21F3-4DA3-B74F-3C28CF88B09D}" sibTransId="{A1EAC610-8756-4F71-85D0-42297EA9BA45}"/>
    <dgm:cxn modelId="{55CFD9F7-1042-4229-9970-705A5D292462}" type="presOf" srcId="{7A505CFD-AE96-4BBB-A329-10C16D409E65}" destId="{2BF39312-0D4E-4806-8934-3BB3880EFB10}" srcOrd="0" destOrd="0" presId="urn:microsoft.com/office/officeart/2005/8/layout/vList6"/>
    <dgm:cxn modelId="{155A1DF9-4F8F-4948-A865-57860EE55CD6}" srcId="{D49AA671-CD48-421A-A2AB-6F3846578B21}" destId="{E1A338E5-F42B-41FB-963D-840339300A3F}" srcOrd="2" destOrd="0" parTransId="{9EDBE472-CB8A-4491-BF08-469D904C193D}" sibTransId="{996B522A-A46C-48DE-90BC-D792440EE3E4}"/>
    <dgm:cxn modelId="{59744CF9-8EB9-4381-8344-242935237DEE}" type="presOf" srcId="{E1A338E5-F42B-41FB-963D-840339300A3F}" destId="{734EFC5C-F925-4BA6-AFD3-2977C85D8BCB}" srcOrd="0" destOrd="2" presId="urn:microsoft.com/office/officeart/2005/8/layout/vList6"/>
    <dgm:cxn modelId="{060FA67A-D032-4B92-B01A-D7EE9EE22313}" type="presParOf" srcId="{08E3BB68-C64B-4E63-8879-22C116698424}" destId="{366A4CB3-0300-42A7-8463-062064A2734F}" srcOrd="0" destOrd="0" presId="urn:microsoft.com/office/officeart/2005/8/layout/vList6"/>
    <dgm:cxn modelId="{5C25E900-2FF1-4D48-9F0B-DAABB7C25E95}" type="presParOf" srcId="{366A4CB3-0300-42A7-8463-062064A2734F}" destId="{A4D59DE5-7B89-435B-9CD1-D16CF6396655}" srcOrd="0" destOrd="0" presId="urn:microsoft.com/office/officeart/2005/8/layout/vList6"/>
    <dgm:cxn modelId="{D86C1B6A-836E-4DB7-937A-C66098E6CCB9}" type="presParOf" srcId="{366A4CB3-0300-42A7-8463-062064A2734F}" destId="{2BF39312-0D4E-4806-8934-3BB3880EFB10}" srcOrd="1" destOrd="0" presId="urn:microsoft.com/office/officeart/2005/8/layout/vList6"/>
    <dgm:cxn modelId="{F782008A-5B02-4FFA-9F86-D57A590C8660}" type="presParOf" srcId="{08E3BB68-C64B-4E63-8879-22C116698424}" destId="{22328C33-F2A1-4C2D-8112-C43B663FCAFE}" srcOrd="1" destOrd="0" presId="urn:microsoft.com/office/officeart/2005/8/layout/vList6"/>
    <dgm:cxn modelId="{442D6FDF-510F-4C54-9425-682CF23D8F02}" type="presParOf" srcId="{08E3BB68-C64B-4E63-8879-22C116698424}" destId="{C3B7662A-5020-4012-90BF-059CED583BCE}" srcOrd="2" destOrd="0" presId="urn:microsoft.com/office/officeart/2005/8/layout/vList6"/>
    <dgm:cxn modelId="{78AB6398-EFF9-4792-B292-2F9BDA25BE44}" type="presParOf" srcId="{C3B7662A-5020-4012-90BF-059CED583BCE}" destId="{475BBF5B-2386-41A3-80AC-C0484E93B5A6}" srcOrd="0" destOrd="0" presId="urn:microsoft.com/office/officeart/2005/8/layout/vList6"/>
    <dgm:cxn modelId="{05428736-4A6C-4436-BF2B-372FA4278942}" type="presParOf" srcId="{C3B7662A-5020-4012-90BF-059CED583BCE}" destId="{734EFC5C-F925-4BA6-AFD3-2977C85D8BCB}"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0A9F8C-FDEB-4AF1-A925-A06D6A6339E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905CF010-86AF-459E-BB3D-086C6F1C87C9}">
      <dgm:prSet phldrT="[Text]" custT="1"/>
      <dgm:spPr>
        <a:solidFill>
          <a:schemeClr val="accent2"/>
        </a:solidFill>
      </dgm:spPr>
      <dgm:t>
        <a:bodyPr/>
        <a:lstStyle/>
        <a:p>
          <a:r>
            <a:rPr lang="en-US" sz="2400" dirty="0"/>
            <a:t>INDUSTRIAL SOLID WASTE </a:t>
          </a:r>
        </a:p>
      </dgm:t>
    </dgm:pt>
    <dgm:pt modelId="{8AEEB844-B7EE-4663-8C16-640F36866034}" type="parTrans" cxnId="{C614D581-992C-4A7E-BC98-493FE660EFE9}">
      <dgm:prSet/>
      <dgm:spPr/>
      <dgm:t>
        <a:bodyPr/>
        <a:lstStyle/>
        <a:p>
          <a:endParaRPr lang="en-US"/>
        </a:p>
      </dgm:t>
    </dgm:pt>
    <dgm:pt modelId="{AD6AB582-8AE4-4E79-8CB2-867A09F4E210}" type="sibTrans" cxnId="{C614D581-992C-4A7E-BC98-493FE660EFE9}">
      <dgm:prSet/>
      <dgm:spPr/>
      <dgm:t>
        <a:bodyPr/>
        <a:lstStyle/>
        <a:p>
          <a:endParaRPr lang="en-US"/>
        </a:p>
      </dgm:t>
    </dgm:pt>
    <dgm:pt modelId="{7A505CFD-AE96-4BBB-A329-10C16D409E65}">
      <dgm:prSet phldrT="[Text]" custT="1"/>
      <dgm:spPr>
        <a:solidFill>
          <a:srgbClr val="92D050">
            <a:alpha val="90000"/>
          </a:srgbClr>
        </a:solidFill>
      </dgm:spPr>
      <dgm:t>
        <a:bodyPr/>
        <a:lstStyle/>
        <a:p>
          <a:r>
            <a:rPr lang="en-US" sz="1400" b="1" dirty="0">
              <a:latin typeface="Times New Roman" pitchFamily="18" charset="0"/>
              <a:cs typeface="Times New Roman" pitchFamily="18" charset="0"/>
            </a:rPr>
            <a:t>The solid waste produced by industries can be both non- hazardous solid waste and hazardous solid waste , where means any waste which by reason of any of its physical, chemical, reactive, toxic, flammable, explosive or corrosive characteristics causes danger or is likely to cause danger to health or environment, and is governed by the Hazardous Wastes (Management and Handling) Rules, 1989 and its amendment in 2003</a:t>
          </a:r>
        </a:p>
      </dgm:t>
    </dgm:pt>
    <dgm:pt modelId="{5B75417D-9773-4E07-8EE4-1A20C6E26265}" type="parTrans" cxnId="{6D7C8F3A-0443-4740-AC68-F4C4CAB3CB00}">
      <dgm:prSet/>
      <dgm:spPr/>
      <dgm:t>
        <a:bodyPr/>
        <a:lstStyle/>
        <a:p>
          <a:endParaRPr lang="en-US"/>
        </a:p>
      </dgm:t>
    </dgm:pt>
    <dgm:pt modelId="{3F4FAB34-927D-4307-8C01-443DB69D81D5}" type="sibTrans" cxnId="{6D7C8F3A-0443-4740-AC68-F4C4CAB3CB00}">
      <dgm:prSet/>
      <dgm:spPr/>
      <dgm:t>
        <a:bodyPr/>
        <a:lstStyle/>
        <a:p>
          <a:endParaRPr lang="en-US"/>
        </a:p>
      </dgm:t>
    </dgm:pt>
    <dgm:pt modelId="{08E3BB68-C64B-4E63-8879-22C116698424}" type="pres">
      <dgm:prSet presAssocID="{D20A9F8C-FDEB-4AF1-A925-A06D6A6339E2}" presName="Name0" presStyleCnt="0">
        <dgm:presLayoutVars>
          <dgm:dir/>
          <dgm:animLvl val="lvl"/>
          <dgm:resizeHandles/>
        </dgm:presLayoutVars>
      </dgm:prSet>
      <dgm:spPr/>
    </dgm:pt>
    <dgm:pt modelId="{366A4CB3-0300-42A7-8463-062064A2734F}" type="pres">
      <dgm:prSet presAssocID="{905CF010-86AF-459E-BB3D-086C6F1C87C9}" presName="linNode" presStyleCnt="0"/>
      <dgm:spPr/>
    </dgm:pt>
    <dgm:pt modelId="{A4D59DE5-7B89-435B-9CD1-D16CF6396655}" type="pres">
      <dgm:prSet presAssocID="{905CF010-86AF-459E-BB3D-086C6F1C87C9}" presName="parentShp" presStyleLbl="node1" presStyleIdx="0" presStyleCnt="1">
        <dgm:presLayoutVars>
          <dgm:bulletEnabled val="1"/>
        </dgm:presLayoutVars>
      </dgm:prSet>
      <dgm:spPr/>
    </dgm:pt>
    <dgm:pt modelId="{2BF39312-0D4E-4806-8934-3BB3880EFB10}" type="pres">
      <dgm:prSet presAssocID="{905CF010-86AF-459E-BB3D-086C6F1C87C9}" presName="childShp" presStyleLbl="bgAccFollowNode1" presStyleIdx="0" presStyleCnt="1">
        <dgm:presLayoutVars>
          <dgm:bulletEnabled val="1"/>
        </dgm:presLayoutVars>
      </dgm:prSet>
      <dgm:spPr/>
    </dgm:pt>
  </dgm:ptLst>
  <dgm:cxnLst>
    <dgm:cxn modelId="{645AB332-C6E2-4D71-85CC-37F2D511F0D8}" type="presOf" srcId="{905CF010-86AF-459E-BB3D-086C6F1C87C9}" destId="{A4D59DE5-7B89-435B-9CD1-D16CF6396655}" srcOrd="0" destOrd="0" presId="urn:microsoft.com/office/officeart/2005/8/layout/vList6"/>
    <dgm:cxn modelId="{6D7C8F3A-0443-4740-AC68-F4C4CAB3CB00}" srcId="{905CF010-86AF-459E-BB3D-086C6F1C87C9}" destId="{7A505CFD-AE96-4BBB-A329-10C16D409E65}" srcOrd="0" destOrd="0" parTransId="{5B75417D-9773-4E07-8EE4-1A20C6E26265}" sibTransId="{3F4FAB34-927D-4307-8C01-443DB69D81D5}"/>
    <dgm:cxn modelId="{4F8E0168-51AE-49A0-B71F-6C79354422E4}" type="presOf" srcId="{D20A9F8C-FDEB-4AF1-A925-A06D6A6339E2}" destId="{08E3BB68-C64B-4E63-8879-22C116698424}" srcOrd="0" destOrd="0" presId="urn:microsoft.com/office/officeart/2005/8/layout/vList6"/>
    <dgm:cxn modelId="{2964DA68-10AC-4E58-8907-D4350FB42D8C}" type="presOf" srcId="{7A505CFD-AE96-4BBB-A329-10C16D409E65}" destId="{2BF39312-0D4E-4806-8934-3BB3880EFB10}" srcOrd="0" destOrd="0" presId="urn:microsoft.com/office/officeart/2005/8/layout/vList6"/>
    <dgm:cxn modelId="{C614D581-992C-4A7E-BC98-493FE660EFE9}" srcId="{D20A9F8C-FDEB-4AF1-A925-A06D6A6339E2}" destId="{905CF010-86AF-459E-BB3D-086C6F1C87C9}" srcOrd="0" destOrd="0" parTransId="{8AEEB844-B7EE-4663-8C16-640F36866034}" sibTransId="{AD6AB582-8AE4-4E79-8CB2-867A09F4E210}"/>
    <dgm:cxn modelId="{0B5B6EF4-A51B-4981-AEE6-75ACE16483CE}" type="presParOf" srcId="{08E3BB68-C64B-4E63-8879-22C116698424}" destId="{366A4CB3-0300-42A7-8463-062064A2734F}" srcOrd="0" destOrd="0" presId="urn:microsoft.com/office/officeart/2005/8/layout/vList6"/>
    <dgm:cxn modelId="{3919D088-C0EF-4ED9-BC85-88BBB976A9DF}" type="presParOf" srcId="{366A4CB3-0300-42A7-8463-062064A2734F}" destId="{A4D59DE5-7B89-435B-9CD1-D16CF6396655}" srcOrd="0" destOrd="0" presId="urn:microsoft.com/office/officeart/2005/8/layout/vList6"/>
    <dgm:cxn modelId="{BF1AB664-391F-44DC-937C-9F3D8EAAF001}" type="presParOf" srcId="{366A4CB3-0300-42A7-8463-062064A2734F}" destId="{2BF39312-0D4E-4806-8934-3BB3880EFB10}" srcOrd="1" destOrd="0" presId="urn:microsoft.com/office/officeart/2005/8/layout/v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F39312-0D4E-4806-8934-3BB3880EFB10}">
      <dsp:nvSpPr>
        <dsp:cNvPr id="0" name=""/>
        <dsp:cNvSpPr/>
      </dsp:nvSpPr>
      <dsp:spPr>
        <a:xfrm>
          <a:off x="3505200" y="390"/>
          <a:ext cx="5257800" cy="1523627"/>
        </a:xfrm>
        <a:prstGeom prst="rightArrow">
          <a:avLst>
            <a:gd name="adj1" fmla="val 75000"/>
            <a:gd name="adj2" fmla="val 50000"/>
          </a:avLst>
        </a:prstGeom>
        <a:solidFill>
          <a:srgbClr val="92D05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57150" lvl="1" indent="-57150" algn="l" defTabSz="266700">
            <a:lnSpc>
              <a:spcPct val="90000"/>
            </a:lnSpc>
            <a:spcBef>
              <a:spcPct val="0"/>
            </a:spcBef>
            <a:spcAft>
              <a:spcPct val="15000"/>
            </a:spcAft>
            <a:buChar char="•"/>
          </a:pPr>
          <a:endParaRPr lang="en-US" sz="600" kern="1200" dirty="0"/>
        </a:p>
        <a:p>
          <a:pPr marL="114300" lvl="1" indent="-114300" algn="l" defTabSz="622300">
            <a:lnSpc>
              <a:spcPct val="90000"/>
            </a:lnSpc>
            <a:spcBef>
              <a:spcPct val="0"/>
            </a:spcBef>
            <a:spcAft>
              <a:spcPct val="15000"/>
            </a:spcAft>
            <a:buChar char="•"/>
          </a:pPr>
          <a:r>
            <a:rPr lang="en-US" sz="1400" b="1" kern="1200" dirty="0">
              <a:latin typeface="Times New Roman" pitchFamily="18" charset="0"/>
              <a:cs typeface="Times New Roman" pitchFamily="18" charset="0"/>
            </a:rPr>
            <a:t>Municipal Solid Waste, includes commercial and residential wastes generated in a municipal or notified areas and is governed by the Municipal Solid Wastes (Management and Handling) Rules,2000</a:t>
          </a:r>
          <a:endParaRPr lang="en-IN" sz="1400" kern="1200" dirty="0">
            <a:latin typeface="Times New Roman" pitchFamily="18" charset="0"/>
            <a:cs typeface="Times New Roman" pitchFamily="18" charset="0"/>
          </a:endParaRPr>
        </a:p>
      </dsp:txBody>
      <dsp:txXfrm>
        <a:off x="3505200" y="190843"/>
        <a:ext cx="4686440" cy="1142721"/>
      </dsp:txXfrm>
    </dsp:sp>
    <dsp:sp modelId="{A4D59DE5-7B89-435B-9CD1-D16CF6396655}">
      <dsp:nvSpPr>
        <dsp:cNvPr id="0" name=""/>
        <dsp:cNvSpPr/>
      </dsp:nvSpPr>
      <dsp:spPr>
        <a:xfrm>
          <a:off x="0" y="390"/>
          <a:ext cx="3505200" cy="1523627"/>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MUNICIPAL SOILD WASTE </a:t>
          </a:r>
        </a:p>
      </dsp:txBody>
      <dsp:txXfrm>
        <a:off x="74377" y="74767"/>
        <a:ext cx="3356446" cy="1374873"/>
      </dsp:txXfrm>
    </dsp:sp>
    <dsp:sp modelId="{734EFC5C-F925-4BA6-AFD3-2977C85D8BCB}">
      <dsp:nvSpPr>
        <dsp:cNvPr id="0" name=""/>
        <dsp:cNvSpPr/>
      </dsp:nvSpPr>
      <dsp:spPr>
        <a:xfrm>
          <a:off x="3505200" y="1676381"/>
          <a:ext cx="5257800" cy="1523627"/>
        </a:xfrm>
        <a:prstGeom prst="rightArrow">
          <a:avLst>
            <a:gd name="adj1" fmla="val 75000"/>
            <a:gd name="adj2" fmla="val 50000"/>
          </a:avLst>
        </a:prstGeom>
        <a:solidFill>
          <a:srgbClr val="92D05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latin typeface="Times New Roman" pitchFamily="18" charset="0"/>
              <a:cs typeface="Times New Roman" pitchFamily="18" charset="0"/>
            </a:rPr>
            <a:t>Means any waste, which generated during the diagnosis, treatment or immunization of human being or animals or in research activities and is governed by the Bio- Medical Waste (Management and Handling) Rules, 1998.</a:t>
          </a:r>
        </a:p>
        <a:p>
          <a:pPr marL="114300" lvl="1" indent="-114300" algn="l" defTabSz="622300">
            <a:lnSpc>
              <a:spcPct val="90000"/>
            </a:lnSpc>
            <a:spcBef>
              <a:spcPct val="0"/>
            </a:spcBef>
            <a:spcAft>
              <a:spcPct val="15000"/>
            </a:spcAft>
            <a:buChar char="•"/>
          </a:pPr>
          <a:endParaRPr lang="en-US" sz="1400" b="1" kern="1200" dirty="0">
            <a:latin typeface="Times New Roman" pitchFamily="18" charset="0"/>
            <a:cs typeface="Times New Roman" pitchFamily="18" charset="0"/>
          </a:endParaRPr>
        </a:p>
        <a:p>
          <a:pPr marL="114300" lvl="1" indent="-114300" algn="l" defTabSz="622300">
            <a:lnSpc>
              <a:spcPct val="90000"/>
            </a:lnSpc>
            <a:spcBef>
              <a:spcPct val="0"/>
            </a:spcBef>
            <a:spcAft>
              <a:spcPct val="15000"/>
            </a:spcAft>
            <a:buChar char="•"/>
          </a:pPr>
          <a:endParaRPr lang="en-US" sz="1400" b="1" kern="1200" dirty="0">
            <a:latin typeface="Times New Roman" pitchFamily="18" charset="0"/>
            <a:cs typeface="Times New Roman" pitchFamily="18" charset="0"/>
          </a:endParaRPr>
        </a:p>
      </dsp:txBody>
      <dsp:txXfrm>
        <a:off x="3505200" y="1866834"/>
        <a:ext cx="4686440" cy="1142721"/>
      </dsp:txXfrm>
    </dsp:sp>
    <dsp:sp modelId="{475BBF5B-2386-41A3-80AC-C0484E93B5A6}">
      <dsp:nvSpPr>
        <dsp:cNvPr id="0" name=""/>
        <dsp:cNvSpPr/>
      </dsp:nvSpPr>
      <dsp:spPr>
        <a:xfrm>
          <a:off x="0" y="1676381"/>
          <a:ext cx="3505200" cy="1523627"/>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BIO-MEDICAL WASTE </a:t>
          </a:r>
        </a:p>
      </dsp:txBody>
      <dsp:txXfrm>
        <a:off x="74377" y="1750758"/>
        <a:ext cx="3356446" cy="13748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F39312-0D4E-4806-8934-3BB3880EFB10}">
      <dsp:nvSpPr>
        <dsp:cNvPr id="0" name=""/>
        <dsp:cNvSpPr/>
      </dsp:nvSpPr>
      <dsp:spPr>
        <a:xfrm>
          <a:off x="3505200" y="967"/>
          <a:ext cx="5257800" cy="1979265"/>
        </a:xfrm>
        <a:prstGeom prst="rightArrow">
          <a:avLst>
            <a:gd name="adj1" fmla="val 75000"/>
            <a:gd name="adj2" fmla="val 50000"/>
          </a:avLst>
        </a:prstGeom>
        <a:solidFill>
          <a:srgbClr val="92D05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a:latin typeface="Times New Roman" pitchFamily="18" charset="0"/>
              <a:cs typeface="Times New Roman" pitchFamily="18" charset="0"/>
            </a:rPr>
            <a:t>The solid waste produced by industries can be both non- hazardous solid waste and hazardous solid waste , where means any waste which by reason of any of its physical, chemical, reactive, toxic, flammable, explosive or corrosive characteristics causes danger or is likely to cause danger to health or environment, and is governed by the Hazardous Wastes (Management and Handling) Rules, 1989 and its amendment in 2003</a:t>
          </a:r>
        </a:p>
      </dsp:txBody>
      <dsp:txXfrm>
        <a:off x="3505200" y="248375"/>
        <a:ext cx="4515576" cy="1484449"/>
      </dsp:txXfrm>
    </dsp:sp>
    <dsp:sp modelId="{A4D59DE5-7B89-435B-9CD1-D16CF6396655}">
      <dsp:nvSpPr>
        <dsp:cNvPr id="0" name=""/>
        <dsp:cNvSpPr/>
      </dsp:nvSpPr>
      <dsp:spPr>
        <a:xfrm>
          <a:off x="0" y="967"/>
          <a:ext cx="3505200" cy="1979265"/>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kern="1200" dirty="0"/>
            <a:t>INDUSTRIAL SOLID WASTE </a:t>
          </a:r>
        </a:p>
      </dsp:txBody>
      <dsp:txXfrm>
        <a:off x="96620" y="97587"/>
        <a:ext cx="3311960" cy="178602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DB357F-81D8-4B12-B261-259956013BB9}" type="datetimeFigureOut">
              <a:rPr lang="en-US" smtClean="0"/>
              <a:pPr/>
              <a:t>1/21/2022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49753C-6D16-41FD-B267-F75794D9F193}" type="slidenum">
              <a:rPr lang="en-US" smtClean="0"/>
              <a:pPr/>
              <a:t>‹#›</a:t>
            </a:fld>
            <a:endParaRPr lang="en-US"/>
          </a:p>
        </p:txBody>
      </p:sp>
    </p:spTree>
    <p:extLst>
      <p:ext uri="{BB962C8B-B14F-4D97-AF65-F5344CB8AC3E}">
        <p14:creationId xmlns:p14="http://schemas.microsoft.com/office/powerpoint/2010/main" val="1192068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49753C-6D16-41FD-B267-F75794D9F193}" type="slidenum">
              <a:rPr lang="en-US" smtClean="0"/>
              <a:pPr/>
              <a:t>1</a:t>
            </a:fld>
            <a:endParaRPr lang="en-US"/>
          </a:p>
        </p:txBody>
      </p:sp>
    </p:spTree>
    <p:extLst>
      <p:ext uri="{BB962C8B-B14F-4D97-AF65-F5344CB8AC3E}">
        <p14:creationId xmlns:p14="http://schemas.microsoft.com/office/powerpoint/2010/main" val="1007421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4215844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150719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403430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3127893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2062975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1DA92F-95C6-4346-99C4-D1F48A06CA6D}"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423314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1DA92F-95C6-4346-99C4-D1F48A06CA6D}" type="datetimeFigureOut">
              <a:rPr lang="en-US" smtClean="0"/>
              <a:pPr/>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3357455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1DA92F-95C6-4346-99C4-D1F48A06CA6D}" type="datetimeFigureOut">
              <a:rPr lang="en-US" smtClean="0"/>
              <a:pPr/>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377669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DA92F-95C6-4346-99C4-D1F48A06CA6D}" type="datetimeFigureOut">
              <a:rPr lang="en-US" smtClean="0"/>
              <a:pPr/>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218743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1DA92F-95C6-4346-99C4-D1F48A06CA6D}"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4107841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1DA92F-95C6-4346-99C4-D1F48A06CA6D}"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143551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DA92F-95C6-4346-99C4-D1F48A06CA6D}" type="datetimeFigureOut">
              <a:rPr lang="en-US" smtClean="0"/>
              <a:pPr/>
              <a:t>1/21/2022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C0773B-8835-4252-867D-71B3108A5730}" type="slidenum">
              <a:rPr lang="en-US" smtClean="0"/>
              <a:pPr/>
              <a:t>‹#›</a:t>
            </a:fld>
            <a:endParaRPr lang="en-US"/>
          </a:p>
        </p:txBody>
      </p:sp>
    </p:spTree>
    <p:extLst>
      <p:ext uri="{BB962C8B-B14F-4D97-AF65-F5344CB8AC3E}">
        <p14:creationId xmlns:p14="http://schemas.microsoft.com/office/powerpoint/2010/main" val="50930178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613176"/>
            <a:ext cx="8458200" cy="1569660"/>
          </a:xfrm>
          <a:prstGeom prst="rect">
            <a:avLst/>
          </a:prstGeom>
          <a:noFill/>
        </p:spPr>
        <p:txBody>
          <a:bodyPr wrap="square" rtlCol="0">
            <a:spAutoFit/>
          </a:bodyPr>
          <a:lstStyle/>
          <a:p>
            <a:pPr algn="ctr"/>
            <a:r>
              <a:rPr lang="en-IN" sz="4800" b="1" dirty="0">
                <a:latin typeface="Times New Roman" pitchFamily="18" charset="0"/>
                <a:cs typeface="Times New Roman" pitchFamily="18" charset="0"/>
              </a:rPr>
              <a:t>MUNICIPAL  AND OTHER WASTES </a:t>
            </a:r>
            <a:endParaRPr lang="en-US" sz="4800" dirty="0">
              <a:latin typeface="Times New Roman" pitchFamily="18" charset="0"/>
              <a:cs typeface="Times New Roman" pitchFamily="18" charset="0"/>
            </a:endParaRPr>
          </a:p>
        </p:txBody>
      </p:sp>
      <p:cxnSp>
        <p:nvCxnSpPr>
          <p:cNvPr id="8" name="Straight Connector 7"/>
          <p:cNvCxnSpPr/>
          <p:nvPr/>
        </p:nvCxnSpPr>
        <p:spPr>
          <a:xfrm>
            <a:off x="304800" y="3048000"/>
            <a:ext cx="8382000" cy="0"/>
          </a:xfrm>
          <a:prstGeom prst="line">
            <a:avLst/>
          </a:prstGeom>
          <a:ln w="57150">
            <a:solidFill>
              <a:srgbClr val="FFC000"/>
            </a:solidFill>
          </a:ln>
        </p:spPr>
        <p:style>
          <a:lnRef idx="2">
            <a:schemeClr val="dk1"/>
          </a:lnRef>
          <a:fillRef idx="0">
            <a:schemeClr val="dk1"/>
          </a:fillRef>
          <a:effectRef idx="1">
            <a:schemeClr val="dk1"/>
          </a:effectRef>
          <a:fontRef idx="minor">
            <a:schemeClr val="tx1"/>
          </a:fontRef>
        </p:style>
      </p:cxnSp>
      <p:sp>
        <p:nvSpPr>
          <p:cNvPr id="7" name="TextBox 3">
            <a:extLst>
              <a:ext uri="{FF2B5EF4-FFF2-40B4-BE49-F238E27FC236}">
                <a16:creationId xmlns:a16="http://schemas.microsoft.com/office/drawing/2014/main" id="{AF099803-2BBD-4EAF-A90C-3CCB977BEEC4}"/>
              </a:ext>
            </a:extLst>
          </p:cNvPr>
          <p:cNvSpPr txBox="1">
            <a:spLocks noChangeArrowheads="1"/>
          </p:cNvSpPr>
          <p:nvPr/>
        </p:nvSpPr>
        <p:spPr bwMode="auto">
          <a:xfrm>
            <a:off x="185737" y="5214938"/>
            <a:ext cx="79454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dirty="0">
              <a:latin typeface="Century Gothic" panose="020B0502020202020204" pitchFamily="34" charset="0"/>
            </a:endParaRPr>
          </a:p>
          <a:p>
            <a:pPr eaLnBrk="1" hangingPunct="1">
              <a:spcBef>
                <a:spcPct val="0"/>
              </a:spcBef>
              <a:buFontTx/>
              <a:buNone/>
            </a:pPr>
            <a:r>
              <a:rPr lang="en-US" altLang="en-US" sz="1800" dirty="0">
                <a:latin typeface="Century Gothic" panose="020B0502020202020204" pitchFamily="34" charset="0"/>
              </a:rPr>
              <a:t>Subject: Infrastructure and Transport Planning</a:t>
            </a:r>
          </a:p>
          <a:p>
            <a:pPr eaLnBrk="1" hangingPunct="1">
              <a:spcBef>
                <a:spcPct val="0"/>
              </a:spcBef>
              <a:buFontTx/>
              <a:buNone/>
            </a:pPr>
            <a:r>
              <a:rPr lang="en-US" altLang="en-US" sz="1800" dirty="0">
                <a:latin typeface="Century Gothic" panose="020B0502020202020204" pitchFamily="34" charset="0"/>
              </a:rPr>
              <a:t>Topic: Solid Waste Management Part 1</a:t>
            </a:r>
          </a:p>
          <a:p>
            <a:pPr eaLnBrk="1" hangingPunct="1">
              <a:spcBef>
                <a:spcPct val="0"/>
              </a:spcBef>
              <a:buFontTx/>
              <a:buNone/>
            </a:pPr>
            <a:r>
              <a:rPr lang="en-US" altLang="en-US" sz="1800" dirty="0">
                <a:latin typeface="Century Gothic" panose="020B0502020202020204" pitchFamily="34" charset="0"/>
              </a:rPr>
              <a:t>Presented by: Aditi Arora</a:t>
            </a:r>
          </a:p>
        </p:txBody>
      </p:sp>
      <p:pic>
        <p:nvPicPr>
          <p:cNvPr id="9" name="Picture 7">
            <a:extLst>
              <a:ext uri="{FF2B5EF4-FFF2-40B4-BE49-F238E27FC236}">
                <a16:creationId xmlns:a16="http://schemas.microsoft.com/office/drawing/2014/main" id="{59D8C286-A768-408E-930C-8343CA2B9F4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7209" y="103936"/>
            <a:ext cx="1187929" cy="14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731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STORAGE FACILITIES OF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4" name="Rectangle 3"/>
          <p:cNvSpPr/>
          <p:nvPr/>
        </p:nvSpPr>
        <p:spPr>
          <a:xfrm>
            <a:off x="304800" y="990600"/>
            <a:ext cx="8458200" cy="3816429"/>
          </a:xfrm>
          <a:prstGeom prst="rect">
            <a:avLst/>
          </a:prstGeom>
        </p:spPr>
        <p:txBody>
          <a:bodyPr wrap="square">
            <a:spAutoFit/>
          </a:bodyPr>
          <a:lstStyle/>
          <a:p>
            <a:pPr algn="just"/>
            <a:r>
              <a:rPr lang="en-US" b="1" dirty="0">
                <a:solidFill>
                  <a:srgbClr val="FFFF00"/>
                </a:solidFill>
                <a:latin typeface="Times New Roman" pitchFamily="18" charset="0"/>
                <a:cs typeface="Times New Roman" pitchFamily="18" charset="0"/>
              </a:rPr>
              <a:t>STREET CORNER BINS- </a:t>
            </a:r>
            <a:r>
              <a:rPr lang="en-US" sz="1600" dirty="0">
                <a:latin typeface="Times New Roman" pitchFamily="18" charset="0"/>
                <a:cs typeface="Times New Roman" pitchFamily="18" charset="0"/>
              </a:rPr>
              <a:t>Age-old practices (</a:t>
            </a:r>
            <a:r>
              <a:rPr lang="en-US" sz="1600" dirty="0" err="1">
                <a:latin typeface="Times New Roman" pitchFamily="18" charset="0"/>
                <a:cs typeface="Times New Roman" pitchFamily="18" charset="0"/>
              </a:rPr>
              <a:t>Dhalaos</a:t>
            </a:r>
            <a:r>
              <a:rPr lang="en-US" sz="1600" dirty="0">
                <a:latin typeface="Times New Roman" pitchFamily="18" charset="0"/>
                <a:cs typeface="Times New Roman" pitchFamily="18" charset="0"/>
              </a:rPr>
              <a:t>) are used for storage of waste which are posing serious problems and not acceptable in the present scenario. However, in some selected zones private contractors are engaged for waste storage and transportation.</a:t>
            </a:r>
          </a:p>
          <a:p>
            <a:pPr algn="just"/>
            <a:endParaRPr lang="en-US" sz="1600" dirty="0">
              <a:latin typeface="Times New Roman" pitchFamily="18" charset="0"/>
              <a:cs typeface="Times New Roman" pitchFamily="18" charset="0"/>
            </a:endParaRPr>
          </a:p>
          <a:p>
            <a:pPr algn="just">
              <a:buFont typeface="Wingdings" pitchFamily="2" charset="2"/>
              <a:buChar char="Ø"/>
            </a:pPr>
            <a:r>
              <a:rPr lang="en-US" sz="1600" dirty="0">
                <a:latin typeface="Times New Roman" pitchFamily="18" charset="0"/>
                <a:cs typeface="Times New Roman" pitchFamily="18" charset="0"/>
              </a:rPr>
              <a:t>Provision of litter bins at all public places to discourage littering. Replace </a:t>
            </a:r>
            <a:r>
              <a:rPr lang="en-US" sz="1600" dirty="0" err="1">
                <a:latin typeface="Times New Roman" pitchFamily="18" charset="0"/>
                <a:cs typeface="Times New Roman" pitchFamily="18" charset="0"/>
              </a:rPr>
              <a:t>dhalao’s</a:t>
            </a:r>
            <a:r>
              <a:rPr lang="en-US" sz="1600" dirty="0">
                <a:latin typeface="Times New Roman" pitchFamily="18" charset="0"/>
                <a:cs typeface="Times New Roman" pitchFamily="18" charset="0"/>
              </a:rPr>
              <a:t>/ existing dustbins with mechanized storage facility for deposition of waste. Abolish open sites used for waste disposal. Set up storage facilities for deposition of segregated waste.</a:t>
            </a:r>
          </a:p>
          <a:p>
            <a:pPr algn="just">
              <a:buFont typeface="Wingdings" pitchFamily="2" charset="2"/>
              <a:buChar char="Ø"/>
            </a:pPr>
            <a:endParaRPr lang="en-US" sz="1600" dirty="0">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Street Corner Bins have been placed for the purpose of waste collection in the residential</a:t>
            </a:r>
          </a:p>
          <a:p>
            <a:pPr marL="285750" indent="-285750" algn="just"/>
            <a:r>
              <a:rPr lang="en-US" sz="1600" dirty="0">
                <a:latin typeface="Times New Roman" pitchFamily="18" charset="0"/>
                <a:cs typeface="Times New Roman" pitchFamily="18" charset="0"/>
              </a:rPr>
              <a:t>colonies, commercial establishments and other institutions. Minimum one SCB has been placed in </a:t>
            </a:r>
          </a:p>
          <a:p>
            <a:pPr marL="285750" indent="-285750" algn="just"/>
            <a:r>
              <a:rPr lang="en-US" sz="1600" dirty="0">
                <a:latin typeface="Times New Roman" pitchFamily="18" charset="0"/>
                <a:cs typeface="Times New Roman" pitchFamily="18" charset="0"/>
              </a:rPr>
              <a:t>area of 1 sq.km. </a:t>
            </a:r>
          </a:p>
          <a:p>
            <a:pPr marL="285750" indent="-285750" algn="just">
              <a:buFont typeface="Wingdings" pitchFamily="2" charset="2"/>
              <a:buChar char="Ø"/>
            </a:pPr>
            <a:endParaRPr lang="en-US" sz="1600" dirty="0">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The bins have been placed after the consultation with the local residents. The bins are properly</a:t>
            </a:r>
          </a:p>
          <a:p>
            <a:pPr marL="285750" indent="-285750" algn="just"/>
            <a:r>
              <a:rPr lang="en-US" sz="1600" dirty="0">
                <a:latin typeface="Times New Roman" pitchFamily="18" charset="0"/>
                <a:cs typeface="Times New Roman" pitchFamily="18" charset="0"/>
              </a:rPr>
              <a:t>looked after and are repaired from time to time according to the requirement. The repair work is done</a:t>
            </a:r>
          </a:p>
          <a:p>
            <a:pPr marL="285750" indent="-285750" algn="just"/>
            <a:r>
              <a:rPr lang="en-US" sz="1600" dirty="0">
                <a:latin typeface="Times New Roman" pitchFamily="18" charset="0"/>
                <a:cs typeface="Times New Roman" pitchFamily="18" charset="0"/>
              </a:rPr>
              <a:t>at the </a:t>
            </a:r>
            <a:r>
              <a:rPr lang="en-US" sz="1600" dirty="0" err="1">
                <a:latin typeface="Times New Roman" pitchFamily="18" charset="0"/>
                <a:cs typeface="Times New Roman" pitchFamily="18" charset="0"/>
              </a:rPr>
              <a:t>Subhash</a:t>
            </a:r>
            <a:r>
              <a:rPr lang="en-US" sz="1600" dirty="0">
                <a:latin typeface="Times New Roman" pitchFamily="18" charset="0"/>
                <a:cs typeface="Times New Roman" pitchFamily="18" charset="0"/>
              </a:rPr>
              <a:t> Nagar central workshop.</a:t>
            </a:r>
          </a:p>
        </p:txBody>
      </p:sp>
      <p:pic>
        <p:nvPicPr>
          <p:cNvPr id="6" name="Picture 5"/>
          <p:cNvPicPr/>
          <p:nvPr/>
        </p:nvPicPr>
        <p:blipFill rotWithShape="1">
          <a:blip r:embed="rId2"/>
          <a:srcRect r="74897" b="61067"/>
          <a:stretch/>
        </p:blipFill>
        <p:spPr bwMode="auto">
          <a:xfrm>
            <a:off x="381000" y="4876800"/>
            <a:ext cx="2416970" cy="1622431"/>
          </a:xfrm>
          <a:prstGeom prst="rect">
            <a:avLst/>
          </a:prstGeom>
          <a:noFill/>
          <a:ln w="9525">
            <a:noFill/>
            <a:miter lim="800000"/>
            <a:headEnd/>
            <a:tailEnd/>
          </a:ln>
        </p:spPr>
      </p:pic>
      <p:pic>
        <p:nvPicPr>
          <p:cNvPr id="7" name="Picture 2" descr="http://beta.southasia.oneworld.net/ImageCatalog/delhi-was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0" y="4876800"/>
            <a:ext cx="2514600" cy="1560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960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TRANSPORTATION OF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6" name="TextBox 5"/>
          <p:cNvSpPr txBox="1"/>
          <p:nvPr/>
        </p:nvSpPr>
        <p:spPr>
          <a:xfrm>
            <a:off x="228600" y="990600"/>
            <a:ext cx="8610600" cy="5262979"/>
          </a:xfrm>
          <a:prstGeom prst="rect">
            <a:avLst/>
          </a:prstGeom>
          <a:noFill/>
        </p:spPr>
        <p:txBody>
          <a:bodyPr wrap="square" rtlCol="0">
            <a:spAutoFit/>
          </a:bodyPr>
          <a:lstStyle/>
          <a:p>
            <a:pPr marL="342900" indent="-342900"/>
            <a:r>
              <a:rPr lang="en-US" sz="1600" b="1" dirty="0">
                <a:solidFill>
                  <a:srgbClr val="FFFF00"/>
                </a:solidFill>
                <a:latin typeface="Times New Roman" pitchFamily="18" charset="0"/>
                <a:cs typeface="Times New Roman" pitchFamily="18" charset="0"/>
              </a:rPr>
              <a:t>1. MOTOR VEHICLE TRANSPORT</a:t>
            </a:r>
          </a:p>
          <a:p>
            <a:pPr marL="342900" indent="-342900"/>
            <a:r>
              <a:rPr lang="en-US" sz="1600" b="1" dirty="0">
                <a:solidFill>
                  <a:srgbClr val="FFFF00"/>
                </a:solidFill>
                <a:latin typeface="Times New Roman" pitchFamily="18" charset="0"/>
                <a:cs typeface="Times New Roman" pitchFamily="18" charset="0"/>
              </a:rPr>
              <a:t>  </a:t>
            </a:r>
          </a:p>
          <a:p>
            <a:pPr marL="342900" indent="-342900" algn="just"/>
            <a:r>
              <a:rPr lang="en-US" sz="1600" dirty="0">
                <a:latin typeface="Times New Roman" pitchFamily="18" charset="0"/>
                <a:cs typeface="Times New Roman" pitchFamily="18" charset="0"/>
              </a:rPr>
              <a:t>Where the point of final deposition can be reached by motor vehicle, the most common means used to </a:t>
            </a:r>
          </a:p>
          <a:p>
            <a:pPr marL="342900" indent="-342900" algn="just"/>
            <a:r>
              <a:rPr lang="en-US" sz="1600" dirty="0">
                <a:latin typeface="Times New Roman" pitchFamily="18" charset="0"/>
                <a:cs typeface="Times New Roman" pitchFamily="18" charset="0"/>
              </a:rPr>
              <a:t>trans port solid waste from transfer stations are trailers, semitrailers and compactors. In general</a:t>
            </a:r>
          </a:p>
          <a:p>
            <a:pPr marL="342900" indent="-342900" algn="just"/>
            <a:r>
              <a:rPr lang="en-US" sz="1600" dirty="0">
                <a:latin typeface="Times New Roman" pitchFamily="18" charset="0"/>
                <a:cs typeface="Times New Roman" pitchFamily="18" charset="0"/>
              </a:rPr>
              <a:t>vehicles used for hauling on highways should satisfy the following requirement –</a:t>
            </a:r>
          </a:p>
          <a:p>
            <a:pPr marL="342900" indent="-342900" algn="just"/>
            <a:endParaRPr lang="en-US" sz="1600" dirty="0">
              <a:latin typeface="Times New Roman" pitchFamily="18" charset="0"/>
              <a:cs typeface="Times New Roman" pitchFamily="18" charset="0"/>
            </a:endParaRPr>
          </a:p>
          <a:p>
            <a:pPr marL="342900" indent="-342900" algn="just">
              <a:buFont typeface="Wingdings" pitchFamily="2" charset="2"/>
              <a:buChar char="Ø"/>
            </a:pPr>
            <a:r>
              <a:rPr lang="en-US" sz="1600" dirty="0">
                <a:latin typeface="Times New Roman" pitchFamily="18" charset="0"/>
                <a:cs typeface="Times New Roman" pitchFamily="18" charset="0"/>
              </a:rPr>
              <a:t>Waste must be transported at minimum cost.</a:t>
            </a:r>
          </a:p>
          <a:p>
            <a:pPr marL="342900" indent="-342900" algn="just">
              <a:buFont typeface="Wingdings" pitchFamily="2" charset="2"/>
              <a:buChar char="Ø"/>
            </a:pPr>
            <a:r>
              <a:rPr lang="en-US" sz="1600" dirty="0">
                <a:latin typeface="Times New Roman" pitchFamily="18" charset="0"/>
                <a:cs typeface="Times New Roman" pitchFamily="18" charset="0"/>
              </a:rPr>
              <a:t>Waste must be covered during the whole operation.</a:t>
            </a:r>
          </a:p>
          <a:p>
            <a:pPr marL="342900" indent="-342900" algn="just">
              <a:buFont typeface="Wingdings" pitchFamily="2" charset="2"/>
              <a:buChar char="Ø"/>
            </a:pPr>
            <a:r>
              <a:rPr lang="en-US" sz="1600" dirty="0">
                <a:latin typeface="Times New Roman" pitchFamily="18" charset="0"/>
                <a:cs typeface="Times New Roman" pitchFamily="18" charset="0"/>
              </a:rPr>
              <a:t>Vehicle must be designed for highway traffic.</a:t>
            </a:r>
          </a:p>
          <a:p>
            <a:pPr marL="342900" indent="-342900" algn="just">
              <a:buFont typeface="Wingdings" pitchFamily="2" charset="2"/>
              <a:buChar char="Ø"/>
            </a:pPr>
            <a:r>
              <a:rPr lang="en-US" sz="1600" dirty="0">
                <a:latin typeface="Times New Roman" pitchFamily="18" charset="0"/>
                <a:cs typeface="Times New Roman" pitchFamily="18" charset="0"/>
              </a:rPr>
              <a:t>Vehicle capacity must be such that the allowable weight limits are not exceeded.</a:t>
            </a:r>
          </a:p>
          <a:p>
            <a:pPr marL="342900" indent="-342900" algn="just">
              <a:buFont typeface="Wingdings" pitchFamily="2" charset="2"/>
              <a:buChar char="Ø"/>
            </a:pPr>
            <a:r>
              <a:rPr lang="en-US" sz="1600" dirty="0">
                <a:latin typeface="Times New Roman" pitchFamily="18" charset="0"/>
                <a:cs typeface="Times New Roman" pitchFamily="18" charset="0"/>
              </a:rPr>
              <a:t>Methods used for unloading must be simple and dependable.</a:t>
            </a:r>
          </a:p>
          <a:p>
            <a:pPr marL="342900" indent="-342900" algn="just"/>
            <a:endParaRPr lang="en-US" sz="1600" dirty="0">
              <a:latin typeface="Times New Roman" pitchFamily="18" charset="0"/>
              <a:cs typeface="Times New Roman" pitchFamily="18" charset="0"/>
            </a:endParaRPr>
          </a:p>
          <a:p>
            <a:pPr marL="342900" indent="-342900" algn="just"/>
            <a:r>
              <a:rPr lang="en-US" sz="1600" b="1" dirty="0">
                <a:solidFill>
                  <a:srgbClr val="FFFF00"/>
                </a:solidFill>
                <a:latin typeface="Times New Roman" pitchFamily="18" charset="0"/>
                <a:cs typeface="Times New Roman" pitchFamily="18" charset="0"/>
              </a:rPr>
              <a:t>2. TRANSPORT VEHICLE FOR UNCOMPACTED WASTE</a:t>
            </a:r>
          </a:p>
          <a:p>
            <a:pPr marL="342900" indent="-342900" algn="just"/>
            <a:endParaRPr lang="en-US" sz="1600" b="1" dirty="0">
              <a:solidFill>
                <a:srgbClr val="FFFF00"/>
              </a:solidFill>
              <a:latin typeface="Times New Roman" pitchFamily="18" charset="0"/>
              <a:cs typeface="Times New Roman" pitchFamily="18" charset="0"/>
            </a:endParaRPr>
          </a:p>
          <a:p>
            <a:pPr marL="342900" indent="-342900" algn="just">
              <a:buFont typeface="Wingdings" pitchFamily="2" charset="2"/>
              <a:buChar char="Ø"/>
            </a:pPr>
            <a:r>
              <a:rPr lang="en-US" sz="1600" dirty="0">
                <a:latin typeface="Times New Roman" pitchFamily="18" charset="0"/>
                <a:cs typeface="Times New Roman" pitchFamily="18" charset="0"/>
              </a:rPr>
              <a:t>The maximum volume that can be hauled in highway </a:t>
            </a:r>
          </a:p>
          <a:p>
            <a:pPr marL="342900" indent="-342900" algn="just">
              <a:buFont typeface="Wingdings" pitchFamily="2" charset="2"/>
              <a:buChar char="Ø"/>
            </a:pPr>
            <a:r>
              <a:rPr lang="en-US" sz="1600" dirty="0">
                <a:latin typeface="Times New Roman" pitchFamily="18" charset="0"/>
                <a:cs typeface="Times New Roman" pitchFamily="18" charset="0"/>
              </a:rPr>
              <a:t>Transport vehicles depends on the regulation in the state in which they are operated. The semitrailers are commonly used for transport of un-compacted wastes in which the weight of the trailer also serves as the frame of the trailer.</a:t>
            </a:r>
          </a:p>
          <a:p>
            <a:pPr marL="342900" indent="-342900" algn="just">
              <a:buFont typeface="Wingdings" pitchFamily="2" charset="2"/>
              <a:buChar char="Ø"/>
            </a:pPr>
            <a:r>
              <a:rPr lang="en-US" sz="1600" dirty="0">
                <a:latin typeface="Times New Roman" pitchFamily="18" charset="0"/>
                <a:cs typeface="Times New Roman" pitchFamily="18" charset="0"/>
              </a:rPr>
              <a:t>Method used to unload the transport trucks, trailers, semitrailers may be classified as-</a:t>
            </a:r>
          </a:p>
          <a:p>
            <a:pPr marL="342900" indent="-342900" algn="just">
              <a:buAutoNum type="alphaLcParenR"/>
            </a:pPr>
            <a:r>
              <a:rPr lang="en-US" sz="1600" dirty="0">
                <a:latin typeface="Times New Roman" pitchFamily="18" charset="0"/>
                <a:cs typeface="Times New Roman" pitchFamily="18" charset="0"/>
              </a:rPr>
              <a:t>Self emptying</a:t>
            </a:r>
          </a:p>
          <a:p>
            <a:pPr marL="342900" indent="-342900" algn="just">
              <a:buAutoNum type="alphaLcParenR"/>
            </a:pPr>
            <a:r>
              <a:rPr lang="en-US" sz="1600" dirty="0">
                <a:latin typeface="Times New Roman" pitchFamily="18" charset="0"/>
                <a:cs typeface="Times New Roman" pitchFamily="18" charset="0"/>
              </a:rPr>
              <a:t>Requirement for auxiliary equipment</a:t>
            </a:r>
          </a:p>
        </p:txBody>
      </p:sp>
    </p:spTree>
    <p:extLst>
      <p:ext uri="{BB962C8B-B14F-4D97-AF65-F5344CB8AC3E}">
        <p14:creationId xmlns:p14="http://schemas.microsoft.com/office/powerpoint/2010/main" val="183896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TRANSPORTATION OF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6" name="TextBox 5"/>
          <p:cNvSpPr txBox="1"/>
          <p:nvPr/>
        </p:nvSpPr>
        <p:spPr>
          <a:xfrm>
            <a:off x="228600" y="990600"/>
            <a:ext cx="8610600" cy="4031873"/>
          </a:xfrm>
          <a:prstGeom prst="rect">
            <a:avLst/>
          </a:prstGeom>
          <a:noFill/>
        </p:spPr>
        <p:txBody>
          <a:bodyPr wrap="square" rtlCol="0">
            <a:spAutoFit/>
          </a:bodyPr>
          <a:lstStyle/>
          <a:p>
            <a:pPr marL="342900" indent="-342900"/>
            <a:r>
              <a:rPr lang="en-US" sz="1600" b="1" dirty="0">
                <a:solidFill>
                  <a:srgbClr val="FFFF00"/>
                </a:solidFill>
                <a:latin typeface="Times New Roman" pitchFamily="18" charset="0"/>
                <a:cs typeface="Times New Roman" pitchFamily="18" charset="0"/>
              </a:rPr>
              <a:t>3. WATER TRANSPORT</a:t>
            </a:r>
          </a:p>
          <a:p>
            <a:pPr marL="342900" indent="-342900"/>
            <a:r>
              <a:rPr lang="en-US" sz="1600" b="1" dirty="0">
                <a:solidFill>
                  <a:srgbClr val="FFFF00"/>
                </a:solidFill>
                <a:latin typeface="Times New Roman" pitchFamily="18" charset="0"/>
                <a:cs typeface="Times New Roman" pitchFamily="18" charset="0"/>
              </a:rPr>
              <a:t>  </a:t>
            </a:r>
          </a:p>
          <a:p>
            <a:pPr marL="342900" indent="-342900" algn="just">
              <a:buFont typeface="Wingdings" pitchFamily="2" charset="2"/>
              <a:buChar char="Ø"/>
            </a:pPr>
            <a:r>
              <a:rPr lang="en-US" sz="1600" dirty="0">
                <a:latin typeface="Times New Roman" pitchFamily="18" charset="0"/>
                <a:cs typeface="Times New Roman" pitchFamily="18" charset="0"/>
              </a:rPr>
              <a:t>Barges, special boats have been used in the past to transport solid waste to processing locations and to see sight and ocean disposal sites. It should be noted that ocean disposal is no longer practiced by the united states navy for the special cases. In England river barges are used to transport waste.</a:t>
            </a:r>
          </a:p>
          <a:p>
            <a:pPr marL="342900" indent="-342900" algn="just">
              <a:buFont typeface="Wingdings" pitchFamily="2" charset="2"/>
              <a:buChar char="Ø"/>
            </a:pPr>
            <a:endParaRPr lang="en-US" sz="1600" dirty="0">
              <a:latin typeface="Times New Roman" pitchFamily="18" charset="0"/>
              <a:cs typeface="Times New Roman" pitchFamily="18" charset="0"/>
            </a:endParaRPr>
          </a:p>
          <a:p>
            <a:pPr marL="342900" indent="-342900" algn="just">
              <a:buFont typeface="Wingdings" pitchFamily="2" charset="2"/>
              <a:buChar char="Ø"/>
            </a:pPr>
            <a:r>
              <a:rPr lang="en-US" sz="1600" dirty="0">
                <a:latin typeface="Times New Roman" pitchFamily="18" charset="0"/>
                <a:cs typeface="Times New Roman" pitchFamily="18" charset="0"/>
              </a:rPr>
              <a:t>One of the major problem encounter when ocean vessels are used for the transport of solid waste is that often impossible to move the barges and boats during times of heavy sea. In such cases waste must be stored and then disposed into the sea.</a:t>
            </a:r>
          </a:p>
          <a:p>
            <a:pPr marL="342900" indent="-342900" algn="just"/>
            <a:endParaRPr lang="en-US" sz="1600" dirty="0">
              <a:latin typeface="Times New Roman" pitchFamily="18" charset="0"/>
              <a:cs typeface="Times New Roman" pitchFamily="18" charset="0"/>
            </a:endParaRPr>
          </a:p>
          <a:p>
            <a:pPr marL="342900" indent="-342900" algn="just"/>
            <a:endParaRPr lang="en-US" sz="1600" dirty="0">
              <a:latin typeface="Times New Roman" pitchFamily="18" charset="0"/>
              <a:cs typeface="Times New Roman" pitchFamily="18" charset="0"/>
            </a:endParaRPr>
          </a:p>
          <a:p>
            <a:pPr marL="342900" indent="-342900" algn="just"/>
            <a:r>
              <a:rPr lang="en-US" sz="1600" b="1" dirty="0">
                <a:solidFill>
                  <a:srgbClr val="FFFF00"/>
                </a:solidFill>
                <a:latin typeface="Times New Roman" pitchFamily="18" charset="0"/>
                <a:cs typeface="Times New Roman" pitchFamily="18" charset="0"/>
              </a:rPr>
              <a:t>2. RAILROAD TRANSPORT</a:t>
            </a:r>
          </a:p>
          <a:p>
            <a:pPr marL="342900" indent="-342900" algn="just"/>
            <a:endParaRPr lang="en-US" sz="1600" b="1" dirty="0">
              <a:solidFill>
                <a:srgbClr val="FFFF00"/>
              </a:solidFill>
              <a:latin typeface="Times New Roman" pitchFamily="18" charset="0"/>
              <a:cs typeface="Times New Roman" pitchFamily="18" charset="0"/>
            </a:endParaRPr>
          </a:p>
          <a:p>
            <a:pPr marL="342900" indent="-342900" algn="just">
              <a:buFont typeface="Wingdings" pitchFamily="2" charset="2"/>
              <a:buChar char="Ø"/>
            </a:pPr>
            <a:r>
              <a:rPr lang="en-US" sz="1600" dirty="0">
                <a:latin typeface="Times New Roman" pitchFamily="18" charset="0"/>
                <a:cs typeface="Times New Roman" pitchFamily="18" charset="0"/>
              </a:rPr>
              <a:t>Railroad transport were commonly used for the transport of solid waste in the past. It is generally used to remote landfill area where highway travel is difficult and railroad lines are exist.</a:t>
            </a:r>
          </a:p>
        </p:txBody>
      </p:sp>
    </p:spTree>
    <p:extLst>
      <p:ext uri="{BB962C8B-B14F-4D97-AF65-F5344CB8AC3E}">
        <p14:creationId xmlns:p14="http://schemas.microsoft.com/office/powerpoint/2010/main" val="1838960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24000"/>
            <a:ext cx="3086669" cy="4832092"/>
          </a:xfrm>
          <a:prstGeom prst="rect">
            <a:avLst/>
          </a:prstGeom>
          <a:noFill/>
        </p:spPr>
        <p:txBody>
          <a:bodyPr wrap="square" rtlCol="0">
            <a:spAutoFit/>
          </a:bodyPr>
          <a:lstStyle/>
          <a:p>
            <a:pPr marL="285750" indent="-285750">
              <a:buFont typeface="Arial" pitchFamily="34" charset="0"/>
              <a:buChar char="•"/>
            </a:pPr>
            <a:r>
              <a:rPr lang="en-US" sz="2200" dirty="0"/>
              <a:t>Uncontrolled Dumping</a:t>
            </a:r>
          </a:p>
          <a:p>
            <a:pPr marL="285750" indent="-285750">
              <a:buFont typeface="Arial" pitchFamily="34" charset="0"/>
              <a:buChar char="•"/>
            </a:pPr>
            <a:endParaRPr lang="en-US" sz="2200" dirty="0"/>
          </a:p>
          <a:p>
            <a:pPr marL="285750" indent="-285750">
              <a:buFont typeface="Arial" pitchFamily="34" charset="0"/>
              <a:buChar char="•"/>
            </a:pPr>
            <a:r>
              <a:rPr lang="en-US" sz="2200" dirty="0"/>
              <a:t>Sanitary Landfill</a:t>
            </a:r>
          </a:p>
          <a:p>
            <a:pPr marL="285750" indent="-285750">
              <a:buFont typeface="Arial" pitchFamily="34" charset="0"/>
              <a:buChar char="•"/>
            </a:pPr>
            <a:endParaRPr lang="en-US" sz="2200" dirty="0"/>
          </a:p>
          <a:p>
            <a:pPr marL="285750" indent="-285750">
              <a:buFont typeface="Arial" pitchFamily="34" charset="0"/>
              <a:buChar char="•"/>
            </a:pPr>
            <a:r>
              <a:rPr lang="en-US" sz="2200" dirty="0"/>
              <a:t>Composting</a:t>
            </a:r>
          </a:p>
          <a:p>
            <a:pPr marL="285750" indent="-285750">
              <a:buFont typeface="Arial" pitchFamily="34" charset="0"/>
              <a:buChar char="•"/>
            </a:pPr>
            <a:endParaRPr lang="en-US" sz="2200" dirty="0"/>
          </a:p>
          <a:p>
            <a:pPr marL="285750" indent="-285750">
              <a:buFont typeface="Arial" pitchFamily="34" charset="0"/>
              <a:buChar char="•"/>
            </a:pPr>
            <a:r>
              <a:rPr lang="en-US" sz="2200" dirty="0"/>
              <a:t>Incineration</a:t>
            </a:r>
          </a:p>
          <a:p>
            <a:pPr marL="285750" indent="-285750">
              <a:buFont typeface="Arial" pitchFamily="34" charset="0"/>
              <a:buChar char="•"/>
            </a:pPr>
            <a:endParaRPr lang="en-US" sz="2200" dirty="0"/>
          </a:p>
          <a:p>
            <a:pPr marL="285750" indent="-285750">
              <a:buFont typeface="Arial" pitchFamily="34" charset="0"/>
              <a:buChar char="•"/>
            </a:pPr>
            <a:r>
              <a:rPr lang="en-US" sz="2200" dirty="0"/>
              <a:t>Gasification</a:t>
            </a:r>
          </a:p>
          <a:p>
            <a:pPr marL="285750" indent="-285750">
              <a:buFont typeface="Arial" pitchFamily="34" charset="0"/>
              <a:buChar char="•"/>
            </a:pPr>
            <a:endParaRPr lang="en-US" sz="2200" dirty="0"/>
          </a:p>
          <a:p>
            <a:pPr marL="285750" indent="-285750">
              <a:buFont typeface="Arial" pitchFamily="34" charset="0"/>
              <a:buChar char="•"/>
            </a:pPr>
            <a:r>
              <a:rPr lang="en-US" sz="2200" dirty="0"/>
              <a:t>Refuse Derived Fuel (RDF)</a:t>
            </a:r>
          </a:p>
          <a:p>
            <a:pPr marL="285750" indent="-285750">
              <a:buFont typeface="Arial" pitchFamily="34" charset="0"/>
              <a:buChar char="•"/>
            </a:pPr>
            <a:endParaRPr lang="en-US" sz="2200" dirty="0"/>
          </a:p>
          <a:p>
            <a:pPr marL="285750" indent="-285750">
              <a:buFont typeface="Arial" pitchFamily="34" charset="0"/>
              <a:buChar char="•"/>
            </a:pPr>
            <a:r>
              <a:rPr lang="en-US" sz="2200" dirty="0"/>
              <a:t>Pyrolysis</a:t>
            </a:r>
          </a:p>
        </p:txBody>
      </p:sp>
      <p:pic>
        <p:nvPicPr>
          <p:cNvPr id="1027" name="Picture 3" descr="C:\Users\Vonamor\Desktop\uful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2928" y="1676400"/>
            <a:ext cx="5065272" cy="3810000"/>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7" name="TextBox 6"/>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DISPOSAL OF SOLID WASTE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062824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001000" cy="3139321"/>
          </a:xfrm>
          <a:prstGeom prst="rect">
            <a:avLst/>
          </a:prstGeom>
          <a:noFill/>
        </p:spPr>
        <p:txBody>
          <a:bodyPr wrap="square" rtlCol="0">
            <a:spAutoFit/>
          </a:bodyPr>
          <a:lstStyle/>
          <a:p>
            <a:r>
              <a:rPr lang="en-US" sz="2200" b="1" u="sng" dirty="0"/>
              <a:t>Uncontrolled Dumping:</a:t>
            </a:r>
          </a:p>
          <a:p>
            <a:endParaRPr lang="en-US" sz="2200" b="1" u="sng" dirty="0"/>
          </a:p>
          <a:p>
            <a:pPr marL="342900" indent="-342900">
              <a:buFont typeface="Arial" pitchFamily="34" charset="0"/>
              <a:buChar char="•"/>
            </a:pPr>
            <a:r>
              <a:rPr lang="en-US" sz="2200" dirty="0"/>
              <a:t>This is the most common method being practiced all over the world. </a:t>
            </a:r>
          </a:p>
          <a:p>
            <a:pPr marL="342900" indent="-342900">
              <a:buFont typeface="Arial" pitchFamily="34" charset="0"/>
              <a:buChar char="•"/>
            </a:pPr>
            <a:r>
              <a:rPr lang="en-US" sz="2200" dirty="0"/>
              <a:t>Wastes are dumped at a designated site without any measures for environmental control. The site may be in-land or at sea. </a:t>
            </a:r>
          </a:p>
          <a:p>
            <a:pPr marL="342900" indent="-342900">
              <a:buFont typeface="Arial" pitchFamily="34" charset="0"/>
              <a:buChar char="•"/>
            </a:pPr>
            <a:r>
              <a:rPr lang="en-US" sz="2200" dirty="0"/>
              <a:t>This method poses a very high risk of environmental degradation. </a:t>
            </a:r>
          </a:p>
          <a:p>
            <a:pPr marL="342900" indent="-342900">
              <a:buFont typeface="Arial" pitchFamily="34" charset="0"/>
              <a:buChar char="•"/>
            </a:pPr>
            <a:r>
              <a:rPr lang="en-US" sz="2200" dirty="0"/>
              <a:t>Due to the health and environmental hazards associated, this method is unsuitable. </a:t>
            </a:r>
            <a:endParaRPr lang="en-US" sz="2200" b="1" u="sng" dirty="0"/>
          </a:p>
        </p:txBody>
      </p:sp>
      <p:pic>
        <p:nvPicPr>
          <p:cNvPr id="2050" name="Picture 2" descr="C:\Users\Vonamor\Desktop\Uncontrolled Dumpin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1100" y="3581400"/>
            <a:ext cx="6248400" cy="3109079"/>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Connector 3"/>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769470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INTRODUCTION</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762000"/>
            <a:ext cx="8382000" cy="0"/>
          </a:xfrm>
          <a:prstGeom prst="line">
            <a:avLst/>
          </a:prstGeom>
          <a:ln w="57150">
            <a:solidFill>
              <a:srgbClr val="FFC000"/>
            </a:solidFill>
          </a:ln>
        </p:spPr>
        <p:style>
          <a:lnRef idx="2">
            <a:schemeClr val="dk1"/>
          </a:lnRef>
          <a:fillRef idx="0">
            <a:schemeClr val="dk1"/>
          </a:fillRef>
          <a:effectRef idx="1">
            <a:schemeClr val="dk1"/>
          </a:effectRef>
          <a:fontRef idx="minor">
            <a:schemeClr val="tx1"/>
          </a:fontRef>
        </p:style>
      </p:cxnSp>
      <p:graphicFrame>
        <p:nvGraphicFramePr>
          <p:cNvPr id="5" name="Diagram 4"/>
          <p:cNvGraphicFramePr/>
          <p:nvPr/>
        </p:nvGraphicFramePr>
        <p:xfrm>
          <a:off x="381000" y="1066800"/>
          <a:ext cx="87630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381000" y="4419600"/>
          <a:ext cx="8763000" cy="1981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070330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MUNICIPAL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6858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4" name="Rectangle 3"/>
          <p:cNvSpPr/>
          <p:nvPr/>
        </p:nvSpPr>
        <p:spPr>
          <a:xfrm>
            <a:off x="304800" y="838200"/>
            <a:ext cx="5029200" cy="369332"/>
          </a:xfrm>
          <a:prstGeom prst="rect">
            <a:avLst/>
          </a:prstGeom>
          <a:solidFill>
            <a:srgbClr val="FFC000"/>
          </a:solidFill>
        </p:spPr>
        <p:txBody>
          <a:bodyPr wrap="square">
            <a:spAutoFit/>
          </a:bodyPr>
          <a:lstStyle/>
          <a:p>
            <a:r>
              <a:rPr lang="en-US" b="1" dirty="0">
                <a:solidFill>
                  <a:srgbClr val="FF0000"/>
                </a:solidFill>
                <a:latin typeface="Times New Roman" pitchFamily="18" charset="0"/>
                <a:cs typeface="Times New Roman" pitchFamily="18" charset="0"/>
              </a:rPr>
              <a:t>Municipal Solid Waste quantity (DELHI ) : </a:t>
            </a:r>
            <a:endParaRPr lang="en-US" dirty="0">
              <a:solidFill>
                <a:srgbClr val="FF0000"/>
              </a:solidFill>
              <a:latin typeface="Times New Roman" pitchFamily="18" charset="0"/>
              <a:cs typeface="Times New Roman" pitchFamily="18" charset="0"/>
            </a:endParaRPr>
          </a:p>
        </p:txBody>
      </p:sp>
      <p:pic>
        <p:nvPicPr>
          <p:cNvPr id="1025" name="Picture 1" descr="C:\Users\hp\Desktop\infrastructure\Capture.JPG"/>
          <p:cNvPicPr>
            <a:picLocks noChangeAspect="1" noChangeArrowheads="1"/>
          </p:cNvPicPr>
          <p:nvPr/>
        </p:nvPicPr>
        <p:blipFill>
          <a:blip r:embed="rId2"/>
          <a:srcRect/>
          <a:stretch>
            <a:fillRect/>
          </a:stretch>
        </p:blipFill>
        <p:spPr bwMode="auto">
          <a:xfrm>
            <a:off x="304800" y="1295400"/>
            <a:ext cx="5089471" cy="1752600"/>
          </a:xfrm>
          <a:prstGeom prst="rect">
            <a:avLst/>
          </a:prstGeom>
          <a:noFill/>
        </p:spPr>
      </p:pic>
      <p:sp>
        <p:nvSpPr>
          <p:cNvPr id="8" name="TextBox 7"/>
          <p:cNvSpPr txBox="1"/>
          <p:nvPr/>
        </p:nvSpPr>
        <p:spPr>
          <a:xfrm>
            <a:off x="304800" y="3124200"/>
            <a:ext cx="5105400" cy="304800"/>
          </a:xfrm>
          <a:prstGeom prst="rect">
            <a:avLst/>
          </a:prstGeom>
          <a:solidFill>
            <a:srgbClr val="FFC000"/>
          </a:solidFill>
        </p:spPr>
        <p:txBody>
          <a:bodyPr wrap="square" rtlCol="0">
            <a:spAutoFit/>
          </a:bodyPr>
          <a:lstStyle/>
          <a:p>
            <a:r>
              <a:rPr lang="en-US" sz="1400" b="1" dirty="0">
                <a:solidFill>
                  <a:srgbClr val="FF0000"/>
                </a:solidFill>
              </a:rPr>
              <a:t>Waste Generation MSW (Newyork City) = 50,000 MT/Day </a:t>
            </a:r>
          </a:p>
        </p:txBody>
      </p:sp>
      <p:sp>
        <p:nvSpPr>
          <p:cNvPr id="9" name="TextBox 8"/>
          <p:cNvSpPr txBox="1"/>
          <p:nvPr/>
        </p:nvSpPr>
        <p:spPr>
          <a:xfrm>
            <a:off x="5486400" y="762000"/>
            <a:ext cx="3505200" cy="2062103"/>
          </a:xfrm>
          <a:prstGeom prst="rect">
            <a:avLst/>
          </a:prstGeom>
          <a:noFill/>
          <a:ln>
            <a:solidFill>
              <a:schemeClr val="bg1"/>
            </a:solidFill>
          </a:ln>
        </p:spPr>
        <p:txBody>
          <a:bodyPr wrap="square" rtlCol="0">
            <a:spAutoFit/>
          </a:bodyPr>
          <a:lstStyle/>
          <a:p>
            <a:r>
              <a:rPr lang="en-US" sz="1600" b="1" dirty="0">
                <a:solidFill>
                  <a:srgbClr val="FFFF00"/>
                </a:solidFill>
              </a:rPr>
              <a:t>INFERENCE :</a:t>
            </a:r>
          </a:p>
          <a:p>
            <a:endParaRPr lang="en-US" sz="1600" b="1" dirty="0">
              <a:solidFill>
                <a:srgbClr val="FFFF00"/>
              </a:solidFill>
            </a:endParaRPr>
          </a:p>
          <a:p>
            <a:pPr>
              <a:buFont typeface="Arial" pitchFamily="34" charset="0"/>
              <a:buChar char="•"/>
            </a:pPr>
            <a:r>
              <a:rPr lang="en-US" sz="1600" dirty="0"/>
              <a:t>The average per capita daily production in Newyork (U.S) is as high as about approx.= 2.8 to 3.0 kg.</a:t>
            </a:r>
          </a:p>
          <a:p>
            <a:pPr>
              <a:buFont typeface="Arial" pitchFamily="34" charset="0"/>
              <a:buChar char="•"/>
            </a:pPr>
            <a:r>
              <a:rPr lang="en-US" sz="1600" dirty="0"/>
              <a:t>And that of city in India (Delhi ) is approx. = 0.4 - 0.5 kg.</a:t>
            </a:r>
          </a:p>
          <a:p>
            <a:endParaRPr lang="en-US" sz="1600" dirty="0"/>
          </a:p>
        </p:txBody>
      </p:sp>
      <p:pic>
        <p:nvPicPr>
          <p:cNvPr id="1026" name="Picture 2" descr="C:\Users\hp\Desktop\infrastructure\Capture 1.JPG"/>
          <p:cNvPicPr>
            <a:picLocks noChangeAspect="1" noChangeArrowheads="1"/>
          </p:cNvPicPr>
          <p:nvPr/>
        </p:nvPicPr>
        <p:blipFill>
          <a:blip r:embed="rId3"/>
          <a:srcRect/>
          <a:stretch>
            <a:fillRect/>
          </a:stretch>
        </p:blipFill>
        <p:spPr bwMode="auto">
          <a:xfrm>
            <a:off x="152400" y="3581400"/>
            <a:ext cx="5257800" cy="3124200"/>
          </a:xfrm>
          <a:prstGeom prst="rect">
            <a:avLst/>
          </a:prstGeom>
          <a:noFill/>
        </p:spPr>
      </p:pic>
      <p:sp>
        <p:nvSpPr>
          <p:cNvPr id="11" name="TextBox 10"/>
          <p:cNvSpPr txBox="1"/>
          <p:nvPr/>
        </p:nvSpPr>
        <p:spPr>
          <a:xfrm>
            <a:off x="5486400" y="2819400"/>
            <a:ext cx="3505200" cy="4462760"/>
          </a:xfrm>
          <a:prstGeom prst="rect">
            <a:avLst/>
          </a:prstGeom>
          <a:noFill/>
          <a:ln>
            <a:solidFill>
              <a:schemeClr val="bg1"/>
            </a:solidFill>
          </a:ln>
        </p:spPr>
        <p:txBody>
          <a:bodyPr wrap="square" rtlCol="0">
            <a:spAutoFit/>
          </a:bodyPr>
          <a:lstStyle/>
          <a:p>
            <a:r>
              <a:rPr lang="en-US" b="1" dirty="0">
                <a:solidFill>
                  <a:srgbClr val="FFFF00"/>
                </a:solidFill>
              </a:rPr>
              <a:t>INFERENCE :</a:t>
            </a:r>
          </a:p>
          <a:p>
            <a:pPr>
              <a:buFont typeface="Arial" pitchFamily="34" charset="0"/>
              <a:buChar char="•"/>
            </a:pPr>
            <a:r>
              <a:rPr lang="en-US" sz="1600" dirty="0"/>
              <a:t>The quantity of garbage in USA is very small because of use of garbage grinders and use of ready-made packed food as compared to India.</a:t>
            </a:r>
          </a:p>
          <a:p>
            <a:endParaRPr lang="en-US" sz="1600" dirty="0"/>
          </a:p>
          <a:p>
            <a:pPr>
              <a:buFont typeface="Arial" pitchFamily="34" charset="0"/>
              <a:buChar char="•"/>
            </a:pPr>
            <a:r>
              <a:rPr lang="en-US" sz="1600" dirty="0"/>
              <a:t>The calorific value of the Indian refuse reduces because of lesser percentage of non –biodegradable item as it is picked up and removed enroute before it reaches to disposal site </a:t>
            </a:r>
            <a:r>
              <a:rPr lang="en-US" sz="1600" dirty="0">
                <a:solidFill>
                  <a:srgbClr val="FFFF00"/>
                </a:solidFill>
              </a:rPr>
              <a:t>. </a:t>
            </a:r>
          </a:p>
          <a:p>
            <a:pPr>
              <a:buFont typeface="Arial" pitchFamily="34" charset="0"/>
              <a:buChar char="•"/>
            </a:pPr>
            <a:endParaRPr lang="en-US" sz="1600" dirty="0">
              <a:solidFill>
                <a:srgbClr val="FFFF00"/>
              </a:solidFill>
            </a:endParaRPr>
          </a:p>
          <a:p>
            <a:pPr>
              <a:buFont typeface="Arial" pitchFamily="34" charset="0"/>
              <a:buChar char="•"/>
            </a:pPr>
            <a:r>
              <a:rPr lang="en-US" sz="1600" dirty="0">
                <a:solidFill>
                  <a:srgbClr val="FFFF00"/>
                </a:solidFill>
              </a:rPr>
              <a:t>Density of MSW ( INDIA ) – 400 to 600 kg/cubic meter and to USA is 100 to 250 kg/ cubic meter</a:t>
            </a:r>
          </a:p>
          <a:p>
            <a:endParaRPr lang="en-US" b="1" dirty="0">
              <a:solidFill>
                <a:srgbClr val="FFFF00"/>
              </a:solidFill>
            </a:endParaRPr>
          </a:p>
          <a:p>
            <a:endParaRPr lang="en-US" dirty="0"/>
          </a:p>
        </p:txBody>
      </p:sp>
    </p:spTree>
    <p:extLst>
      <p:ext uri="{BB962C8B-B14F-4D97-AF65-F5344CB8AC3E}">
        <p14:creationId xmlns:p14="http://schemas.microsoft.com/office/powerpoint/2010/main" val="1838960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BIO- MEDICAL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7" name="TextBox 6"/>
          <p:cNvSpPr txBox="1"/>
          <p:nvPr/>
        </p:nvSpPr>
        <p:spPr>
          <a:xfrm>
            <a:off x="228600" y="1066800"/>
            <a:ext cx="8153400" cy="369332"/>
          </a:xfrm>
          <a:prstGeom prst="rect">
            <a:avLst/>
          </a:prstGeom>
          <a:solidFill>
            <a:srgbClr val="FFC000"/>
          </a:solidFill>
        </p:spPr>
        <p:txBody>
          <a:bodyPr wrap="square" rtlCol="0">
            <a:spAutoFit/>
          </a:bodyPr>
          <a:lstStyle/>
          <a:p>
            <a:r>
              <a:rPr lang="en-US" b="1" dirty="0">
                <a:solidFill>
                  <a:srgbClr val="FF0000"/>
                </a:solidFill>
              </a:rPr>
              <a:t>Approximately 1.5 kg of waste is generated per patient per day in Indian hospitals </a:t>
            </a:r>
          </a:p>
        </p:txBody>
      </p:sp>
      <p:graphicFrame>
        <p:nvGraphicFramePr>
          <p:cNvPr id="8" name="Table 7"/>
          <p:cNvGraphicFramePr>
            <a:graphicFrameLocks noGrp="1"/>
          </p:cNvGraphicFramePr>
          <p:nvPr/>
        </p:nvGraphicFramePr>
        <p:xfrm>
          <a:off x="228600" y="1600200"/>
          <a:ext cx="4191000" cy="2057402"/>
        </p:xfrm>
        <a:graphic>
          <a:graphicData uri="http://schemas.openxmlformats.org/drawingml/2006/table">
            <a:tbl>
              <a:tblPr firstRow="1" bandRow="1">
                <a:tableStyleId>{21E4AEA4-8DFA-4A89-87EB-49C32662AFE0}</a:tableStyleId>
              </a:tblPr>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tblGrid>
              <a:tr h="522027">
                <a:tc>
                  <a:txBody>
                    <a:bodyPr/>
                    <a:lstStyle/>
                    <a:p>
                      <a:r>
                        <a:rPr lang="en-US" sz="1400" dirty="0"/>
                        <a:t>Country </a:t>
                      </a:r>
                    </a:p>
                  </a:txBody>
                  <a:tcPr/>
                </a:tc>
                <a:tc>
                  <a:txBody>
                    <a:bodyPr/>
                    <a:lstStyle/>
                    <a:p>
                      <a:r>
                        <a:rPr lang="en-US" sz="1400" dirty="0"/>
                        <a:t>Quantity (kg/bed/day )</a:t>
                      </a:r>
                    </a:p>
                  </a:txBody>
                  <a:tcPr/>
                </a:tc>
                <a:extLst>
                  <a:ext uri="{0D108BD9-81ED-4DB2-BD59-A6C34878D82A}">
                    <a16:rowId xmlns:a16="http://schemas.microsoft.com/office/drawing/2014/main" val="10000"/>
                  </a:ext>
                </a:extLst>
              </a:tr>
              <a:tr h="307075">
                <a:tc>
                  <a:txBody>
                    <a:bodyPr/>
                    <a:lstStyle/>
                    <a:p>
                      <a:r>
                        <a:rPr lang="en-US" sz="1400" dirty="0"/>
                        <a:t>U.K</a:t>
                      </a:r>
                    </a:p>
                  </a:txBody>
                  <a:tcPr>
                    <a:solidFill>
                      <a:schemeClr val="tx1"/>
                    </a:solidFill>
                  </a:tcPr>
                </a:tc>
                <a:tc>
                  <a:txBody>
                    <a:bodyPr/>
                    <a:lstStyle/>
                    <a:p>
                      <a:r>
                        <a:rPr lang="en-US" sz="1400" dirty="0"/>
                        <a:t>2.5</a:t>
                      </a:r>
                    </a:p>
                  </a:txBody>
                  <a:tcPr>
                    <a:solidFill>
                      <a:schemeClr val="tx1"/>
                    </a:solidFill>
                  </a:tcPr>
                </a:tc>
                <a:extLst>
                  <a:ext uri="{0D108BD9-81ED-4DB2-BD59-A6C34878D82A}">
                    <a16:rowId xmlns:a16="http://schemas.microsoft.com/office/drawing/2014/main" val="10001"/>
                  </a:ext>
                </a:extLst>
              </a:tr>
              <a:tr h="307075">
                <a:tc>
                  <a:txBody>
                    <a:bodyPr/>
                    <a:lstStyle/>
                    <a:p>
                      <a:r>
                        <a:rPr lang="en-US" sz="1400" dirty="0"/>
                        <a:t>U.S.A</a:t>
                      </a:r>
                    </a:p>
                  </a:txBody>
                  <a:tcPr/>
                </a:tc>
                <a:tc>
                  <a:txBody>
                    <a:bodyPr/>
                    <a:lstStyle/>
                    <a:p>
                      <a:r>
                        <a:rPr lang="en-US" sz="1400" dirty="0"/>
                        <a:t>4.5</a:t>
                      </a:r>
                    </a:p>
                  </a:txBody>
                  <a:tcPr/>
                </a:tc>
                <a:extLst>
                  <a:ext uri="{0D108BD9-81ED-4DB2-BD59-A6C34878D82A}">
                    <a16:rowId xmlns:a16="http://schemas.microsoft.com/office/drawing/2014/main" val="10002"/>
                  </a:ext>
                </a:extLst>
              </a:tr>
              <a:tr h="307075">
                <a:tc>
                  <a:txBody>
                    <a:bodyPr/>
                    <a:lstStyle/>
                    <a:p>
                      <a:r>
                        <a:rPr lang="en-US" sz="1400" dirty="0"/>
                        <a:t>FRANCE </a:t>
                      </a:r>
                    </a:p>
                  </a:txBody>
                  <a:tcPr/>
                </a:tc>
                <a:tc>
                  <a:txBody>
                    <a:bodyPr/>
                    <a:lstStyle/>
                    <a:p>
                      <a:r>
                        <a:rPr lang="en-US" sz="1400" dirty="0"/>
                        <a:t>2.5</a:t>
                      </a:r>
                    </a:p>
                  </a:txBody>
                  <a:tcPr/>
                </a:tc>
                <a:extLst>
                  <a:ext uri="{0D108BD9-81ED-4DB2-BD59-A6C34878D82A}">
                    <a16:rowId xmlns:a16="http://schemas.microsoft.com/office/drawing/2014/main" val="10003"/>
                  </a:ext>
                </a:extLst>
              </a:tr>
              <a:tr h="307075">
                <a:tc>
                  <a:txBody>
                    <a:bodyPr/>
                    <a:lstStyle/>
                    <a:p>
                      <a:r>
                        <a:rPr lang="en-US" sz="1400" dirty="0"/>
                        <a:t>SPAIN</a:t>
                      </a:r>
                    </a:p>
                  </a:txBody>
                  <a:tcPr/>
                </a:tc>
                <a:tc>
                  <a:txBody>
                    <a:bodyPr/>
                    <a:lstStyle/>
                    <a:p>
                      <a:r>
                        <a:rPr lang="en-US" sz="1400" dirty="0"/>
                        <a:t>3.0</a:t>
                      </a:r>
                    </a:p>
                  </a:txBody>
                  <a:tcPr/>
                </a:tc>
                <a:extLst>
                  <a:ext uri="{0D108BD9-81ED-4DB2-BD59-A6C34878D82A}">
                    <a16:rowId xmlns:a16="http://schemas.microsoft.com/office/drawing/2014/main" val="10004"/>
                  </a:ext>
                </a:extLst>
              </a:tr>
              <a:tr h="307075">
                <a:tc>
                  <a:txBody>
                    <a:bodyPr/>
                    <a:lstStyle/>
                    <a:p>
                      <a:r>
                        <a:rPr lang="en-US" sz="1400" b="1" dirty="0">
                          <a:solidFill>
                            <a:srgbClr val="FF0000"/>
                          </a:solidFill>
                        </a:rPr>
                        <a:t>INDIA</a:t>
                      </a:r>
                    </a:p>
                  </a:txBody>
                  <a:tcPr>
                    <a:solidFill>
                      <a:srgbClr val="FFC000"/>
                    </a:solidFill>
                  </a:tcPr>
                </a:tc>
                <a:tc>
                  <a:txBody>
                    <a:bodyPr/>
                    <a:lstStyle/>
                    <a:p>
                      <a:r>
                        <a:rPr lang="en-US" sz="1400" b="1" dirty="0">
                          <a:solidFill>
                            <a:srgbClr val="FF0000"/>
                          </a:solidFill>
                        </a:rPr>
                        <a:t>1.5</a:t>
                      </a:r>
                    </a:p>
                  </a:txBody>
                  <a:tcPr>
                    <a:solidFill>
                      <a:srgbClr val="FFC000"/>
                    </a:solidFill>
                  </a:tcPr>
                </a:tc>
                <a:extLst>
                  <a:ext uri="{0D108BD9-81ED-4DB2-BD59-A6C34878D82A}">
                    <a16:rowId xmlns:a16="http://schemas.microsoft.com/office/drawing/2014/main" val="10005"/>
                  </a:ext>
                </a:extLst>
              </a:tr>
            </a:tbl>
          </a:graphicData>
        </a:graphic>
      </p:graphicFrame>
      <p:sp>
        <p:nvSpPr>
          <p:cNvPr id="9" name="TextBox 8"/>
          <p:cNvSpPr txBox="1"/>
          <p:nvPr/>
        </p:nvSpPr>
        <p:spPr>
          <a:xfrm>
            <a:off x="228600" y="3886200"/>
            <a:ext cx="4191000" cy="338554"/>
          </a:xfrm>
          <a:prstGeom prst="rect">
            <a:avLst/>
          </a:prstGeom>
          <a:solidFill>
            <a:srgbClr val="FFC000"/>
          </a:solidFill>
        </p:spPr>
        <p:txBody>
          <a:bodyPr wrap="square" rtlCol="0">
            <a:spAutoFit/>
          </a:bodyPr>
          <a:lstStyle/>
          <a:p>
            <a:pPr>
              <a:buFont typeface="Arial" pitchFamily="34" charset="0"/>
              <a:buChar char="•"/>
            </a:pPr>
            <a:r>
              <a:rPr lang="en-US" sz="1600" b="1" dirty="0">
                <a:solidFill>
                  <a:srgbClr val="FF0000"/>
                </a:solidFill>
              </a:rPr>
              <a:t>About 8.5 T/Day of BMW is treated in Delhi</a:t>
            </a:r>
          </a:p>
        </p:txBody>
      </p:sp>
      <p:sp>
        <p:nvSpPr>
          <p:cNvPr id="10" name="TextBox 9"/>
          <p:cNvSpPr txBox="1"/>
          <p:nvPr/>
        </p:nvSpPr>
        <p:spPr>
          <a:xfrm>
            <a:off x="228600" y="4343400"/>
            <a:ext cx="4191000" cy="584775"/>
          </a:xfrm>
          <a:prstGeom prst="rect">
            <a:avLst/>
          </a:prstGeom>
          <a:solidFill>
            <a:srgbClr val="FFC000"/>
          </a:solidFill>
        </p:spPr>
        <p:txBody>
          <a:bodyPr wrap="square" rtlCol="0">
            <a:spAutoFit/>
          </a:bodyPr>
          <a:lstStyle/>
          <a:p>
            <a:r>
              <a:rPr lang="en-US" sz="1600" b="1" dirty="0">
                <a:solidFill>
                  <a:srgbClr val="FF0000"/>
                </a:solidFill>
              </a:rPr>
              <a:t>About 4.0 T/Day of waste is treated on site in</a:t>
            </a:r>
          </a:p>
          <a:p>
            <a:r>
              <a:rPr lang="en-US" sz="1600" b="1" dirty="0">
                <a:solidFill>
                  <a:srgbClr val="FF0000"/>
                </a:solidFill>
              </a:rPr>
              <a:t>major Govt. Hospitals</a:t>
            </a:r>
          </a:p>
        </p:txBody>
      </p:sp>
      <p:sp>
        <p:nvSpPr>
          <p:cNvPr id="11" name="TextBox 10"/>
          <p:cNvSpPr txBox="1"/>
          <p:nvPr/>
        </p:nvSpPr>
        <p:spPr>
          <a:xfrm>
            <a:off x="228600" y="5181600"/>
            <a:ext cx="4419600" cy="1200329"/>
          </a:xfrm>
          <a:prstGeom prst="rect">
            <a:avLst/>
          </a:prstGeom>
          <a:noFill/>
        </p:spPr>
        <p:txBody>
          <a:bodyPr wrap="square" rtlCol="0">
            <a:spAutoFit/>
          </a:bodyPr>
          <a:lstStyle/>
          <a:p>
            <a:pPr>
              <a:buFont typeface="Arial" pitchFamily="34" charset="0"/>
              <a:buChar char="•"/>
            </a:pPr>
            <a:r>
              <a:rPr lang="en-US" dirty="0"/>
              <a:t>M/s Synergy Waste Management Co. and</a:t>
            </a:r>
          </a:p>
          <a:p>
            <a:r>
              <a:rPr lang="en-US" dirty="0"/>
              <a:t>M/s Biocare Technologies are given</a:t>
            </a:r>
          </a:p>
          <a:p>
            <a:r>
              <a:rPr lang="en-US" dirty="0"/>
              <a:t>authorization by DPCC and about 4.5 T/Day</a:t>
            </a:r>
          </a:p>
          <a:p>
            <a:r>
              <a:rPr lang="en-US" dirty="0"/>
              <a:t>of waste is being treated by these operators.</a:t>
            </a:r>
          </a:p>
        </p:txBody>
      </p:sp>
      <p:graphicFrame>
        <p:nvGraphicFramePr>
          <p:cNvPr id="12" name="Table 11"/>
          <p:cNvGraphicFramePr>
            <a:graphicFrameLocks noGrp="1"/>
          </p:cNvGraphicFramePr>
          <p:nvPr/>
        </p:nvGraphicFramePr>
        <p:xfrm>
          <a:off x="4572000" y="1981200"/>
          <a:ext cx="3429000" cy="1294388"/>
        </p:xfrm>
        <a:graphic>
          <a:graphicData uri="http://schemas.openxmlformats.org/drawingml/2006/table">
            <a:tbl>
              <a:tblPr firstRow="1" bandRow="1">
                <a:tableStyleId>{21E4AEA4-8DFA-4A89-87EB-49C32662AFE0}</a:tableStyleId>
              </a:tblPr>
              <a:tblGrid>
                <a:gridCol w="1714500">
                  <a:extLst>
                    <a:ext uri="{9D8B030D-6E8A-4147-A177-3AD203B41FA5}">
                      <a16:colId xmlns:a16="http://schemas.microsoft.com/office/drawing/2014/main" val="20000"/>
                    </a:ext>
                  </a:extLst>
                </a:gridCol>
                <a:gridCol w="1714500">
                  <a:extLst>
                    <a:ext uri="{9D8B030D-6E8A-4147-A177-3AD203B41FA5}">
                      <a16:colId xmlns:a16="http://schemas.microsoft.com/office/drawing/2014/main" val="20001"/>
                    </a:ext>
                  </a:extLst>
                </a:gridCol>
              </a:tblGrid>
              <a:tr h="349508">
                <a:tc>
                  <a:txBody>
                    <a:bodyPr/>
                    <a:lstStyle/>
                    <a:p>
                      <a:r>
                        <a:rPr lang="en-US" sz="1400" dirty="0"/>
                        <a:t>Item </a:t>
                      </a:r>
                    </a:p>
                  </a:txBody>
                  <a:tcPr/>
                </a:tc>
                <a:tc>
                  <a:txBody>
                    <a:bodyPr/>
                    <a:lstStyle/>
                    <a:p>
                      <a:r>
                        <a:rPr lang="en-US" sz="1400" dirty="0"/>
                        <a:t>By weight (%)</a:t>
                      </a:r>
                    </a:p>
                  </a:txBody>
                  <a:tcPr/>
                </a:tc>
                <a:extLst>
                  <a:ext uri="{0D108BD9-81ED-4DB2-BD59-A6C34878D82A}">
                    <a16:rowId xmlns:a16="http://schemas.microsoft.com/office/drawing/2014/main" val="10000"/>
                  </a:ext>
                </a:extLst>
              </a:tr>
              <a:tr h="250138">
                <a:tc>
                  <a:txBody>
                    <a:bodyPr/>
                    <a:lstStyle/>
                    <a:p>
                      <a:r>
                        <a:rPr lang="en-US" sz="1600" kern="1200" baseline="0" dirty="0">
                          <a:solidFill>
                            <a:schemeClr val="bg1"/>
                          </a:solidFill>
                          <a:latin typeface="+mn-lt"/>
                          <a:ea typeface="+mn-ea"/>
                          <a:cs typeface="+mn-cs"/>
                        </a:rPr>
                        <a:t>Combustible</a:t>
                      </a:r>
                      <a:endParaRPr lang="en-US" sz="1200" dirty="0">
                        <a:solidFill>
                          <a:schemeClr val="bg1"/>
                        </a:solidFill>
                      </a:endParaRPr>
                    </a:p>
                  </a:txBody>
                  <a:tcPr>
                    <a:solidFill>
                      <a:schemeClr val="tx1"/>
                    </a:solidFill>
                  </a:tcPr>
                </a:tc>
                <a:tc>
                  <a:txBody>
                    <a:bodyPr/>
                    <a:lstStyle/>
                    <a:p>
                      <a:r>
                        <a:rPr lang="en-US" sz="1400" dirty="0">
                          <a:solidFill>
                            <a:schemeClr val="bg1"/>
                          </a:solidFill>
                        </a:rPr>
                        <a:t>66 %</a:t>
                      </a:r>
                    </a:p>
                  </a:txBody>
                  <a:tcPr>
                    <a:solidFill>
                      <a:schemeClr val="tx1"/>
                    </a:solidFill>
                  </a:tcPr>
                </a:tc>
                <a:extLst>
                  <a:ext uri="{0D108BD9-81ED-4DB2-BD59-A6C34878D82A}">
                    <a16:rowId xmlns:a16="http://schemas.microsoft.com/office/drawing/2014/main" val="10001"/>
                  </a:ext>
                </a:extLst>
              </a:tr>
              <a:tr h="250138">
                <a:tc>
                  <a:txBody>
                    <a:bodyPr/>
                    <a:lstStyle/>
                    <a:p>
                      <a:r>
                        <a:rPr lang="en-US" sz="1400" kern="1200" baseline="0" dirty="0">
                          <a:solidFill>
                            <a:schemeClr val="bg1"/>
                          </a:solidFill>
                          <a:latin typeface="+mn-lt"/>
                          <a:ea typeface="+mn-ea"/>
                          <a:cs typeface="+mn-cs"/>
                        </a:rPr>
                        <a:t> Non -Combustible</a:t>
                      </a:r>
                      <a:endParaRPr lang="en-US" sz="1100" dirty="0">
                        <a:solidFill>
                          <a:schemeClr val="bg1"/>
                        </a:solidFill>
                      </a:endParaRPr>
                    </a:p>
                  </a:txBody>
                  <a:tcPr/>
                </a:tc>
                <a:tc>
                  <a:txBody>
                    <a:bodyPr/>
                    <a:lstStyle/>
                    <a:p>
                      <a:r>
                        <a:rPr lang="en-US" sz="1400" dirty="0">
                          <a:solidFill>
                            <a:schemeClr val="bg1"/>
                          </a:solidFill>
                        </a:rPr>
                        <a:t>20 %</a:t>
                      </a:r>
                    </a:p>
                  </a:txBody>
                  <a:tcPr/>
                </a:tc>
                <a:extLst>
                  <a:ext uri="{0D108BD9-81ED-4DB2-BD59-A6C34878D82A}">
                    <a16:rowId xmlns:a16="http://schemas.microsoft.com/office/drawing/2014/main" val="10002"/>
                  </a:ext>
                </a:extLst>
              </a:tr>
              <a:tr h="250138">
                <a:tc>
                  <a:txBody>
                    <a:bodyPr/>
                    <a:lstStyle/>
                    <a:p>
                      <a:r>
                        <a:rPr lang="en-US" sz="1400" b="1" dirty="0">
                          <a:solidFill>
                            <a:schemeClr val="bg1"/>
                          </a:solidFill>
                        </a:rPr>
                        <a:t>Plastic</a:t>
                      </a:r>
                      <a:r>
                        <a:rPr lang="en-US" sz="1400" b="1" baseline="0" dirty="0">
                          <a:solidFill>
                            <a:schemeClr val="bg1"/>
                          </a:solidFill>
                        </a:rPr>
                        <a:t> </a:t>
                      </a:r>
                      <a:endParaRPr lang="en-US" sz="1400" b="1" dirty="0">
                        <a:solidFill>
                          <a:schemeClr val="bg1"/>
                        </a:solidFill>
                      </a:endParaRPr>
                    </a:p>
                  </a:txBody>
                  <a:tcPr>
                    <a:solidFill>
                      <a:schemeClr val="tx1"/>
                    </a:solidFill>
                  </a:tcPr>
                </a:tc>
                <a:tc>
                  <a:txBody>
                    <a:bodyPr/>
                    <a:lstStyle/>
                    <a:p>
                      <a:r>
                        <a:rPr lang="en-US" sz="1400" b="1" dirty="0">
                          <a:solidFill>
                            <a:schemeClr val="bg1"/>
                          </a:solidFill>
                        </a:rPr>
                        <a:t>14</a:t>
                      </a:r>
                      <a:r>
                        <a:rPr lang="en-US" sz="1400" b="1" baseline="0" dirty="0">
                          <a:solidFill>
                            <a:schemeClr val="bg1"/>
                          </a:solidFill>
                        </a:rPr>
                        <a:t> %</a:t>
                      </a:r>
                      <a:endParaRPr lang="en-US" sz="1400" b="1" dirty="0">
                        <a:solidFill>
                          <a:schemeClr val="bg1"/>
                        </a:solidFill>
                      </a:endParaRPr>
                    </a:p>
                  </a:txBody>
                  <a:tcPr>
                    <a:solidFill>
                      <a:schemeClr val="tx1"/>
                    </a:solidFill>
                  </a:tcPr>
                </a:tc>
                <a:extLst>
                  <a:ext uri="{0D108BD9-81ED-4DB2-BD59-A6C34878D82A}">
                    <a16:rowId xmlns:a16="http://schemas.microsoft.com/office/drawing/2014/main" val="10003"/>
                  </a:ext>
                </a:extLst>
              </a:tr>
            </a:tbl>
          </a:graphicData>
        </a:graphic>
      </p:graphicFrame>
      <p:sp>
        <p:nvSpPr>
          <p:cNvPr id="13" name="TextBox 12"/>
          <p:cNvSpPr txBox="1"/>
          <p:nvPr/>
        </p:nvSpPr>
        <p:spPr>
          <a:xfrm>
            <a:off x="4572000" y="1524000"/>
            <a:ext cx="3733800" cy="369332"/>
          </a:xfrm>
          <a:prstGeom prst="rect">
            <a:avLst/>
          </a:prstGeom>
          <a:noFill/>
        </p:spPr>
        <p:txBody>
          <a:bodyPr wrap="square" rtlCol="0">
            <a:spAutoFit/>
          </a:bodyPr>
          <a:lstStyle/>
          <a:p>
            <a:r>
              <a:rPr lang="en-US" b="1" dirty="0"/>
              <a:t>Approximate composition : </a:t>
            </a:r>
            <a:r>
              <a:rPr lang="en-US" dirty="0"/>
              <a:t> </a:t>
            </a:r>
          </a:p>
        </p:txBody>
      </p:sp>
      <p:sp>
        <p:nvSpPr>
          <p:cNvPr id="14" name="TextBox 13"/>
          <p:cNvSpPr txBox="1"/>
          <p:nvPr/>
        </p:nvSpPr>
        <p:spPr>
          <a:xfrm>
            <a:off x="4572000" y="3352800"/>
            <a:ext cx="3276600" cy="1200329"/>
          </a:xfrm>
          <a:prstGeom prst="rect">
            <a:avLst/>
          </a:prstGeom>
          <a:solidFill>
            <a:srgbClr val="FFC000"/>
          </a:solidFill>
        </p:spPr>
        <p:txBody>
          <a:bodyPr wrap="square" rtlCol="0">
            <a:spAutoFit/>
          </a:bodyPr>
          <a:lstStyle/>
          <a:p>
            <a:r>
              <a:rPr lang="en-US" b="1" dirty="0">
                <a:solidFill>
                  <a:srgbClr val="FF0000"/>
                </a:solidFill>
              </a:rPr>
              <a:t>Facilities available :</a:t>
            </a:r>
          </a:p>
          <a:p>
            <a:pPr>
              <a:buFont typeface="Arial" pitchFamily="34" charset="0"/>
              <a:buChar char="•"/>
            </a:pPr>
            <a:r>
              <a:rPr lang="en-US" dirty="0">
                <a:solidFill>
                  <a:schemeClr val="bg1"/>
                </a:solidFill>
              </a:rPr>
              <a:t>Incinerators : 17</a:t>
            </a:r>
          </a:p>
          <a:p>
            <a:pPr>
              <a:buFont typeface="Arial" pitchFamily="34" charset="0"/>
              <a:buChar char="•"/>
            </a:pPr>
            <a:r>
              <a:rPr lang="en-US" dirty="0">
                <a:solidFill>
                  <a:schemeClr val="bg1"/>
                </a:solidFill>
              </a:rPr>
              <a:t>Autoclaves : 20</a:t>
            </a:r>
          </a:p>
          <a:p>
            <a:pPr>
              <a:buFont typeface="Arial" pitchFamily="34" charset="0"/>
              <a:buChar char="•"/>
            </a:pPr>
            <a:r>
              <a:rPr lang="en-US" dirty="0">
                <a:solidFill>
                  <a:schemeClr val="bg1"/>
                </a:solidFill>
              </a:rPr>
              <a:t>Microwaves : 2</a:t>
            </a:r>
          </a:p>
        </p:txBody>
      </p:sp>
      <p:sp>
        <p:nvSpPr>
          <p:cNvPr id="15" name="TextBox 14"/>
          <p:cNvSpPr txBox="1"/>
          <p:nvPr/>
        </p:nvSpPr>
        <p:spPr>
          <a:xfrm>
            <a:off x="4572000" y="4800600"/>
            <a:ext cx="4191000" cy="2031325"/>
          </a:xfrm>
          <a:prstGeom prst="rect">
            <a:avLst/>
          </a:prstGeom>
          <a:noFill/>
          <a:ln>
            <a:solidFill>
              <a:schemeClr val="bg1"/>
            </a:solidFill>
          </a:ln>
        </p:spPr>
        <p:txBody>
          <a:bodyPr wrap="square" rtlCol="0">
            <a:spAutoFit/>
          </a:bodyPr>
          <a:lstStyle/>
          <a:p>
            <a:r>
              <a:rPr lang="en-US" b="1" dirty="0">
                <a:solidFill>
                  <a:srgbClr val="FFC000"/>
                </a:solidFill>
              </a:rPr>
              <a:t>INFERENCE  :</a:t>
            </a:r>
          </a:p>
          <a:p>
            <a:pPr>
              <a:buFont typeface="Arial" pitchFamily="34" charset="0"/>
              <a:buChar char="•"/>
            </a:pPr>
            <a:r>
              <a:rPr lang="en-US" dirty="0"/>
              <a:t>&gt;20 % of this total waste are found to be hazardous and infected.</a:t>
            </a:r>
          </a:p>
          <a:p>
            <a:endParaRPr lang="en-US" dirty="0"/>
          </a:p>
          <a:p>
            <a:pPr>
              <a:buFont typeface="Arial" pitchFamily="34" charset="0"/>
              <a:buChar char="•"/>
            </a:pPr>
            <a:r>
              <a:rPr lang="en-US" dirty="0"/>
              <a:t>It is higher in India because of improper waste segregation practices in all the hospitals .&amp; lesser facilities available</a:t>
            </a:r>
          </a:p>
        </p:txBody>
      </p:sp>
    </p:spTree>
    <p:extLst>
      <p:ext uri="{BB962C8B-B14F-4D97-AF65-F5344CB8AC3E}">
        <p14:creationId xmlns:p14="http://schemas.microsoft.com/office/powerpoint/2010/main" val="1838960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INDUSTRIAL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5" name="TextBox 4"/>
          <p:cNvSpPr txBox="1"/>
          <p:nvPr/>
        </p:nvSpPr>
        <p:spPr>
          <a:xfrm>
            <a:off x="3505200" y="1219200"/>
            <a:ext cx="2667000" cy="830997"/>
          </a:xfrm>
          <a:prstGeom prst="rect">
            <a:avLst/>
          </a:prstGeom>
          <a:solidFill>
            <a:schemeClr val="accent2"/>
          </a:solidFill>
          <a:ln>
            <a:solidFill>
              <a:schemeClr val="bg1"/>
            </a:solidFill>
          </a:ln>
        </p:spPr>
        <p:txBody>
          <a:bodyPr wrap="square" rtlCol="0">
            <a:spAutoFit/>
          </a:bodyPr>
          <a:lstStyle/>
          <a:p>
            <a:pPr algn="ctr"/>
            <a:r>
              <a:rPr lang="en-US" sz="2400" dirty="0"/>
              <a:t>INDUSTRIAL SOLID WASTE </a:t>
            </a:r>
          </a:p>
        </p:txBody>
      </p:sp>
      <p:sp>
        <p:nvSpPr>
          <p:cNvPr id="10" name="TextBox 9"/>
          <p:cNvSpPr txBox="1"/>
          <p:nvPr/>
        </p:nvSpPr>
        <p:spPr>
          <a:xfrm>
            <a:off x="228600" y="1981200"/>
            <a:ext cx="2667000" cy="646331"/>
          </a:xfrm>
          <a:prstGeom prst="rect">
            <a:avLst/>
          </a:prstGeom>
          <a:solidFill>
            <a:schemeClr val="accent2"/>
          </a:solidFill>
          <a:ln>
            <a:solidFill>
              <a:schemeClr val="bg1"/>
            </a:solidFill>
          </a:ln>
        </p:spPr>
        <p:txBody>
          <a:bodyPr wrap="square" rtlCol="0">
            <a:spAutoFit/>
          </a:bodyPr>
          <a:lstStyle/>
          <a:p>
            <a:r>
              <a:rPr lang="en-US" dirty="0"/>
              <a:t>NON HAZARDOUS SOLID WASTE </a:t>
            </a:r>
          </a:p>
        </p:txBody>
      </p:sp>
      <p:sp>
        <p:nvSpPr>
          <p:cNvPr id="15" name="TextBox 14"/>
          <p:cNvSpPr txBox="1"/>
          <p:nvPr/>
        </p:nvSpPr>
        <p:spPr>
          <a:xfrm>
            <a:off x="7010400" y="1981200"/>
            <a:ext cx="1524000" cy="646331"/>
          </a:xfrm>
          <a:prstGeom prst="rect">
            <a:avLst/>
          </a:prstGeom>
          <a:solidFill>
            <a:schemeClr val="accent2"/>
          </a:solidFill>
          <a:ln>
            <a:solidFill>
              <a:schemeClr val="bg1"/>
            </a:solidFill>
          </a:ln>
        </p:spPr>
        <p:txBody>
          <a:bodyPr wrap="square" rtlCol="0">
            <a:spAutoFit/>
          </a:bodyPr>
          <a:lstStyle/>
          <a:p>
            <a:r>
              <a:rPr lang="en-US" dirty="0"/>
              <a:t>HAZARDOUS SOLID WASTE </a:t>
            </a:r>
          </a:p>
        </p:txBody>
      </p:sp>
      <p:sp>
        <p:nvSpPr>
          <p:cNvPr id="24" name="TextBox 23"/>
          <p:cNvSpPr txBox="1"/>
          <p:nvPr/>
        </p:nvSpPr>
        <p:spPr>
          <a:xfrm>
            <a:off x="914400" y="3352800"/>
            <a:ext cx="2362200" cy="400110"/>
          </a:xfrm>
          <a:prstGeom prst="rect">
            <a:avLst/>
          </a:prstGeom>
          <a:solidFill>
            <a:srgbClr val="92D050"/>
          </a:solidFill>
          <a:ln>
            <a:solidFill>
              <a:schemeClr val="bg1"/>
            </a:solidFill>
          </a:ln>
        </p:spPr>
        <p:txBody>
          <a:bodyPr wrap="square" rtlCol="0">
            <a:spAutoFit/>
          </a:bodyPr>
          <a:lstStyle/>
          <a:p>
            <a:pPr algn="ctr"/>
            <a:r>
              <a:rPr lang="en-US" sz="2000" b="1" dirty="0">
                <a:solidFill>
                  <a:schemeClr val="bg1"/>
                </a:solidFill>
              </a:rPr>
              <a:t>BIODEGRADABLE</a:t>
            </a:r>
            <a:r>
              <a:rPr lang="en-US" sz="1600" dirty="0"/>
              <a:t> </a:t>
            </a:r>
          </a:p>
        </p:txBody>
      </p:sp>
      <p:sp>
        <p:nvSpPr>
          <p:cNvPr id="25" name="TextBox 24"/>
          <p:cNvSpPr txBox="1"/>
          <p:nvPr/>
        </p:nvSpPr>
        <p:spPr>
          <a:xfrm>
            <a:off x="914400" y="5486400"/>
            <a:ext cx="2362200" cy="646331"/>
          </a:xfrm>
          <a:prstGeom prst="rect">
            <a:avLst/>
          </a:prstGeom>
          <a:solidFill>
            <a:srgbClr val="92D050"/>
          </a:solidFill>
          <a:ln>
            <a:solidFill>
              <a:schemeClr val="bg1"/>
            </a:solidFill>
          </a:ln>
        </p:spPr>
        <p:txBody>
          <a:bodyPr wrap="square" rtlCol="0">
            <a:spAutoFit/>
          </a:bodyPr>
          <a:lstStyle/>
          <a:p>
            <a:pPr algn="ctr"/>
            <a:r>
              <a:rPr lang="en-US" b="1" dirty="0">
                <a:solidFill>
                  <a:schemeClr val="bg1"/>
                </a:solidFill>
              </a:rPr>
              <a:t>NON- BIODEGRADABLE</a:t>
            </a:r>
          </a:p>
        </p:txBody>
      </p:sp>
      <p:sp>
        <p:nvSpPr>
          <p:cNvPr id="26" name="TextBox 25"/>
          <p:cNvSpPr txBox="1"/>
          <p:nvPr/>
        </p:nvSpPr>
        <p:spPr>
          <a:xfrm>
            <a:off x="3810000" y="2743200"/>
            <a:ext cx="2895600" cy="1754326"/>
          </a:xfrm>
          <a:prstGeom prst="rect">
            <a:avLst/>
          </a:prstGeom>
          <a:solidFill>
            <a:srgbClr val="FFC000"/>
          </a:solidFill>
          <a:ln>
            <a:solidFill>
              <a:schemeClr val="bg1"/>
            </a:solidFill>
          </a:ln>
        </p:spPr>
        <p:txBody>
          <a:bodyPr wrap="square" rtlCol="0">
            <a:spAutoFit/>
          </a:bodyPr>
          <a:lstStyle/>
          <a:p>
            <a:r>
              <a:rPr lang="en-US" dirty="0">
                <a:solidFill>
                  <a:srgbClr val="FF0000"/>
                </a:solidFill>
              </a:rPr>
              <a:t>MAJOR INDUSTRY IN URBAN AREA SUCH AS : FRUIT PROCESSING, COTTON MILLS, PAPER MILLS, SUGAR MILLS, TEXTILE FACTORIES ETC</a:t>
            </a:r>
          </a:p>
        </p:txBody>
      </p:sp>
      <p:sp>
        <p:nvSpPr>
          <p:cNvPr id="27" name="TextBox 26"/>
          <p:cNvSpPr txBox="1"/>
          <p:nvPr/>
        </p:nvSpPr>
        <p:spPr>
          <a:xfrm>
            <a:off x="3733800" y="5181600"/>
            <a:ext cx="2895600" cy="1200329"/>
          </a:xfrm>
          <a:prstGeom prst="rect">
            <a:avLst/>
          </a:prstGeom>
          <a:solidFill>
            <a:srgbClr val="FFC000"/>
          </a:solidFill>
          <a:ln>
            <a:solidFill>
              <a:schemeClr val="bg1"/>
            </a:solidFill>
          </a:ln>
        </p:spPr>
        <p:txBody>
          <a:bodyPr wrap="square" rtlCol="0">
            <a:spAutoFit/>
          </a:bodyPr>
          <a:lstStyle/>
          <a:p>
            <a:r>
              <a:rPr lang="en-US" dirty="0">
                <a:solidFill>
                  <a:srgbClr val="FF0000"/>
                </a:solidFill>
              </a:rPr>
              <a:t>THESE ARE GENERALLY PRODUCED BY THERMAL POWER PLANTS , IRON AND STEEL PLANTS ETC</a:t>
            </a:r>
            <a:r>
              <a:rPr lang="en-US" dirty="0"/>
              <a:t>.</a:t>
            </a:r>
          </a:p>
        </p:txBody>
      </p:sp>
      <p:cxnSp>
        <p:nvCxnSpPr>
          <p:cNvPr id="29" name="Straight Arrow Connector 28"/>
          <p:cNvCxnSpPr>
            <a:stCxn id="5" idx="1"/>
          </p:cNvCxnSpPr>
          <p:nvPr/>
        </p:nvCxnSpPr>
        <p:spPr>
          <a:xfrm rot="10800000" flipV="1">
            <a:off x="2590800" y="1634699"/>
            <a:ext cx="914400" cy="2703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1" name="Straight Arrow Connector 30"/>
          <p:cNvCxnSpPr>
            <a:stCxn id="5" idx="3"/>
          </p:cNvCxnSpPr>
          <p:nvPr/>
        </p:nvCxnSpPr>
        <p:spPr>
          <a:xfrm>
            <a:off x="6172200" y="1634699"/>
            <a:ext cx="1143000" cy="27030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p:nvPr/>
        </p:nvCxnSpPr>
        <p:spPr>
          <a:xfrm flipV="1">
            <a:off x="3276600" y="3581400"/>
            <a:ext cx="381000" cy="22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Straight Arrow Connector 40"/>
          <p:cNvCxnSpPr/>
          <p:nvPr/>
        </p:nvCxnSpPr>
        <p:spPr>
          <a:xfrm flipV="1">
            <a:off x="3276600" y="5867400"/>
            <a:ext cx="381000" cy="22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a:xfrm rot="5400000">
            <a:off x="-1256506" y="4304506"/>
            <a:ext cx="3429000" cy="1588"/>
          </a:xfrm>
          <a:prstGeom prst="line">
            <a:avLst/>
          </a:prstGeom>
        </p:spPr>
        <p:style>
          <a:lnRef idx="2">
            <a:schemeClr val="dk1"/>
          </a:lnRef>
          <a:fillRef idx="0">
            <a:schemeClr val="dk1"/>
          </a:fillRef>
          <a:effectRef idx="1">
            <a:schemeClr val="dk1"/>
          </a:effectRef>
          <a:fontRef idx="minor">
            <a:schemeClr val="tx1"/>
          </a:fontRef>
        </p:style>
      </p:cxnSp>
      <p:cxnSp>
        <p:nvCxnSpPr>
          <p:cNvPr id="47" name="Straight Arrow Connector 46"/>
          <p:cNvCxnSpPr>
            <a:endCxn id="24" idx="1"/>
          </p:cNvCxnSpPr>
          <p:nvPr/>
        </p:nvCxnSpPr>
        <p:spPr>
          <a:xfrm flipV="1">
            <a:off x="457200" y="3552855"/>
            <a:ext cx="457200" cy="2854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8" name="Straight Arrow Connector 47"/>
          <p:cNvCxnSpPr/>
          <p:nvPr/>
        </p:nvCxnSpPr>
        <p:spPr>
          <a:xfrm>
            <a:off x="457200" y="6019800"/>
            <a:ext cx="457200" cy="223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9" name="TextBox 48"/>
          <p:cNvSpPr txBox="1"/>
          <p:nvPr/>
        </p:nvSpPr>
        <p:spPr>
          <a:xfrm>
            <a:off x="6934200" y="3429000"/>
            <a:ext cx="1676400" cy="2308324"/>
          </a:xfrm>
          <a:prstGeom prst="rect">
            <a:avLst/>
          </a:prstGeom>
          <a:solidFill>
            <a:srgbClr val="FFC000"/>
          </a:solidFill>
        </p:spPr>
        <p:txBody>
          <a:bodyPr wrap="square" rtlCol="0">
            <a:spAutoFit/>
          </a:bodyPr>
          <a:lstStyle/>
          <a:p>
            <a:r>
              <a:rPr lang="en-US" dirty="0">
                <a:solidFill>
                  <a:srgbClr val="FF0000"/>
                </a:solidFill>
              </a:rPr>
              <a:t>SOME WASTE CONSIDERED HAZARDOUS BECAUSE OF PRESENCE OF CHEMICAL AND TOXIC ELEMENTS IN IT </a:t>
            </a:r>
          </a:p>
        </p:txBody>
      </p:sp>
      <p:cxnSp>
        <p:nvCxnSpPr>
          <p:cNvPr id="51" name="Straight Arrow Connector 50"/>
          <p:cNvCxnSpPr>
            <a:stCxn id="15" idx="2"/>
          </p:cNvCxnSpPr>
          <p:nvPr/>
        </p:nvCxnSpPr>
        <p:spPr>
          <a:xfrm rot="5400000">
            <a:off x="7409766" y="2990165"/>
            <a:ext cx="725269"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38960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INDUSTRIAL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graphicFrame>
        <p:nvGraphicFramePr>
          <p:cNvPr id="20" name="Table 19"/>
          <p:cNvGraphicFramePr>
            <a:graphicFrameLocks noGrp="1"/>
          </p:cNvGraphicFramePr>
          <p:nvPr/>
        </p:nvGraphicFramePr>
        <p:xfrm>
          <a:off x="381000" y="1752600"/>
          <a:ext cx="3581400" cy="3291840"/>
        </p:xfrm>
        <a:graphic>
          <a:graphicData uri="http://schemas.openxmlformats.org/drawingml/2006/table">
            <a:tbl>
              <a:tblPr firstRow="1" bandRow="1">
                <a:tableStyleId>{8A107856-5554-42FB-B03E-39F5DBC370BA}</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tblGrid>
              <a:tr h="692727">
                <a:tc>
                  <a:txBody>
                    <a:bodyPr/>
                    <a:lstStyle/>
                    <a:p>
                      <a:r>
                        <a:rPr lang="en-US" dirty="0"/>
                        <a:t>S.NO</a:t>
                      </a:r>
                    </a:p>
                  </a:txBody>
                  <a:tcPr/>
                </a:tc>
                <a:tc>
                  <a:txBody>
                    <a:bodyPr/>
                    <a:lstStyle/>
                    <a:p>
                      <a:r>
                        <a:rPr lang="en-US" dirty="0"/>
                        <a:t>TYPE OF</a:t>
                      </a:r>
                      <a:r>
                        <a:rPr lang="en-US" baseline="0" dirty="0"/>
                        <a:t> SOLID WASTE </a:t>
                      </a:r>
                      <a:endParaRPr lang="en-US" dirty="0"/>
                    </a:p>
                  </a:txBody>
                  <a:tcPr/>
                </a:tc>
                <a:tc>
                  <a:txBody>
                    <a:bodyPr/>
                    <a:lstStyle/>
                    <a:p>
                      <a:r>
                        <a:rPr lang="en-US" dirty="0"/>
                        <a:t>QUANTITY GENERATED IN (MT)</a:t>
                      </a:r>
                    </a:p>
                  </a:txBody>
                  <a:tcPr/>
                </a:tc>
                <a:extLst>
                  <a:ext uri="{0D108BD9-81ED-4DB2-BD59-A6C34878D82A}">
                    <a16:rowId xmlns:a16="http://schemas.microsoft.com/office/drawing/2014/main" val="10000"/>
                  </a:ext>
                </a:extLst>
              </a:tr>
              <a:tr h="277091">
                <a:tc>
                  <a:txBody>
                    <a:bodyPr/>
                    <a:lstStyle/>
                    <a:p>
                      <a:r>
                        <a:rPr lang="en-US" dirty="0"/>
                        <a:t>1</a:t>
                      </a:r>
                      <a:endParaRPr lang="en-US" dirty="0">
                        <a:solidFill>
                          <a:schemeClr val="bg1"/>
                        </a:solidFill>
                      </a:endParaRPr>
                    </a:p>
                  </a:txBody>
                  <a:tcPr/>
                </a:tc>
                <a:tc>
                  <a:txBody>
                    <a:bodyPr/>
                    <a:lstStyle/>
                    <a:p>
                      <a:r>
                        <a:rPr lang="en-US" dirty="0"/>
                        <a:t>FLYASH </a:t>
                      </a:r>
                      <a:endParaRPr lang="en-US" dirty="0">
                        <a:solidFill>
                          <a:schemeClr val="bg1"/>
                        </a:solidFill>
                      </a:endParaRPr>
                    </a:p>
                  </a:txBody>
                  <a:tcPr/>
                </a:tc>
                <a:tc>
                  <a:txBody>
                    <a:bodyPr/>
                    <a:lstStyle/>
                    <a:p>
                      <a:r>
                        <a:rPr lang="en-US" dirty="0"/>
                        <a:t>45.0</a:t>
                      </a:r>
                      <a:endParaRPr lang="en-US" dirty="0">
                        <a:solidFill>
                          <a:schemeClr val="bg1"/>
                        </a:solidFill>
                      </a:endParaRPr>
                    </a:p>
                  </a:txBody>
                  <a:tcPr/>
                </a:tc>
                <a:extLst>
                  <a:ext uri="{0D108BD9-81ED-4DB2-BD59-A6C34878D82A}">
                    <a16:rowId xmlns:a16="http://schemas.microsoft.com/office/drawing/2014/main" val="10001"/>
                  </a:ext>
                </a:extLst>
              </a:tr>
              <a:tr h="277091">
                <a:tc>
                  <a:txBody>
                    <a:bodyPr/>
                    <a:lstStyle/>
                    <a:p>
                      <a:r>
                        <a:rPr lang="en-US" dirty="0"/>
                        <a:t>2</a:t>
                      </a:r>
                      <a:endParaRPr lang="en-US" dirty="0">
                        <a:solidFill>
                          <a:schemeClr val="bg1"/>
                        </a:solidFill>
                      </a:endParaRPr>
                    </a:p>
                  </a:txBody>
                  <a:tcPr/>
                </a:tc>
                <a:tc>
                  <a:txBody>
                    <a:bodyPr/>
                    <a:lstStyle/>
                    <a:p>
                      <a:r>
                        <a:rPr lang="en-US" dirty="0"/>
                        <a:t>SLAG</a:t>
                      </a:r>
                      <a:endParaRPr lang="en-US" dirty="0">
                        <a:solidFill>
                          <a:schemeClr val="bg1"/>
                        </a:solidFill>
                      </a:endParaRPr>
                    </a:p>
                  </a:txBody>
                  <a:tcPr/>
                </a:tc>
                <a:tc>
                  <a:txBody>
                    <a:bodyPr/>
                    <a:lstStyle/>
                    <a:p>
                      <a:r>
                        <a:rPr lang="en-US" dirty="0"/>
                        <a:t>8.5</a:t>
                      </a:r>
                      <a:endParaRPr lang="en-US" dirty="0">
                        <a:solidFill>
                          <a:schemeClr val="bg1"/>
                        </a:solidFill>
                      </a:endParaRPr>
                    </a:p>
                  </a:txBody>
                  <a:tcPr/>
                </a:tc>
                <a:extLst>
                  <a:ext uri="{0D108BD9-81ED-4DB2-BD59-A6C34878D82A}">
                    <a16:rowId xmlns:a16="http://schemas.microsoft.com/office/drawing/2014/main" val="10002"/>
                  </a:ext>
                </a:extLst>
              </a:tr>
              <a:tr h="484909">
                <a:tc>
                  <a:txBody>
                    <a:bodyPr/>
                    <a:lstStyle/>
                    <a:p>
                      <a:r>
                        <a:rPr lang="en-US" dirty="0"/>
                        <a:t>3</a:t>
                      </a:r>
                      <a:endParaRPr lang="en-US" dirty="0">
                        <a:solidFill>
                          <a:schemeClr val="bg1"/>
                        </a:solidFill>
                      </a:endParaRPr>
                    </a:p>
                  </a:txBody>
                  <a:tcPr/>
                </a:tc>
                <a:tc>
                  <a:txBody>
                    <a:bodyPr/>
                    <a:lstStyle/>
                    <a:p>
                      <a:r>
                        <a:rPr lang="en-US" dirty="0"/>
                        <a:t>PHOSPHO</a:t>
                      </a:r>
                      <a:r>
                        <a:rPr lang="en-US" baseline="0" dirty="0"/>
                        <a:t> –GYPSUM</a:t>
                      </a:r>
                      <a:endParaRPr lang="en-US" dirty="0">
                        <a:solidFill>
                          <a:schemeClr val="bg1"/>
                        </a:solidFill>
                      </a:endParaRPr>
                    </a:p>
                  </a:txBody>
                  <a:tcPr/>
                </a:tc>
                <a:tc>
                  <a:txBody>
                    <a:bodyPr/>
                    <a:lstStyle/>
                    <a:p>
                      <a:r>
                        <a:rPr lang="en-US" dirty="0"/>
                        <a:t>5.0</a:t>
                      </a:r>
                      <a:endParaRPr lang="en-US" dirty="0">
                        <a:solidFill>
                          <a:schemeClr val="bg1"/>
                        </a:solidFill>
                      </a:endParaRPr>
                    </a:p>
                  </a:txBody>
                  <a:tcPr/>
                </a:tc>
                <a:extLst>
                  <a:ext uri="{0D108BD9-81ED-4DB2-BD59-A6C34878D82A}">
                    <a16:rowId xmlns:a16="http://schemas.microsoft.com/office/drawing/2014/main" val="10003"/>
                  </a:ext>
                </a:extLst>
              </a:tr>
              <a:tr h="277091">
                <a:tc>
                  <a:txBody>
                    <a:bodyPr/>
                    <a:lstStyle/>
                    <a:p>
                      <a:r>
                        <a:rPr lang="en-US" dirty="0"/>
                        <a:t>4</a:t>
                      </a:r>
                      <a:endParaRPr lang="en-US" dirty="0">
                        <a:solidFill>
                          <a:schemeClr val="bg1"/>
                        </a:solidFill>
                      </a:endParaRPr>
                    </a:p>
                  </a:txBody>
                  <a:tcPr/>
                </a:tc>
                <a:tc>
                  <a:txBody>
                    <a:bodyPr/>
                    <a:lstStyle/>
                    <a:p>
                      <a:r>
                        <a:rPr lang="en-US" dirty="0"/>
                        <a:t>LIME SLUDGE </a:t>
                      </a:r>
                      <a:endParaRPr lang="en-US" dirty="0">
                        <a:solidFill>
                          <a:schemeClr val="bg1"/>
                        </a:solidFill>
                      </a:endParaRPr>
                    </a:p>
                  </a:txBody>
                  <a:tcPr/>
                </a:tc>
                <a:tc>
                  <a:txBody>
                    <a:bodyPr/>
                    <a:lstStyle/>
                    <a:p>
                      <a:r>
                        <a:rPr lang="en-US" dirty="0"/>
                        <a:t>4.0</a:t>
                      </a:r>
                      <a:endParaRPr lang="en-US" dirty="0">
                        <a:solidFill>
                          <a:schemeClr val="bg1"/>
                        </a:solidFill>
                      </a:endParaRPr>
                    </a:p>
                  </a:txBody>
                  <a:tcPr/>
                </a:tc>
                <a:extLst>
                  <a:ext uri="{0D108BD9-81ED-4DB2-BD59-A6C34878D82A}">
                    <a16:rowId xmlns:a16="http://schemas.microsoft.com/office/drawing/2014/main" val="10004"/>
                  </a:ext>
                </a:extLst>
              </a:tr>
              <a:tr h="277091">
                <a:tc>
                  <a:txBody>
                    <a:bodyPr/>
                    <a:lstStyle/>
                    <a:p>
                      <a:r>
                        <a:rPr lang="en-US" dirty="0"/>
                        <a:t>5</a:t>
                      </a:r>
                      <a:endParaRPr lang="en-US" dirty="0">
                        <a:solidFill>
                          <a:schemeClr val="bg1"/>
                        </a:solidFill>
                      </a:endParaRPr>
                    </a:p>
                  </a:txBody>
                  <a:tcPr/>
                </a:tc>
                <a:tc>
                  <a:txBody>
                    <a:bodyPr/>
                    <a:lstStyle/>
                    <a:p>
                      <a:r>
                        <a:rPr lang="en-US" dirty="0"/>
                        <a:t>RED MUD</a:t>
                      </a:r>
                      <a:endParaRPr lang="en-US" dirty="0">
                        <a:solidFill>
                          <a:schemeClr val="bg1"/>
                        </a:solidFill>
                      </a:endParaRPr>
                    </a:p>
                  </a:txBody>
                  <a:tcPr/>
                </a:tc>
                <a:tc>
                  <a:txBody>
                    <a:bodyPr/>
                    <a:lstStyle/>
                    <a:p>
                      <a:r>
                        <a:rPr lang="en-US" dirty="0"/>
                        <a:t>3.5</a:t>
                      </a:r>
                      <a:endParaRPr lang="en-US" dirty="0">
                        <a:solidFill>
                          <a:schemeClr val="bg1"/>
                        </a:solidFill>
                      </a:endParaRPr>
                    </a:p>
                  </a:txBody>
                  <a:tcPr/>
                </a:tc>
                <a:extLst>
                  <a:ext uri="{0D108BD9-81ED-4DB2-BD59-A6C34878D82A}">
                    <a16:rowId xmlns:a16="http://schemas.microsoft.com/office/drawing/2014/main" val="10005"/>
                  </a:ext>
                </a:extLst>
              </a:tr>
            </a:tbl>
          </a:graphicData>
        </a:graphic>
      </p:graphicFrame>
      <p:sp>
        <p:nvSpPr>
          <p:cNvPr id="21" name="TextBox 20"/>
          <p:cNvSpPr txBox="1"/>
          <p:nvPr/>
        </p:nvSpPr>
        <p:spPr>
          <a:xfrm>
            <a:off x="381000" y="990600"/>
            <a:ext cx="3581400" cy="707886"/>
          </a:xfrm>
          <a:prstGeom prst="rect">
            <a:avLst/>
          </a:prstGeom>
          <a:solidFill>
            <a:srgbClr val="FFC000"/>
          </a:solidFill>
        </p:spPr>
        <p:txBody>
          <a:bodyPr wrap="square" rtlCol="0">
            <a:spAutoFit/>
          </a:bodyPr>
          <a:lstStyle/>
          <a:p>
            <a:r>
              <a:rPr lang="en-US" sz="2000" b="1" dirty="0">
                <a:solidFill>
                  <a:srgbClr val="FF0000"/>
                </a:solidFill>
              </a:rPr>
              <a:t>Annual generation of industrial</a:t>
            </a:r>
          </a:p>
          <a:p>
            <a:r>
              <a:rPr lang="en-US" sz="2000" b="1" dirty="0">
                <a:solidFill>
                  <a:srgbClr val="FF0000"/>
                </a:solidFill>
              </a:rPr>
              <a:t> solid waste in India :</a:t>
            </a:r>
          </a:p>
        </p:txBody>
      </p:sp>
      <p:sp>
        <p:nvSpPr>
          <p:cNvPr id="22" name="TextBox 21"/>
          <p:cNvSpPr txBox="1"/>
          <p:nvPr/>
        </p:nvSpPr>
        <p:spPr>
          <a:xfrm>
            <a:off x="381000" y="5638800"/>
            <a:ext cx="8153400" cy="1015663"/>
          </a:xfrm>
          <a:prstGeom prst="rect">
            <a:avLst/>
          </a:prstGeom>
          <a:solidFill>
            <a:srgbClr val="FFC000"/>
          </a:solidFill>
        </p:spPr>
        <p:txBody>
          <a:bodyPr wrap="square" rtlCol="0">
            <a:spAutoFit/>
          </a:bodyPr>
          <a:lstStyle/>
          <a:p>
            <a:r>
              <a:rPr lang="en-US" sz="2000" b="1" dirty="0">
                <a:solidFill>
                  <a:schemeClr val="bg1"/>
                </a:solidFill>
              </a:rPr>
              <a:t>INFERENCE :</a:t>
            </a:r>
          </a:p>
          <a:p>
            <a:r>
              <a:rPr lang="en-US" sz="2000" b="1" dirty="0">
                <a:solidFill>
                  <a:srgbClr val="FF0000"/>
                </a:solidFill>
              </a:rPr>
              <a:t>It is estimated that currently the Indian industrial sector generates about 100 MT of non hazardous  solid waste and 2 MT hazardous wastes per year </a:t>
            </a:r>
          </a:p>
        </p:txBody>
      </p:sp>
      <p:pic>
        <p:nvPicPr>
          <p:cNvPr id="1026" name="Picture 2" descr="C:\Users\hp\Desktop\infrastructure\Capture4.JPG"/>
          <p:cNvPicPr>
            <a:picLocks noChangeAspect="1" noChangeArrowheads="1"/>
          </p:cNvPicPr>
          <p:nvPr/>
        </p:nvPicPr>
        <p:blipFill>
          <a:blip r:embed="rId2"/>
          <a:srcRect/>
          <a:stretch>
            <a:fillRect/>
          </a:stretch>
        </p:blipFill>
        <p:spPr bwMode="auto">
          <a:xfrm>
            <a:off x="4191000" y="1752600"/>
            <a:ext cx="4648200" cy="3810000"/>
          </a:xfrm>
          <a:prstGeom prst="rect">
            <a:avLst/>
          </a:prstGeom>
          <a:noFill/>
        </p:spPr>
      </p:pic>
      <p:sp>
        <p:nvSpPr>
          <p:cNvPr id="30" name="TextBox 29"/>
          <p:cNvSpPr txBox="1"/>
          <p:nvPr/>
        </p:nvSpPr>
        <p:spPr>
          <a:xfrm>
            <a:off x="4191000" y="990600"/>
            <a:ext cx="4648200" cy="707886"/>
          </a:xfrm>
          <a:prstGeom prst="rect">
            <a:avLst/>
          </a:prstGeom>
          <a:solidFill>
            <a:srgbClr val="FFC000"/>
          </a:solidFill>
        </p:spPr>
        <p:txBody>
          <a:bodyPr wrap="square" rtlCol="0">
            <a:spAutoFit/>
          </a:bodyPr>
          <a:lstStyle/>
          <a:p>
            <a:r>
              <a:rPr lang="en-US" sz="2000" b="1" dirty="0">
                <a:solidFill>
                  <a:srgbClr val="FF0000"/>
                </a:solidFill>
              </a:rPr>
              <a:t>Hazardous waste produced by select industries in tonne/tonne of production.</a:t>
            </a:r>
          </a:p>
        </p:txBody>
      </p:sp>
    </p:spTree>
    <p:extLst>
      <p:ext uri="{BB962C8B-B14F-4D97-AF65-F5344CB8AC3E}">
        <p14:creationId xmlns:p14="http://schemas.microsoft.com/office/powerpoint/2010/main" val="1838960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COLLECTION OF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10" name="Rectangle 9"/>
          <p:cNvSpPr/>
          <p:nvPr/>
        </p:nvSpPr>
        <p:spPr>
          <a:xfrm>
            <a:off x="304800" y="1066800"/>
            <a:ext cx="4267200" cy="646331"/>
          </a:xfrm>
          <a:prstGeom prst="rect">
            <a:avLst/>
          </a:prstGeom>
          <a:solidFill>
            <a:srgbClr val="FFC000"/>
          </a:solidFill>
        </p:spPr>
        <p:txBody>
          <a:bodyPr wrap="square">
            <a:spAutoFit/>
          </a:bodyPr>
          <a:lstStyle/>
          <a:p>
            <a:pPr algn="just"/>
            <a:r>
              <a:rPr lang="en-US" b="1" dirty="0">
                <a:solidFill>
                  <a:srgbClr val="FF0000"/>
                </a:solidFill>
                <a:latin typeface="Times New Roman" pitchFamily="18" charset="0"/>
                <a:cs typeface="Times New Roman" pitchFamily="18" charset="0"/>
              </a:rPr>
              <a:t>Solid Waste Collection Scenario Before Privatization :</a:t>
            </a:r>
            <a:endParaRPr lang="en-US" dirty="0">
              <a:solidFill>
                <a:srgbClr val="FF0000"/>
              </a:solidFill>
              <a:latin typeface="Times New Roman" pitchFamily="18" charset="0"/>
              <a:cs typeface="Times New Roman" pitchFamily="18" charset="0"/>
            </a:endParaRPr>
          </a:p>
        </p:txBody>
      </p:sp>
      <p:pic>
        <p:nvPicPr>
          <p:cNvPr id="11"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3169" t="15612" r="30162" b="6249"/>
          <a:stretch/>
        </p:blipFill>
        <p:spPr bwMode="auto">
          <a:xfrm>
            <a:off x="4800600" y="1066800"/>
            <a:ext cx="3886200" cy="3827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304800" y="1828800"/>
            <a:ext cx="4191000" cy="1815882"/>
          </a:xfrm>
          <a:prstGeom prst="rect">
            <a:avLst/>
          </a:prstGeom>
        </p:spPr>
        <p:txBody>
          <a:bodyPr wrap="square">
            <a:spAutoFit/>
          </a:bodyPr>
          <a:lstStyle/>
          <a:p>
            <a:pPr marL="285750" indent="-285750" algn="just">
              <a:buFont typeface="Wingdings" pitchFamily="2" charset="2"/>
              <a:buChar char="Ø"/>
            </a:pPr>
            <a:r>
              <a:rPr lang="en-US" sz="1600" dirty="0">
                <a:latin typeface="Times New Roman" pitchFamily="18" charset="0"/>
                <a:cs typeface="Times New Roman" pitchFamily="18" charset="0"/>
              </a:rPr>
              <a:t>Waste  was collected in open trucks.</a:t>
            </a:r>
          </a:p>
          <a:p>
            <a:pPr marL="285750" indent="-285750" algn="just">
              <a:buFont typeface="Wingdings" pitchFamily="2" charset="2"/>
              <a:buChar char="Ø"/>
            </a:pPr>
            <a:r>
              <a:rPr lang="en-US" sz="1600" dirty="0">
                <a:latin typeface="Times New Roman" pitchFamily="18" charset="0"/>
                <a:cs typeface="Times New Roman" pitchFamily="18" charset="0"/>
              </a:rPr>
              <a:t>The problems such as waste spillage and odor  were common.</a:t>
            </a:r>
          </a:p>
          <a:p>
            <a:pPr marL="285750" indent="-285750" algn="just">
              <a:buFont typeface="Wingdings" pitchFamily="2" charset="2"/>
              <a:buChar char="Ø"/>
            </a:pPr>
            <a:r>
              <a:rPr lang="en-US" sz="1600" dirty="0">
                <a:latin typeface="Times New Roman" pitchFamily="18" charset="0"/>
                <a:cs typeface="Times New Roman" pitchFamily="18" charset="0"/>
              </a:rPr>
              <a:t>The waste in the WSD used to rot for several days.</a:t>
            </a:r>
          </a:p>
          <a:p>
            <a:pPr marL="285750" indent="-285750" algn="just">
              <a:buFont typeface="Wingdings" pitchFamily="2" charset="2"/>
              <a:buChar char="Ø"/>
            </a:pPr>
            <a:r>
              <a:rPr lang="en-US" sz="1600" dirty="0">
                <a:latin typeface="Times New Roman" pitchFamily="18" charset="0"/>
                <a:cs typeface="Times New Roman" pitchFamily="18" charset="0"/>
              </a:rPr>
              <a:t>There was no proper scheduling or tracking of the waste collection vehicles.</a:t>
            </a:r>
          </a:p>
        </p:txBody>
      </p:sp>
      <p:sp>
        <p:nvSpPr>
          <p:cNvPr id="15" name="Rectangle 14"/>
          <p:cNvSpPr/>
          <p:nvPr/>
        </p:nvSpPr>
        <p:spPr>
          <a:xfrm>
            <a:off x="304800" y="3733800"/>
            <a:ext cx="4267200" cy="646331"/>
          </a:xfrm>
          <a:prstGeom prst="rect">
            <a:avLst/>
          </a:prstGeom>
          <a:solidFill>
            <a:srgbClr val="FFC000"/>
          </a:solidFill>
        </p:spPr>
        <p:txBody>
          <a:bodyPr wrap="square">
            <a:spAutoFit/>
          </a:bodyPr>
          <a:lstStyle/>
          <a:p>
            <a:pPr algn="just"/>
            <a:r>
              <a:rPr lang="en-US" b="1" dirty="0">
                <a:solidFill>
                  <a:srgbClr val="FF0000"/>
                </a:solidFill>
                <a:latin typeface="Times New Roman" pitchFamily="18" charset="0"/>
                <a:cs typeface="Times New Roman" pitchFamily="18" charset="0"/>
              </a:rPr>
              <a:t>Local Bodies which involved in collection of Municipal Waste:</a:t>
            </a:r>
            <a:endParaRPr lang="en-US" dirty="0">
              <a:solidFill>
                <a:srgbClr val="FF0000"/>
              </a:solidFill>
              <a:latin typeface="Times New Roman" pitchFamily="18" charset="0"/>
              <a:cs typeface="Times New Roman" pitchFamily="18" charset="0"/>
            </a:endParaRPr>
          </a:p>
        </p:txBody>
      </p:sp>
      <p:sp>
        <p:nvSpPr>
          <p:cNvPr id="16" name="TextBox 15"/>
          <p:cNvSpPr txBox="1"/>
          <p:nvPr/>
        </p:nvSpPr>
        <p:spPr>
          <a:xfrm>
            <a:off x="228601" y="4495800"/>
            <a:ext cx="4343399" cy="2062103"/>
          </a:xfrm>
          <a:prstGeom prst="rect">
            <a:avLst/>
          </a:prstGeom>
          <a:noFill/>
        </p:spPr>
        <p:txBody>
          <a:bodyPr wrap="square" rtlCol="0">
            <a:spAutoFit/>
          </a:bodyPr>
          <a:lstStyle/>
          <a:p>
            <a:pPr algn="just"/>
            <a:r>
              <a:rPr lang="en-US" sz="1600" b="1" dirty="0">
                <a:solidFill>
                  <a:srgbClr val="FFFF00"/>
                </a:solidFill>
                <a:latin typeface="Times New Roman" pitchFamily="18" charset="0"/>
                <a:cs typeface="Times New Roman" pitchFamily="18" charset="0"/>
              </a:rPr>
              <a:t>1.MCD (</a:t>
            </a:r>
            <a:r>
              <a:rPr lang="en-US" sz="1600" dirty="0">
                <a:solidFill>
                  <a:srgbClr val="FFFF00"/>
                </a:solidFill>
                <a:latin typeface="Times New Roman" pitchFamily="18" charset="0"/>
                <a:cs typeface="Times New Roman" pitchFamily="18" charset="0"/>
              </a:rPr>
              <a:t>Municipal Corporation of Delhi </a:t>
            </a:r>
            <a:r>
              <a:rPr lang="en-US" sz="1600" b="1" dirty="0">
                <a:solidFill>
                  <a:srgbClr val="FFFF00"/>
                </a:solidFill>
                <a:latin typeface="Times New Roman" pitchFamily="18" charset="0"/>
                <a:cs typeface="Times New Roman" pitchFamily="18" charset="0"/>
              </a:rPr>
              <a:t>)</a:t>
            </a:r>
          </a:p>
          <a:p>
            <a:pPr algn="just"/>
            <a:endParaRPr lang="en-US" sz="1600" b="1" dirty="0">
              <a:latin typeface="Times New Roman" pitchFamily="18" charset="0"/>
              <a:cs typeface="Times New Roman" pitchFamily="18" charset="0"/>
            </a:endParaRPr>
          </a:p>
          <a:p>
            <a:pPr algn="just">
              <a:buFont typeface="Wingdings" pitchFamily="2" charset="2"/>
              <a:buChar char="Ø"/>
            </a:pPr>
            <a:r>
              <a:rPr lang="en-US" sz="1600" dirty="0">
                <a:latin typeface="Times New Roman" pitchFamily="18" charset="0"/>
                <a:cs typeface="Times New Roman" pitchFamily="18" charset="0"/>
              </a:rPr>
              <a:t>Collection from </a:t>
            </a:r>
            <a:r>
              <a:rPr lang="en-US" sz="1600" dirty="0" err="1">
                <a:latin typeface="Times New Roman" pitchFamily="18" charset="0"/>
                <a:cs typeface="Times New Roman" pitchFamily="18" charset="0"/>
              </a:rPr>
              <a:t>Dhalao</a:t>
            </a:r>
            <a:r>
              <a:rPr lang="en-US" sz="1600" dirty="0">
                <a:latin typeface="Times New Roman" pitchFamily="18" charset="0"/>
                <a:cs typeface="Times New Roman" pitchFamily="18" charset="0"/>
              </a:rPr>
              <a:t>.</a:t>
            </a:r>
          </a:p>
          <a:p>
            <a:pPr algn="just">
              <a:buFont typeface="Wingdings" pitchFamily="2" charset="2"/>
              <a:buChar char="Ø"/>
            </a:pPr>
            <a:r>
              <a:rPr lang="en-US" sz="1600" dirty="0">
                <a:latin typeface="Times New Roman" pitchFamily="18" charset="0"/>
                <a:cs typeface="Times New Roman" pitchFamily="18" charset="0"/>
              </a:rPr>
              <a:t>Door to door Collection</a:t>
            </a:r>
          </a:p>
          <a:p>
            <a:pPr algn="just">
              <a:buFont typeface="Wingdings" pitchFamily="2" charset="2"/>
              <a:buChar char="Ø"/>
            </a:pPr>
            <a:r>
              <a:rPr lang="en-US" sz="1600" dirty="0">
                <a:latin typeface="Times New Roman" pitchFamily="18" charset="0"/>
                <a:cs typeface="Times New Roman" pitchFamily="18" charset="0"/>
              </a:rPr>
              <a:t>Segregation from 1.1.2004</a:t>
            </a:r>
          </a:p>
          <a:p>
            <a:pPr algn="just">
              <a:buFont typeface="Wingdings" pitchFamily="2" charset="2"/>
              <a:buChar char="Ø"/>
            </a:pPr>
            <a:r>
              <a:rPr lang="en-US" sz="1600" dirty="0">
                <a:latin typeface="Times New Roman" pitchFamily="18" charset="0"/>
                <a:cs typeface="Times New Roman" pitchFamily="18" charset="0"/>
              </a:rPr>
              <a:t>Privatization of collection &amp; transportation in some zones (Karol </a:t>
            </a:r>
            <a:r>
              <a:rPr lang="en-US" sz="1600" dirty="0" err="1">
                <a:latin typeface="Times New Roman" pitchFamily="18" charset="0"/>
                <a:cs typeface="Times New Roman" pitchFamily="18" charset="0"/>
              </a:rPr>
              <a:t>Bagh</a:t>
            </a:r>
            <a:r>
              <a:rPr lang="en-US" sz="1600" dirty="0">
                <a:latin typeface="Times New Roman" pitchFamily="18" charset="0"/>
                <a:cs typeface="Times New Roman" pitchFamily="18" charset="0"/>
              </a:rPr>
              <a:t> Zone, West Zone, Central Zone, South Zone, City Zone and SP Zone).</a:t>
            </a:r>
          </a:p>
        </p:txBody>
      </p:sp>
      <p:sp>
        <p:nvSpPr>
          <p:cNvPr id="17" name="Rectangle 16"/>
          <p:cNvSpPr/>
          <p:nvPr/>
        </p:nvSpPr>
        <p:spPr>
          <a:xfrm>
            <a:off x="4800600" y="5181600"/>
            <a:ext cx="3886200" cy="1323439"/>
          </a:xfrm>
          <a:prstGeom prst="rect">
            <a:avLst/>
          </a:prstGeom>
        </p:spPr>
        <p:txBody>
          <a:bodyPr wrap="square">
            <a:spAutoFit/>
          </a:bodyPr>
          <a:lstStyle/>
          <a:p>
            <a:pPr algn="just"/>
            <a:r>
              <a:rPr lang="en-US" sz="1600" b="1" dirty="0">
                <a:solidFill>
                  <a:srgbClr val="FFFF00"/>
                </a:solidFill>
                <a:latin typeface="Times New Roman" pitchFamily="18" charset="0"/>
                <a:cs typeface="Times New Roman" pitchFamily="18" charset="0"/>
              </a:rPr>
              <a:t>2. NDMC(</a:t>
            </a:r>
            <a:r>
              <a:rPr lang="en-US" sz="1600" dirty="0">
                <a:solidFill>
                  <a:srgbClr val="FFFF00"/>
                </a:solidFill>
                <a:latin typeface="Times New Roman" pitchFamily="18" charset="0"/>
                <a:cs typeface="Times New Roman" pitchFamily="18" charset="0"/>
              </a:rPr>
              <a:t>New Delhi Municipal Council </a:t>
            </a:r>
            <a:r>
              <a:rPr lang="en-US" sz="1600" b="1" dirty="0">
                <a:solidFill>
                  <a:srgbClr val="FFFF00"/>
                </a:solidFill>
                <a:latin typeface="Times New Roman" pitchFamily="18" charset="0"/>
                <a:cs typeface="Times New Roman" pitchFamily="18" charset="0"/>
              </a:rPr>
              <a:t>)</a:t>
            </a:r>
          </a:p>
          <a:p>
            <a:pPr algn="just"/>
            <a:endParaRPr lang="en-US" sz="1600" b="1" dirty="0">
              <a:latin typeface="Times New Roman" pitchFamily="18" charset="0"/>
              <a:cs typeface="Times New Roman" pitchFamily="18" charset="0"/>
            </a:endParaRPr>
          </a:p>
          <a:p>
            <a:pPr algn="just">
              <a:buFont typeface="Wingdings" pitchFamily="2" charset="2"/>
              <a:buChar char="Ø"/>
            </a:pPr>
            <a:r>
              <a:rPr lang="en-US" sz="1600" dirty="0">
                <a:latin typeface="Times New Roman" pitchFamily="18" charset="0"/>
                <a:cs typeface="Times New Roman" pitchFamily="18" charset="0"/>
              </a:rPr>
              <a:t>Segregation and road side collection of sweeping waste.</a:t>
            </a:r>
          </a:p>
          <a:p>
            <a:pPr algn="just">
              <a:buFont typeface="Wingdings" pitchFamily="2" charset="2"/>
              <a:buChar char="Ø"/>
            </a:pPr>
            <a:r>
              <a:rPr lang="en-US" sz="1600" dirty="0">
                <a:latin typeface="Times New Roman" pitchFamily="18" charset="0"/>
                <a:cs typeface="Times New Roman" pitchFamily="18" charset="0"/>
              </a:rPr>
              <a:t>Door to Door Collection</a:t>
            </a:r>
          </a:p>
        </p:txBody>
      </p:sp>
    </p:spTree>
    <p:extLst>
      <p:ext uri="{BB962C8B-B14F-4D97-AF65-F5344CB8AC3E}">
        <p14:creationId xmlns:p14="http://schemas.microsoft.com/office/powerpoint/2010/main" val="1838960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COLLECTION OF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13" name="TextBox 12"/>
          <p:cNvSpPr txBox="1"/>
          <p:nvPr/>
        </p:nvSpPr>
        <p:spPr>
          <a:xfrm>
            <a:off x="228600" y="990600"/>
            <a:ext cx="8534400" cy="2308324"/>
          </a:xfrm>
          <a:prstGeom prst="rect">
            <a:avLst/>
          </a:prstGeom>
          <a:noFill/>
        </p:spPr>
        <p:txBody>
          <a:bodyPr wrap="square" rtlCol="0">
            <a:spAutoFit/>
          </a:bodyPr>
          <a:lstStyle/>
          <a:p>
            <a:pPr marL="285750" lvl="1" indent="-285750" algn="just"/>
            <a:r>
              <a:rPr lang="en-US" sz="1600" b="1" dirty="0">
                <a:solidFill>
                  <a:srgbClr val="FFFF00"/>
                </a:solidFill>
                <a:latin typeface="Times New Roman" pitchFamily="18" charset="0"/>
                <a:cs typeface="Times New Roman" pitchFamily="18" charset="0"/>
              </a:rPr>
              <a:t>3. DELHI CONONMENT</a:t>
            </a:r>
          </a:p>
          <a:p>
            <a:pPr marL="285750" lvl="1" indent="-285750" algn="just"/>
            <a:endParaRPr lang="en-US" sz="1400" b="1" dirty="0">
              <a:solidFill>
                <a:srgbClr val="FFFF00"/>
              </a:solidFill>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Delhi government signed agreements with private companies for </a:t>
            </a:r>
            <a:r>
              <a:rPr lang="en-US" sz="1600" b="1" dirty="0">
                <a:latin typeface="Times New Roman" pitchFamily="18" charset="0"/>
                <a:cs typeface="Times New Roman" pitchFamily="18" charset="0"/>
              </a:rPr>
              <a:t>collection, segregation, transportation and disposal of municipal solid waste</a:t>
            </a:r>
            <a:r>
              <a:rPr lang="en-US" sz="1600" dirty="0">
                <a:latin typeface="Times New Roman" pitchFamily="18" charset="0"/>
                <a:cs typeface="Times New Roman" pitchFamily="18" charset="0"/>
              </a:rPr>
              <a:t>.</a:t>
            </a:r>
          </a:p>
          <a:p>
            <a:pPr marL="285750" indent="-285750" algn="just"/>
            <a:endParaRPr lang="en-US" sz="1600" dirty="0">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Main aim was  increasing efficiency and effectiveness of the waste management activities.</a:t>
            </a:r>
          </a:p>
          <a:p>
            <a:pPr algn="just">
              <a:buFont typeface="Wingdings" pitchFamily="2" charset="2"/>
              <a:buChar char="Ø"/>
            </a:pPr>
            <a:endParaRPr lang="en-US" sz="1600" dirty="0">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All the wards have been divided into sets of wards each have been put under the governance of a team leader. Under every team leader there is a set of field supervisors.</a:t>
            </a:r>
          </a:p>
        </p:txBody>
      </p:sp>
      <p:sp>
        <p:nvSpPr>
          <p:cNvPr id="18" name="Rectangle 17"/>
          <p:cNvSpPr/>
          <p:nvPr/>
        </p:nvSpPr>
        <p:spPr>
          <a:xfrm>
            <a:off x="304800" y="3316069"/>
            <a:ext cx="8534400" cy="646331"/>
          </a:xfrm>
          <a:prstGeom prst="rect">
            <a:avLst/>
          </a:prstGeom>
          <a:solidFill>
            <a:srgbClr val="FFC000"/>
          </a:solidFill>
        </p:spPr>
        <p:txBody>
          <a:bodyPr wrap="square">
            <a:spAutoFit/>
          </a:bodyPr>
          <a:lstStyle/>
          <a:p>
            <a:pPr algn="just"/>
            <a:r>
              <a:rPr lang="en-US" b="1" dirty="0">
                <a:solidFill>
                  <a:srgbClr val="FF0000"/>
                </a:solidFill>
                <a:latin typeface="Times New Roman" pitchFamily="18" charset="0"/>
                <a:cs typeface="Times New Roman" pitchFamily="18" charset="0"/>
              </a:rPr>
              <a:t>The collection system has undergone a drastic change since the inception of the private sector in solid waste management:</a:t>
            </a:r>
          </a:p>
        </p:txBody>
      </p:sp>
      <p:sp>
        <p:nvSpPr>
          <p:cNvPr id="19" name="Rectangle 18"/>
          <p:cNvSpPr/>
          <p:nvPr/>
        </p:nvSpPr>
        <p:spPr>
          <a:xfrm>
            <a:off x="228600" y="4151055"/>
            <a:ext cx="8610600" cy="2554545"/>
          </a:xfrm>
          <a:prstGeom prst="rect">
            <a:avLst/>
          </a:prstGeom>
        </p:spPr>
        <p:txBody>
          <a:bodyPr wrap="square">
            <a:spAutoFit/>
          </a:bodyPr>
          <a:lstStyle/>
          <a:p>
            <a:pPr marL="285750" indent="-285750" algn="just">
              <a:buFont typeface="Wingdings" pitchFamily="2" charset="2"/>
              <a:buChar char="Ø"/>
            </a:pPr>
            <a:r>
              <a:rPr lang="en-US" sz="1600" dirty="0">
                <a:latin typeface="Times New Roman" pitchFamily="18" charset="0"/>
                <a:cs typeface="Times New Roman" pitchFamily="18" charset="0"/>
              </a:rPr>
              <a:t>Waste from the generators such as households, institutions etc. is brought either to the WSD’s or the Street Corner Bins(SCB’s) according to their convenience. </a:t>
            </a:r>
          </a:p>
          <a:p>
            <a:pPr marL="285750" indent="-285750" algn="just">
              <a:buFont typeface="Wingdings" pitchFamily="2" charset="2"/>
              <a:buChar char="Ø"/>
            </a:pPr>
            <a:endParaRPr lang="en-US" sz="1600" dirty="0">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The responsibility of conveying the waste from the point of generation to the WSD’s or the SCBs lies in the hands of the generators. </a:t>
            </a:r>
          </a:p>
          <a:p>
            <a:pPr marL="285750" indent="-285750" algn="just">
              <a:buFont typeface="Wingdings" pitchFamily="2" charset="2"/>
              <a:buChar char="Ø"/>
            </a:pPr>
            <a:endParaRPr lang="en-US" sz="1600" dirty="0">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Usually the street sweepers or the rag pickers are employed by the people for this purpose. </a:t>
            </a:r>
          </a:p>
          <a:p>
            <a:pPr marL="285750" indent="-285750" algn="just">
              <a:buFont typeface="Wingdings" pitchFamily="2" charset="2"/>
              <a:buChar char="Ø"/>
            </a:pPr>
            <a:endParaRPr lang="en-US" sz="1600" dirty="0">
              <a:latin typeface="Times New Roman" pitchFamily="18" charset="0"/>
              <a:cs typeface="Times New Roman" pitchFamily="18" charset="0"/>
            </a:endParaRPr>
          </a:p>
          <a:p>
            <a:pPr marL="285750" indent="-285750" algn="just">
              <a:buFont typeface="Wingdings" pitchFamily="2" charset="2"/>
              <a:buChar char="Ø"/>
            </a:pPr>
            <a:r>
              <a:rPr lang="en-US" sz="1600" dirty="0">
                <a:latin typeface="Times New Roman" pitchFamily="18" charset="0"/>
                <a:cs typeface="Times New Roman" pitchFamily="18" charset="0"/>
              </a:rPr>
              <a:t>The waste is segregated at the WSD’s by the </a:t>
            </a:r>
            <a:r>
              <a:rPr lang="en-US" sz="1600" dirty="0" err="1">
                <a:latin typeface="Times New Roman" pitchFamily="18" charset="0"/>
                <a:cs typeface="Times New Roman" pitchFamily="18" charset="0"/>
              </a:rPr>
              <a:t>dhalao</a:t>
            </a:r>
            <a:r>
              <a:rPr lang="en-US" sz="1600" dirty="0">
                <a:latin typeface="Times New Roman" pitchFamily="18" charset="0"/>
                <a:cs typeface="Times New Roman" pitchFamily="18" charset="0"/>
              </a:rPr>
              <a:t> workers and the rest is taken away by the vehicles.</a:t>
            </a:r>
          </a:p>
        </p:txBody>
      </p:sp>
    </p:spTree>
    <p:extLst>
      <p:ext uri="{BB962C8B-B14F-4D97-AF65-F5344CB8AC3E}">
        <p14:creationId xmlns:p14="http://schemas.microsoft.com/office/powerpoint/2010/main" val="1838960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458200" cy="523220"/>
          </a:xfrm>
          <a:prstGeom prst="rect">
            <a:avLst/>
          </a:prstGeom>
          <a:noFill/>
        </p:spPr>
        <p:txBody>
          <a:bodyPr wrap="square" rtlCol="0">
            <a:spAutoFit/>
          </a:bodyPr>
          <a:lstStyle/>
          <a:p>
            <a:pPr algn="ctr"/>
            <a:r>
              <a:rPr lang="en-IN" sz="2800" b="1" dirty="0">
                <a:latin typeface="Times New Roman" pitchFamily="18" charset="0"/>
                <a:cs typeface="Times New Roman" pitchFamily="18" charset="0"/>
              </a:rPr>
              <a:t>COLLECTION OF SOLID WASTE </a:t>
            </a:r>
            <a:endParaRPr lang="en-US" sz="2800" dirty="0">
              <a:latin typeface="Times New Roman" pitchFamily="18" charset="0"/>
              <a:cs typeface="Times New Roman" pitchFamily="18" charset="0"/>
            </a:endParaRP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pic>
        <p:nvPicPr>
          <p:cNvPr id="4" name="Picture 3"/>
          <p:cNvPicPr/>
          <p:nvPr/>
        </p:nvPicPr>
        <p:blipFill>
          <a:blip r:embed="rId2"/>
          <a:srcRect/>
          <a:stretch>
            <a:fillRect/>
          </a:stretch>
        </p:blipFill>
        <p:spPr bwMode="auto">
          <a:xfrm>
            <a:off x="304799" y="1295400"/>
            <a:ext cx="8394263" cy="4876800"/>
          </a:xfrm>
          <a:prstGeom prst="rect">
            <a:avLst/>
          </a:prstGeom>
          <a:noFill/>
          <a:ln w="9525">
            <a:noFill/>
            <a:miter lim="800000"/>
            <a:headEnd/>
            <a:tailEnd/>
          </a:ln>
        </p:spPr>
      </p:pic>
    </p:spTree>
    <p:extLst>
      <p:ext uri="{BB962C8B-B14F-4D97-AF65-F5344CB8AC3E}">
        <p14:creationId xmlns:p14="http://schemas.microsoft.com/office/powerpoint/2010/main" val="1838960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TotalTime>
  <Words>1570</Words>
  <Application>Microsoft Office PowerPoint</Application>
  <PresentationFormat>On-screen Show (4:3)</PresentationFormat>
  <Paragraphs>194</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Pallavi Tiwari</cp:lastModifiedBy>
  <cp:revision>151</cp:revision>
  <dcterms:created xsi:type="dcterms:W3CDTF">2014-10-31T04:19:38Z</dcterms:created>
  <dcterms:modified xsi:type="dcterms:W3CDTF">2022-01-21T09:10:30Z</dcterms:modified>
</cp:coreProperties>
</file>