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7" r:id="rId2"/>
    <p:sldId id="263" r:id="rId3"/>
    <p:sldId id="265" r:id="rId4"/>
    <p:sldId id="266" r:id="rId5"/>
    <p:sldId id="264" r:id="rId6"/>
    <p:sldId id="257" r:id="rId7"/>
    <p:sldId id="258" r:id="rId8"/>
    <p:sldId id="259" r:id="rId9"/>
    <p:sldId id="260"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1C6F1E-F9D1-499A-8FBD-9B9EA8F0BA8B}">
          <p14:sldIdLst>
            <p14:sldId id="267"/>
            <p14:sldId id="263"/>
            <p14:sldId id="265"/>
            <p14:sldId id="266"/>
            <p14:sldId id="264"/>
            <p14:sldId id="257"/>
            <p14:sldId id="258"/>
            <p14:sldId id="259"/>
            <p14:sldId id="260"/>
            <p14:sldId id="261"/>
            <p14:sldId id="26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75" d="100"/>
          <a:sy n="75" d="100"/>
        </p:scale>
        <p:origin x="49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29AE6-A88C-43EA-9A11-C079383BB253}" type="datetimeFigureOut">
              <a:rPr lang="en-US" smtClean="0"/>
              <a:t>9/5/2022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368D8E-7B2B-4E3F-9FD3-29BC5D98BA0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2F4A5330-4819-4031-91D2-9BD12235E077}" type="slidenum">
              <a:rPr lang="en-US" altLang="en-US" smtClean="0"/>
              <a:pPr/>
              <a:t>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EF10C-5A41-40FC-9E0D-FE3F8BB897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4ECC5E7-253B-4CB4-9CBC-29F57822F6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ED35DE67-5AF9-4378-83CF-67F000F86752}"/>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520FBC7F-6AAD-40FC-B310-23959C31C1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FD7701-20CD-4AA5-ACA9-9E126425CC87}"/>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2869446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F05-C844-4ED0-A71B-AECF8443129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F2C4DD9-A94B-4B0D-A2D7-7BBE0DD767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F83117-B6F8-48B0-A147-0E30B59AB221}"/>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D1CE70C6-6FEB-430C-B0D8-479AC169867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F7A06C-FAFB-4D7C-80D2-C9B636698953}"/>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2414046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16356-FB4B-4BC4-A0BE-B7A76F9CE7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EE4E814-7214-4325-BFC8-DBFF845730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AEF56BE-A3E3-4238-B40D-F1FA6BF0E1A5}"/>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E5998AF6-4515-4C58-95CF-FC775E8F2D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466E4-1D4F-4276-AFA8-FF160DD3BAF3}"/>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389482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6F6CA-73AF-45D9-97FB-5AB0A5FF2AD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4EA3D55-F2B2-4124-88CB-D93ED8A138B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369B237-1D3D-4ED7-8E95-B54BA3B1CE03}"/>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3609610A-5533-4E35-881D-16D145CAD1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2020CF-43B8-438A-AD5A-FB48CCEAEEE5}"/>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1960879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2F234-F787-4BD3-AECB-F006CDEADC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509E36F1-5C82-4E63-BADE-9721120171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241629-25C9-4E89-AC17-839324E3EED9}"/>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BC9167E0-3367-4511-8660-16BA9BCDABC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E99709-9FAC-4483-B973-C3E1726EFE20}"/>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3481584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51B4-6E31-49D9-B83C-32FD16A0773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EE1703-1DFF-430C-8E13-040A8B8CB5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F60D17B1-80E8-45C0-8C82-C5F2B2C216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E5BAFDF6-7B6D-4784-A372-3A0D7E4C35E8}"/>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6" name="Footer Placeholder 5">
            <a:extLst>
              <a:ext uri="{FF2B5EF4-FFF2-40B4-BE49-F238E27FC236}">
                <a16:creationId xmlns:a16="http://schemas.microsoft.com/office/drawing/2014/main" id="{BAD5A81C-A3A1-4759-A202-BA51425D79B4}"/>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5EC8C3C-C843-4A24-89BF-16FFBEE59508}"/>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3538251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1C08C-8CEA-4A12-BDF6-C038A8BE07A5}"/>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9460392-CF13-45D9-8541-8BD72B0325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6AE8DD-6DDC-4D40-B725-3C46A8EA797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7A91EFF-7A99-4C52-AC63-E50FC1BFB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868C6-EE9D-4304-968C-325EF5948A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138F63A-08C5-49D9-93E4-0CE0AD7FBE95}"/>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8" name="Footer Placeholder 7">
            <a:extLst>
              <a:ext uri="{FF2B5EF4-FFF2-40B4-BE49-F238E27FC236}">
                <a16:creationId xmlns:a16="http://schemas.microsoft.com/office/drawing/2014/main" id="{ACA1FEA3-7AFE-423F-A376-255C241FF2C7}"/>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685A5BB-A487-46CC-BA4A-8ACF660FEFF5}"/>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23754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F52DA-6AEC-4317-A139-EA87CCA6A4A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0E7B83F-3A17-45D3-8517-B934794BD41A}"/>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4" name="Footer Placeholder 3">
            <a:extLst>
              <a:ext uri="{FF2B5EF4-FFF2-40B4-BE49-F238E27FC236}">
                <a16:creationId xmlns:a16="http://schemas.microsoft.com/office/drawing/2014/main" id="{8C7497B0-3677-4232-805B-205C7018CAA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B9DF6BB-F4E7-40E9-8334-5B5B75BDF858}"/>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2144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E2E56B-D5AA-46EC-917B-A43C287CBCF2}"/>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3" name="Footer Placeholder 2">
            <a:extLst>
              <a:ext uri="{FF2B5EF4-FFF2-40B4-BE49-F238E27FC236}">
                <a16:creationId xmlns:a16="http://schemas.microsoft.com/office/drawing/2014/main" id="{94AD5DE1-263E-4B68-9A62-37DA984563D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74B8474-8E48-4F0D-889F-B52D5887E806}"/>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665024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0972-0D1E-4907-89A2-1145AD4F5C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B740F84E-4B8A-44F4-8628-583DD1382D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D39A6E2-CA65-4D59-B904-7662C6DF8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7F14F8-738D-4967-96DA-C4B8FE5D4E8D}"/>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6" name="Footer Placeholder 5">
            <a:extLst>
              <a:ext uri="{FF2B5EF4-FFF2-40B4-BE49-F238E27FC236}">
                <a16:creationId xmlns:a16="http://schemas.microsoft.com/office/drawing/2014/main" id="{982E46D4-041D-4CF1-A204-4B044988326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072DF76-1A4B-47A7-9D73-A46549C205D7}"/>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4000268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4329-929C-4489-A270-4C502674DF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9AE32E0-1159-4916-9318-8B35E4F3B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D288EF4-EF83-4598-A3A6-51359A7A21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CE0755-01AB-4ACB-AD55-6B3CFBF2C3C4}"/>
              </a:ext>
            </a:extLst>
          </p:cNvPr>
          <p:cNvSpPr>
            <a:spLocks noGrp="1"/>
          </p:cNvSpPr>
          <p:nvPr>
            <p:ph type="dt" sz="half" idx="10"/>
          </p:nvPr>
        </p:nvSpPr>
        <p:spPr/>
        <p:txBody>
          <a:bodyPr/>
          <a:lstStyle/>
          <a:p>
            <a:fld id="{745CA6E8-2ABE-49E1-ABE1-37031D058043}" type="datetimeFigureOut">
              <a:rPr lang="en-IN" smtClean="0"/>
              <a:pPr/>
              <a:t>05-09-2022</a:t>
            </a:fld>
            <a:endParaRPr lang="en-IN"/>
          </a:p>
        </p:txBody>
      </p:sp>
      <p:sp>
        <p:nvSpPr>
          <p:cNvPr id="6" name="Footer Placeholder 5">
            <a:extLst>
              <a:ext uri="{FF2B5EF4-FFF2-40B4-BE49-F238E27FC236}">
                <a16:creationId xmlns:a16="http://schemas.microsoft.com/office/drawing/2014/main" id="{D1FA0BA7-BC1C-4C04-AFCA-9D50A1AD32E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C7CFCA3-B37E-4A4B-A43F-389A462C2729}"/>
              </a:ext>
            </a:extLst>
          </p:cNvPr>
          <p:cNvSpPr>
            <a:spLocks noGrp="1"/>
          </p:cNvSpPr>
          <p:nvPr>
            <p:ph type="sldNum" sz="quarter" idx="12"/>
          </p:nvPr>
        </p:nvSpPr>
        <p:spPr/>
        <p:txBody>
          <a:bodyPr/>
          <a:lstStyle/>
          <a:p>
            <a:fld id="{5F2E27FE-D806-4F04-B809-FB612F092E06}" type="slidenum">
              <a:rPr lang="en-IN" smtClean="0"/>
              <a:pPr/>
              <a:t>‹#›</a:t>
            </a:fld>
            <a:endParaRPr lang="en-IN"/>
          </a:p>
        </p:txBody>
      </p:sp>
    </p:spTree>
    <p:extLst>
      <p:ext uri="{BB962C8B-B14F-4D97-AF65-F5344CB8AC3E}">
        <p14:creationId xmlns:p14="http://schemas.microsoft.com/office/powerpoint/2010/main" val="338209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4ECC7D-9F9C-475C-B310-526533384F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23B70E-0336-4FC8-B81F-9120A4ED5E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9996727-15C0-42F1-9480-F791384701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5CA6E8-2ABE-49E1-ABE1-37031D058043}" type="datetimeFigureOut">
              <a:rPr lang="en-IN" smtClean="0"/>
              <a:pPr/>
              <a:t>05-09-2022</a:t>
            </a:fld>
            <a:endParaRPr lang="en-IN"/>
          </a:p>
        </p:txBody>
      </p:sp>
      <p:sp>
        <p:nvSpPr>
          <p:cNvPr id="5" name="Footer Placeholder 4">
            <a:extLst>
              <a:ext uri="{FF2B5EF4-FFF2-40B4-BE49-F238E27FC236}">
                <a16:creationId xmlns:a16="http://schemas.microsoft.com/office/drawing/2014/main" id="{A2362B59-CDA6-40F9-98CB-15ED1EFC5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F644033-D4C0-4950-BCF8-41B18EBCB3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E27FE-D806-4F04-B809-FB612F092E06}" type="slidenum">
              <a:rPr lang="en-IN" smtClean="0"/>
              <a:pPr/>
              <a:t>‹#›</a:t>
            </a:fld>
            <a:endParaRPr lang="en-IN"/>
          </a:p>
        </p:txBody>
      </p:sp>
    </p:spTree>
    <p:extLst>
      <p:ext uri="{BB962C8B-B14F-4D97-AF65-F5344CB8AC3E}">
        <p14:creationId xmlns:p14="http://schemas.microsoft.com/office/powerpoint/2010/main" val="1518908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soportba foglalás 2"/>
          <p:cNvGrpSpPr>
            <a:grpSpLocks/>
          </p:cNvGrpSpPr>
          <p:nvPr/>
        </p:nvGrpSpPr>
        <p:grpSpPr bwMode="auto">
          <a:xfrm>
            <a:off x="0" y="519114"/>
            <a:ext cx="12192000" cy="5894387"/>
            <a:chOff x="0" y="587375"/>
            <a:chExt cx="9144000" cy="5894388"/>
          </a:xfrm>
        </p:grpSpPr>
        <p:sp>
          <p:nvSpPr>
            <p:cNvPr id="10245" name="Rectangle 2"/>
            <p:cNvSpPr>
              <a:spLocks noChangeArrowheads="1"/>
            </p:cNvSpPr>
            <p:nvPr/>
          </p:nvSpPr>
          <p:spPr bwMode="auto">
            <a:xfrm>
              <a:off x="0" y="587375"/>
              <a:ext cx="9144000" cy="52388"/>
            </a:xfrm>
            <a:prstGeom prst="rect">
              <a:avLst/>
            </a:prstGeom>
            <a:solidFill>
              <a:srgbClr val="C00000"/>
            </a:solidFill>
            <a:ln w="9525">
              <a:noFill/>
              <a:miter lim="800000"/>
              <a:headEnd/>
              <a:tailEnd/>
            </a:ln>
          </p:spPr>
          <p:txBody>
            <a:bodyPr wrap="none" anchor="ctr"/>
            <a:lstStyle/>
            <a:p>
              <a:endParaRPr lang="en-US" altLang="en-US"/>
            </a:p>
          </p:txBody>
        </p:sp>
        <p:sp>
          <p:nvSpPr>
            <p:cNvPr id="10246" name="Rectangle 2"/>
            <p:cNvSpPr>
              <a:spLocks noChangeArrowheads="1"/>
            </p:cNvSpPr>
            <p:nvPr/>
          </p:nvSpPr>
          <p:spPr bwMode="auto">
            <a:xfrm>
              <a:off x="0" y="6435725"/>
              <a:ext cx="9144000" cy="46038"/>
            </a:xfrm>
            <a:prstGeom prst="rect">
              <a:avLst/>
            </a:prstGeom>
            <a:solidFill>
              <a:srgbClr val="C00000"/>
            </a:solidFill>
            <a:ln w="9525">
              <a:noFill/>
              <a:miter lim="800000"/>
              <a:headEnd/>
              <a:tailEnd/>
            </a:ln>
          </p:spPr>
          <p:txBody>
            <a:bodyPr wrap="none" anchor="ctr"/>
            <a:lstStyle/>
            <a:p>
              <a:endParaRPr lang="en-US" altLang="en-US"/>
            </a:p>
          </p:txBody>
        </p:sp>
      </p:grpSp>
      <p:sp>
        <p:nvSpPr>
          <p:cNvPr id="10243" name="Title 1"/>
          <p:cNvSpPr txBox="1">
            <a:spLocks/>
          </p:cNvSpPr>
          <p:nvPr/>
        </p:nvSpPr>
        <p:spPr bwMode="auto">
          <a:xfrm>
            <a:off x="2300817" y="1968500"/>
            <a:ext cx="8320616" cy="1735138"/>
          </a:xfrm>
          <a:prstGeom prst="rect">
            <a:avLst/>
          </a:prstGeom>
          <a:noFill/>
          <a:ln w="9525">
            <a:noFill/>
            <a:miter lim="800000"/>
            <a:headEnd/>
            <a:tailEnd/>
          </a:ln>
        </p:spPr>
        <p:txBody>
          <a:bodyPr/>
          <a:lstStyle/>
          <a:p>
            <a:pPr eaLnBrk="1" hangingPunct="1"/>
            <a:r>
              <a:rPr lang="en-US" sz="5400" b="1" u="sng" dirty="0">
                <a:latin typeface="Adobe Caslon Pro Bold" panose="0205070206050A020403" pitchFamily="18" charset="0"/>
              </a:rPr>
              <a:t>Building Services  </a:t>
            </a:r>
          </a:p>
          <a:p>
            <a:pPr eaLnBrk="1" hangingPunct="1"/>
            <a:endParaRPr lang="en-IN" sz="5400" b="1" u="sng" dirty="0">
              <a:latin typeface="Adobe Caslon Pro Bold" panose="0205070206050A020403" pitchFamily="18" charset="0"/>
            </a:endParaRPr>
          </a:p>
          <a:p>
            <a:pPr eaLnBrk="1" hangingPunct="1"/>
            <a:r>
              <a:rPr lang="en-IN" sz="5400" b="1" u="sng" dirty="0" smtClean="0">
                <a:latin typeface="Adobe Caslon Pro Bold" panose="0205070206050A020403" pitchFamily="18" charset="0"/>
              </a:rPr>
              <a:t>Sea water Air Conditionin</a:t>
            </a:r>
            <a:r>
              <a:rPr lang="en-IN" sz="4800" b="1" u="sng" dirty="0" smtClean="0">
                <a:latin typeface="Adobe Caslon Pro Bold" panose="0205070206050A020403" pitchFamily="18" charset="0"/>
              </a:rPr>
              <a:t>g</a:t>
            </a:r>
            <a:endParaRPr lang="en-IN" sz="4800" b="1" u="sng" dirty="0">
              <a:latin typeface="Adobe Caslon Pro Bold" panose="0205070206050A020403" pitchFamily="18" charset="0"/>
            </a:endParaRPr>
          </a:p>
        </p:txBody>
      </p:sp>
      <p:sp>
        <p:nvSpPr>
          <p:cNvPr id="10244" name="TextBox 5"/>
          <p:cNvSpPr txBox="1">
            <a:spLocks noChangeArrowheads="1"/>
          </p:cNvSpPr>
          <p:nvPr/>
        </p:nvSpPr>
        <p:spPr bwMode="auto">
          <a:xfrm>
            <a:off x="9093200" y="5867400"/>
            <a:ext cx="2844800" cy="369332"/>
          </a:xfrm>
          <a:prstGeom prst="rect">
            <a:avLst/>
          </a:prstGeom>
          <a:noFill/>
          <a:ln w="9525">
            <a:noFill/>
            <a:miter lim="800000"/>
            <a:headEnd/>
            <a:tailEnd/>
          </a:ln>
        </p:spPr>
        <p:txBody>
          <a:bodyPr>
            <a:spAutoFit/>
          </a:bodyPr>
          <a:lstStyle/>
          <a:p>
            <a:r>
              <a:rPr lang="en-US" b="1" u="sng" dirty="0"/>
              <a:t>Ar. </a:t>
            </a:r>
            <a:r>
              <a:rPr lang="en-US" b="1" u="sng" dirty="0" err="1"/>
              <a:t>Vivek</a:t>
            </a:r>
            <a:r>
              <a:rPr lang="en-US" b="1" u="sng" dirty="0"/>
              <a:t> </a:t>
            </a:r>
            <a:r>
              <a:rPr lang="en-US" b="1" u="sng" dirty="0" err="1"/>
              <a:t>Painuli</a:t>
            </a:r>
            <a:endParaRPr lang="en-US" b="1" u="sng" dirty="0"/>
          </a:p>
        </p:txBody>
      </p:sp>
      <p:pic>
        <p:nvPicPr>
          <p:cNvPr id="7" name="Picture 6">
            <a:extLst>
              <a:ext uri="{FF2B5EF4-FFF2-40B4-BE49-F238E27FC236}">
                <a16:creationId xmlns:a16="http://schemas.microsoft.com/office/drawing/2014/main" id="{422FCCAB-8F45-4B9C-9DDA-3D92A67462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2657" y="519114"/>
            <a:ext cx="1019343" cy="121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CF03-E343-468C-9859-7266331D1BF6}"/>
              </a:ext>
            </a:extLst>
          </p:cNvPr>
          <p:cNvSpPr>
            <a:spLocks noGrp="1"/>
          </p:cNvSpPr>
          <p:nvPr>
            <p:ph type="title"/>
          </p:nvPr>
        </p:nvSpPr>
        <p:spPr/>
        <p:txBody>
          <a:bodyPr/>
          <a:lstStyle/>
          <a:p>
            <a:r>
              <a:rPr lang="en-US" dirty="0"/>
              <a:t>Sea Water Desalination</a:t>
            </a:r>
            <a:endParaRPr lang="en-IN" dirty="0"/>
          </a:p>
        </p:txBody>
      </p:sp>
      <p:sp>
        <p:nvSpPr>
          <p:cNvPr id="3" name="Content Placeholder 2">
            <a:extLst>
              <a:ext uri="{FF2B5EF4-FFF2-40B4-BE49-F238E27FC236}">
                <a16:creationId xmlns:a16="http://schemas.microsoft.com/office/drawing/2014/main" id="{DBD9CB5E-3CED-4039-A974-8BD8590DCA02}"/>
              </a:ext>
            </a:extLst>
          </p:cNvPr>
          <p:cNvSpPr>
            <a:spLocks noGrp="1"/>
          </p:cNvSpPr>
          <p:nvPr>
            <p:ph idx="1"/>
          </p:nvPr>
        </p:nvSpPr>
        <p:spPr>
          <a:xfrm>
            <a:off x="757823" y="2462300"/>
            <a:ext cx="4841147" cy="5032375"/>
          </a:xfrm>
        </p:spPr>
        <p:txBody>
          <a:bodyPr>
            <a:normAutofit/>
          </a:bodyPr>
          <a:lstStyle/>
          <a:p>
            <a:r>
              <a:rPr lang="en-US" sz="2400" dirty="0"/>
              <a:t>Desalination process helps remove minerals from sea water to make it consumable. </a:t>
            </a:r>
          </a:p>
          <a:p>
            <a:r>
              <a:rPr lang="en-US" sz="2400" dirty="0"/>
              <a:t>75% of the Earth’s surface is covered by water,</a:t>
            </a:r>
          </a:p>
          <a:p>
            <a:r>
              <a:rPr lang="en-US" sz="2400" dirty="0"/>
              <a:t>97.5% of that water is oceans.</a:t>
            </a:r>
          </a:p>
          <a:p>
            <a:r>
              <a:rPr lang="en-US" sz="2400" dirty="0"/>
              <a:t>Only 1% is available for drinking.</a:t>
            </a:r>
          </a:p>
          <a:p>
            <a:r>
              <a:rPr lang="en-US" sz="2400" dirty="0"/>
              <a:t>1.5 billion people lack ready access to drinking water </a:t>
            </a:r>
            <a:endParaRPr lang="en-IN" sz="2400" dirty="0"/>
          </a:p>
        </p:txBody>
      </p:sp>
      <p:sp>
        <p:nvSpPr>
          <p:cNvPr id="4" name="Rectangle 3">
            <a:extLst>
              <a:ext uri="{FF2B5EF4-FFF2-40B4-BE49-F238E27FC236}">
                <a16:creationId xmlns:a16="http://schemas.microsoft.com/office/drawing/2014/main" id="{3BE7A8A3-1116-4A93-9434-4CFE23DD0ABB}"/>
              </a:ext>
            </a:extLst>
          </p:cNvPr>
          <p:cNvSpPr/>
          <p:nvPr/>
        </p:nvSpPr>
        <p:spPr>
          <a:xfrm>
            <a:off x="757823" y="1660996"/>
            <a:ext cx="10595977" cy="830997"/>
          </a:xfrm>
          <a:prstGeom prst="rect">
            <a:avLst/>
          </a:prstGeom>
        </p:spPr>
        <p:txBody>
          <a:bodyPr wrap="square">
            <a:spAutoFit/>
          </a:bodyPr>
          <a:lstStyle/>
          <a:p>
            <a:pPr marL="342900" indent="-342900">
              <a:buFont typeface="Arial" panose="020B0604020202020204" pitchFamily="34" charset="0"/>
              <a:buChar char="•"/>
            </a:pPr>
            <a:r>
              <a:rPr lang="en-US" sz="2400" dirty="0"/>
              <a:t>Desalination is particularly relevant in dry countries which traditionally have relied on collecting rainfall behind dams for water. </a:t>
            </a:r>
          </a:p>
        </p:txBody>
      </p:sp>
      <p:pic>
        <p:nvPicPr>
          <p:cNvPr id="8" name="Picture 7">
            <a:extLst>
              <a:ext uri="{FF2B5EF4-FFF2-40B4-BE49-F238E27FC236}">
                <a16:creationId xmlns:a16="http://schemas.microsoft.com/office/drawing/2014/main" id="{59F1FF54-1020-4381-BFAB-D3BEBE249242}"/>
              </a:ext>
            </a:extLst>
          </p:cNvPr>
          <p:cNvPicPr>
            <a:picLocks noChangeAspect="1"/>
          </p:cNvPicPr>
          <p:nvPr/>
        </p:nvPicPr>
        <p:blipFill rotWithShape="1">
          <a:blip r:embed="rId2">
            <a:extLst>
              <a:ext uri="{28A0092B-C50C-407E-A947-70E740481C1C}">
                <a14:useLocalDpi xmlns:a14="http://schemas.microsoft.com/office/drawing/2010/main" val="0"/>
              </a:ext>
            </a:extLst>
          </a:blip>
          <a:srcRect b="10996"/>
          <a:stretch/>
        </p:blipFill>
        <p:spPr>
          <a:xfrm>
            <a:off x="5739765" y="2986559"/>
            <a:ext cx="6076950" cy="3043490"/>
          </a:xfrm>
          <a:prstGeom prst="rect">
            <a:avLst/>
          </a:prstGeom>
        </p:spPr>
      </p:pic>
    </p:spTree>
    <p:extLst>
      <p:ext uri="{BB962C8B-B14F-4D97-AF65-F5344CB8AC3E}">
        <p14:creationId xmlns:p14="http://schemas.microsoft.com/office/powerpoint/2010/main" val="275280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62B0-C513-451C-AB45-F658B7C00A23}"/>
              </a:ext>
            </a:extLst>
          </p:cNvPr>
          <p:cNvSpPr>
            <a:spLocks noGrp="1"/>
          </p:cNvSpPr>
          <p:nvPr>
            <p:ph type="title"/>
          </p:nvPr>
        </p:nvSpPr>
        <p:spPr/>
        <p:txBody>
          <a:bodyPr/>
          <a:lstStyle/>
          <a:p>
            <a:r>
              <a:rPr lang="en-US" dirty="0"/>
              <a:t>Agriculture </a:t>
            </a:r>
            <a:endParaRPr lang="en-IN" dirty="0"/>
          </a:p>
        </p:txBody>
      </p:sp>
      <p:sp>
        <p:nvSpPr>
          <p:cNvPr id="7" name="Content Placeholder 6">
            <a:extLst>
              <a:ext uri="{FF2B5EF4-FFF2-40B4-BE49-F238E27FC236}">
                <a16:creationId xmlns:a16="http://schemas.microsoft.com/office/drawing/2014/main" id="{76F6B1C5-4964-49CE-AA26-5F832FD887AD}"/>
              </a:ext>
            </a:extLst>
          </p:cNvPr>
          <p:cNvSpPr>
            <a:spLocks noGrp="1"/>
          </p:cNvSpPr>
          <p:nvPr>
            <p:ph idx="1"/>
          </p:nvPr>
        </p:nvSpPr>
        <p:spPr/>
        <p:txBody>
          <a:bodyPr/>
          <a:lstStyle/>
          <a:p>
            <a:r>
              <a:rPr lang="en-US" dirty="0"/>
              <a:t>Seawater cooled green houses allows to grow normally only grow in more temperature climate.</a:t>
            </a:r>
          </a:p>
          <a:p>
            <a:r>
              <a:rPr lang="en-US" dirty="0"/>
              <a:t>Virtually free of pathogen deep seawater is ideal for keeping broad stock and the growing of high value fish.</a:t>
            </a:r>
            <a:endParaRPr lang="en-IN" dirty="0"/>
          </a:p>
        </p:txBody>
      </p:sp>
      <p:pic>
        <p:nvPicPr>
          <p:cNvPr id="9" name="Picture 8">
            <a:extLst>
              <a:ext uri="{FF2B5EF4-FFF2-40B4-BE49-F238E27FC236}">
                <a16:creationId xmlns:a16="http://schemas.microsoft.com/office/drawing/2014/main" id="{0FB8521E-2AC4-4320-8C56-0396DF9CB5A7}"/>
              </a:ext>
            </a:extLst>
          </p:cNvPr>
          <p:cNvPicPr>
            <a:picLocks noChangeAspect="1"/>
          </p:cNvPicPr>
          <p:nvPr/>
        </p:nvPicPr>
        <p:blipFill rotWithShape="1">
          <a:blip r:embed="rId2">
            <a:extLst>
              <a:ext uri="{28A0092B-C50C-407E-A947-70E740481C1C}">
                <a14:useLocalDpi xmlns:a14="http://schemas.microsoft.com/office/drawing/2010/main" val="0"/>
              </a:ext>
            </a:extLst>
          </a:blip>
          <a:srcRect l="4629" t="20179" r="34355" b="5732"/>
          <a:stretch/>
        </p:blipFill>
        <p:spPr>
          <a:xfrm>
            <a:off x="1124125" y="3643487"/>
            <a:ext cx="4437776" cy="3032146"/>
          </a:xfrm>
          <a:prstGeom prst="rect">
            <a:avLst/>
          </a:prstGeom>
        </p:spPr>
      </p:pic>
      <p:pic>
        <p:nvPicPr>
          <p:cNvPr id="11" name="Picture 10">
            <a:extLst>
              <a:ext uri="{FF2B5EF4-FFF2-40B4-BE49-F238E27FC236}">
                <a16:creationId xmlns:a16="http://schemas.microsoft.com/office/drawing/2014/main" id="{005445DC-3202-41C0-BF36-496B5C71FFB7}"/>
              </a:ext>
            </a:extLst>
          </p:cNvPr>
          <p:cNvPicPr>
            <a:picLocks noChangeAspect="1"/>
          </p:cNvPicPr>
          <p:nvPr/>
        </p:nvPicPr>
        <p:blipFill rotWithShape="1">
          <a:blip r:embed="rId3">
            <a:extLst>
              <a:ext uri="{28A0092B-C50C-407E-A947-70E740481C1C}">
                <a14:useLocalDpi xmlns:a14="http://schemas.microsoft.com/office/drawing/2010/main" val="0"/>
              </a:ext>
            </a:extLst>
          </a:blip>
          <a:srcRect b="11327"/>
          <a:stretch/>
        </p:blipFill>
        <p:spPr>
          <a:xfrm>
            <a:off x="5770245" y="3653647"/>
            <a:ext cx="6076950" cy="3032146"/>
          </a:xfrm>
          <a:prstGeom prst="rect">
            <a:avLst/>
          </a:prstGeom>
        </p:spPr>
      </p:pic>
    </p:spTree>
    <p:extLst>
      <p:ext uri="{BB962C8B-B14F-4D97-AF65-F5344CB8AC3E}">
        <p14:creationId xmlns:p14="http://schemas.microsoft.com/office/powerpoint/2010/main" val="871943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68165-C580-4360-B28F-D7C13DE29FE9}"/>
              </a:ext>
            </a:extLst>
          </p:cNvPr>
          <p:cNvSpPr>
            <a:spLocks noGrp="1"/>
          </p:cNvSpPr>
          <p:nvPr>
            <p:ph type="title"/>
          </p:nvPr>
        </p:nvSpPr>
        <p:spPr/>
        <p:txBody>
          <a:bodyPr/>
          <a:lstStyle/>
          <a:p>
            <a:r>
              <a:rPr lang="en-US" dirty="0"/>
              <a:t>Sea Water Air Conditioning</a:t>
            </a:r>
            <a:endParaRPr lang="en-IN" dirty="0"/>
          </a:p>
        </p:txBody>
      </p:sp>
      <p:sp>
        <p:nvSpPr>
          <p:cNvPr id="3" name="Content Placeholder 2">
            <a:extLst>
              <a:ext uri="{FF2B5EF4-FFF2-40B4-BE49-F238E27FC236}">
                <a16:creationId xmlns:a16="http://schemas.microsoft.com/office/drawing/2014/main" id="{91B61D12-B0F8-4814-9D10-CAE6BE3BE3CD}"/>
              </a:ext>
            </a:extLst>
          </p:cNvPr>
          <p:cNvSpPr>
            <a:spLocks noGrp="1"/>
          </p:cNvSpPr>
          <p:nvPr>
            <p:ph idx="1"/>
          </p:nvPr>
        </p:nvSpPr>
        <p:spPr/>
        <p:txBody>
          <a:bodyPr/>
          <a:lstStyle/>
          <a:p>
            <a:r>
              <a:rPr lang="en-US" dirty="0"/>
              <a:t>This is a form of air cooling for process and comfort space cooling which uses a large body of naturally cold water as a heat sink. </a:t>
            </a:r>
          </a:p>
          <a:p>
            <a:r>
              <a:rPr lang="en-US" dirty="0"/>
              <a:t>It uses water at 4 to 10 degrees Celsius drawn from deep areas within lakes, oceans, aquifers or rivers, which is pumped through the one side of a heat exchanger. On the other side of the heat exchanger, cooled water is produced.</a:t>
            </a:r>
            <a:endParaRPr lang="en-IN" dirty="0"/>
          </a:p>
          <a:p>
            <a:endParaRPr lang="en-IN" dirty="0"/>
          </a:p>
        </p:txBody>
      </p:sp>
    </p:spTree>
    <p:extLst>
      <p:ext uri="{BB962C8B-B14F-4D97-AF65-F5344CB8AC3E}">
        <p14:creationId xmlns:p14="http://schemas.microsoft.com/office/powerpoint/2010/main" val="529256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7AFA0-31B2-49EB-86E2-9400D866BA8F}"/>
              </a:ext>
            </a:extLst>
          </p:cNvPr>
          <p:cNvSpPr>
            <a:spLocks noGrp="1"/>
          </p:cNvSpPr>
          <p:nvPr>
            <p:ph type="title"/>
          </p:nvPr>
        </p:nvSpPr>
        <p:spPr/>
        <p:txBody>
          <a:bodyPr/>
          <a:lstStyle/>
          <a:p>
            <a:r>
              <a:rPr lang="en-IN" b="1" dirty="0"/>
              <a:t>BASIC CONCEPT</a:t>
            </a:r>
            <a:endParaRPr lang="en-IN" dirty="0"/>
          </a:p>
        </p:txBody>
      </p:sp>
      <p:sp>
        <p:nvSpPr>
          <p:cNvPr id="3" name="Content Placeholder 2">
            <a:extLst>
              <a:ext uri="{FF2B5EF4-FFF2-40B4-BE49-F238E27FC236}">
                <a16:creationId xmlns:a16="http://schemas.microsoft.com/office/drawing/2014/main" id="{56C331DB-1F6C-406D-9428-3E160CE7B978}"/>
              </a:ext>
            </a:extLst>
          </p:cNvPr>
          <p:cNvSpPr>
            <a:spLocks noGrp="1"/>
          </p:cNvSpPr>
          <p:nvPr>
            <p:ph idx="1"/>
          </p:nvPr>
        </p:nvSpPr>
        <p:spPr/>
        <p:txBody>
          <a:bodyPr/>
          <a:lstStyle/>
          <a:p>
            <a:r>
              <a:rPr lang="en-US" dirty="0"/>
              <a:t>This is a form of air cooling for process and comfort space cooling which uses a large body of naturally cold water as a heat sink. </a:t>
            </a:r>
          </a:p>
          <a:p>
            <a:r>
              <a:rPr lang="en-US" dirty="0"/>
              <a:t>It uses water at 4 to 10 degrees Celsius drawn from deep areas within lakes, oceans, aquifers or rivers, which is pumped through the one side of a heat exchanger. On the other side of the heat exchanger, cooled water is produced.</a:t>
            </a:r>
            <a:endParaRPr lang="en-IN" dirty="0"/>
          </a:p>
          <a:p>
            <a:endParaRPr lang="en-IN" dirty="0"/>
          </a:p>
        </p:txBody>
      </p:sp>
    </p:spTree>
    <p:extLst>
      <p:ext uri="{BB962C8B-B14F-4D97-AF65-F5344CB8AC3E}">
        <p14:creationId xmlns:p14="http://schemas.microsoft.com/office/powerpoint/2010/main" val="1088002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3163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pattFill prst="pct25">
          <a:fgClr>
            <a:schemeClr val="tx1"/>
          </a:fgClr>
          <a:bgClr>
            <a:schemeClr val="bg1"/>
          </a:bgClr>
        </a:patt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C29B4FA2-0DF4-4634-8610-F44F647E89E2}"/>
              </a:ext>
            </a:extLst>
          </p:cNvPr>
          <p:cNvSpPr txBox="1">
            <a:spLocks/>
          </p:cNvSpPr>
          <p:nvPr/>
        </p:nvSpPr>
        <p:spPr>
          <a:xfrm>
            <a:off x="1302068" y="328578"/>
            <a:ext cx="2665413" cy="8239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4000"/>
              <a:t>Advantages </a:t>
            </a:r>
            <a:endParaRPr lang="en-IN" sz="4000" dirty="0"/>
          </a:p>
        </p:txBody>
      </p:sp>
      <p:sp>
        <p:nvSpPr>
          <p:cNvPr id="5" name="Content Placeholder 2">
            <a:extLst>
              <a:ext uri="{FF2B5EF4-FFF2-40B4-BE49-F238E27FC236}">
                <a16:creationId xmlns:a16="http://schemas.microsoft.com/office/drawing/2014/main" id="{F964A61D-3B2D-4009-A108-2759B4717AFF}"/>
              </a:ext>
            </a:extLst>
          </p:cNvPr>
          <p:cNvSpPr txBox="1">
            <a:spLocks/>
          </p:cNvSpPr>
          <p:nvPr/>
        </p:nvSpPr>
        <p:spPr>
          <a:xfrm>
            <a:off x="1093789" y="1927858"/>
            <a:ext cx="4280852" cy="434673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Deep water source cooling is very energy efficient, requiring only 1/10 of the average energy required by conventional cooler systems.</a:t>
            </a:r>
          </a:p>
          <a:p>
            <a:r>
              <a:rPr lang="en-US"/>
              <a:t>Consequently, its running costs can also be expected to be much lower.</a:t>
            </a:r>
            <a:endParaRPr lang="en-IN" dirty="0"/>
          </a:p>
        </p:txBody>
      </p:sp>
      <p:sp>
        <p:nvSpPr>
          <p:cNvPr id="6" name="Text Placeholder 6">
            <a:extLst>
              <a:ext uri="{FF2B5EF4-FFF2-40B4-BE49-F238E27FC236}">
                <a16:creationId xmlns:a16="http://schemas.microsoft.com/office/drawing/2014/main" id="{9A8230A3-70A4-43FB-9552-40737E38F61F}"/>
              </a:ext>
            </a:extLst>
          </p:cNvPr>
          <p:cNvSpPr txBox="1">
            <a:spLocks/>
          </p:cNvSpPr>
          <p:nvPr/>
        </p:nvSpPr>
        <p:spPr>
          <a:xfrm>
            <a:off x="7061200" y="370523"/>
            <a:ext cx="3322320" cy="82391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4000"/>
              <a:t>Disadvantages </a:t>
            </a:r>
            <a:endParaRPr lang="en-IN" sz="4000" dirty="0"/>
          </a:p>
        </p:txBody>
      </p:sp>
      <p:sp>
        <p:nvSpPr>
          <p:cNvPr id="7" name="Content Placeholder 7">
            <a:extLst>
              <a:ext uri="{FF2B5EF4-FFF2-40B4-BE49-F238E27FC236}">
                <a16:creationId xmlns:a16="http://schemas.microsoft.com/office/drawing/2014/main" id="{04D722F2-C36D-46E5-814C-4F2D3598F084}"/>
              </a:ext>
            </a:extLst>
          </p:cNvPr>
          <p:cNvSpPr txBox="1">
            <a:spLocks/>
          </p:cNvSpPr>
          <p:nvPr/>
        </p:nvSpPr>
        <p:spPr>
          <a:xfrm>
            <a:off x="6540659" y="1927858"/>
            <a:ext cx="4363402" cy="459057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Deep water source cooling requires a large and deep water quantity in the surroundings. </a:t>
            </a:r>
          </a:p>
          <a:p>
            <a:r>
              <a:rPr lang="en-US"/>
              <a:t>To obtain water in the 3 to 6 °C (37 to 43 °F) range, a depth of 50 m (160 ft) to 70 m (230 ft) is generally required, depending on the local conditions. </a:t>
            </a:r>
            <a:endParaRPr lang="en-IN" dirty="0"/>
          </a:p>
        </p:txBody>
      </p:sp>
    </p:spTree>
    <p:extLst>
      <p:ext uri="{BB962C8B-B14F-4D97-AF65-F5344CB8AC3E}">
        <p14:creationId xmlns:p14="http://schemas.microsoft.com/office/powerpoint/2010/main" val="419559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451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22000" r="-2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81F6-003E-4BBB-B58A-BB354FFB7ACA}"/>
              </a:ext>
            </a:extLst>
          </p:cNvPr>
          <p:cNvSpPr>
            <a:spLocks noGrp="1"/>
          </p:cNvSpPr>
          <p:nvPr>
            <p:ph type="title"/>
          </p:nvPr>
        </p:nvSpPr>
        <p:spPr/>
        <p:txBody>
          <a:bodyPr/>
          <a:lstStyle/>
          <a:p>
            <a:r>
              <a:rPr lang="en-IN" b="1" dirty="0"/>
              <a:t>Curaçao International Airport</a:t>
            </a:r>
            <a:endParaRPr lang="en-US" dirty="0"/>
          </a:p>
        </p:txBody>
      </p:sp>
      <p:sp>
        <p:nvSpPr>
          <p:cNvPr id="3" name="Content Placeholder 2">
            <a:extLst>
              <a:ext uri="{FF2B5EF4-FFF2-40B4-BE49-F238E27FC236}">
                <a16:creationId xmlns:a16="http://schemas.microsoft.com/office/drawing/2014/main" id="{8E69A383-B0FA-4545-AB09-DE6AAEDF14AA}"/>
              </a:ext>
            </a:extLst>
          </p:cNvPr>
          <p:cNvSpPr>
            <a:spLocks noGrp="1"/>
          </p:cNvSpPr>
          <p:nvPr>
            <p:ph idx="1"/>
          </p:nvPr>
        </p:nvSpPr>
        <p:spPr/>
        <p:txBody>
          <a:bodyPr/>
          <a:lstStyle/>
          <a:p>
            <a:r>
              <a:rPr lang="en-IN" b="1" dirty="0"/>
              <a:t>Curaçao International Airport</a:t>
            </a:r>
            <a:r>
              <a:rPr lang="en-IN" dirty="0"/>
              <a:t> , also known as </a:t>
            </a:r>
            <a:r>
              <a:rPr lang="en-IN" b="1" dirty="0" err="1"/>
              <a:t>Hato</a:t>
            </a:r>
            <a:r>
              <a:rPr lang="en-IN" b="1" dirty="0"/>
              <a:t> International Airport</a:t>
            </a:r>
            <a:r>
              <a:rPr lang="en-IN" dirty="0"/>
              <a:t>, is the primary airport for the island of Curaçao. The airport is located on the north coast of Curaçao, 12 kilometres (7.5 mi) from the capital Willemstad. Curaçao International Airport has the third longest commercial runway in the Caribbean region after Rafael Hernández Airport in Puerto Rico and Pointe-à-</a:t>
            </a:r>
            <a:r>
              <a:rPr lang="en-IN" dirty="0" err="1"/>
              <a:t>Pitre</a:t>
            </a:r>
            <a:r>
              <a:rPr lang="en-IN" dirty="0"/>
              <a:t> International Airport in Guadeloupe. </a:t>
            </a:r>
          </a:p>
        </p:txBody>
      </p:sp>
    </p:spTree>
    <p:extLst>
      <p:ext uri="{BB962C8B-B14F-4D97-AF65-F5344CB8AC3E}">
        <p14:creationId xmlns:p14="http://schemas.microsoft.com/office/powerpoint/2010/main" val="332498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D6EFA-21AF-45E3-A92C-6A4377D71D16}"/>
              </a:ext>
            </a:extLst>
          </p:cNvPr>
          <p:cNvSpPr>
            <a:spLocks noGrp="1"/>
          </p:cNvSpPr>
          <p:nvPr>
            <p:ph type="title"/>
          </p:nvPr>
        </p:nvSpPr>
        <p:spPr/>
        <p:txBody>
          <a:bodyPr/>
          <a:lstStyle/>
          <a:p>
            <a:r>
              <a:rPr lang="en-US" dirty="0"/>
              <a:t>Sea Water Air Conditioning</a:t>
            </a:r>
            <a:endParaRPr lang="en-IN" dirty="0"/>
          </a:p>
        </p:txBody>
      </p:sp>
      <p:sp>
        <p:nvSpPr>
          <p:cNvPr id="3" name="Content Placeholder 2">
            <a:extLst>
              <a:ext uri="{FF2B5EF4-FFF2-40B4-BE49-F238E27FC236}">
                <a16:creationId xmlns:a16="http://schemas.microsoft.com/office/drawing/2014/main" id="{3C863CD3-CE26-4623-A050-FF3AFBFDBE05}"/>
              </a:ext>
            </a:extLst>
          </p:cNvPr>
          <p:cNvSpPr>
            <a:spLocks noGrp="1"/>
          </p:cNvSpPr>
          <p:nvPr>
            <p:ph idx="1"/>
          </p:nvPr>
        </p:nvSpPr>
        <p:spPr>
          <a:xfrm>
            <a:off x="838200" y="2649855"/>
            <a:ext cx="5114926" cy="3843020"/>
          </a:xfrm>
        </p:spPr>
        <p:txBody>
          <a:bodyPr>
            <a:normAutofit/>
          </a:bodyPr>
          <a:lstStyle/>
          <a:p>
            <a:r>
              <a:rPr lang="en-US" dirty="0"/>
              <a:t>Heat (cold actually) is transferred in the cooling station to a distribution network consisting of insulated pipes.</a:t>
            </a:r>
          </a:p>
          <a:p>
            <a:r>
              <a:rPr lang="en-US" dirty="0"/>
              <a:t> Each customer is connected to the network.</a:t>
            </a:r>
          </a:p>
          <a:p>
            <a:r>
              <a:rPr lang="en-US" dirty="0"/>
              <a:t> A customer substation is used to transfer the cold to the customer’s site</a:t>
            </a:r>
            <a:endParaRPr lang="en-IN" dirty="0"/>
          </a:p>
        </p:txBody>
      </p:sp>
      <p:pic>
        <p:nvPicPr>
          <p:cNvPr id="5" name="Picture 4">
            <a:extLst>
              <a:ext uri="{FF2B5EF4-FFF2-40B4-BE49-F238E27FC236}">
                <a16:creationId xmlns:a16="http://schemas.microsoft.com/office/drawing/2014/main" id="{DB5F0E52-7A01-408D-9A03-CE71D344E573}"/>
              </a:ext>
            </a:extLst>
          </p:cNvPr>
          <p:cNvPicPr>
            <a:picLocks noChangeAspect="1"/>
          </p:cNvPicPr>
          <p:nvPr/>
        </p:nvPicPr>
        <p:blipFill rotWithShape="1">
          <a:blip r:embed="rId2">
            <a:extLst>
              <a:ext uri="{28A0092B-C50C-407E-A947-70E740481C1C}">
                <a14:useLocalDpi xmlns:a14="http://schemas.microsoft.com/office/drawing/2010/main" val="0"/>
              </a:ext>
            </a:extLst>
          </a:blip>
          <a:srcRect l="4027" r="9051" b="12385"/>
          <a:stretch/>
        </p:blipFill>
        <p:spPr>
          <a:xfrm>
            <a:off x="5953126" y="2649855"/>
            <a:ext cx="6131853" cy="3477896"/>
          </a:xfrm>
          <a:prstGeom prst="rect">
            <a:avLst/>
          </a:prstGeom>
        </p:spPr>
      </p:pic>
      <p:sp>
        <p:nvSpPr>
          <p:cNvPr id="6" name="Content Placeholder 2">
            <a:extLst>
              <a:ext uri="{FF2B5EF4-FFF2-40B4-BE49-F238E27FC236}">
                <a16:creationId xmlns:a16="http://schemas.microsoft.com/office/drawing/2014/main" id="{C49DA6A1-D2D7-4888-BCDF-E9C87BD59814}"/>
              </a:ext>
            </a:extLst>
          </p:cNvPr>
          <p:cNvSpPr txBox="1">
            <a:spLocks/>
          </p:cNvSpPr>
          <p:nvPr/>
        </p:nvSpPr>
        <p:spPr>
          <a:xfrm>
            <a:off x="838200" y="1690688"/>
            <a:ext cx="10515602" cy="959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Water is pumped up through a large diameter pipe from the deep ocean to a cooling station.</a:t>
            </a:r>
          </a:p>
        </p:txBody>
      </p:sp>
    </p:spTree>
    <p:extLst>
      <p:ext uri="{BB962C8B-B14F-4D97-AF65-F5344CB8AC3E}">
        <p14:creationId xmlns:p14="http://schemas.microsoft.com/office/powerpoint/2010/main" val="2240283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2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8ED8-51D0-430E-A3E7-E7AD5BC59E69}"/>
              </a:ext>
            </a:extLst>
          </p:cNvPr>
          <p:cNvSpPr>
            <a:spLocks noGrp="1"/>
          </p:cNvSpPr>
          <p:nvPr>
            <p:ph type="title"/>
          </p:nvPr>
        </p:nvSpPr>
        <p:spPr/>
        <p:txBody>
          <a:bodyPr/>
          <a:lstStyle/>
          <a:p>
            <a:r>
              <a:rPr lang="en-US" dirty="0"/>
              <a:t>Ocean Deep Thermal Conversion</a:t>
            </a:r>
            <a:endParaRPr lang="en-IN" dirty="0"/>
          </a:p>
        </p:txBody>
      </p:sp>
      <p:sp>
        <p:nvSpPr>
          <p:cNvPr id="3" name="Content Placeholder 2">
            <a:extLst>
              <a:ext uri="{FF2B5EF4-FFF2-40B4-BE49-F238E27FC236}">
                <a16:creationId xmlns:a16="http://schemas.microsoft.com/office/drawing/2014/main" id="{22799D02-1CFD-4A7A-ABB2-1E8394C5AD8D}"/>
              </a:ext>
            </a:extLst>
          </p:cNvPr>
          <p:cNvSpPr>
            <a:spLocks noGrp="1"/>
          </p:cNvSpPr>
          <p:nvPr>
            <p:ph idx="1"/>
          </p:nvPr>
        </p:nvSpPr>
        <p:spPr>
          <a:xfrm>
            <a:off x="779477" y="2069109"/>
            <a:ext cx="4421697" cy="6564385"/>
          </a:xfrm>
        </p:spPr>
        <p:txBody>
          <a:bodyPr>
            <a:normAutofit/>
          </a:bodyPr>
          <a:lstStyle/>
          <a:p>
            <a:r>
              <a:rPr lang="en-US" sz="2400" dirty="0"/>
              <a:t>Ocean Thermal Energy Conversion (OTEC) is a process that can produce electricity by using the temperature difference between deep cold ocean water and warm tropical surface water.</a:t>
            </a:r>
          </a:p>
          <a:p>
            <a:r>
              <a:rPr lang="en-US" sz="2400" dirty="0"/>
              <a:t>OTEC utilizes the world’s largest solar radiation collector.</a:t>
            </a:r>
          </a:p>
          <a:p>
            <a:r>
              <a:rPr lang="en-US" sz="2400" dirty="0"/>
              <a:t>The ocean contains enough energy power all of the world’s electrical needs. </a:t>
            </a:r>
            <a:endParaRPr lang="en-IN" sz="2400" dirty="0"/>
          </a:p>
        </p:txBody>
      </p:sp>
      <p:sp>
        <p:nvSpPr>
          <p:cNvPr id="6" name="Rectangle 5">
            <a:extLst>
              <a:ext uri="{FF2B5EF4-FFF2-40B4-BE49-F238E27FC236}">
                <a16:creationId xmlns:a16="http://schemas.microsoft.com/office/drawing/2014/main" id="{6C94A0D6-B618-4F0A-A45A-6CA39F064BA2}"/>
              </a:ext>
            </a:extLst>
          </p:cNvPr>
          <p:cNvSpPr/>
          <p:nvPr/>
        </p:nvSpPr>
        <p:spPr>
          <a:xfrm>
            <a:off x="779477" y="1576666"/>
            <a:ext cx="11149668" cy="492443"/>
          </a:xfrm>
          <a:prstGeom prst="rect">
            <a:avLst/>
          </a:prstGeom>
        </p:spPr>
        <p:txBody>
          <a:bodyPr wrap="square">
            <a:spAutoFit/>
          </a:bodyPr>
          <a:lstStyle/>
          <a:p>
            <a:pPr marL="342900" indent="-342900">
              <a:buFont typeface="Arial" panose="020B0604020202020204" pitchFamily="34" charset="0"/>
              <a:buChar char="•"/>
            </a:pPr>
            <a:r>
              <a:rPr lang="en-US" sz="2400" dirty="0"/>
              <a:t>OTEC is an energy technology that converts solar radiation to electric power </a:t>
            </a:r>
            <a:r>
              <a:rPr lang="en-US" sz="2600" dirty="0"/>
              <a:t>.</a:t>
            </a:r>
          </a:p>
        </p:txBody>
      </p:sp>
      <p:pic>
        <p:nvPicPr>
          <p:cNvPr id="10" name="Picture 9">
            <a:extLst>
              <a:ext uri="{FF2B5EF4-FFF2-40B4-BE49-F238E27FC236}">
                <a16:creationId xmlns:a16="http://schemas.microsoft.com/office/drawing/2014/main" id="{CF9CCCBE-8799-4350-9C72-540C575EEC6E}"/>
              </a:ext>
            </a:extLst>
          </p:cNvPr>
          <p:cNvPicPr>
            <a:picLocks noChangeAspect="1"/>
          </p:cNvPicPr>
          <p:nvPr/>
        </p:nvPicPr>
        <p:blipFill rotWithShape="1">
          <a:blip r:embed="rId2">
            <a:extLst>
              <a:ext uri="{28A0092B-C50C-407E-A947-70E740481C1C}">
                <a14:useLocalDpi xmlns:a14="http://schemas.microsoft.com/office/drawing/2010/main" val="0"/>
              </a:ext>
            </a:extLst>
          </a:blip>
          <a:srcRect b="11570"/>
          <a:stretch/>
        </p:blipFill>
        <p:spPr>
          <a:xfrm>
            <a:off x="5201174" y="2561552"/>
            <a:ext cx="6646839" cy="3307396"/>
          </a:xfrm>
          <a:prstGeom prst="rect">
            <a:avLst/>
          </a:prstGeom>
        </p:spPr>
      </p:pic>
    </p:spTree>
    <p:extLst>
      <p:ext uri="{BB962C8B-B14F-4D97-AF65-F5344CB8AC3E}">
        <p14:creationId xmlns:p14="http://schemas.microsoft.com/office/powerpoint/2010/main" val="2353259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TotalTime>
  <Words>508</Words>
  <Application>Microsoft Office PowerPoint</Application>
  <PresentationFormat>Widescreen</PresentationFormat>
  <Paragraphs>39</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Adobe Caslon Pro Bold</vt:lpstr>
      <vt:lpstr>Arial</vt:lpstr>
      <vt:lpstr>Calibri</vt:lpstr>
      <vt:lpstr>Calibri Light</vt:lpstr>
      <vt:lpstr>Office Theme</vt:lpstr>
      <vt:lpstr>PowerPoint Presentation</vt:lpstr>
      <vt:lpstr>Sea Water Air Conditioning</vt:lpstr>
      <vt:lpstr>BASIC CONCEPT</vt:lpstr>
      <vt:lpstr>PowerPoint Presentation</vt:lpstr>
      <vt:lpstr>PowerPoint Presentation</vt:lpstr>
      <vt:lpstr>PowerPoint Presentation</vt:lpstr>
      <vt:lpstr>Curaçao International Airport</vt:lpstr>
      <vt:lpstr>Sea Water Air Conditioning</vt:lpstr>
      <vt:lpstr>Ocean Deep Thermal Conversion</vt:lpstr>
      <vt:lpstr>Sea Water Desalination</vt:lpstr>
      <vt:lpstr>Agriculture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 Water Air Conditioning</dc:title>
  <dc:creator>GULZAR</dc:creator>
  <cp:lastModifiedBy>Admin</cp:lastModifiedBy>
  <cp:revision>18</cp:revision>
  <dcterms:created xsi:type="dcterms:W3CDTF">2019-09-12T05:05:00Z</dcterms:created>
  <dcterms:modified xsi:type="dcterms:W3CDTF">2022-09-05T06:04:50Z</dcterms:modified>
</cp:coreProperties>
</file>