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4" r:id="rId2"/>
    <p:sldId id="256" r:id="rId3"/>
    <p:sldId id="289" r:id="rId4"/>
    <p:sldId id="258" r:id="rId5"/>
    <p:sldId id="259" r:id="rId6"/>
    <p:sldId id="257" r:id="rId7"/>
    <p:sldId id="260" r:id="rId8"/>
    <p:sldId id="261" r:id="rId9"/>
    <p:sldId id="290" r:id="rId10"/>
    <p:sldId id="291" r:id="rId11"/>
    <p:sldId id="292" r:id="rId12"/>
    <p:sldId id="293" r:id="rId13"/>
    <p:sldId id="294" r:id="rId14"/>
    <p:sldId id="295" r:id="rId15"/>
    <p:sldId id="29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00"/>
    <a:srgbClr val="FF66FF"/>
    <a:srgbClr val="9933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35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91E9F-42F2-4A01-83D6-2CB66282794A}" type="datetimeFigureOut">
              <a:rPr lang="en-IN" smtClean="0"/>
              <a:pPr/>
              <a:t>14-02-2022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FB27B-CE2C-433E-952C-94CA3926895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6105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91E9F-42F2-4A01-83D6-2CB66282794A}" type="datetimeFigureOut">
              <a:rPr lang="en-IN" smtClean="0"/>
              <a:pPr/>
              <a:t>14-02-2022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FB27B-CE2C-433E-952C-94CA3926895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53437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91E9F-42F2-4A01-83D6-2CB66282794A}" type="datetimeFigureOut">
              <a:rPr lang="en-IN" smtClean="0"/>
              <a:pPr/>
              <a:t>14-02-2022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FB27B-CE2C-433E-952C-94CA3926895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06077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91E9F-42F2-4A01-83D6-2CB66282794A}" type="datetimeFigureOut">
              <a:rPr lang="en-IN" smtClean="0"/>
              <a:pPr/>
              <a:t>14-02-2022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FB27B-CE2C-433E-952C-94CA3926895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18627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91E9F-42F2-4A01-83D6-2CB66282794A}" type="datetimeFigureOut">
              <a:rPr lang="en-IN" smtClean="0"/>
              <a:pPr/>
              <a:t>14-02-2022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FB27B-CE2C-433E-952C-94CA3926895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66365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91E9F-42F2-4A01-83D6-2CB66282794A}" type="datetimeFigureOut">
              <a:rPr lang="en-IN" smtClean="0"/>
              <a:pPr/>
              <a:t>14-02-2022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FB27B-CE2C-433E-952C-94CA3926895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88831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91E9F-42F2-4A01-83D6-2CB66282794A}" type="datetimeFigureOut">
              <a:rPr lang="en-IN" smtClean="0"/>
              <a:pPr/>
              <a:t>14-02-2022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FB27B-CE2C-433E-952C-94CA3926895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57517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91E9F-42F2-4A01-83D6-2CB66282794A}" type="datetimeFigureOut">
              <a:rPr lang="en-IN" smtClean="0"/>
              <a:pPr/>
              <a:t>14-02-2022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FB27B-CE2C-433E-952C-94CA3926895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97996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91E9F-42F2-4A01-83D6-2CB66282794A}" type="datetimeFigureOut">
              <a:rPr lang="en-IN" smtClean="0"/>
              <a:pPr/>
              <a:t>14-02-2022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FB27B-CE2C-433E-952C-94CA3926895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1681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91E9F-42F2-4A01-83D6-2CB66282794A}" type="datetimeFigureOut">
              <a:rPr lang="en-IN" smtClean="0"/>
              <a:pPr/>
              <a:t>14-02-2022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FB27B-CE2C-433E-952C-94CA3926895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27409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91E9F-42F2-4A01-83D6-2CB66282794A}" type="datetimeFigureOut">
              <a:rPr lang="en-IN" smtClean="0"/>
              <a:pPr/>
              <a:t>14-02-2022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FB27B-CE2C-433E-952C-94CA3926895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88586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91E9F-42F2-4A01-83D6-2CB66282794A}" type="datetimeFigureOut">
              <a:rPr lang="en-IN" smtClean="0"/>
              <a:pPr/>
              <a:t>14-02-2022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FB27B-CE2C-433E-952C-94CA39268959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7366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">
            <a:extLst>
              <a:ext uri="{FF2B5EF4-FFF2-40B4-BE49-F238E27FC236}">
                <a16:creationId xmlns:a16="http://schemas.microsoft.com/office/drawing/2014/main" id="{05A8BC1E-32CE-4557-B4B1-6BA380885E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7744" y="2924944"/>
            <a:ext cx="794543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Century Gothic" panose="020B0502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entury Gothic" panose="020B0502020202020204" pitchFamily="34" charset="0"/>
              </a:rPr>
              <a:t>Subject: Infrastructure and Transport Planning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entury Gothic" panose="020B0502020202020204" pitchFamily="34" charset="0"/>
              </a:rPr>
              <a:t>Topic: Sanitation Part 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entury Gothic" panose="020B0502020202020204" pitchFamily="34" charset="0"/>
              </a:rPr>
              <a:t>Presented by: </a:t>
            </a:r>
            <a:r>
              <a:rPr lang="en-US" altLang="en-US" sz="1800" b="1" dirty="0">
                <a:latin typeface="Century Gothic" panose="020B0502020202020204" pitchFamily="34" charset="0"/>
              </a:rPr>
              <a:t>Aditi Arora</a:t>
            </a:r>
          </a:p>
        </p:txBody>
      </p:sp>
      <p:pic>
        <p:nvPicPr>
          <p:cNvPr id="3" name="Picture 7">
            <a:extLst>
              <a:ext uri="{FF2B5EF4-FFF2-40B4-BE49-F238E27FC236}">
                <a16:creationId xmlns:a16="http://schemas.microsoft.com/office/drawing/2014/main" id="{422FCCAB-8F45-4B9C-9DDA-3D92A67462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5774" y="114812"/>
            <a:ext cx="1451391" cy="1733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5392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2880" y="1279301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marL="365760" indent="-283464" algn="ctr">
              <a:buNone/>
              <a:defRPr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Wingdings" pitchFamily="2" charset="2"/>
              <a:buChar char="Ø"/>
              <a:defRPr/>
            </a:pPr>
            <a:r>
              <a:rPr lang="en-US" sz="3800" dirty="0">
                <a:latin typeface="Baskerville Old Face" pitchFamily="18" charset="0"/>
                <a:cs typeface="Times New Roman" pitchFamily="18" charset="0"/>
              </a:rPr>
              <a:t>It is very important </a:t>
            </a:r>
            <a:r>
              <a:rPr lang="en-US" sz="3800" b="1" dirty="0">
                <a:latin typeface="Baskerville Old Face" pitchFamily="18" charset="0"/>
                <a:cs typeface="Times New Roman" pitchFamily="18" charset="0"/>
              </a:rPr>
              <a:t>to provide some degree of treatment to wastewater before it can be used </a:t>
            </a:r>
            <a:r>
              <a:rPr lang="en-US" sz="3800" dirty="0">
                <a:latin typeface="Baskerville Old Face" pitchFamily="18" charset="0"/>
                <a:cs typeface="Times New Roman" pitchFamily="18" charset="0"/>
              </a:rPr>
              <a:t>for agricultural or landscape irrigation or for aquaculture.</a:t>
            </a:r>
          </a:p>
          <a:p>
            <a:pPr marL="514350" indent="-514350">
              <a:buFont typeface="Wingdings" pitchFamily="2" charset="2"/>
              <a:buChar char="Ø"/>
              <a:defRPr/>
            </a:pPr>
            <a:endParaRPr lang="en-IN" sz="3800" dirty="0">
              <a:latin typeface="Baskerville Old Face" pitchFamily="18" charset="0"/>
              <a:cs typeface="Times New Roman" pitchFamily="18" charset="0"/>
            </a:endParaRPr>
          </a:p>
          <a:p>
            <a:pPr marL="514350" indent="-514350">
              <a:buFont typeface="Wingdings" pitchFamily="2" charset="2"/>
              <a:buChar char="Ø"/>
              <a:defRPr/>
            </a:pPr>
            <a:r>
              <a:rPr lang="en-US" sz="3800" dirty="0">
                <a:latin typeface="Baskerville Old Face" pitchFamily="18" charset="0"/>
                <a:cs typeface="Times New Roman" pitchFamily="18" charset="0"/>
              </a:rPr>
              <a:t>The principal objective of sewage treatment is generally to </a:t>
            </a:r>
            <a:r>
              <a:rPr lang="en-US" sz="3800" b="1" dirty="0">
                <a:latin typeface="Baskerville Old Face" pitchFamily="18" charset="0"/>
                <a:cs typeface="Times New Roman" pitchFamily="18" charset="0"/>
              </a:rPr>
              <a:t>allow human  effluents to be disposed of without danger to human health</a:t>
            </a:r>
            <a:r>
              <a:rPr lang="en-US" sz="3800" dirty="0">
                <a:latin typeface="Baskerville Old Face" pitchFamily="18" charset="0"/>
                <a:cs typeface="Times New Roman" pitchFamily="18" charset="0"/>
              </a:rPr>
              <a:t> or unacceptable damage to the natural environment.</a:t>
            </a:r>
          </a:p>
          <a:p>
            <a:pPr marL="514350" indent="-514350">
              <a:buFont typeface="Wingdings" pitchFamily="2" charset="2"/>
              <a:buChar char="Ø"/>
              <a:defRPr/>
            </a:pPr>
            <a:endParaRPr lang="en-IN" sz="3800" dirty="0">
              <a:latin typeface="Baskerville Old Face" pitchFamily="18" charset="0"/>
              <a:cs typeface="Times New Roman" pitchFamily="18" charset="0"/>
            </a:endParaRPr>
          </a:p>
          <a:p>
            <a:pPr marL="514350" indent="-514350">
              <a:buFont typeface="Wingdings" pitchFamily="2" charset="2"/>
              <a:buChar char="Ø"/>
              <a:defRPr/>
            </a:pPr>
            <a:r>
              <a:rPr lang="en-US" sz="3800" dirty="0">
                <a:latin typeface="Baskerville Old Face" pitchFamily="18" charset="0"/>
                <a:cs typeface="Times New Roman" pitchFamily="18" charset="0"/>
              </a:rPr>
              <a:t>According to a research, a </a:t>
            </a:r>
            <a:r>
              <a:rPr lang="en-US" sz="3800" b="1" dirty="0">
                <a:latin typeface="Baskerville Old Face" pitchFamily="18" charset="0"/>
                <a:cs typeface="Times New Roman" pitchFamily="18" charset="0"/>
              </a:rPr>
              <a:t>large number of people die </a:t>
            </a:r>
            <a:r>
              <a:rPr lang="en-US" sz="3800" dirty="0">
                <a:latin typeface="Baskerville Old Face" pitchFamily="18" charset="0"/>
                <a:cs typeface="Times New Roman" pitchFamily="18" charset="0"/>
              </a:rPr>
              <a:t>from water born diseases in most of the developing countries. Therefore, it is very important to get the proper treatment of the water for a healthy living</a:t>
            </a:r>
            <a:r>
              <a:rPr lang="en-US" sz="3800" dirty="0">
                <a:latin typeface="Baskerville Old Face" pitchFamily="18" charset="0"/>
              </a:rPr>
              <a:t>.</a:t>
            </a:r>
            <a:endParaRPr lang="en-IN" sz="3800" dirty="0">
              <a:latin typeface="Baskerville Old Face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1" y="304800"/>
            <a:ext cx="732257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83464" algn="ctr">
              <a:buNone/>
              <a:defRPr/>
            </a:pP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IMPORTANCE OF SEWAGE WATER           TREATMENT PLANT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539552" cy="68580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47341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/>
        </p:nvSpPr>
        <p:spPr>
          <a:xfrm>
            <a:off x="792828" y="161899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9pPr>
            <a:extLst/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SOURCES OF WASTE WATER</a:t>
            </a:r>
            <a:r>
              <a:rPr lang="en-US" b="1" dirty="0">
                <a:solidFill>
                  <a:schemeClr val="tx2">
                    <a:satMod val="130000"/>
                  </a:schemeClr>
                </a:solidFill>
              </a:rPr>
              <a:t> 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/>
        </p:nvSpPr>
        <p:spPr bwMode="auto">
          <a:xfrm>
            <a:off x="822325" y="1297857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36538" algn="l" rtl="0" eaLnBrk="0" fontAlgn="base" hangingPunct="0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58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32D2E"/>
              </a:buClr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69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550" indent="0" eaLnBrk="1" hangingPunct="1">
              <a:buNone/>
            </a:pPr>
            <a:endParaRPr lang="en-US" sz="2400" dirty="0">
              <a:latin typeface="Baskerville Old Face" pitchFamily="18" charset="0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US" sz="2400" dirty="0">
                <a:latin typeface="Baskerville Old Face" pitchFamily="18" charset="0"/>
              </a:rPr>
              <a:t>Human waste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Washing water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400" dirty="0"/>
              <a:t>Rainfall collected on roofs, yards, hard-standings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400" dirty="0"/>
              <a:t>domestic sources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400" dirty="0"/>
              <a:t>Direct ingress of river water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400" dirty="0"/>
              <a:t>Highway drainage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400" dirty="0"/>
              <a:t>Industrial waste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539552" cy="68580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61229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5973763"/>
          </a:xfrm>
        </p:spPr>
        <p:txBody>
          <a:bodyPr>
            <a:normAutofit/>
          </a:bodyPr>
          <a:lstStyle/>
          <a:p>
            <a:pPr marL="539496" indent="-457200" algn="ctr">
              <a:defRPr/>
            </a:pP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WASTE WATER TREATMENT PROCEDURE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endParaRPr lang="en-US" dirty="0">
              <a:latin typeface="Baskerville Old Face" pitchFamily="18" charset="0"/>
            </a:endParaRPr>
          </a:p>
          <a:p>
            <a:pPr marL="574675" indent="-492125">
              <a:buNone/>
              <a:defRPr/>
            </a:pPr>
            <a:r>
              <a:rPr lang="en-US" sz="2000" dirty="0">
                <a:latin typeface="Baskerville Old Face" pitchFamily="18" charset="0"/>
              </a:rPr>
              <a:t>        </a:t>
            </a:r>
            <a:r>
              <a:rPr lang="en-US" sz="2400" dirty="0">
                <a:latin typeface="Baskerville Old Face" pitchFamily="18" charset="0"/>
                <a:cs typeface="Times New Roman" pitchFamily="18" charset="0"/>
              </a:rPr>
              <a:t>Sewage treatment generally involves three stages, called </a:t>
            </a:r>
          </a:p>
          <a:p>
            <a:pPr lvl="2">
              <a:defRPr/>
            </a:pPr>
            <a:r>
              <a:rPr lang="en-US" sz="2000" dirty="0">
                <a:latin typeface="Baskerville Old Face" pitchFamily="18" charset="0"/>
                <a:cs typeface="Times New Roman" pitchFamily="18" charset="0"/>
              </a:rPr>
              <a:t>PRIMARY TREATMENT </a:t>
            </a:r>
            <a:endParaRPr lang="en-IN" sz="2000" dirty="0">
              <a:latin typeface="Baskerville Old Face" pitchFamily="18" charset="0"/>
              <a:cs typeface="Times New Roman" pitchFamily="18" charset="0"/>
            </a:endParaRPr>
          </a:p>
          <a:p>
            <a:pPr lvl="2">
              <a:defRPr/>
            </a:pPr>
            <a:r>
              <a:rPr lang="en-US" sz="2000" dirty="0">
                <a:latin typeface="Baskerville Old Face" pitchFamily="18" charset="0"/>
                <a:cs typeface="Times New Roman" pitchFamily="18" charset="0"/>
              </a:rPr>
              <a:t>SECONDARY TREATMENT </a:t>
            </a:r>
            <a:endParaRPr lang="en-IN" sz="2000" dirty="0">
              <a:latin typeface="Baskerville Old Face" pitchFamily="18" charset="0"/>
              <a:cs typeface="Times New Roman" pitchFamily="18" charset="0"/>
            </a:endParaRPr>
          </a:p>
          <a:p>
            <a:pPr lvl="2">
              <a:defRPr/>
            </a:pPr>
            <a:r>
              <a:rPr lang="en-US" sz="2000" dirty="0">
                <a:latin typeface="Baskerville Old Face" pitchFamily="18" charset="0"/>
                <a:cs typeface="Times New Roman" pitchFamily="18" charset="0"/>
              </a:rPr>
              <a:t>TERTIARY TREATMENT </a:t>
            </a:r>
          </a:p>
          <a:p>
            <a:pPr lvl="2">
              <a:defRPr/>
            </a:pPr>
            <a:endParaRPr lang="en-IN" sz="2000" b="1" dirty="0">
              <a:latin typeface="Baskerville Old Face" pitchFamily="18" charset="0"/>
              <a:cs typeface="Times New Roman" pitchFamily="18" charset="0"/>
            </a:endParaRPr>
          </a:p>
          <a:p>
            <a:pPr marL="365760" indent="-283464">
              <a:buNone/>
              <a:defRPr/>
            </a:pPr>
            <a:endParaRPr lang="en-IN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pic>
        <p:nvPicPr>
          <p:cNvPr id="4" name="Picture 3" descr="C:\Documents and Settings\admin\Desktop\table.JPG"/>
          <p:cNvPicPr>
            <a:picLocks noGrp="1"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851355"/>
            <a:ext cx="5943600" cy="3872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181897" y="2374301"/>
            <a:ext cx="73152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marL="342900" indent="-342900" algn="ctr" eaLnBrk="1" hangingPunct="1">
              <a:buFont typeface="Arial" pitchFamily="34" charset="0"/>
              <a:buChar char="•"/>
            </a:pPr>
            <a:r>
              <a:rPr lang="en-IN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TYPES OF THE TREATMENT PROCESS</a:t>
            </a:r>
            <a:endParaRPr lang="en-US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539552" cy="68580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990594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77861" y="304800"/>
            <a:ext cx="6172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r"/>
            <a:r>
              <a:rPr lang="en-IN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32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PRIMARY TREATMENT</a:t>
            </a:r>
            <a:endParaRPr lang="en-US" sz="320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57200" y="906206"/>
            <a:ext cx="8229599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marL="342900" indent="-342900">
              <a:buClr>
                <a:srgbClr val="FF0000"/>
              </a:buClr>
              <a:buFont typeface="Arial" pitchFamily="34" charset="0"/>
              <a:buChar char="•"/>
            </a:pPr>
            <a:r>
              <a:rPr lang="en-US" sz="2000" dirty="0">
                <a:latin typeface="Baskerville Old Face" pitchFamily="18" charset="0"/>
                <a:cs typeface="Times New Roman" pitchFamily="18" charset="0"/>
              </a:rPr>
              <a:t> </a:t>
            </a:r>
            <a:r>
              <a:rPr lang="en-US" sz="2200" dirty="0">
                <a:latin typeface="Baskerville Old Face" pitchFamily="18" charset="0"/>
                <a:cs typeface="Times New Roman" pitchFamily="18" charset="0"/>
              </a:rPr>
              <a:t>Primary treatment </a:t>
            </a:r>
            <a:r>
              <a:rPr lang="en-US" sz="2200" b="1" dirty="0">
                <a:latin typeface="Baskerville Old Face" pitchFamily="18" charset="0"/>
                <a:cs typeface="Times New Roman" pitchFamily="18" charset="0"/>
              </a:rPr>
              <a:t>removes materials </a:t>
            </a:r>
            <a:r>
              <a:rPr lang="en-US" sz="2200" dirty="0">
                <a:latin typeface="Baskerville Old Face" pitchFamily="18" charset="0"/>
                <a:cs typeface="Times New Roman" pitchFamily="18" charset="0"/>
              </a:rPr>
              <a:t>that can be easily collected from the raw sewage before they damage or clog the pumps and sewage lines of primary treatment clarifiers </a:t>
            </a:r>
            <a:r>
              <a:rPr lang="en-US" sz="2200" b="1" dirty="0">
                <a:latin typeface="Baskerville Old Face" pitchFamily="18" charset="0"/>
                <a:cs typeface="Times New Roman" pitchFamily="18" charset="0"/>
              </a:rPr>
              <a:t>trash, tree limbs, leaves, branches etc..</a:t>
            </a:r>
            <a:endParaRPr lang="en-US" sz="2200" dirty="0">
              <a:latin typeface="Baskerville Old Face" pitchFamily="18" charset="0"/>
              <a:cs typeface="Times New Roman" pitchFamily="18" charset="0"/>
            </a:endParaRPr>
          </a:p>
          <a:p>
            <a:pPr marL="342900" indent="-342900">
              <a:buClr>
                <a:srgbClr val="FF0000"/>
              </a:buClr>
              <a:buFont typeface="Arial" pitchFamily="34" charset="0"/>
              <a:buChar char="•"/>
            </a:pPr>
            <a:r>
              <a:rPr lang="en-US" sz="2200" dirty="0">
                <a:latin typeface="Baskerville Old Face" pitchFamily="18" charset="0"/>
                <a:cs typeface="Times New Roman" pitchFamily="18" charset="0"/>
              </a:rPr>
              <a:t> The </a:t>
            </a:r>
            <a:r>
              <a:rPr lang="en-US" sz="2200" b="1" dirty="0">
                <a:latin typeface="Baskerville Old Face" pitchFamily="18" charset="0"/>
                <a:cs typeface="Times New Roman" pitchFamily="18" charset="0"/>
              </a:rPr>
              <a:t>settled and floating materials are removed </a:t>
            </a:r>
            <a:r>
              <a:rPr lang="en-US" sz="2200" dirty="0">
                <a:latin typeface="Baskerville Old Face" pitchFamily="18" charset="0"/>
                <a:cs typeface="Times New Roman" pitchFamily="18" charset="0"/>
              </a:rPr>
              <a:t>and the remaining liquid may be discharged or subjected to secondary treatment.</a:t>
            </a:r>
            <a:endParaRPr lang="en-IN" sz="2200" dirty="0">
              <a:latin typeface="Baskerville Old Face" pitchFamily="18" charset="0"/>
              <a:cs typeface="Times New Roman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2427" y="3276600"/>
            <a:ext cx="6079144" cy="3429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0"/>
            <a:ext cx="539552" cy="68580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216435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/>
        </p:nvSpPr>
        <p:spPr>
          <a:xfrm>
            <a:off x="2133600" y="0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9pPr>
            <a:extLst/>
          </a:lstStyle>
          <a:p>
            <a:pPr eaLnBrk="1" hangingPunct="1">
              <a:defRPr/>
            </a:pPr>
            <a:r>
              <a:rPr lang="en-IN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SECONDARY TREATMENT</a:t>
            </a:r>
            <a:endParaRPr lang="en-US" sz="2800" dirty="0"/>
          </a:p>
        </p:txBody>
      </p:sp>
      <p:sp>
        <p:nvSpPr>
          <p:cNvPr id="5" name="Content Placeholder 2"/>
          <p:cNvSpPr>
            <a:spLocks noGrp="1"/>
          </p:cNvSpPr>
          <p:nvPr/>
        </p:nvSpPr>
        <p:spPr bwMode="auto">
          <a:xfrm>
            <a:off x="381000" y="990600"/>
            <a:ext cx="8008374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36538" algn="l" rtl="0" eaLnBrk="0" fontAlgn="base" hangingPunct="0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58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32D2E"/>
              </a:buClr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69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425196" indent="-3429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latin typeface="Baskerville Old Face" pitchFamily="18" charset="0"/>
                <a:cs typeface="Times New Roman" pitchFamily="18" charset="0"/>
              </a:rPr>
              <a:t>Secondary treatment </a:t>
            </a:r>
            <a:r>
              <a:rPr lang="en-US" sz="2000" b="1" dirty="0">
                <a:latin typeface="Baskerville Old Face" pitchFamily="18" charset="0"/>
                <a:cs typeface="Times New Roman" pitchFamily="18" charset="0"/>
              </a:rPr>
              <a:t>removes dissolved and suspended biological matter. </a:t>
            </a:r>
            <a:r>
              <a:rPr lang="en-US" sz="2000" dirty="0">
                <a:latin typeface="Baskerville Old Face" pitchFamily="18" charset="0"/>
                <a:cs typeface="Times New Roman" pitchFamily="18" charset="0"/>
              </a:rPr>
              <a:t>Secondary treatment is typically performed by indigenous, water-borne micro-organisms in a managed habitat.</a:t>
            </a:r>
          </a:p>
          <a:p>
            <a:pPr marL="425196" indent="-3429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latin typeface="Baskerville Old Face" pitchFamily="18" charset="0"/>
                <a:cs typeface="Times New Roman" pitchFamily="18" charset="0"/>
              </a:rPr>
              <a:t>Secondary treatment may require a separation process to </a:t>
            </a:r>
            <a:r>
              <a:rPr lang="en-US" sz="2000" b="1" dirty="0">
                <a:latin typeface="Baskerville Old Face" pitchFamily="18" charset="0"/>
                <a:cs typeface="Times New Roman" pitchFamily="18" charset="0"/>
              </a:rPr>
              <a:t>remove the micro-organisms </a:t>
            </a:r>
            <a:r>
              <a:rPr lang="en-US" sz="2000" dirty="0">
                <a:latin typeface="Baskerville Old Face" pitchFamily="18" charset="0"/>
                <a:cs typeface="Times New Roman" pitchFamily="18" charset="0"/>
              </a:rPr>
              <a:t>from the treated water prior to discharge or tertiary treatment.</a:t>
            </a:r>
            <a:endParaRPr lang="en-IN" sz="2000" dirty="0">
              <a:latin typeface="Baskerville Old Face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9" name="Title 1"/>
          <p:cNvSpPr>
            <a:spLocks noGrp="1"/>
          </p:cNvSpPr>
          <p:nvPr/>
        </p:nvSpPr>
        <p:spPr>
          <a:xfrm>
            <a:off x="381000" y="3048000"/>
            <a:ext cx="8229600" cy="1066800"/>
          </a:xfrm>
          <a:prstGeom prst="rect">
            <a:avLst/>
          </a:prstGeom>
        </p:spPr>
        <p:txBody>
          <a:bodyPr rtlCol="0" anchor="ctr"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9pPr>
            <a:extLst/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TERTIARY TREATMENT :-</a:t>
            </a:r>
            <a:r>
              <a:rPr lang="en-IN" sz="2800" dirty="0">
                <a:solidFill>
                  <a:srgbClr val="0070C0"/>
                </a:solidFill>
              </a:rPr>
              <a:t/>
            </a:r>
            <a:br>
              <a:rPr lang="en-IN" sz="2800" dirty="0">
                <a:solidFill>
                  <a:srgbClr val="0070C0"/>
                </a:solidFill>
              </a:rPr>
            </a:br>
            <a:endParaRPr lang="en-IN" sz="2800" dirty="0">
              <a:solidFill>
                <a:srgbClr val="0070C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0723" y="3962400"/>
            <a:ext cx="8534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8046" indent="-285750"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en-US" dirty="0">
                <a:latin typeface="Baskerville Old Face" pitchFamily="18" charset="0"/>
                <a:cs typeface="Times New Roman" pitchFamily="18" charset="0"/>
              </a:rPr>
              <a:t>The purpose of tertiary treatment is to provide a </a:t>
            </a:r>
            <a:r>
              <a:rPr lang="en-US" b="1" dirty="0">
                <a:latin typeface="Baskerville Old Face" pitchFamily="18" charset="0"/>
                <a:cs typeface="Times New Roman" pitchFamily="18" charset="0"/>
              </a:rPr>
              <a:t>final treatment stage </a:t>
            </a:r>
            <a:r>
              <a:rPr lang="en-US" dirty="0">
                <a:latin typeface="Baskerville Old Face" pitchFamily="18" charset="0"/>
                <a:cs typeface="Times New Roman" pitchFamily="18" charset="0"/>
              </a:rPr>
              <a:t>to raise the effluent quality before it is discharged to the receiving environment (sea, river, lake, ground, etc.). More than one tertiary treatment process may be used at any treatment plant. </a:t>
            </a:r>
          </a:p>
          <a:p>
            <a:pPr marL="368046" indent="-285750">
              <a:buClr>
                <a:srgbClr val="FF0000"/>
              </a:buClr>
              <a:buFont typeface="Arial" pitchFamily="34" charset="0"/>
              <a:buChar char="•"/>
              <a:defRPr/>
            </a:pPr>
            <a:endParaRPr lang="en-US" dirty="0">
              <a:latin typeface="Baskerville Old Face" pitchFamily="18" charset="0"/>
              <a:cs typeface="Times New Roman" pitchFamily="18" charset="0"/>
            </a:endParaRPr>
          </a:p>
          <a:p>
            <a:pPr marL="368046" indent="-285750">
              <a:buClr>
                <a:srgbClr val="FF0000"/>
              </a:buClr>
              <a:buFont typeface="Arial" pitchFamily="34" charset="0"/>
              <a:buChar char="•"/>
              <a:defRPr/>
            </a:pPr>
            <a:r>
              <a:rPr lang="en-US" dirty="0">
                <a:latin typeface="Baskerville Old Face" pitchFamily="18" charset="0"/>
                <a:cs typeface="Times New Roman" pitchFamily="18" charset="0"/>
              </a:rPr>
              <a:t>If disinfection is practiced, it is always the final process. It is also called "effluent polishing."</a:t>
            </a:r>
            <a:endParaRPr lang="en-IN" dirty="0">
              <a:latin typeface="Baskerville Old Face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539552" cy="68580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282860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enovo\Desktop\1Captur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52400"/>
            <a:ext cx="7162800" cy="6570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419600" y="57912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EFFLUENT DISCHARGED IN WATER BODY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539552" cy="68580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87954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p591\Desktop\Mobile-phones-beat-loos-in-India-300x232.jpg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9000"/>
                    </a14:imgEffect>
                    <a14:imgEffect>
                      <a14:brightnessContrast bright="-16000" contrast="-1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583" y="0"/>
            <a:ext cx="8877921" cy="6865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>
                <a:latin typeface="Tw Cen MT Condensed" panose="020B0606020104020203" pitchFamily="34" charset="0"/>
              </a:rPr>
              <a:t>SANITATION</a:t>
            </a:r>
            <a:endParaRPr lang="en-IN" b="1" i="1" u="sng" dirty="0">
              <a:latin typeface="Tw Cen MT Condensed" panose="020B0606020104020203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359421"/>
            <a:ext cx="822960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IN" sz="3000" b="1" dirty="0">
                <a:latin typeface="Tw Cen MT Condensed" panose="020B0606020104020203" pitchFamily="34" charset="0"/>
              </a:rPr>
              <a:t>    Sanitation is </a:t>
            </a:r>
            <a:r>
              <a:rPr lang="en-IN" sz="3000" b="1" dirty="0">
                <a:solidFill>
                  <a:srgbClr val="00B050"/>
                </a:solidFill>
                <a:latin typeface="Tw Cen MT Condensed" panose="020B0606020104020203" pitchFamily="34" charset="0"/>
              </a:rPr>
              <a:t>the hygienic means </a:t>
            </a:r>
            <a:r>
              <a:rPr lang="en-IN" sz="3000" b="1" dirty="0">
                <a:latin typeface="Tw Cen MT Condensed" panose="020B0606020104020203" pitchFamily="34" charset="0"/>
              </a:rPr>
              <a:t>of </a:t>
            </a:r>
            <a:r>
              <a:rPr lang="en-IN" sz="3000" b="1" dirty="0">
                <a:solidFill>
                  <a:srgbClr val="00B050"/>
                </a:solidFill>
                <a:latin typeface="Tw Cen MT Condensed" panose="020B0606020104020203" pitchFamily="34" charset="0"/>
              </a:rPr>
              <a:t>promoting health </a:t>
            </a:r>
            <a:r>
              <a:rPr lang="en-IN" sz="3000" b="1" dirty="0">
                <a:latin typeface="Tw Cen MT Condensed" panose="020B0606020104020203" pitchFamily="34" charset="0"/>
              </a:rPr>
              <a:t>through </a:t>
            </a:r>
            <a:r>
              <a:rPr lang="en-IN" sz="3000" b="1" dirty="0">
                <a:solidFill>
                  <a:srgbClr val="0070C0"/>
                </a:solidFill>
                <a:latin typeface="Tw Cen MT Condensed" panose="020B0606020104020203" pitchFamily="34" charset="0"/>
              </a:rPr>
              <a:t>prevention of human contact with the hazards of wastes </a:t>
            </a:r>
            <a:r>
              <a:rPr lang="en-IN" sz="3000" b="1" dirty="0">
                <a:latin typeface="Tw Cen MT Condensed" panose="020B0606020104020203" pitchFamily="34" charset="0"/>
              </a:rPr>
              <a:t>as well as </a:t>
            </a:r>
            <a:r>
              <a:rPr lang="en-IN" sz="3000" b="1" dirty="0">
                <a:solidFill>
                  <a:srgbClr val="0070C0"/>
                </a:solidFill>
                <a:latin typeface="Tw Cen MT Condensed" panose="020B0606020104020203" pitchFamily="34" charset="0"/>
              </a:rPr>
              <a:t>the treatment </a:t>
            </a:r>
            <a:r>
              <a:rPr lang="en-IN" sz="3000" b="1" dirty="0">
                <a:latin typeface="Tw Cen MT Condensed" panose="020B0606020104020203" pitchFamily="34" charset="0"/>
              </a:rPr>
              <a:t>and </a:t>
            </a:r>
            <a:r>
              <a:rPr lang="en-IN" sz="3000" b="1" dirty="0">
                <a:solidFill>
                  <a:srgbClr val="0070C0"/>
                </a:solidFill>
                <a:latin typeface="Tw Cen MT Condensed" panose="020B0606020104020203" pitchFamily="34" charset="0"/>
              </a:rPr>
              <a:t>proper disposal of sewage or wastewater</a:t>
            </a:r>
            <a:r>
              <a:rPr lang="en-IN" sz="3000" b="1" dirty="0">
                <a:latin typeface="Tw Cen MT Condensed" panose="020B0606020104020203" pitchFamily="34" charset="0"/>
              </a:rPr>
              <a:t>.</a:t>
            </a:r>
          </a:p>
          <a:p>
            <a:pPr marL="0" indent="0">
              <a:buNone/>
            </a:pPr>
            <a:endParaRPr lang="en-IN" sz="3000" b="1" dirty="0"/>
          </a:p>
        </p:txBody>
      </p:sp>
    </p:spTree>
    <p:extLst>
      <p:ext uri="{BB962C8B-B14F-4D97-AF65-F5344CB8AC3E}">
        <p14:creationId xmlns:p14="http://schemas.microsoft.com/office/powerpoint/2010/main" val="576697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Papyrus" pitchFamily="66" charset="0"/>
              </a:rPr>
              <a:t>CONTENTS-</a:t>
            </a:r>
            <a:endParaRPr lang="en-IN" sz="3600" dirty="0">
              <a:latin typeface="Papyru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POINTS OF GENERATION</a:t>
            </a:r>
          </a:p>
          <a:p>
            <a:r>
              <a:rPr lang="en-US" dirty="0">
                <a:solidFill>
                  <a:srgbClr val="FF0000"/>
                </a:solidFill>
              </a:rPr>
              <a:t>COLLECTION</a:t>
            </a:r>
          </a:p>
          <a:p>
            <a:r>
              <a:rPr lang="en-US" dirty="0"/>
              <a:t>TREATMENT</a:t>
            </a:r>
          </a:p>
          <a:p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DISPOSAL</a:t>
            </a:r>
          </a:p>
          <a:p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DEWATS</a:t>
            </a:r>
          </a:p>
          <a:p>
            <a:r>
              <a:rPr lang="en-US" dirty="0">
                <a:solidFill>
                  <a:srgbClr val="993300"/>
                </a:solidFill>
              </a:rPr>
              <a:t>GREY WATER DISPOSAL</a:t>
            </a:r>
          </a:p>
          <a:p>
            <a:r>
              <a:rPr lang="en-US" dirty="0">
                <a:solidFill>
                  <a:srgbClr val="993300"/>
                </a:solidFill>
              </a:rPr>
              <a:t>NORMS &amp; STANDARDS</a:t>
            </a:r>
          </a:p>
          <a:p>
            <a:r>
              <a:rPr lang="en-US" dirty="0">
                <a:solidFill>
                  <a:srgbClr val="0000FF"/>
                </a:solidFill>
              </a:rPr>
              <a:t>INSTITUTIONAL ARRANGEMENTS</a:t>
            </a:r>
          </a:p>
          <a:p>
            <a:r>
              <a:rPr lang="en-US" b="1" dirty="0">
                <a:solidFill>
                  <a:srgbClr val="FF66FF"/>
                </a:solidFill>
              </a:rPr>
              <a:t>PLANNING PROVISIONS &amp;MANAGEMENT ISSUES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66823">
            <a:off x="175947" y="235254"/>
            <a:ext cx="2924175" cy="15621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693243">
            <a:off x="89217" y="1527107"/>
            <a:ext cx="5040976" cy="177378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54539">
            <a:off x="3049114" y="2206640"/>
            <a:ext cx="2114550" cy="216217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63427">
            <a:off x="4536384" y="649474"/>
            <a:ext cx="4335616" cy="32475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38821">
            <a:off x="247959" y="3795524"/>
            <a:ext cx="9144000" cy="2476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Rectangle 7"/>
          <p:cNvSpPr/>
          <p:nvPr/>
        </p:nvSpPr>
        <p:spPr>
          <a:xfrm>
            <a:off x="1640912" y="2967335"/>
            <a:ext cx="58621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Crucial &amp; Important</a:t>
            </a:r>
          </a:p>
        </p:txBody>
      </p:sp>
    </p:spTree>
    <p:extLst>
      <p:ext uri="{BB962C8B-B14F-4D97-AF65-F5344CB8AC3E}">
        <p14:creationId xmlns:p14="http://schemas.microsoft.com/office/powerpoint/2010/main" val="2300871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892" y="0"/>
            <a:ext cx="9155783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32098" y="404663"/>
            <a:ext cx="5184576" cy="600164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i="1" dirty="0"/>
              <a:t>Promises</a:t>
            </a:r>
            <a:r>
              <a:rPr lang="en-US" dirty="0"/>
              <a:t>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Clean and safe drinking water to all citizens.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Access to toilet for each household by 2019.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Awareness </a:t>
            </a:r>
            <a:r>
              <a:rPr lang="en-US" sz="2400" dirty="0" err="1"/>
              <a:t>programmes</a:t>
            </a:r>
            <a:r>
              <a:rPr lang="en-US" sz="2400" dirty="0"/>
              <a:t> to change the </a:t>
            </a:r>
            <a:r>
              <a:rPr lang="en-US" sz="2400" dirty="0" err="1"/>
              <a:t>behaviour</a:t>
            </a:r>
            <a:r>
              <a:rPr lang="en-US" sz="24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No new schools, colleges, bus stands and dispensaries to be built without treatment plant.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2490302"/>
            <a:ext cx="3168352" cy="1830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022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60648"/>
            <a:ext cx="8208912" cy="6192688"/>
          </a:xfrm>
        </p:spPr>
        <p:txBody>
          <a:bodyPr/>
          <a:lstStyle/>
          <a:p>
            <a:pPr algn="ctr">
              <a:buNone/>
            </a:pPr>
            <a:r>
              <a:rPr lang="en-US" cap="all" spc="100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Points of Generation</a:t>
            </a:r>
          </a:p>
          <a:p>
            <a:pPr>
              <a:buNone/>
            </a:pPr>
            <a:endParaRPr lang="en-US" cap="all" spc="100" dirty="0">
              <a:solidFill>
                <a:prstClr val="black">
                  <a:lumMod val="95000"/>
                  <a:lumOff val="5000"/>
                </a:prstClr>
              </a:solidFill>
              <a:ea typeface="+mj-ea"/>
              <a:cs typeface="+mj-cs"/>
            </a:endParaRPr>
          </a:p>
          <a:p>
            <a:pPr lvl="1"/>
            <a:r>
              <a:rPr lang="en-IN" sz="2400" dirty="0"/>
              <a:t>Sewage is generated from </a:t>
            </a:r>
          </a:p>
          <a:p>
            <a:pPr lvl="2"/>
            <a:r>
              <a:rPr lang="en-IN" sz="2000" dirty="0"/>
              <a:t>houses, </a:t>
            </a:r>
          </a:p>
          <a:p>
            <a:pPr lvl="2"/>
            <a:r>
              <a:rPr lang="en-IN" sz="2000" dirty="0"/>
              <a:t>institute such as college, </a:t>
            </a:r>
          </a:p>
          <a:p>
            <a:pPr lvl="2"/>
            <a:r>
              <a:rPr lang="en-IN" sz="2000" dirty="0"/>
              <a:t>school, </a:t>
            </a:r>
          </a:p>
          <a:p>
            <a:pPr lvl="2"/>
            <a:r>
              <a:rPr lang="en-IN" sz="2000" dirty="0"/>
              <a:t>office complex, </a:t>
            </a:r>
          </a:p>
          <a:p>
            <a:pPr lvl="2"/>
            <a:r>
              <a:rPr lang="en-IN" sz="2000" dirty="0"/>
              <a:t>community toilets, </a:t>
            </a:r>
          </a:p>
          <a:p>
            <a:pPr lvl="2"/>
            <a:r>
              <a:rPr lang="en-IN" sz="2000" dirty="0"/>
              <a:t>industrial townships etc. </a:t>
            </a:r>
          </a:p>
          <a:p>
            <a:pPr lvl="2"/>
            <a:endParaRPr lang="en-US" sz="2000" dirty="0"/>
          </a:p>
          <a:p>
            <a:pPr lvl="2"/>
            <a:endParaRPr lang="en-US" sz="2000" dirty="0"/>
          </a:p>
          <a:p>
            <a:pPr marL="446088" lvl="2" indent="0">
              <a:buNone/>
            </a:pPr>
            <a:r>
              <a:rPr lang="en-IN" sz="2000" dirty="0"/>
              <a:t>Waste water generation in Delhi has been assessed at 3,800 million litres a day (MLD), whereas the city’s waste water treatment capacity is 2,460 MLD.</a:t>
            </a:r>
          </a:p>
          <a:p>
            <a:pPr lvl="1"/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539552" cy="68580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88274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SEWAGE COLLECTION</a:t>
            </a:r>
            <a:endParaRPr lang="en-IN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828" y="1628800"/>
            <a:ext cx="8007938" cy="4638650"/>
          </a:xfrm>
        </p:spPr>
      </p:pic>
      <p:sp>
        <p:nvSpPr>
          <p:cNvPr id="4" name="Rectangle 3"/>
          <p:cNvSpPr/>
          <p:nvPr/>
        </p:nvSpPr>
        <p:spPr>
          <a:xfrm>
            <a:off x="0" y="0"/>
            <a:ext cx="539552" cy="68580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20885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439462" cy="5433467"/>
          </a:xfrm>
        </p:spPr>
        <p:txBody>
          <a:bodyPr>
            <a:normAutofit/>
          </a:bodyPr>
          <a:lstStyle/>
          <a:p>
            <a:r>
              <a:rPr lang="en-IN" sz="2400" dirty="0">
                <a:latin typeface="Tw Cen MT Condensed" panose="020B0606020104020203" pitchFamily="34" charset="0"/>
              </a:rPr>
              <a:t>There are 35 metropolitan cities (more than 10 Lac Population), </a:t>
            </a:r>
            <a:r>
              <a:rPr lang="en-IN" sz="2400" dirty="0">
                <a:solidFill>
                  <a:srgbClr val="FF0000"/>
                </a:solidFill>
                <a:latin typeface="Tw Cen MT Condensed" panose="020B0606020104020203" pitchFamily="34" charset="0"/>
              </a:rPr>
              <a:t>15,644 Millions </a:t>
            </a:r>
            <a:r>
              <a:rPr lang="en-IN" sz="2400" dirty="0" err="1">
                <a:solidFill>
                  <a:srgbClr val="FF0000"/>
                </a:solidFill>
                <a:latin typeface="Tw Cen MT Condensed" panose="020B0606020104020203" pitchFamily="34" charset="0"/>
              </a:rPr>
              <a:t>Liter</a:t>
            </a:r>
            <a:r>
              <a:rPr lang="en-IN" sz="2400" dirty="0">
                <a:solidFill>
                  <a:srgbClr val="FF0000"/>
                </a:solidFill>
                <a:latin typeface="Tw Cen MT Condensed" panose="020B0606020104020203" pitchFamily="34" charset="0"/>
              </a:rPr>
              <a:t> Per Day (MLD) </a:t>
            </a:r>
            <a:r>
              <a:rPr lang="en-IN" sz="2400" dirty="0">
                <a:latin typeface="Tw Cen MT Condensed" panose="020B0606020104020203" pitchFamily="34" charset="0"/>
              </a:rPr>
              <a:t>of sewage is generated from these metropolitan cities. The treatment capacity exists for 8040 MLD i.e. 51% is treatment capacity is created.</a:t>
            </a:r>
          </a:p>
          <a:p>
            <a:r>
              <a:rPr lang="en-IN" sz="2400" dirty="0">
                <a:latin typeface="Tw Cen MT Condensed" panose="020B0606020104020203" pitchFamily="34" charset="0"/>
              </a:rPr>
              <a:t>Among the Metropolitan cities, </a:t>
            </a:r>
            <a:r>
              <a:rPr lang="en-IN" sz="2400" dirty="0">
                <a:solidFill>
                  <a:srgbClr val="FF0000"/>
                </a:solidFill>
                <a:latin typeface="Tw Cen MT Condensed" panose="020B0606020104020203" pitchFamily="34" charset="0"/>
              </a:rPr>
              <a:t>Delhi has the maximum treatment capacity that is 2460 MLD </a:t>
            </a:r>
            <a:r>
              <a:rPr lang="en-IN" sz="2400" dirty="0">
                <a:latin typeface="Tw Cen MT Condensed" panose="020B0606020104020203" pitchFamily="34" charset="0"/>
              </a:rPr>
              <a:t>(30% of the total treatment capacity of metropolitan cities)</a:t>
            </a:r>
          </a:p>
          <a:p>
            <a:r>
              <a:rPr lang="en-IN" sz="2400" dirty="0">
                <a:latin typeface="Tw Cen MT Condensed" panose="020B0606020104020203" pitchFamily="34" charset="0"/>
              </a:rPr>
              <a:t>As per report submitted to the Supreme Court by Central Pollution Control Board (CPCB) on 4th December 2012, </a:t>
            </a:r>
            <a:r>
              <a:rPr lang="en-IN" sz="2400" dirty="0">
                <a:solidFill>
                  <a:srgbClr val="FF0000"/>
                </a:solidFill>
                <a:latin typeface="Tw Cen MT Condensed" panose="020B0606020104020203" pitchFamily="34" charset="0"/>
              </a:rPr>
              <a:t>Untreated human waste from nearly 45% of the population in Delhi flows into the Yamuna river</a:t>
            </a:r>
            <a:r>
              <a:rPr lang="en-IN" sz="2400" dirty="0">
                <a:latin typeface="Tw Cen MT Condensed" panose="020B0606020104020203" pitchFamily="34" charset="0"/>
              </a:rPr>
              <a:t> as these homes are not connected to the city’s sewage network. </a:t>
            </a:r>
          </a:p>
          <a:p>
            <a:r>
              <a:rPr lang="en-IN" sz="2400" dirty="0">
                <a:latin typeface="Tw Cen MT Condensed" panose="020B0606020104020203" pitchFamily="34" charset="0"/>
              </a:rPr>
              <a:t>As per August 2004 CPCB report, Out of 3267 </a:t>
            </a:r>
            <a:r>
              <a:rPr lang="en-IN" sz="2400" dirty="0" err="1">
                <a:latin typeface="Tw Cen MT Condensed" panose="020B0606020104020203" pitchFamily="34" charset="0"/>
              </a:rPr>
              <a:t>mld</a:t>
            </a:r>
            <a:r>
              <a:rPr lang="en-IN" sz="2400" dirty="0">
                <a:latin typeface="Tw Cen MT Condensed" panose="020B0606020104020203" pitchFamily="34" charset="0"/>
              </a:rPr>
              <a:t> of treated &amp; untreated sewage, 2365 </a:t>
            </a:r>
            <a:r>
              <a:rPr lang="en-IN" sz="2400" dirty="0" err="1">
                <a:latin typeface="Tw Cen MT Condensed" panose="020B0606020104020203" pitchFamily="34" charset="0"/>
              </a:rPr>
              <a:t>mld</a:t>
            </a:r>
            <a:r>
              <a:rPr lang="en-IN" sz="2400" dirty="0">
                <a:latin typeface="Tw Cen MT Condensed" panose="020B0606020104020203" pitchFamily="34" charset="0"/>
              </a:rPr>
              <a:t> is discharged into the </a:t>
            </a:r>
            <a:r>
              <a:rPr lang="en-IN" sz="2400" dirty="0">
                <a:solidFill>
                  <a:srgbClr val="FF0000"/>
                </a:solidFill>
                <a:latin typeface="Tw Cen MT Condensed" panose="020B0606020104020203" pitchFamily="34" charset="0"/>
              </a:rPr>
              <a:t>River Yamuna</a:t>
            </a:r>
            <a:r>
              <a:rPr lang="en-IN" sz="2400" dirty="0">
                <a:latin typeface="Tw Cen MT Condensed" panose="020B0606020104020203" pitchFamily="34" charset="0"/>
              </a:rPr>
              <a:t>, 661 </a:t>
            </a:r>
            <a:r>
              <a:rPr lang="en-IN" sz="2400" dirty="0" err="1">
                <a:latin typeface="Tw Cen MT Condensed" panose="020B0606020104020203" pitchFamily="34" charset="0"/>
              </a:rPr>
              <a:t>mld</a:t>
            </a:r>
            <a:r>
              <a:rPr lang="en-IN" sz="2400" dirty="0">
                <a:latin typeface="Tw Cen MT Condensed" panose="020B0606020104020203" pitchFamily="34" charset="0"/>
              </a:rPr>
              <a:t> is discharged into </a:t>
            </a:r>
            <a:r>
              <a:rPr lang="en-IN" sz="2400" dirty="0">
                <a:solidFill>
                  <a:srgbClr val="FF0000"/>
                </a:solidFill>
                <a:latin typeface="Tw Cen MT Condensed" panose="020B0606020104020203" pitchFamily="34" charset="0"/>
              </a:rPr>
              <a:t>Agra Canal  </a:t>
            </a:r>
            <a:r>
              <a:rPr lang="en-IN" sz="2400" dirty="0">
                <a:latin typeface="Tw Cen MT Condensed" panose="020B0606020104020203" pitchFamily="34" charset="0"/>
              </a:rPr>
              <a:t>&amp; 241 </a:t>
            </a:r>
            <a:r>
              <a:rPr lang="en-IN" sz="2400" dirty="0" err="1">
                <a:latin typeface="Tw Cen MT Condensed" panose="020B0606020104020203" pitchFamily="34" charset="0"/>
              </a:rPr>
              <a:t>mld</a:t>
            </a:r>
            <a:r>
              <a:rPr lang="en-IN" sz="2400" dirty="0">
                <a:latin typeface="Tw Cen MT Condensed" panose="020B0606020104020203" pitchFamily="34" charset="0"/>
              </a:rPr>
              <a:t> is used for </a:t>
            </a:r>
            <a:r>
              <a:rPr lang="en-IN" sz="2400" dirty="0">
                <a:solidFill>
                  <a:srgbClr val="FF0000"/>
                </a:solidFill>
                <a:latin typeface="Tw Cen MT Condensed" panose="020B0606020104020203" pitchFamily="34" charset="0"/>
              </a:rPr>
              <a:t>irrigation.</a:t>
            </a:r>
          </a:p>
          <a:p>
            <a:pPr marL="0" indent="0">
              <a:buNone/>
            </a:pPr>
            <a:endParaRPr lang="en-IN" sz="2400" dirty="0">
              <a:latin typeface="Tw Cen MT Condensed" panose="020B0606020104020203" pitchFamily="34" charset="0"/>
            </a:endParaRPr>
          </a:p>
          <a:p>
            <a:endParaRPr lang="en-IN" sz="2400" dirty="0">
              <a:latin typeface="Tw Cen MT Condensed" panose="020B06060201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539552" cy="68580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53404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1304899"/>
            <a:ext cx="88392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400" dirty="0">
                <a:latin typeface="Baskerville Old Face" pitchFamily="18" charset="0"/>
                <a:cs typeface="Times New Roman" pitchFamily="18" charset="0"/>
              </a:rPr>
              <a:t>Sewage treatment is </a:t>
            </a:r>
            <a:r>
              <a:rPr lang="en-US" sz="2400" b="1" dirty="0">
                <a:latin typeface="Baskerville Old Face" pitchFamily="18" charset="0"/>
                <a:cs typeface="Times New Roman" pitchFamily="18" charset="0"/>
              </a:rPr>
              <a:t>the process of removing contaminants from wastewater and household sewage</a:t>
            </a:r>
            <a:r>
              <a:rPr lang="en-US" sz="2400" dirty="0">
                <a:latin typeface="Baskerville Old Face" pitchFamily="18" charset="0"/>
                <a:cs typeface="Times New Roman" pitchFamily="18" charset="0"/>
              </a:rPr>
              <a:t>, both effluents and domestic. It </a:t>
            </a:r>
            <a:r>
              <a:rPr lang="en-US" sz="2400" b="1" dirty="0">
                <a:latin typeface="Baskerville Old Face" pitchFamily="18" charset="0"/>
                <a:cs typeface="Times New Roman" pitchFamily="18" charset="0"/>
              </a:rPr>
              <a:t>includes physical, chemical, and biological processes</a:t>
            </a:r>
            <a:r>
              <a:rPr lang="en-US" sz="2400" dirty="0">
                <a:latin typeface="Baskerville Old Face" pitchFamily="18" charset="0"/>
                <a:cs typeface="Times New Roman" pitchFamily="18" charset="0"/>
              </a:rPr>
              <a:t> to remove physical, chemical and biological contaminants.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400" dirty="0">
              <a:latin typeface="Baskerville Old Face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>
                <a:latin typeface="Baskerville Old Face" pitchFamily="18" charset="0"/>
                <a:cs typeface="Times New Roman" pitchFamily="18" charset="0"/>
              </a:rPr>
              <a:t> Its  </a:t>
            </a:r>
            <a:r>
              <a:rPr lang="en-US" sz="2400" b="1" dirty="0">
                <a:latin typeface="Baskerville Old Face" pitchFamily="18" charset="0"/>
                <a:cs typeface="Times New Roman" pitchFamily="18" charset="0"/>
              </a:rPr>
              <a:t>objective</a:t>
            </a:r>
            <a:r>
              <a:rPr lang="en-US" sz="2400" dirty="0">
                <a:latin typeface="Baskerville Old Face" pitchFamily="18" charset="0"/>
                <a:cs typeface="Times New Roman" pitchFamily="18" charset="0"/>
              </a:rPr>
              <a:t> is to </a:t>
            </a:r>
            <a:r>
              <a:rPr lang="en-US" sz="2400" b="1" dirty="0">
                <a:latin typeface="Baskerville Old Face" pitchFamily="18" charset="0"/>
                <a:cs typeface="Times New Roman" pitchFamily="18" charset="0"/>
              </a:rPr>
              <a:t>produce an environmentally safe fluid</a:t>
            </a:r>
            <a:r>
              <a:rPr lang="en-US" sz="2400" dirty="0">
                <a:latin typeface="Baskerville Old Face" pitchFamily="18" charset="0"/>
                <a:cs typeface="Times New Roman" pitchFamily="18" charset="0"/>
              </a:rPr>
              <a:t> waste stream  and a solid </a:t>
            </a:r>
            <a:r>
              <a:rPr lang="en-US" sz="2400" b="1" dirty="0">
                <a:latin typeface="Baskerville Old Face" pitchFamily="18" charset="0"/>
                <a:cs typeface="Times New Roman" pitchFamily="18" charset="0"/>
              </a:rPr>
              <a:t>waste suitable for disposal or reuse . </a:t>
            </a:r>
          </a:p>
          <a:p>
            <a:pPr marL="457200" indent="-457200">
              <a:buFont typeface="Arial" pitchFamily="34" charset="0"/>
              <a:buChar char="•"/>
            </a:pPr>
            <a:endParaRPr lang="en-IN" sz="2400" dirty="0">
              <a:latin typeface="Baskerville Old Face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IN" sz="2400" dirty="0">
                <a:latin typeface="Baskerville Old Face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Baskerville Old Face" pitchFamily="18" charset="0"/>
                <a:cs typeface="Times New Roman" pitchFamily="18" charset="0"/>
              </a:rPr>
              <a:t>The objective of sewage treatment is to </a:t>
            </a:r>
            <a:r>
              <a:rPr lang="en-US" sz="2400" b="1" dirty="0">
                <a:latin typeface="Baskerville Old Face" pitchFamily="18" charset="0"/>
                <a:cs typeface="Times New Roman" pitchFamily="18" charset="0"/>
              </a:rPr>
              <a:t>produce a disposable effluent without causing harm to the surrounding </a:t>
            </a:r>
            <a:r>
              <a:rPr lang="en-US" sz="2400" dirty="0">
                <a:latin typeface="Baskerville Old Face" pitchFamily="18" charset="0"/>
                <a:cs typeface="Times New Roman" pitchFamily="18" charset="0"/>
              </a:rPr>
              <a:t>environment, and prevent pollution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IN" sz="2400" dirty="0"/>
          </a:p>
        </p:txBody>
      </p:sp>
      <p:sp>
        <p:nvSpPr>
          <p:cNvPr id="6" name="Title 1"/>
          <p:cNvSpPr>
            <a:spLocks noGrp="1"/>
          </p:cNvSpPr>
          <p:nvPr/>
        </p:nvSpPr>
        <p:spPr>
          <a:xfrm>
            <a:off x="792828" y="161899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9pPr>
            <a:extLst/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TREATMENT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539552" cy="68580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886074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763</Words>
  <Application>Microsoft Office PowerPoint</Application>
  <PresentationFormat>On-screen Show (4:3)</PresentationFormat>
  <Paragraphs>85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Arial</vt:lpstr>
      <vt:lpstr>Baskerville Old Face</vt:lpstr>
      <vt:lpstr>Calibri</vt:lpstr>
      <vt:lpstr>Century Gothic</vt:lpstr>
      <vt:lpstr>Papyrus</vt:lpstr>
      <vt:lpstr>Times New Roman</vt:lpstr>
      <vt:lpstr>Tw Cen MT Condensed</vt:lpstr>
      <vt:lpstr>Wingdings</vt:lpstr>
      <vt:lpstr>Wingdings 2</vt:lpstr>
      <vt:lpstr>Office Theme</vt:lpstr>
      <vt:lpstr>PowerPoint Presentation</vt:lpstr>
      <vt:lpstr>SANITATION</vt:lpstr>
      <vt:lpstr>CONTENTS-</vt:lpstr>
      <vt:lpstr>PowerPoint Presentation</vt:lpstr>
      <vt:lpstr>PowerPoint Presentation</vt:lpstr>
      <vt:lpstr>PowerPoint Presentation</vt:lpstr>
      <vt:lpstr>SEWAGE COLLECTION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ara</dc:creator>
  <cp:lastModifiedBy>Admin</cp:lastModifiedBy>
  <cp:revision>23</cp:revision>
  <dcterms:created xsi:type="dcterms:W3CDTF">2014-10-30T16:13:31Z</dcterms:created>
  <dcterms:modified xsi:type="dcterms:W3CDTF">2022-02-14T14:45:57Z</dcterms:modified>
</cp:coreProperties>
</file>