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3.jpg" ContentType="image/jpg"/>
  <Override PartName="/ppt/media/image4.jpg" ContentType="image/jp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0" r:id="rId1"/>
  </p:sldMasterIdLst>
  <p:sldIdLst>
    <p:sldId id="261" r:id="rId2"/>
    <p:sldId id="257" r:id="rId3"/>
    <p:sldId id="258" r:id="rId4"/>
    <p:sldId id="259" r:id="rId5"/>
    <p:sldId id="260" r:id="rId6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67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93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28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2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995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496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02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86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38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70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45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36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5002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1400" y="2209800"/>
            <a:ext cx="6834378" cy="2462213"/>
          </a:xfrm>
        </p:spPr>
        <p:txBody>
          <a:bodyPr/>
          <a:lstStyle/>
          <a:p>
            <a:r>
              <a:rPr lang="en-US" sz="8000" b="1" dirty="0" smtClean="0">
                <a:solidFill>
                  <a:srgbClr val="FF0000"/>
                </a:solidFill>
                <a:latin typeface="Adobe Garamond Pro" panose="02020502060506020403" pitchFamily="18" charset="0"/>
              </a:rPr>
              <a:t>Role of Architect</a:t>
            </a:r>
            <a:endParaRPr lang="en-US" sz="8000" b="1" dirty="0">
              <a:solidFill>
                <a:srgbClr val="FF0000"/>
              </a:solidFill>
              <a:latin typeface="Adobe Garamond Pro" panose="02020502060506020403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10424743" y="6019800"/>
            <a:ext cx="1997456" cy="215444"/>
          </a:xfrm>
        </p:spPr>
        <p:txBody>
          <a:bodyPr>
            <a:normAutofit fontScale="77500" lnSpcReduction="20000"/>
          </a:bodyPr>
          <a:lstStyle/>
          <a:p>
            <a:r>
              <a:rPr lang="en-US" sz="1400" b="1" dirty="0" smtClean="0"/>
              <a:t>Ar. Manish Kumar</a:t>
            </a:r>
            <a:endParaRPr lang="en-US" sz="14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0313" y="381000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4440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61769" y="1297381"/>
            <a:ext cx="6433820" cy="836294"/>
          </a:xfrm>
          <a:prstGeom prst="rect">
            <a:avLst/>
          </a:prstGeom>
        </p:spPr>
        <p:txBody>
          <a:bodyPr vert="horz" wrap="square" lIns="0" tIns="60325" rIns="0" bIns="0" rtlCol="0">
            <a:spAutoFit/>
          </a:bodyPr>
          <a:lstStyle/>
          <a:p>
            <a:pPr marL="286385" marR="5080" indent="-274320">
              <a:lnSpc>
                <a:spcPts val="3030"/>
              </a:lnSpc>
              <a:spcBef>
                <a:spcPts val="475"/>
              </a:spcBef>
              <a:buSzPct val="96428"/>
              <a:buFont typeface="Wingdings"/>
              <a:buChar char=""/>
              <a:tabLst>
                <a:tab pos="330200" algn="l"/>
              </a:tabLst>
            </a:pPr>
            <a:r>
              <a:rPr sz="28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The</a:t>
            </a:r>
            <a:r>
              <a:rPr sz="2800" spc="-114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Art</a:t>
            </a:r>
            <a:r>
              <a:rPr sz="2800" spc="-13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And</a:t>
            </a:r>
            <a:r>
              <a:rPr sz="2800" spc="4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Science</a:t>
            </a:r>
            <a:r>
              <a:rPr sz="2800" spc="3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Of</a:t>
            </a:r>
            <a:r>
              <a:rPr sz="2800" spc="1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Designing</a:t>
            </a:r>
            <a:r>
              <a:rPr sz="2800" spc="-10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And </a:t>
            </a:r>
            <a:r>
              <a:rPr sz="2800" spc="-730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800" spc="-5" dirty="0">
                <a:solidFill>
                  <a:srgbClr val="404040"/>
                </a:solidFill>
                <a:latin typeface="Microsoft Sans Serif"/>
                <a:cs typeface="Microsoft Sans Serif"/>
              </a:rPr>
              <a:t>Constructing</a:t>
            </a:r>
            <a:r>
              <a:rPr sz="2800" spc="25" dirty="0">
                <a:solidFill>
                  <a:srgbClr val="404040"/>
                </a:solidFill>
                <a:latin typeface="Microsoft Sans Serif"/>
                <a:cs typeface="Microsoft Sans Serif"/>
              </a:rPr>
              <a:t> </a:t>
            </a:r>
            <a:r>
              <a:rPr sz="2800" spc="-10" dirty="0">
                <a:solidFill>
                  <a:srgbClr val="404040"/>
                </a:solidFill>
                <a:latin typeface="Microsoft Sans Serif"/>
                <a:cs typeface="Microsoft Sans Serif"/>
              </a:rPr>
              <a:t>Buildings</a:t>
            </a:r>
            <a:endParaRPr sz="2800">
              <a:latin typeface="Microsoft Sans Serif"/>
              <a:cs typeface="Microsoft Sans Serif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961769" y="2133675"/>
            <a:ext cx="7997952" cy="4076699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741423" y="232994"/>
            <a:ext cx="379349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u="none" dirty="0">
                <a:solidFill>
                  <a:srgbClr val="79541B"/>
                </a:solidFill>
                <a:latin typeface="Palatino Linotype"/>
                <a:cs typeface="Palatino Linotype"/>
              </a:rPr>
              <a:t>Architectur</a:t>
            </a:r>
            <a:r>
              <a:rPr sz="4800" u="none" dirty="0">
                <a:solidFill>
                  <a:srgbClr val="79541B"/>
                </a:solidFill>
                <a:latin typeface="Palatino Linotype"/>
                <a:cs typeface="Palatino Linotype"/>
              </a:rPr>
              <a:t>e</a:t>
            </a:r>
            <a:endParaRPr sz="4800">
              <a:latin typeface="Palatino Linotype"/>
              <a:cs typeface="Palatino Linotyp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97280" y="-685800"/>
            <a:ext cx="10058400" cy="14507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ARCHITECTS</a:t>
            </a:r>
            <a:r>
              <a:rPr u="none" spc="-10" dirty="0"/>
              <a:t>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60467" y="719785"/>
            <a:ext cx="544449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solidFill>
                  <a:srgbClr val="212121"/>
                </a:solidFill>
                <a:latin typeface="Microsoft Sans Serif"/>
                <a:cs typeface="Microsoft Sans Serif"/>
              </a:rPr>
              <a:t>A</a:t>
            </a:r>
            <a:r>
              <a:rPr sz="3200" spc="-16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3200" dirty="0">
                <a:solidFill>
                  <a:srgbClr val="212121"/>
                </a:solidFill>
                <a:latin typeface="Microsoft Sans Serif"/>
                <a:cs typeface="Microsoft Sans Serif"/>
              </a:rPr>
              <a:t>Person</a:t>
            </a:r>
            <a:r>
              <a:rPr sz="3200" spc="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3200" dirty="0">
                <a:solidFill>
                  <a:srgbClr val="212121"/>
                </a:solidFill>
                <a:latin typeface="Microsoft Sans Serif"/>
                <a:cs typeface="Microsoft Sans Serif"/>
              </a:rPr>
              <a:t>Who </a:t>
            </a:r>
            <a:r>
              <a:rPr sz="32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Plans,</a:t>
            </a:r>
            <a:r>
              <a:rPr sz="3200" spc="2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32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Designs</a:t>
            </a:r>
            <a:endParaRPr sz="32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26742" y="1186688"/>
            <a:ext cx="819023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Buildings</a:t>
            </a:r>
            <a:r>
              <a:rPr sz="3200" spc="-1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3200" dirty="0">
                <a:solidFill>
                  <a:srgbClr val="212121"/>
                </a:solidFill>
                <a:latin typeface="Microsoft Sans Serif"/>
                <a:cs typeface="Microsoft Sans Serif"/>
              </a:rPr>
              <a:t>And</a:t>
            </a:r>
            <a:r>
              <a:rPr sz="3200" spc="-15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32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Advises</a:t>
            </a:r>
            <a:r>
              <a:rPr sz="3200" spc="20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3200" dirty="0">
                <a:solidFill>
                  <a:srgbClr val="212121"/>
                </a:solidFill>
                <a:latin typeface="Microsoft Sans Serif"/>
                <a:cs typeface="Microsoft Sans Serif"/>
              </a:rPr>
              <a:t>In</a:t>
            </a:r>
            <a:r>
              <a:rPr sz="3200" spc="-2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3200" spc="-10" dirty="0">
                <a:solidFill>
                  <a:srgbClr val="212121"/>
                </a:solidFill>
                <a:latin typeface="Microsoft Sans Serif"/>
                <a:cs typeface="Microsoft Sans Serif"/>
              </a:rPr>
              <a:t>Their</a:t>
            </a:r>
            <a:r>
              <a:rPr sz="3200" spc="25" dirty="0">
                <a:solidFill>
                  <a:srgbClr val="212121"/>
                </a:solidFill>
                <a:latin typeface="Microsoft Sans Serif"/>
                <a:cs typeface="Microsoft Sans Serif"/>
              </a:rPr>
              <a:t> </a:t>
            </a:r>
            <a:r>
              <a:rPr sz="3200" spc="-5" dirty="0">
                <a:solidFill>
                  <a:srgbClr val="212121"/>
                </a:solidFill>
                <a:latin typeface="Microsoft Sans Serif"/>
                <a:cs typeface="Microsoft Sans Serif"/>
              </a:rPr>
              <a:t>Constructions.</a:t>
            </a:r>
            <a:endParaRPr sz="3200" dirty="0">
              <a:latin typeface="Microsoft Sans Serif"/>
              <a:cs typeface="Microsoft Sans Serif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87496" y="2569464"/>
            <a:ext cx="4419600" cy="298094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0194" y="347218"/>
            <a:ext cx="7153275" cy="1266825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pPr marL="12700" marR="5080">
              <a:lnSpc>
                <a:spcPts val="4490"/>
              </a:lnSpc>
              <a:spcBef>
                <a:spcPts val="910"/>
              </a:spcBef>
            </a:pPr>
            <a:r>
              <a:rPr sz="4400" u="none" spc="-15" dirty="0">
                <a:solidFill>
                  <a:srgbClr val="092727"/>
                </a:solidFill>
              </a:rPr>
              <a:t>ROLE </a:t>
            </a:r>
            <a:r>
              <a:rPr sz="4400" u="none" spc="-5" dirty="0">
                <a:solidFill>
                  <a:srgbClr val="092727"/>
                </a:solidFill>
              </a:rPr>
              <a:t>OF</a:t>
            </a:r>
            <a:r>
              <a:rPr sz="4400" u="none" dirty="0">
                <a:solidFill>
                  <a:srgbClr val="092727"/>
                </a:solidFill>
              </a:rPr>
              <a:t> </a:t>
            </a:r>
            <a:r>
              <a:rPr sz="4400" u="none" spc="-35" dirty="0">
                <a:solidFill>
                  <a:srgbClr val="092727"/>
                </a:solidFill>
              </a:rPr>
              <a:t>VARIOUS</a:t>
            </a:r>
            <a:r>
              <a:rPr sz="4400" u="none" spc="-15" dirty="0">
                <a:solidFill>
                  <a:srgbClr val="092727"/>
                </a:solidFill>
              </a:rPr>
              <a:t> </a:t>
            </a:r>
            <a:r>
              <a:rPr sz="4400" u="none" spc="-10" dirty="0">
                <a:solidFill>
                  <a:srgbClr val="092727"/>
                </a:solidFill>
              </a:rPr>
              <a:t>AGENCIES</a:t>
            </a:r>
            <a:r>
              <a:rPr sz="4400" u="none" spc="-5" dirty="0">
                <a:solidFill>
                  <a:srgbClr val="092727"/>
                </a:solidFill>
              </a:rPr>
              <a:t> </a:t>
            </a:r>
            <a:r>
              <a:rPr sz="4400" u="none" dirty="0">
                <a:solidFill>
                  <a:srgbClr val="092727"/>
                </a:solidFill>
              </a:rPr>
              <a:t>IN </a:t>
            </a:r>
            <a:r>
              <a:rPr sz="4400" u="none" spc="-980" dirty="0">
                <a:solidFill>
                  <a:srgbClr val="092727"/>
                </a:solidFill>
              </a:rPr>
              <a:t> </a:t>
            </a:r>
            <a:r>
              <a:rPr sz="4400" u="none" dirty="0">
                <a:solidFill>
                  <a:srgbClr val="092727"/>
                </a:solidFill>
              </a:rPr>
              <a:t>PLANNING</a:t>
            </a:r>
            <a:r>
              <a:rPr sz="4400" u="none" spc="-10" dirty="0">
                <a:solidFill>
                  <a:srgbClr val="092727"/>
                </a:solidFill>
              </a:rPr>
              <a:t> </a:t>
            </a:r>
            <a:r>
              <a:rPr sz="4400" u="none" spc="-5" dirty="0">
                <a:solidFill>
                  <a:srgbClr val="092727"/>
                </a:solidFill>
              </a:rPr>
              <a:t>OF</a:t>
            </a:r>
            <a:r>
              <a:rPr sz="4400" u="none" spc="-10" dirty="0">
                <a:solidFill>
                  <a:srgbClr val="092727"/>
                </a:solidFill>
              </a:rPr>
              <a:t> </a:t>
            </a:r>
            <a:r>
              <a:rPr sz="4400" u="none" dirty="0">
                <a:solidFill>
                  <a:srgbClr val="092727"/>
                </a:solidFill>
              </a:rPr>
              <a:t>BUILDING</a:t>
            </a:r>
            <a:r>
              <a:rPr sz="4400" u="none" spc="-5" dirty="0">
                <a:solidFill>
                  <a:srgbClr val="092727"/>
                </a:solidFill>
              </a:rPr>
              <a:t> :-</a:t>
            </a:r>
            <a:endParaRPr sz="44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041144" y="2025650"/>
          <a:ext cx="6521450" cy="37573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11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7743">
                <a:tc>
                  <a:txBody>
                    <a:bodyPr/>
                    <a:lstStyle/>
                    <a:p>
                      <a:pPr marL="31750">
                        <a:lnSpc>
                          <a:spcPts val="2085"/>
                        </a:lnSpc>
                        <a:tabLst>
                          <a:tab pos="488315" algn="l"/>
                        </a:tabLst>
                      </a:pPr>
                      <a:r>
                        <a:rPr sz="2200" b="1" spc="-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1.	</a:t>
                      </a:r>
                      <a:r>
                        <a:rPr sz="2200" b="1" u="heavy" spc="-10" dirty="0">
                          <a:solidFill>
                            <a:srgbClr val="404040"/>
                          </a:solidFill>
                          <a:uFill>
                            <a:solidFill>
                              <a:srgbClr val="404040"/>
                            </a:solidFill>
                          </a:uFill>
                          <a:latin typeface="Calibri"/>
                          <a:cs typeface="Calibri"/>
                        </a:rPr>
                        <a:t>ARCHITECT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61060">
                        <a:lnSpc>
                          <a:spcPts val="2085"/>
                        </a:lnSpc>
                      </a:pPr>
                      <a:r>
                        <a:rPr sz="2200" spc="-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35%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10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488315" algn="l"/>
                        </a:tabLst>
                      </a:pPr>
                      <a:r>
                        <a:rPr sz="2200" spc="-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2.	QUNTITY</a:t>
                      </a:r>
                      <a:r>
                        <a:rPr sz="2200" spc="-1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2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SURVEYOR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L="927735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200" spc="-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23%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873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912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488315" algn="l"/>
                        </a:tabLst>
                      </a:pPr>
                      <a:r>
                        <a:rPr sz="2200" spc="-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3.	</a:t>
                      </a:r>
                      <a:r>
                        <a:rPr sz="2200" spc="-1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STRUCTURAL</a:t>
                      </a:r>
                      <a:r>
                        <a:rPr sz="2200" spc="2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ENGINEER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L="966469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200" spc="-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18%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873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709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488315" algn="l"/>
                        </a:tabLst>
                      </a:pPr>
                      <a:r>
                        <a:rPr sz="2200" spc="-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4.	</a:t>
                      </a:r>
                      <a:r>
                        <a:rPr sz="2200" spc="-1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SERVICE</a:t>
                      </a:r>
                      <a:r>
                        <a:rPr sz="2200" spc="-1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ENGINEER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R="8445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200" spc="-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12%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873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16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488315" algn="l"/>
                        </a:tabLst>
                      </a:pPr>
                      <a:r>
                        <a:rPr sz="2200" spc="-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5.	</a:t>
                      </a:r>
                      <a:r>
                        <a:rPr sz="2200" spc="-1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MANAGEMENT</a:t>
                      </a:r>
                      <a:r>
                        <a:rPr sz="2200" spc="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4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CONSULTANT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R="144145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200" spc="-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4%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873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97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488315" algn="l"/>
                        </a:tabLst>
                      </a:pPr>
                      <a:r>
                        <a:rPr sz="2200" spc="-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6.	LANDSCAPE</a:t>
                      </a:r>
                      <a:r>
                        <a:rPr sz="2200" spc="-2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ARCHITECT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R="8890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200" spc="-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2%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873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684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488315" algn="l"/>
                          <a:tab pos="1852930" algn="l"/>
                        </a:tabLst>
                      </a:pPr>
                      <a:r>
                        <a:rPr sz="2200" spc="-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7.	</a:t>
                      </a:r>
                      <a:r>
                        <a:rPr sz="2200" spc="-1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SPECIALIST	DESIGNER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R="6223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200" spc="-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2%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8735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802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305"/>
                        </a:spcBef>
                        <a:tabLst>
                          <a:tab pos="488315" algn="l"/>
                        </a:tabLst>
                      </a:pPr>
                      <a:r>
                        <a:rPr sz="2200" spc="-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8.	</a:t>
                      </a:r>
                      <a:r>
                        <a:rPr sz="2200" spc="-2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VARIOUS</a:t>
                      </a:r>
                      <a:r>
                        <a:rPr sz="2200" spc="2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2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OTHER</a:t>
                      </a:r>
                      <a:r>
                        <a:rPr sz="2200" spc="3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40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CONSULTANTS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873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2200" spc="-5" dirty="0">
                          <a:solidFill>
                            <a:srgbClr val="404040"/>
                          </a:solidFill>
                          <a:latin typeface="Calibri"/>
                          <a:cs typeface="Calibri"/>
                        </a:rPr>
                        <a:t>4%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38735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2060194" y="5918708"/>
            <a:ext cx="54209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0" dirty="0">
                <a:solidFill>
                  <a:srgbClr val="404040"/>
                </a:solidFill>
                <a:latin typeface="Calibri"/>
                <a:cs typeface="Calibri"/>
              </a:rPr>
              <a:t>(such</a:t>
            </a:r>
            <a:r>
              <a:rPr sz="22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200" spc="-5" dirty="0">
                <a:solidFill>
                  <a:srgbClr val="404040"/>
                </a:solidFill>
                <a:latin typeface="Calibri"/>
                <a:cs typeface="Calibri"/>
              </a:rPr>
              <a:t>as</a:t>
            </a:r>
            <a:r>
              <a:rPr sz="2200" spc="2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04040"/>
                </a:solidFill>
                <a:latin typeface="Calibri"/>
                <a:cs typeface="Calibri"/>
              </a:rPr>
              <a:t>environmentalist,interior</a:t>
            </a:r>
            <a:r>
              <a:rPr sz="22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200" spc="-10" dirty="0">
                <a:solidFill>
                  <a:srgbClr val="404040"/>
                </a:solidFill>
                <a:latin typeface="Calibri"/>
                <a:cs typeface="Calibri"/>
              </a:rPr>
              <a:t>designer</a:t>
            </a:r>
            <a:r>
              <a:rPr sz="2200" spc="3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2200" spc="-15" dirty="0">
                <a:solidFill>
                  <a:srgbClr val="404040"/>
                </a:solidFill>
                <a:latin typeface="Calibri"/>
                <a:cs typeface="Calibri"/>
              </a:rPr>
              <a:t>etc.)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60194" y="835609"/>
            <a:ext cx="8942070" cy="1732280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286385" marR="5080" indent="-274320">
              <a:lnSpc>
                <a:spcPts val="4320"/>
              </a:lnSpc>
              <a:spcBef>
                <a:spcPts val="640"/>
              </a:spcBef>
              <a:buFont typeface="Microsoft Sans Serif"/>
              <a:buChar char="▪"/>
              <a:tabLst>
                <a:tab pos="287020" algn="l"/>
              </a:tabLst>
            </a:pPr>
            <a:r>
              <a:rPr sz="4000" spc="-5" dirty="0">
                <a:solidFill>
                  <a:srgbClr val="404040"/>
                </a:solidFill>
                <a:latin typeface="Calibri"/>
                <a:cs typeface="Calibri"/>
              </a:rPr>
              <a:t>The </a:t>
            </a:r>
            <a:r>
              <a:rPr sz="4000" spc="-15" dirty="0">
                <a:solidFill>
                  <a:srgbClr val="404040"/>
                </a:solidFill>
                <a:latin typeface="Calibri"/>
                <a:cs typeface="Calibri"/>
              </a:rPr>
              <a:t>Expression</a:t>
            </a:r>
            <a:r>
              <a:rPr sz="4000" spc="1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4000" spc="-5" dirty="0">
                <a:solidFill>
                  <a:srgbClr val="404040"/>
                </a:solidFill>
                <a:latin typeface="Calibri"/>
                <a:cs typeface="Calibri"/>
              </a:rPr>
              <a:t>Of Building</a:t>
            </a:r>
            <a:r>
              <a:rPr sz="4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404040"/>
                </a:solidFill>
                <a:latin typeface="Calibri"/>
                <a:cs typeface="Calibri"/>
              </a:rPr>
              <a:t>Depends</a:t>
            </a:r>
            <a:r>
              <a:rPr sz="4000" spc="-5" dirty="0">
                <a:solidFill>
                  <a:srgbClr val="404040"/>
                </a:solidFill>
                <a:latin typeface="Calibri"/>
                <a:cs typeface="Calibri"/>
              </a:rPr>
              <a:t> Upon </a:t>
            </a:r>
            <a:r>
              <a:rPr sz="4000" spc="-89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4000" spc="-5" dirty="0">
                <a:solidFill>
                  <a:srgbClr val="404040"/>
                </a:solidFill>
                <a:latin typeface="Calibri"/>
                <a:cs typeface="Calibri"/>
              </a:rPr>
              <a:t>Composition</a:t>
            </a:r>
            <a:r>
              <a:rPr sz="4000" spc="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4000" spc="-5" dirty="0">
                <a:solidFill>
                  <a:srgbClr val="404040"/>
                </a:solidFill>
                <a:latin typeface="Calibri"/>
                <a:cs typeface="Calibri"/>
              </a:rPr>
              <a:t>Of Plan</a:t>
            </a:r>
            <a:r>
              <a:rPr sz="4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4000" spc="-5" dirty="0">
                <a:solidFill>
                  <a:srgbClr val="404040"/>
                </a:solidFill>
                <a:latin typeface="Calibri"/>
                <a:cs typeface="Calibri"/>
              </a:rPr>
              <a:t>And</a:t>
            </a:r>
            <a:r>
              <a:rPr sz="4000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4000" spc="-20" dirty="0">
                <a:solidFill>
                  <a:srgbClr val="404040"/>
                </a:solidFill>
                <a:latin typeface="Calibri"/>
                <a:cs typeface="Calibri"/>
              </a:rPr>
              <a:t>Architectural </a:t>
            </a:r>
            <a:r>
              <a:rPr sz="4000" spc="-15" dirty="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sz="4000" spc="-10" dirty="0">
                <a:solidFill>
                  <a:srgbClr val="404040"/>
                </a:solidFill>
                <a:latin typeface="Calibri"/>
                <a:cs typeface="Calibri"/>
              </a:rPr>
              <a:t>Design </a:t>
            </a:r>
            <a:r>
              <a:rPr sz="4000" spc="-5" dirty="0">
                <a:solidFill>
                  <a:srgbClr val="404040"/>
                </a:solidFill>
                <a:latin typeface="Calibri"/>
                <a:cs typeface="Calibri"/>
              </a:rPr>
              <a:t>Of Structure</a:t>
            </a:r>
            <a:r>
              <a:rPr sz="2400" spc="-5" dirty="0">
                <a:solidFill>
                  <a:srgbClr val="404040"/>
                </a:solidFill>
                <a:latin typeface="Calibri"/>
                <a:cs typeface="Calibri"/>
              </a:rPr>
              <a:t>.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</TotalTime>
  <Words>95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Adobe Garamond Pro</vt:lpstr>
      <vt:lpstr>Calibri</vt:lpstr>
      <vt:lpstr>Calibri Light</vt:lpstr>
      <vt:lpstr>Microsoft Sans Serif</vt:lpstr>
      <vt:lpstr>Palatino Linotype</vt:lpstr>
      <vt:lpstr>Wingdings</vt:lpstr>
      <vt:lpstr>Retrospect</vt:lpstr>
      <vt:lpstr>Role of Architect</vt:lpstr>
      <vt:lpstr>Architecture</vt:lpstr>
      <vt:lpstr>ARCHITECTS:</vt:lpstr>
      <vt:lpstr>ROLE OF VARIOUS AGENCIES IN  PLANNING OF BUILDING :-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Architect</dc:title>
  <cp:lastModifiedBy>Admin</cp:lastModifiedBy>
  <cp:revision>1</cp:revision>
  <dcterms:created xsi:type="dcterms:W3CDTF">2022-09-06T17:52:49Z</dcterms:created>
  <dcterms:modified xsi:type="dcterms:W3CDTF">2022-09-06T18:01:58Z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2015-10-28T00:00:00Z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2022-09-06T00:00:00Z</vt:filetime>
  </property>
</Properties>
</file>