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3" r:id="rId3"/>
    <p:sldId id="280" r:id="rId4"/>
    <p:sldId id="284" r:id="rId5"/>
    <p:sldId id="279" r:id="rId6"/>
    <p:sldId id="285" r:id="rId7"/>
    <p:sldId id="287" r:id="rId8"/>
    <p:sldId id="278" r:id="rId9"/>
    <p:sldId id="286" r:id="rId10"/>
    <p:sldId id="277" r:id="rId11"/>
    <p:sldId id="27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2D47FE-E477-4749-B260-9889F0399CD3}" v="454" dt="2021-09-24T06:45:51.629"/>
    <p1510:client id="{87B51B55-2427-449F-AA9E-3016342F69DC}" v="126" dt="2021-11-30T05:13:46.455"/>
    <p1510:client id="{E23A4C11-8147-45E9-9A36-90FFE4B40EBE}" v="65" dt="2021-09-22T06:33:05.664"/>
    <p1510:client id="{EFC58AA7-102F-4B5E-85D8-7D7BE2023F7C}" v="349" dt="2021-09-22T06:26:21.7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Relationship Id="rId35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4065389"/>
            <a:ext cx="597095" cy="2792730"/>
          </a:xfrm>
          <a:custGeom>
            <a:avLst/>
            <a:gdLst/>
            <a:ahLst/>
            <a:cxnLst/>
            <a:rect l="l" t="t" r="r" b="b"/>
            <a:pathLst>
              <a:path w="485140" h="2792729">
                <a:moveTo>
                  <a:pt x="0" y="0"/>
                </a:moveTo>
                <a:lnTo>
                  <a:pt x="0" y="2792608"/>
                </a:lnTo>
                <a:lnTo>
                  <a:pt x="484569" y="2792608"/>
                </a:lnTo>
                <a:lnTo>
                  <a:pt x="0" y="0"/>
                </a:lnTo>
                <a:close/>
              </a:path>
            </a:pathLst>
          </a:custGeom>
          <a:solidFill>
            <a:srgbClr val="5FCAEE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840963" y="4181702"/>
            <a:ext cx="5351194" cy="2676525"/>
          </a:xfrm>
          <a:custGeom>
            <a:avLst/>
            <a:gdLst/>
            <a:ahLst/>
            <a:cxnLst/>
            <a:rect l="l" t="t" r="r" b="b"/>
            <a:pathLst>
              <a:path w="4347845" h="2676525">
                <a:moveTo>
                  <a:pt x="0" y="2676297"/>
                </a:moveTo>
                <a:lnTo>
                  <a:pt x="4347717" y="0"/>
                </a:lnTo>
              </a:path>
            </a:pathLst>
          </a:custGeom>
          <a:ln w="9144">
            <a:solidFill>
              <a:srgbClr val="5FCA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389714" y="0"/>
            <a:ext cx="1625600" cy="6858000"/>
          </a:xfrm>
          <a:custGeom>
            <a:avLst/>
            <a:gdLst/>
            <a:ahLst/>
            <a:cxnLst/>
            <a:rect l="l" t="t" r="r" b="b"/>
            <a:pathLst>
              <a:path w="1320800" h="6858000">
                <a:moveTo>
                  <a:pt x="0" y="0"/>
                </a:moveTo>
                <a:lnTo>
                  <a:pt x="1320800" y="6857999"/>
                </a:lnTo>
              </a:path>
            </a:pathLst>
          </a:custGeom>
          <a:ln w="9144">
            <a:solidFill>
              <a:srgbClr val="5FCA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189283" y="0"/>
            <a:ext cx="3003452" cy="6858000"/>
          </a:xfrm>
          <a:custGeom>
            <a:avLst/>
            <a:gdLst/>
            <a:ahLst/>
            <a:cxnLst/>
            <a:rect l="l" t="t" r="r" b="b"/>
            <a:pathLst>
              <a:path w="2440304" h="6858000">
                <a:moveTo>
                  <a:pt x="2191676" y="0"/>
                </a:moveTo>
                <a:lnTo>
                  <a:pt x="0" y="6857998"/>
                </a:lnTo>
                <a:lnTo>
                  <a:pt x="2439707" y="6857998"/>
                </a:lnTo>
                <a:lnTo>
                  <a:pt x="2439707" y="8218"/>
                </a:lnTo>
                <a:lnTo>
                  <a:pt x="2191676" y="0"/>
                </a:lnTo>
                <a:close/>
              </a:path>
            </a:pathLst>
          </a:custGeom>
          <a:solidFill>
            <a:srgbClr val="5FCAEE">
              <a:alpha val="3607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609431" y="0"/>
            <a:ext cx="2582985" cy="6858000"/>
          </a:xfrm>
          <a:custGeom>
            <a:avLst/>
            <a:gdLst/>
            <a:ahLst/>
            <a:cxnLst/>
            <a:rect l="l" t="t" r="r" b="b"/>
            <a:pathLst>
              <a:path w="2098675" h="6858000">
                <a:moveTo>
                  <a:pt x="2098337" y="0"/>
                </a:moveTo>
                <a:lnTo>
                  <a:pt x="0" y="0"/>
                </a:lnTo>
                <a:lnTo>
                  <a:pt x="1300903" y="6857996"/>
                </a:lnTo>
                <a:lnTo>
                  <a:pt x="2098337" y="6857996"/>
                </a:lnTo>
                <a:lnTo>
                  <a:pt x="2098337" y="0"/>
                </a:lnTo>
                <a:close/>
              </a:path>
            </a:pathLst>
          </a:custGeom>
          <a:solidFill>
            <a:srgbClr val="5FCAEE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851394" y="3920278"/>
            <a:ext cx="3341077" cy="2938145"/>
          </a:xfrm>
          <a:custGeom>
            <a:avLst/>
            <a:gdLst/>
            <a:ahLst/>
            <a:cxnLst/>
            <a:rect l="l" t="t" r="r" b="b"/>
            <a:pathLst>
              <a:path w="2714625" h="2938145">
                <a:moveTo>
                  <a:pt x="2714242" y="0"/>
                </a:moveTo>
                <a:lnTo>
                  <a:pt x="0" y="2937720"/>
                </a:lnTo>
                <a:lnTo>
                  <a:pt x="2714242" y="2937720"/>
                </a:lnTo>
                <a:lnTo>
                  <a:pt x="2714242" y="0"/>
                </a:lnTo>
                <a:close/>
              </a:path>
            </a:pathLst>
          </a:custGeom>
          <a:solidFill>
            <a:srgbClr val="17AFE3">
              <a:alpha val="6588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9349873" y="0"/>
            <a:ext cx="2842455" cy="6858000"/>
          </a:xfrm>
          <a:custGeom>
            <a:avLst/>
            <a:gdLst/>
            <a:ahLst/>
            <a:cxnLst/>
            <a:rect l="l" t="t" r="r" b="b"/>
            <a:pathLst>
              <a:path w="2309495" h="6858000">
                <a:moveTo>
                  <a:pt x="2309228" y="0"/>
                </a:moveTo>
                <a:lnTo>
                  <a:pt x="0" y="0"/>
                </a:lnTo>
                <a:lnTo>
                  <a:pt x="2009761" y="6857996"/>
                </a:lnTo>
                <a:lnTo>
                  <a:pt x="2309228" y="6849822"/>
                </a:lnTo>
                <a:lnTo>
                  <a:pt x="2309228" y="0"/>
                </a:lnTo>
                <a:close/>
              </a:path>
            </a:pathLst>
          </a:custGeom>
          <a:solidFill>
            <a:srgbClr val="17AFE3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1060957" y="0"/>
            <a:ext cx="1131668" cy="6858000"/>
          </a:xfrm>
          <a:custGeom>
            <a:avLst/>
            <a:gdLst/>
            <a:ahLst/>
            <a:cxnLst/>
            <a:rect l="l" t="t" r="r" b="b"/>
            <a:pathLst>
              <a:path w="919479" h="6858000">
                <a:moveTo>
                  <a:pt x="918971" y="0"/>
                </a:moveTo>
                <a:lnTo>
                  <a:pt x="732955" y="0"/>
                </a:lnTo>
                <a:lnTo>
                  <a:pt x="0" y="6857996"/>
                </a:lnTo>
                <a:lnTo>
                  <a:pt x="918971" y="6857996"/>
                </a:lnTo>
                <a:lnTo>
                  <a:pt x="918971" y="0"/>
                </a:lnTo>
                <a:close/>
              </a:path>
            </a:pathLst>
          </a:custGeom>
          <a:solidFill>
            <a:srgbClr val="2D83C3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794400" y="0"/>
            <a:ext cx="1398172" cy="6858000"/>
          </a:xfrm>
          <a:custGeom>
            <a:avLst/>
            <a:gdLst/>
            <a:ahLst/>
            <a:cxnLst/>
            <a:rect l="l" t="t" r="r" b="b"/>
            <a:pathLst>
              <a:path w="1136015" h="6858000">
                <a:moveTo>
                  <a:pt x="1135550" y="0"/>
                </a:moveTo>
                <a:lnTo>
                  <a:pt x="0" y="0"/>
                </a:lnTo>
                <a:lnTo>
                  <a:pt x="1015027" y="6857996"/>
                </a:lnTo>
                <a:lnTo>
                  <a:pt x="1135550" y="6857996"/>
                </a:lnTo>
                <a:lnTo>
                  <a:pt x="1135550" y="0"/>
                </a:lnTo>
                <a:close/>
              </a:path>
            </a:pathLst>
          </a:custGeom>
          <a:solidFill>
            <a:srgbClr val="226192">
              <a:alpha val="8195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0758971" y="4917482"/>
            <a:ext cx="1433342" cy="1940560"/>
          </a:xfrm>
          <a:custGeom>
            <a:avLst/>
            <a:gdLst/>
            <a:ahLst/>
            <a:cxnLst/>
            <a:rect l="l" t="t" r="r" b="b"/>
            <a:pathLst>
              <a:path w="1164590" h="1940559">
                <a:moveTo>
                  <a:pt x="1164334" y="0"/>
                </a:moveTo>
                <a:lnTo>
                  <a:pt x="0" y="1940515"/>
                </a:lnTo>
                <a:lnTo>
                  <a:pt x="1164334" y="1935512"/>
                </a:lnTo>
                <a:lnTo>
                  <a:pt x="1164334" y="0"/>
                </a:lnTo>
                <a:close/>
              </a:path>
            </a:pathLst>
          </a:custGeom>
          <a:solidFill>
            <a:srgbClr val="17AFE3">
              <a:alpha val="6588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2851" y="131826"/>
            <a:ext cx="726283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3912" y="1023896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065" algn="just">
              <a:spcBef>
                <a:spcPts val="505"/>
              </a:spcBef>
              <a:tabLst>
                <a:tab pos="299720" algn="l"/>
              </a:tabLst>
            </a:pPr>
            <a:r>
              <a:rPr lang="en-US" sz="3200" b="1" smtClean="0"/>
              <a:t>PROFESSIONAL PRACTICE -I</a:t>
            </a:r>
            <a:endParaRPr lang="en-IN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3288740" y="6062690"/>
            <a:ext cx="40863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Topic – Council of Architecture</a:t>
            </a:r>
          </a:p>
          <a:p>
            <a:r>
              <a:rPr lang="en-US" dirty="0" smtClean="0"/>
              <a:t>Presented by:- </a:t>
            </a:r>
            <a:r>
              <a:rPr lang="en-US" dirty="0" err="1" smtClean="0"/>
              <a:t>Kavita</a:t>
            </a:r>
            <a:r>
              <a:rPr lang="en-US" dirty="0" smtClean="0"/>
              <a:t> </a:t>
            </a:r>
            <a:r>
              <a:rPr lang="en-US" dirty="0" err="1" smtClean="0"/>
              <a:t>Nagpal</a:t>
            </a:r>
            <a:endParaRPr lang="en-IN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47552" y="100258"/>
            <a:ext cx="1019175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23619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3882" y="513567"/>
            <a:ext cx="8067072" cy="4355038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299085" indent="-287020">
              <a:spcBef>
                <a:spcPts val="88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pc="-5" dirty="0">
                <a:latin typeface="Times New Roman"/>
                <a:cs typeface="Times New Roman"/>
              </a:rPr>
              <a:t>Powers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withdrawing</a:t>
            </a:r>
            <a:r>
              <a:rPr spc="4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recognition</a:t>
            </a:r>
            <a:r>
              <a:rPr spc="4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under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certain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circumstances</a:t>
            </a:r>
            <a:r>
              <a:rPr spc="3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and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prescribing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minimum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standard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architectural</a:t>
            </a:r>
            <a:r>
              <a:rPr spc="4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education.</a:t>
            </a:r>
            <a:endParaRPr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78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pc="-5" dirty="0">
                <a:latin typeface="Times New Roman"/>
                <a:cs typeface="Times New Roman"/>
              </a:rPr>
              <a:t>To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prescribe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standards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professional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conduct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and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etiquette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and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code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ethics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for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architects.</a:t>
            </a:r>
            <a:endParaRPr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78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pc="-5" dirty="0">
                <a:latin typeface="Times New Roman"/>
                <a:cs typeface="Times New Roman"/>
              </a:rPr>
              <a:t>Powers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to</a:t>
            </a:r>
            <a:r>
              <a:rPr spc="-10" dirty="0">
                <a:latin typeface="Times New Roman"/>
                <a:cs typeface="Times New Roman"/>
              </a:rPr>
              <a:t> make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regulations.</a:t>
            </a:r>
            <a:endParaRPr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dirty="0">
              <a:latin typeface="Times New Roman"/>
              <a:cs typeface="Times New Roman"/>
            </a:endParaRPr>
          </a:p>
          <a:p>
            <a:pPr>
              <a:spcBef>
                <a:spcPts val="55"/>
              </a:spcBef>
            </a:pPr>
            <a:endParaRPr dirty="0">
              <a:latin typeface="Times New Roman"/>
              <a:cs typeface="Times New Roman"/>
            </a:endParaRPr>
          </a:p>
          <a:p>
            <a:pPr marL="299085" indent="-287020"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b="1" spc="-5" dirty="0">
                <a:latin typeface="Times New Roman"/>
                <a:cs typeface="Times New Roman"/>
              </a:rPr>
              <a:t>QUALIFICATIONS</a:t>
            </a:r>
            <a:r>
              <a:rPr b="1" spc="30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FOR</a:t>
            </a:r>
            <a:r>
              <a:rPr b="1" spc="-15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REGISTRATION</a:t>
            </a:r>
            <a:endParaRPr dirty="0">
              <a:latin typeface="Times New Roman"/>
              <a:cs typeface="Times New Roman"/>
            </a:endParaRPr>
          </a:p>
          <a:p>
            <a:pPr marL="12700">
              <a:spcBef>
                <a:spcPts val="869"/>
              </a:spcBef>
            </a:pPr>
            <a:r>
              <a:rPr dirty="0">
                <a:latin typeface="Times New Roman"/>
                <a:cs typeface="Times New Roman"/>
              </a:rPr>
              <a:t>Section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14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read</a:t>
            </a:r>
            <a:r>
              <a:rPr spc="-5" dirty="0">
                <a:latin typeface="Times New Roman"/>
                <a:cs typeface="Times New Roman"/>
              </a:rPr>
              <a:t> with </a:t>
            </a:r>
            <a:r>
              <a:rPr dirty="0">
                <a:latin typeface="Times New Roman"/>
                <a:cs typeface="Times New Roman"/>
              </a:rPr>
              <a:t>schedule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prescribes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the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following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qualifications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for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the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purpose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ofregistration:</a:t>
            </a:r>
          </a:p>
          <a:p>
            <a:pPr marL="147320" indent="-135255">
              <a:spcBef>
                <a:spcPts val="840"/>
              </a:spcBef>
              <a:buSzPct val="92857"/>
              <a:buAutoNum type="arabicPeriod"/>
              <a:tabLst>
                <a:tab pos="147955" algn="l"/>
              </a:tabLst>
            </a:pPr>
            <a:r>
              <a:rPr b="1" dirty="0">
                <a:latin typeface="Times New Roman"/>
                <a:cs typeface="Times New Roman"/>
              </a:rPr>
              <a:t>BACHELOR</a:t>
            </a:r>
            <a:r>
              <a:rPr b="1" spc="-3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OF</a:t>
            </a:r>
            <a:r>
              <a:rPr b="1" spc="-25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ARCHITECTS</a:t>
            </a:r>
            <a:endParaRPr dirty="0">
              <a:latin typeface="Times New Roman"/>
              <a:cs typeface="Times New Roman"/>
            </a:endParaRPr>
          </a:p>
          <a:p>
            <a:pPr marL="147320" indent="-135255">
              <a:spcBef>
                <a:spcPts val="840"/>
              </a:spcBef>
              <a:buSzPct val="92857"/>
              <a:buAutoNum type="arabicPeriod"/>
              <a:tabLst>
                <a:tab pos="147955" algn="l"/>
              </a:tabLst>
            </a:pPr>
            <a:r>
              <a:rPr b="1" spc="-5" dirty="0">
                <a:latin typeface="Times New Roman"/>
                <a:cs typeface="Times New Roman"/>
              </a:rPr>
              <a:t>DIPLOMAS</a:t>
            </a:r>
            <a:r>
              <a:rPr b="1" spc="-1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IN</a:t>
            </a:r>
            <a:r>
              <a:rPr b="1" spc="-25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ARCHITECTURE</a:t>
            </a:r>
            <a:endParaRPr dirty="0">
              <a:latin typeface="Times New Roman"/>
              <a:cs typeface="Times New Roman"/>
            </a:endParaRPr>
          </a:p>
          <a:p>
            <a:pPr marL="190500" indent="-178435">
              <a:spcBef>
                <a:spcPts val="840"/>
              </a:spcBef>
              <a:buSzPct val="92857"/>
              <a:buAutoNum type="arabicPeriod"/>
              <a:tabLst>
                <a:tab pos="191135" algn="l"/>
              </a:tabLst>
            </a:pPr>
            <a:r>
              <a:rPr b="1" spc="-5" dirty="0">
                <a:latin typeface="Times New Roman"/>
                <a:cs typeface="Times New Roman"/>
              </a:rPr>
              <a:t>MEMBERSHIP </a:t>
            </a:r>
            <a:r>
              <a:rPr b="1" dirty="0">
                <a:latin typeface="Times New Roman"/>
                <a:cs typeface="Times New Roman"/>
              </a:rPr>
              <a:t>OF</a:t>
            </a:r>
            <a:r>
              <a:rPr b="1" spc="-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THE </a:t>
            </a:r>
            <a:r>
              <a:rPr b="1" spc="-5" dirty="0">
                <a:latin typeface="Times New Roman"/>
                <a:cs typeface="Times New Roman"/>
              </a:rPr>
              <a:t>INDIAN</a:t>
            </a:r>
            <a:r>
              <a:rPr b="1" dirty="0">
                <a:latin typeface="Times New Roman"/>
                <a:cs typeface="Times New Roman"/>
              </a:rPr>
              <a:t> INSTITUTE</a:t>
            </a:r>
            <a:r>
              <a:rPr b="1" spc="1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OF </a:t>
            </a:r>
            <a:r>
              <a:rPr b="1" spc="-5" dirty="0">
                <a:latin typeface="Times New Roman"/>
                <a:cs typeface="Times New Roman"/>
              </a:rPr>
              <a:t>ARCHITECTS</a:t>
            </a:r>
            <a:endParaRPr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11370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373124" y="3035"/>
            <a:ext cx="3082290" cy="481330"/>
            <a:chOff x="230124" y="3035"/>
            <a:chExt cx="3082290" cy="48133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4438" y="139120"/>
              <a:ext cx="1788970" cy="15876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0124" y="317017"/>
              <a:ext cx="2945130" cy="2194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35479" y="3035"/>
              <a:ext cx="1376933" cy="480834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352499" y="43433"/>
            <a:ext cx="29540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160" dirty="0"/>
              <a:t>ARC</a:t>
            </a:r>
            <a:r>
              <a:rPr spc="165" dirty="0"/>
              <a:t>H</a:t>
            </a:r>
            <a:r>
              <a:rPr spc="160" dirty="0"/>
              <a:t>I</a:t>
            </a:r>
            <a:r>
              <a:rPr spc="165" dirty="0"/>
              <a:t>TE</a:t>
            </a:r>
            <a:r>
              <a:rPr spc="160" dirty="0"/>
              <a:t>C</a:t>
            </a:r>
            <a:r>
              <a:rPr spc="165" dirty="0"/>
              <a:t>T</a:t>
            </a:r>
            <a:r>
              <a:rPr dirty="0"/>
              <a:t>’</a:t>
            </a:r>
            <a:r>
              <a:rPr spc="-285" dirty="0"/>
              <a:t> </a:t>
            </a:r>
            <a:r>
              <a:rPr dirty="0"/>
              <a:t>S</a:t>
            </a:r>
            <a:r>
              <a:rPr spc="-85" dirty="0"/>
              <a:t> </a:t>
            </a:r>
            <a:r>
              <a:rPr spc="110" dirty="0"/>
              <a:t>AC</a:t>
            </a:r>
            <a:r>
              <a:rPr spc="-15" dirty="0"/>
              <a:t>T</a:t>
            </a:r>
            <a:r>
              <a:rPr spc="120" dirty="0"/>
              <a:t>,</a:t>
            </a:r>
            <a:r>
              <a:rPr spc="114" dirty="0"/>
              <a:t>197</a:t>
            </a:r>
            <a:r>
              <a:rPr dirty="0"/>
              <a:t>2</a:t>
            </a:r>
          </a:p>
        </p:txBody>
      </p:sp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378972" y="755272"/>
            <a:ext cx="1692917" cy="145525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313891" y="528571"/>
            <a:ext cx="8528050" cy="1669688"/>
          </a:xfrm>
          <a:prstGeom prst="rect">
            <a:avLst/>
          </a:prstGeom>
        </p:spPr>
        <p:txBody>
          <a:bodyPr vert="horz" wrap="square" lIns="0" tIns="154940" rIns="0" bIns="0" rtlCol="0">
            <a:spAutoFit/>
          </a:bodyPr>
          <a:lstStyle/>
          <a:p>
            <a:pPr marL="50800">
              <a:spcBef>
                <a:spcPts val="1220"/>
              </a:spcBef>
            </a:pPr>
            <a:r>
              <a:rPr sz="1600" spc="100" dirty="0">
                <a:latin typeface="Times New Roman"/>
                <a:cs typeface="Times New Roman"/>
              </a:rPr>
              <a:t>INTRODUCTION</a:t>
            </a:r>
            <a:endParaRPr sz="1600">
              <a:latin typeface="Times New Roman"/>
              <a:cs typeface="Times New Roman"/>
            </a:endParaRPr>
          </a:p>
          <a:p>
            <a:pPr marL="349885" indent="-287020">
              <a:spcBef>
                <a:spcPts val="990"/>
              </a:spcBef>
              <a:buSzPct val="96428"/>
              <a:buFont typeface="Wingdings"/>
              <a:buChar char=""/>
              <a:tabLst>
                <a:tab pos="349885" algn="l"/>
                <a:tab pos="350520" algn="l"/>
              </a:tabLst>
            </a:pPr>
            <a:r>
              <a:rPr sz="1400" spc="75" dirty="0">
                <a:latin typeface="Times New Roman"/>
                <a:cs typeface="Times New Roman"/>
              </a:rPr>
              <a:t>An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60" dirty="0">
                <a:latin typeface="Times New Roman"/>
                <a:cs typeface="Times New Roman"/>
              </a:rPr>
              <a:t>Act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spc="80" dirty="0">
                <a:latin typeface="Times New Roman"/>
                <a:cs typeface="Times New Roman"/>
              </a:rPr>
              <a:t>to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spc="125" dirty="0">
                <a:latin typeface="Times New Roman"/>
                <a:cs typeface="Times New Roman"/>
              </a:rPr>
              <a:t>provide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spc="65" dirty="0">
                <a:latin typeface="Times New Roman"/>
                <a:cs typeface="Times New Roman"/>
              </a:rPr>
              <a:t>for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spc="170" dirty="0">
                <a:latin typeface="Times New Roman"/>
                <a:cs typeface="Times New Roman"/>
              </a:rPr>
              <a:t>the</a:t>
            </a:r>
            <a:r>
              <a:rPr sz="1400" spc="3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</a:t>
            </a:r>
            <a:r>
              <a:rPr sz="1400" spc="-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g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</a:t>
            </a:r>
            <a:r>
              <a:rPr sz="1400" spc="-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</a:t>
            </a:r>
            <a:r>
              <a:rPr sz="1400" spc="-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2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</a:t>
            </a:r>
            <a:r>
              <a:rPr sz="1400" spc="-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</a:t>
            </a:r>
            <a:r>
              <a:rPr sz="1400" spc="-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h</a:t>
            </a:r>
            <a:r>
              <a:rPr sz="1400" spc="-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</a:t>
            </a:r>
            <a:r>
              <a:rPr sz="1400" spc="-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</a:t>
            </a:r>
            <a:r>
              <a:rPr sz="1400" spc="-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</a:t>
            </a:r>
            <a:r>
              <a:rPr sz="1400" spc="2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65" dirty="0">
                <a:latin typeface="Times New Roman"/>
                <a:cs typeface="Times New Roman"/>
              </a:rPr>
              <a:t>for 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m</a:t>
            </a:r>
            <a:r>
              <a:rPr sz="1400" spc="-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</a:t>
            </a:r>
            <a:r>
              <a:rPr sz="1400" spc="515" dirty="0">
                <a:latin typeface="Times New Roman"/>
                <a:cs typeface="Times New Roman"/>
              </a:rPr>
              <a:t> </a:t>
            </a:r>
            <a:r>
              <a:rPr sz="1400" spc="140" dirty="0">
                <a:latin typeface="Times New Roman"/>
                <a:cs typeface="Times New Roman"/>
              </a:rPr>
              <a:t>connected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h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</a:t>
            </a:r>
            <a:r>
              <a:rPr sz="1400" spc="-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w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h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1600">
              <a:latin typeface="Times New Roman"/>
              <a:cs typeface="Times New Roman"/>
            </a:endParaRPr>
          </a:p>
          <a:p>
            <a:pPr marL="349885" indent="-287020">
              <a:buSzPct val="96428"/>
              <a:buFont typeface="Wingdings"/>
              <a:buChar char=""/>
              <a:tabLst>
                <a:tab pos="349885" algn="l"/>
                <a:tab pos="350520" algn="l"/>
                <a:tab pos="5692140" algn="l"/>
              </a:tabLst>
            </a:pPr>
            <a:r>
              <a:rPr sz="1400" spc="250" dirty="0">
                <a:latin typeface="Times New Roman"/>
                <a:cs typeface="Times New Roman"/>
              </a:rPr>
              <a:t>I</a:t>
            </a:r>
            <a:r>
              <a:rPr sz="1400" dirty="0">
                <a:latin typeface="Times New Roman"/>
                <a:cs typeface="Times New Roman"/>
              </a:rPr>
              <a:t>t 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h</a:t>
            </a:r>
            <a:r>
              <a:rPr sz="1400" spc="-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 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114" dirty="0">
                <a:latin typeface="Times New Roman"/>
                <a:cs typeface="Times New Roman"/>
              </a:rPr>
              <a:t>c</a:t>
            </a:r>
            <a:r>
              <a:rPr sz="1400" spc="125" dirty="0">
                <a:latin typeface="Times New Roman"/>
                <a:cs typeface="Times New Roman"/>
              </a:rPr>
              <a:t>o</a:t>
            </a:r>
            <a:r>
              <a:rPr sz="1400" spc="90" dirty="0">
                <a:latin typeface="Times New Roman"/>
                <a:cs typeface="Times New Roman"/>
              </a:rPr>
              <a:t>m</a:t>
            </a:r>
            <a:r>
              <a:rPr sz="1400" dirty="0">
                <a:latin typeface="Times New Roman"/>
                <a:cs typeface="Times New Roman"/>
              </a:rPr>
              <a:t>e </a:t>
            </a:r>
            <a:r>
              <a:rPr sz="1400" spc="-170" dirty="0">
                <a:latin typeface="Times New Roman"/>
                <a:cs typeface="Times New Roman"/>
              </a:rPr>
              <a:t> </a:t>
            </a:r>
            <a:r>
              <a:rPr sz="1400" spc="185" dirty="0">
                <a:latin typeface="Times New Roman"/>
                <a:cs typeface="Times New Roman"/>
              </a:rPr>
              <a:t>int</a:t>
            </a:r>
            <a:r>
              <a:rPr sz="1400" dirty="0">
                <a:latin typeface="Times New Roman"/>
                <a:cs typeface="Times New Roman"/>
              </a:rPr>
              <a:t>o 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400" spc="95" dirty="0">
                <a:latin typeface="Times New Roman"/>
                <a:cs typeface="Times New Roman"/>
              </a:rPr>
              <a:t>f</a:t>
            </a:r>
            <a:r>
              <a:rPr sz="1400" spc="100" dirty="0">
                <a:latin typeface="Times New Roman"/>
                <a:cs typeface="Times New Roman"/>
              </a:rPr>
              <a:t>o</a:t>
            </a:r>
            <a:r>
              <a:rPr sz="1400" spc="95" dirty="0">
                <a:latin typeface="Times New Roman"/>
                <a:cs typeface="Times New Roman"/>
              </a:rPr>
              <a:t>r</a:t>
            </a:r>
            <a:r>
              <a:rPr sz="1400" spc="80" dirty="0">
                <a:latin typeface="Times New Roman"/>
                <a:cs typeface="Times New Roman"/>
              </a:rPr>
              <a:t>c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</a:t>
            </a:r>
            <a:r>
              <a:rPr sz="1400" spc="-200" dirty="0">
                <a:latin typeface="Times New Roman"/>
                <a:cs typeface="Times New Roman"/>
              </a:rPr>
              <a:t> </a:t>
            </a:r>
            <a:r>
              <a:rPr sz="1400" spc="150" dirty="0">
                <a:latin typeface="Times New Roman"/>
                <a:cs typeface="Times New Roman"/>
              </a:rPr>
              <a:t>r</a:t>
            </a:r>
            <a:r>
              <a:rPr sz="1400" spc="160" dirty="0">
                <a:latin typeface="Times New Roman"/>
                <a:cs typeface="Times New Roman"/>
              </a:rPr>
              <a:t>o</a:t>
            </a:r>
            <a:r>
              <a:rPr sz="1400" dirty="0">
                <a:latin typeface="Times New Roman"/>
                <a:cs typeface="Times New Roman"/>
              </a:rPr>
              <a:t>m </a:t>
            </a:r>
            <a:r>
              <a:rPr sz="1400" spc="-155" dirty="0">
                <a:latin typeface="Times New Roman"/>
                <a:cs typeface="Times New Roman"/>
              </a:rPr>
              <a:t> </a:t>
            </a:r>
            <a:r>
              <a:rPr sz="1400" spc="170" dirty="0">
                <a:latin typeface="Times New Roman"/>
                <a:cs typeface="Times New Roman"/>
              </a:rPr>
              <a:t>3</a:t>
            </a:r>
            <a:r>
              <a:rPr sz="1400" dirty="0">
                <a:latin typeface="Times New Roman"/>
                <a:cs typeface="Times New Roman"/>
              </a:rPr>
              <a:t>1</a:t>
            </a:r>
            <a:r>
              <a:rPr sz="1400" spc="-180" dirty="0">
                <a:latin typeface="Times New Roman"/>
                <a:cs typeface="Times New Roman"/>
              </a:rPr>
              <a:t> </a:t>
            </a:r>
            <a:r>
              <a:rPr sz="1400" spc="254" baseline="21604" dirty="0">
                <a:latin typeface="Times New Roman"/>
                <a:cs typeface="Times New Roman"/>
              </a:rPr>
              <a:t>s</a:t>
            </a:r>
            <a:r>
              <a:rPr sz="1400" spc="15" baseline="21604" dirty="0">
                <a:latin typeface="Times New Roman"/>
                <a:cs typeface="Times New Roman"/>
              </a:rPr>
              <a:t>t</a:t>
            </a:r>
            <a:r>
              <a:rPr sz="1400" baseline="21604" dirty="0">
                <a:latin typeface="Times New Roman"/>
                <a:cs typeface="Times New Roman"/>
              </a:rPr>
              <a:t>  </a:t>
            </a:r>
            <a:r>
              <a:rPr sz="1400" spc="30" baseline="2160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M</a:t>
            </a:r>
            <a:r>
              <a:rPr sz="1400" spc="-1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y </a:t>
            </a:r>
            <a:r>
              <a:rPr sz="1400" spc="-85" dirty="0">
                <a:latin typeface="Times New Roman"/>
                <a:cs typeface="Times New Roman"/>
              </a:rPr>
              <a:t> </a:t>
            </a:r>
            <a:r>
              <a:rPr sz="1400" spc="160" dirty="0">
                <a:latin typeface="Times New Roman"/>
                <a:cs typeface="Times New Roman"/>
              </a:rPr>
              <a:t>197</a:t>
            </a:r>
            <a:r>
              <a:rPr sz="1400" dirty="0">
                <a:latin typeface="Times New Roman"/>
                <a:cs typeface="Times New Roman"/>
              </a:rPr>
              <a:t>2 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 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x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 </a:t>
            </a:r>
            <a:r>
              <a:rPr sz="1400" spc="-100" dirty="0">
                <a:latin typeface="Times New Roman"/>
                <a:cs typeface="Times New Roman"/>
              </a:rPr>
              <a:t> </a:t>
            </a:r>
            <a:r>
              <a:rPr sz="1400" spc="160" dirty="0">
                <a:latin typeface="Times New Roman"/>
                <a:cs typeface="Times New Roman"/>
              </a:rPr>
              <a:t>t</a:t>
            </a:r>
            <a:r>
              <a:rPr sz="1400" dirty="0">
                <a:latin typeface="Times New Roman"/>
                <a:cs typeface="Times New Roman"/>
              </a:rPr>
              <a:t>o	t</a:t>
            </a:r>
            <a:r>
              <a:rPr sz="1400" spc="-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h</a:t>
            </a:r>
            <a:r>
              <a:rPr sz="1400" spc="-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 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spc="135" dirty="0">
                <a:latin typeface="Times New Roman"/>
                <a:cs typeface="Times New Roman"/>
              </a:rPr>
              <a:t>w</a:t>
            </a:r>
            <a:r>
              <a:rPr sz="1400" spc="145" dirty="0">
                <a:latin typeface="Times New Roman"/>
                <a:cs typeface="Times New Roman"/>
              </a:rPr>
              <a:t>hol</a:t>
            </a:r>
            <a:r>
              <a:rPr sz="1400" dirty="0">
                <a:latin typeface="Times New Roman"/>
                <a:cs typeface="Times New Roman"/>
              </a:rPr>
              <a:t>e I</a:t>
            </a:r>
            <a:r>
              <a:rPr sz="1400" spc="-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-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</a:t>
            </a:r>
            <a:r>
              <a:rPr sz="1400" spc="-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</a:t>
            </a:r>
            <a:r>
              <a:rPr sz="1400" spc="-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spcBef>
                <a:spcPts val="5"/>
              </a:spcBef>
              <a:buFont typeface="Wingdings"/>
              <a:buChar char=""/>
            </a:pPr>
            <a:endParaRPr sz="1600">
              <a:latin typeface="Times New Roman"/>
              <a:cs typeface="Times New Roman"/>
            </a:endParaRPr>
          </a:p>
          <a:p>
            <a:pPr marL="349885" indent="-287020">
              <a:buSzPct val="96428"/>
              <a:buFont typeface="Wingdings"/>
              <a:buChar char=""/>
              <a:tabLst>
                <a:tab pos="349885" algn="l"/>
                <a:tab pos="350520" algn="l"/>
                <a:tab pos="5562600" algn="l"/>
              </a:tabLst>
            </a:pPr>
            <a:r>
              <a:rPr sz="1400" spc="125" dirty="0">
                <a:latin typeface="Times New Roman"/>
                <a:cs typeface="Times New Roman"/>
              </a:rPr>
              <a:t>It</a:t>
            </a:r>
            <a:r>
              <a:rPr sz="1400" spc="3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</a:t>
            </a:r>
            <a:r>
              <a:rPr sz="1400" spc="-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</a:t>
            </a:r>
            <a:r>
              <a:rPr sz="1400" spc="-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-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</a:t>
            </a:r>
            <a:r>
              <a:rPr sz="1400" spc="-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-1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</a:t>
            </a:r>
            <a:r>
              <a:rPr sz="1400" spc="2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4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</a:t>
            </a:r>
            <a:r>
              <a:rPr sz="1400" spc="-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h</a:t>
            </a:r>
            <a:r>
              <a:rPr sz="1400" spc="-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</a:t>
            </a:r>
            <a:r>
              <a:rPr sz="1400" spc="-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</a:t>
            </a:r>
            <a:r>
              <a:rPr sz="1400" spc="-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</a:t>
            </a:r>
            <a:r>
              <a:rPr sz="1400" spc="3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w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h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spc="80" dirty="0">
                <a:latin typeface="Times New Roman"/>
                <a:cs typeface="Times New Roman"/>
              </a:rPr>
              <a:t>45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spc="135" dirty="0">
                <a:latin typeface="Times New Roman"/>
                <a:cs typeface="Times New Roman"/>
              </a:rPr>
              <a:t>Sections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spc="125" dirty="0">
                <a:latin typeface="Times New Roman"/>
                <a:cs typeface="Times New Roman"/>
              </a:rPr>
              <a:t>along</a:t>
            </a:r>
            <a:r>
              <a:rPr sz="1400" spc="2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w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h</a:t>
            </a:r>
            <a:r>
              <a:rPr sz="1400" spc="285" dirty="0">
                <a:latin typeface="Times New Roman"/>
                <a:cs typeface="Times New Roman"/>
              </a:rPr>
              <a:t> </a:t>
            </a:r>
            <a:r>
              <a:rPr sz="1400" spc="105" dirty="0">
                <a:latin typeface="Times New Roman"/>
                <a:cs typeface="Times New Roman"/>
              </a:rPr>
              <a:t>one	</a:t>
            </a:r>
            <a:r>
              <a:rPr sz="1400" spc="145" dirty="0">
                <a:latin typeface="Times New Roman"/>
                <a:cs typeface="Times New Roman"/>
              </a:rPr>
              <a:t>Schedule.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64692" y="2827731"/>
            <a:ext cx="9467215" cy="385297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1400" b="1" u="heavy" spc="-1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</a:t>
            </a:r>
            <a:r>
              <a:rPr sz="1400" b="1" u="heavy" spc="-1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1400" b="1" u="heavy" spc="-1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</a:t>
            </a:r>
            <a:r>
              <a:rPr sz="1400" b="1" u="heavy" spc="-1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</a:t>
            </a:r>
            <a:r>
              <a:rPr sz="1400" b="1" u="heavy" spc="-1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</a:t>
            </a:r>
            <a:r>
              <a:rPr sz="1400" b="1" u="heavy" spc="-1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  </a:t>
            </a:r>
            <a:r>
              <a:rPr sz="1400" b="1" u="heavy" spc="-1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–</a:t>
            </a:r>
            <a:r>
              <a:rPr sz="1400" b="1" u="heavy" spc="-1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 </a:t>
            </a:r>
            <a:r>
              <a:rPr sz="1400" b="1" u="heavy" spc="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1400" b="1" u="heavy" spc="-1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1400" b="1" u="heavy" spc="-1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</a:t>
            </a:r>
            <a:r>
              <a:rPr sz="1400" b="1" u="heavy" spc="-1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1400" b="1" u="heavy" spc="-1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</a:t>
            </a:r>
            <a:r>
              <a:rPr sz="1400" b="1" u="heavy" spc="-1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sz="1400" b="1" u="heavy" spc="-1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</a:t>
            </a:r>
            <a:r>
              <a:rPr sz="1400" b="1" u="heavy" spc="-1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</a:t>
            </a:r>
            <a:r>
              <a:rPr sz="1400" b="1" u="heavy" spc="-1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1400" b="1" u="heavy" spc="-1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</a:t>
            </a:r>
            <a:r>
              <a:rPr sz="1400" b="1" u="heavy" spc="-1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>
              <a:spcBef>
                <a:spcPts val="10"/>
              </a:spcBef>
            </a:pPr>
            <a:endParaRPr sz="1600">
              <a:latin typeface="Times New Roman"/>
              <a:cs typeface="Times New Roman"/>
            </a:endParaRPr>
          </a:p>
          <a:p>
            <a:pPr marL="299085" indent="-287020">
              <a:buFont typeface="Wingdings"/>
              <a:buChar char=""/>
              <a:tabLst>
                <a:tab pos="299085" algn="l"/>
                <a:tab pos="299720" algn="l"/>
                <a:tab pos="6579870" algn="l"/>
              </a:tabLst>
            </a:pPr>
            <a:r>
              <a:rPr sz="1400" dirty="0">
                <a:latin typeface="Times New Roman"/>
                <a:cs typeface="Times New Roman"/>
              </a:rPr>
              <a:t>"</a:t>
            </a:r>
            <a:r>
              <a:rPr sz="1400" spc="-229" dirty="0">
                <a:latin typeface="Times New Roman"/>
                <a:cs typeface="Times New Roman"/>
              </a:rPr>
              <a:t> </a:t>
            </a:r>
            <a:r>
              <a:rPr sz="1400" spc="105" dirty="0">
                <a:latin typeface="Times New Roman"/>
                <a:cs typeface="Times New Roman"/>
              </a:rPr>
              <a:t>architect"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m</a:t>
            </a:r>
            <a:r>
              <a:rPr sz="1400" spc="-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</a:t>
            </a:r>
            <a:r>
              <a:rPr sz="1400" spc="3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335" dirty="0">
                <a:latin typeface="Times New Roman"/>
                <a:cs typeface="Times New Roman"/>
              </a:rPr>
              <a:t> </a:t>
            </a:r>
            <a:r>
              <a:rPr sz="1400" spc="140" dirty="0">
                <a:latin typeface="Times New Roman"/>
                <a:cs typeface="Times New Roman"/>
              </a:rPr>
              <a:t>person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spc="114" dirty="0">
                <a:latin typeface="Times New Roman"/>
                <a:cs typeface="Times New Roman"/>
              </a:rPr>
              <a:t>whose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-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m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330" dirty="0">
                <a:latin typeface="Times New Roman"/>
                <a:cs typeface="Times New Roman"/>
              </a:rPr>
              <a:t> </a:t>
            </a:r>
            <a:r>
              <a:rPr sz="1400" spc="65" dirty="0">
                <a:latin typeface="Times New Roman"/>
                <a:cs typeface="Times New Roman"/>
              </a:rPr>
              <a:t>is</a:t>
            </a:r>
            <a:r>
              <a:rPr sz="1400" spc="185" dirty="0">
                <a:latin typeface="Times New Roman"/>
                <a:cs typeface="Times New Roman"/>
              </a:rPr>
              <a:t> </a:t>
            </a:r>
            <a:r>
              <a:rPr sz="1400" spc="55" dirty="0">
                <a:latin typeface="Times New Roman"/>
                <a:cs typeface="Times New Roman"/>
              </a:rPr>
              <a:t>for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spc="145" dirty="0">
                <a:latin typeface="Times New Roman"/>
                <a:cs typeface="Times New Roman"/>
              </a:rPr>
              <a:t>the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</a:t>
            </a:r>
            <a:r>
              <a:rPr sz="1400" spc="-170" dirty="0">
                <a:latin typeface="Times New Roman"/>
                <a:cs typeface="Times New Roman"/>
              </a:rPr>
              <a:t> </a:t>
            </a:r>
            <a:r>
              <a:rPr sz="1400" spc="75" dirty="0">
                <a:latin typeface="Times New Roman"/>
                <a:cs typeface="Times New Roman"/>
              </a:rPr>
              <a:t>me</a:t>
            </a:r>
            <a:r>
              <a:rPr sz="1400" spc="290" dirty="0">
                <a:latin typeface="Times New Roman"/>
                <a:cs typeface="Times New Roman"/>
              </a:rPr>
              <a:t> </a:t>
            </a:r>
            <a:r>
              <a:rPr sz="1400" spc="105" dirty="0">
                <a:latin typeface="Times New Roman"/>
                <a:cs typeface="Times New Roman"/>
              </a:rPr>
              <a:t>being</a:t>
            </a:r>
            <a:r>
              <a:rPr sz="1400" spc="1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-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</a:t>
            </a:r>
            <a:r>
              <a:rPr sz="1400" spc="-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	</a:t>
            </a:r>
            <a:r>
              <a:rPr sz="1400" spc="90" dirty="0">
                <a:latin typeface="Times New Roman"/>
                <a:cs typeface="Times New Roman"/>
              </a:rPr>
              <a:t>in</a:t>
            </a:r>
            <a:r>
              <a:rPr sz="1400" spc="315" dirty="0">
                <a:latin typeface="Times New Roman"/>
                <a:cs typeface="Times New Roman"/>
              </a:rPr>
              <a:t> </a:t>
            </a:r>
            <a:r>
              <a:rPr sz="1400" spc="145" dirty="0">
                <a:latin typeface="Times New Roman"/>
                <a:cs typeface="Times New Roman"/>
              </a:rPr>
              <a:t>the</a:t>
            </a:r>
            <a:r>
              <a:rPr sz="1400" spc="120" dirty="0">
                <a:latin typeface="Times New Roman"/>
                <a:cs typeface="Times New Roman"/>
              </a:rPr>
              <a:t> register.</a:t>
            </a:r>
            <a:endParaRPr sz="1400">
              <a:latin typeface="Times New Roman"/>
              <a:cs typeface="Times New Roman"/>
            </a:endParaRPr>
          </a:p>
          <a:p>
            <a:pPr>
              <a:spcBef>
                <a:spcPts val="55"/>
              </a:spcBef>
              <a:buFont typeface="Wingdings"/>
              <a:buChar char=""/>
            </a:pPr>
            <a:endParaRPr sz="1600">
              <a:latin typeface="Times New Roman"/>
              <a:cs typeface="Times New Roman"/>
            </a:endParaRPr>
          </a:p>
          <a:p>
            <a:pPr marL="299085" indent="-287020">
              <a:buFont typeface="Wingdings"/>
              <a:buChar char=""/>
              <a:tabLst>
                <a:tab pos="299085" algn="l"/>
                <a:tab pos="299720" algn="l"/>
                <a:tab pos="5977890" algn="l"/>
              </a:tabLst>
            </a:pPr>
            <a:r>
              <a:rPr sz="1400" spc="70" dirty="0">
                <a:latin typeface="Times New Roman"/>
                <a:cs typeface="Times New Roman"/>
              </a:rPr>
              <a:t>"Council"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m</a:t>
            </a:r>
            <a:r>
              <a:rPr sz="1400" spc="-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</a:t>
            </a:r>
            <a:r>
              <a:rPr sz="1400" spc="320" dirty="0">
                <a:latin typeface="Times New Roman"/>
                <a:cs typeface="Times New Roman"/>
              </a:rPr>
              <a:t> </a:t>
            </a:r>
            <a:r>
              <a:rPr sz="1400" spc="145" dirty="0">
                <a:latin typeface="Times New Roman"/>
                <a:cs typeface="Times New Roman"/>
              </a:rPr>
              <a:t>the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spc="100" dirty="0">
                <a:latin typeface="Times New Roman"/>
                <a:cs typeface="Times New Roman"/>
              </a:rPr>
              <a:t>Council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155" dirty="0">
                <a:latin typeface="Times New Roman"/>
                <a:cs typeface="Times New Roman"/>
              </a:rPr>
              <a:t> </a:t>
            </a:r>
            <a:r>
              <a:rPr sz="1400" spc="140" dirty="0">
                <a:latin typeface="Times New Roman"/>
                <a:cs typeface="Times New Roman"/>
              </a:rPr>
              <a:t>Architecture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spc="150" dirty="0">
                <a:latin typeface="Times New Roman"/>
                <a:cs typeface="Times New Roman"/>
              </a:rPr>
              <a:t>constituted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u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	</a:t>
            </a:r>
            <a:r>
              <a:rPr sz="1400" spc="114" dirty="0">
                <a:latin typeface="Times New Roman"/>
                <a:cs typeface="Times New Roman"/>
              </a:rPr>
              <a:t>Section </a:t>
            </a:r>
            <a:r>
              <a:rPr sz="1400" dirty="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  <a:p>
            <a:pPr marL="299085" indent="-287020">
              <a:spcBef>
                <a:spcPts val="1235"/>
              </a:spcBef>
              <a:buFont typeface="Wingdings"/>
              <a:buChar char=""/>
              <a:tabLst>
                <a:tab pos="299085" algn="l"/>
                <a:tab pos="299720" algn="l"/>
              </a:tabLst>
            </a:pPr>
            <a:r>
              <a:rPr sz="1400" dirty="0">
                <a:latin typeface="Times New Roman"/>
                <a:cs typeface="Times New Roman"/>
              </a:rPr>
              <a:t>"</a:t>
            </a:r>
            <a:r>
              <a:rPr sz="1400" spc="-185" dirty="0">
                <a:latin typeface="Times New Roman"/>
                <a:cs typeface="Times New Roman"/>
              </a:rPr>
              <a:t> </a:t>
            </a:r>
            <a:r>
              <a:rPr sz="1400" spc="140" dirty="0">
                <a:latin typeface="Times New Roman"/>
                <a:cs typeface="Times New Roman"/>
              </a:rPr>
              <a:t>Indian</a:t>
            </a:r>
            <a:r>
              <a:rPr sz="1400" spc="1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</a:t>
            </a:r>
            <a:r>
              <a:rPr sz="1400" spc="-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</a:t>
            </a:r>
            <a:r>
              <a:rPr sz="1400" spc="-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u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195" dirty="0">
                <a:latin typeface="Times New Roman"/>
                <a:cs typeface="Times New Roman"/>
              </a:rPr>
              <a:t> </a:t>
            </a:r>
            <a:r>
              <a:rPr sz="1400" spc="110" dirty="0">
                <a:latin typeface="Times New Roman"/>
                <a:cs typeface="Times New Roman"/>
              </a:rPr>
              <a:t>Architects"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m</a:t>
            </a:r>
            <a:r>
              <a:rPr sz="1400" spc="-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</a:t>
            </a:r>
            <a:r>
              <a:rPr sz="1400" spc="315" dirty="0">
                <a:latin typeface="Times New Roman"/>
                <a:cs typeface="Times New Roman"/>
              </a:rPr>
              <a:t> </a:t>
            </a:r>
            <a:r>
              <a:rPr sz="1400" spc="145" dirty="0">
                <a:latin typeface="Times New Roman"/>
                <a:cs typeface="Times New Roman"/>
              </a:rPr>
              <a:t>the</a:t>
            </a:r>
            <a:r>
              <a:rPr sz="1400" spc="2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</a:t>
            </a:r>
            <a:r>
              <a:rPr sz="1400" spc="-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</a:t>
            </a:r>
            <a:r>
              <a:rPr sz="1400" spc="-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</a:t>
            </a:r>
            <a:r>
              <a:rPr sz="1400" spc="-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</a:t>
            </a:r>
            <a:r>
              <a:rPr sz="1400" spc="-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u</a:t>
            </a:r>
            <a:r>
              <a:rPr sz="1400" spc="-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spc="125" dirty="0">
                <a:latin typeface="Times New Roman"/>
                <a:cs typeface="Times New Roman"/>
              </a:rPr>
              <a:t>Architects</a:t>
            </a:r>
            <a:r>
              <a:rPr sz="1400" spc="180" dirty="0">
                <a:latin typeface="Times New Roman"/>
                <a:cs typeface="Times New Roman"/>
              </a:rPr>
              <a:t> </a:t>
            </a:r>
            <a:r>
              <a:rPr sz="1400" spc="150" dirty="0">
                <a:latin typeface="Times New Roman"/>
                <a:cs typeface="Times New Roman"/>
              </a:rPr>
              <a:t>registered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u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</a:t>
            </a:r>
            <a:r>
              <a:rPr sz="1400" spc="290" dirty="0">
                <a:latin typeface="Times New Roman"/>
                <a:cs typeface="Times New Roman"/>
              </a:rPr>
              <a:t> </a:t>
            </a:r>
            <a:r>
              <a:rPr sz="1400" spc="145" dirty="0">
                <a:latin typeface="Times New Roman"/>
                <a:cs typeface="Times New Roman"/>
              </a:rPr>
              <a:t>the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spc="100" dirty="0">
                <a:latin typeface="Times New Roman"/>
                <a:cs typeface="Times New Roman"/>
              </a:rPr>
              <a:t>Societies</a:t>
            </a:r>
            <a:endParaRPr sz="1400">
              <a:latin typeface="Times New Roman"/>
              <a:cs typeface="Times New Roman"/>
            </a:endParaRPr>
          </a:p>
          <a:p>
            <a:pPr marL="299085">
              <a:spcBef>
                <a:spcPts val="840"/>
              </a:spcBef>
            </a:pPr>
            <a:r>
              <a:rPr sz="1400" spc="150" dirty="0">
                <a:latin typeface="Times New Roman"/>
                <a:cs typeface="Times New Roman"/>
              </a:rPr>
              <a:t>Registration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55" dirty="0">
                <a:latin typeface="Times New Roman"/>
                <a:cs typeface="Times New Roman"/>
              </a:rPr>
              <a:t>Act,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spc="95" dirty="0">
                <a:latin typeface="Times New Roman"/>
                <a:cs typeface="Times New Roman"/>
              </a:rPr>
              <a:t>1860.</a:t>
            </a:r>
            <a:endParaRPr sz="1400">
              <a:latin typeface="Times New Roman"/>
              <a:cs typeface="Times New Roman"/>
            </a:endParaRPr>
          </a:p>
          <a:p>
            <a:pPr marL="299085" marR="93980" indent="-287020">
              <a:lnSpc>
                <a:spcPct val="150000"/>
              </a:lnSpc>
              <a:spcBef>
                <a:spcPts val="1010"/>
              </a:spcBef>
              <a:buFont typeface="Wingdings"/>
              <a:buChar char=""/>
              <a:tabLst>
                <a:tab pos="299085" algn="l"/>
                <a:tab pos="299720" algn="l"/>
                <a:tab pos="3461385" algn="l"/>
                <a:tab pos="6374130" algn="l"/>
              </a:tabLst>
            </a:pPr>
            <a:r>
              <a:rPr sz="1400" dirty="0">
                <a:latin typeface="Times New Roman"/>
                <a:cs typeface="Times New Roman"/>
              </a:rPr>
              <a:t>"</a:t>
            </a:r>
            <a:r>
              <a:rPr sz="1400" spc="-229" dirty="0">
                <a:latin typeface="Times New Roman"/>
                <a:cs typeface="Times New Roman"/>
              </a:rPr>
              <a:t> </a:t>
            </a:r>
            <a:r>
              <a:rPr sz="1400" spc="100" dirty="0">
                <a:latin typeface="Times New Roman"/>
                <a:cs typeface="Times New Roman"/>
              </a:rPr>
              <a:t>recognized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spc="114" dirty="0">
                <a:latin typeface="Times New Roman"/>
                <a:cs typeface="Times New Roman"/>
              </a:rPr>
              <a:t>qualification"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m</a:t>
            </a:r>
            <a:r>
              <a:rPr sz="1400" spc="-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</a:t>
            </a:r>
            <a:r>
              <a:rPr sz="1400" spc="4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-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y</a:t>
            </a:r>
            <a:r>
              <a:rPr sz="1400" spc="400" dirty="0">
                <a:latin typeface="Times New Roman"/>
                <a:cs typeface="Times New Roman"/>
              </a:rPr>
              <a:t> </a:t>
            </a:r>
            <a:r>
              <a:rPr sz="1400" spc="120" dirty="0">
                <a:latin typeface="Times New Roman"/>
                <a:cs typeface="Times New Roman"/>
              </a:rPr>
              <a:t>qualification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spc="90" dirty="0">
                <a:latin typeface="Times New Roman"/>
                <a:cs typeface="Times New Roman"/>
              </a:rPr>
              <a:t>in</a:t>
            </a:r>
            <a:r>
              <a:rPr sz="1400" spc="3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</a:t>
            </a:r>
            <a:r>
              <a:rPr sz="1400" spc="-1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</a:t>
            </a:r>
            <a:r>
              <a:rPr sz="1400" spc="-1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h</a:t>
            </a:r>
            <a:r>
              <a:rPr sz="1400" spc="-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</a:t>
            </a:r>
            <a:r>
              <a:rPr sz="1400" spc="-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</a:t>
            </a:r>
            <a:r>
              <a:rPr sz="1400" spc="-1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165" dirty="0">
                <a:latin typeface="Times New Roman"/>
                <a:cs typeface="Times New Roman"/>
              </a:rPr>
              <a:t> </a:t>
            </a:r>
            <a:r>
              <a:rPr sz="1400" spc="110" dirty="0">
                <a:latin typeface="Times New Roman"/>
                <a:cs typeface="Times New Roman"/>
              </a:rPr>
              <a:t>ure	</a:t>
            </a:r>
            <a:r>
              <a:rPr sz="1400" spc="55" dirty="0">
                <a:latin typeface="Times New Roman"/>
                <a:cs typeface="Times New Roman"/>
              </a:rPr>
              <a:t>for </a:t>
            </a:r>
            <a:r>
              <a:rPr sz="1400" spc="14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t i </a:t>
            </a:r>
            <a:r>
              <a:rPr sz="1400" spc="75" dirty="0">
                <a:latin typeface="Times New Roman"/>
                <a:cs typeface="Times New Roman"/>
              </a:rPr>
              <a:t>me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110" dirty="0">
                <a:latin typeface="Times New Roman"/>
                <a:cs typeface="Times New Roman"/>
              </a:rPr>
              <a:t>being </a:t>
            </a:r>
            <a:r>
              <a:rPr sz="1400" spc="120" dirty="0">
                <a:latin typeface="Times New Roman"/>
                <a:cs typeface="Times New Roman"/>
              </a:rPr>
              <a:t>included </a:t>
            </a:r>
            <a:r>
              <a:rPr sz="1400" spc="90" dirty="0">
                <a:latin typeface="Times New Roman"/>
                <a:cs typeface="Times New Roman"/>
              </a:rPr>
              <a:t>in </a:t>
            </a:r>
            <a:r>
              <a:rPr sz="1400" spc="145" dirty="0">
                <a:latin typeface="Times New Roman"/>
                <a:cs typeface="Times New Roman"/>
              </a:rPr>
              <a:t>the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135" dirty="0">
                <a:latin typeface="Times New Roman"/>
                <a:cs typeface="Times New Roman"/>
              </a:rPr>
              <a:t>Schedule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spc="65" dirty="0">
                <a:latin typeface="Times New Roman"/>
                <a:cs typeface="Times New Roman"/>
              </a:rPr>
              <a:t>or</a:t>
            </a:r>
            <a:r>
              <a:rPr sz="1400" spc="185" dirty="0">
                <a:latin typeface="Times New Roman"/>
                <a:cs typeface="Times New Roman"/>
              </a:rPr>
              <a:t> </a:t>
            </a:r>
            <a:r>
              <a:rPr sz="1400" spc="105" dirty="0">
                <a:latin typeface="Times New Roman"/>
                <a:cs typeface="Times New Roman"/>
              </a:rPr>
              <a:t>notified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u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spc="114" dirty="0">
                <a:latin typeface="Times New Roman"/>
                <a:cs typeface="Times New Roman"/>
              </a:rPr>
              <a:t>section	</a:t>
            </a:r>
            <a:r>
              <a:rPr sz="1400" spc="110" dirty="0">
                <a:latin typeface="Times New Roman"/>
                <a:cs typeface="Times New Roman"/>
              </a:rPr>
              <a:t>15.</a:t>
            </a:r>
            <a:endParaRPr sz="1400">
              <a:latin typeface="Times New Roman"/>
              <a:cs typeface="Times New Roman"/>
            </a:endParaRPr>
          </a:p>
          <a:p>
            <a:pPr>
              <a:spcBef>
                <a:spcPts val="55"/>
              </a:spcBef>
              <a:buFont typeface="Wingdings"/>
              <a:buChar char=""/>
            </a:pPr>
            <a:endParaRPr sz="1600">
              <a:latin typeface="Times New Roman"/>
              <a:cs typeface="Times New Roman"/>
            </a:endParaRPr>
          </a:p>
          <a:p>
            <a:pPr marL="299085" indent="-287020">
              <a:buFont typeface="Wingdings"/>
              <a:buChar char=""/>
              <a:tabLst>
                <a:tab pos="299085" algn="l"/>
                <a:tab pos="299720" algn="l"/>
                <a:tab pos="6544945" algn="l"/>
              </a:tabLst>
            </a:pPr>
            <a:r>
              <a:rPr sz="1400" dirty="0">
                <a:latin typeface="Times New Roman"/>
                <a:cs typeface="Times New Roman"/>
              </a:rPr>
              <a:t>"</a:t>
            </a:r>
            <a:r>
              <a:rPr sz="1400" spc="-220" dirty="0">
                <a:latin typeface="Times New Roman"/>
                <a:cs typeface="Times New Roman"/>
              </a:rPr>
              <a:t> </a:t>
            </a:r>
            <a:r>
              <a:rPr sz="1400" spc="114" dirty="0">
                <a:latin typeface="Times New Roman"/>
                <a:cs typeface="Times New Roman"/>
              </a:rPr>
              <a:t>register"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m</a:t>
            </a:r>
            <a:r>
              <a:rPr sz="1400" spc="-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</a:t>
            </a:r>
            <a:r>
              <a:rPr sz="1400" spc="315" dirty="0">
                <a:latin typeface="Times New Roman"/>
                <a:cs typeface="Times New Roman"/>
              </a:rPr>
              <a:t> </a:t>
            </a:r>
            <a:r>
              <a:rPr sz="1400" spc="145" dirty="0">
                <a:latin typeface="Times New Roman"/>
                <a:cs typeface="Times New Roman"/>
              </a:rPr>
              <a:t>the</a:t>
            </a:r>
            <a:r>
              <a:rPr sz="1400" spc="2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</a:t>
            </a:r>
            <a:r>
              <a:rPr sz="1400" spc="-1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g</a:t>
            </a:r>
            <a:r>
              <a:rPr sz="1400" spc="-1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</a:t>
            </a:r>
            <a:r>
              <a:rPr sz="1400" spc="-1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</a:t>
            </a:r>
            <a:r>
              <a:rPr sz="1400" spc="-1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1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</a:t>
            </a:r>
            <a:r>
              <a:rPr sz="1400" spc="2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150" dirty="0">
                <a:latin typeface="Times New Roman"/>
                <a:cs typeface="Times New Roman"/>
              </a:rPr>
              <a:t>architects</a:t>
            </a:r>
            <a:r>
              <a:rPr sz="1400" spc="1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m</a:t>
            </a:r>
            <a:r>
              <a:rPr sz="1400" spc="-1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-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u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spc="114" dirty="0">
                <a:latin typeface="Times New Roman"/>
                <a:cs typeface="Times New Roman"/>
              </a:rPr>
              <a:t>section	</a:t>
            </a:r>
            <a:r>
              <a:rPr sz="1400" spc="60" dirty="0">
                <a:latin typeface="Times New Roman"/>
                <a:cs typeface="Times New Roman"/>
              </a:rPr>
              <a:t>23</a:t>
            </a:r>
            <a:r>
              <a:rPr sz="1400" spc="-225" dirty="0">
                <a:latin typeface="Times New Roman"/>
                <a:cs typeface="Times New Roman"/>
              </a:rPr>
              <a:t> </a:t>
            </a:r>
            <a:endParaRPr sz="1400">
              <a:latin typeface="Times New Roman"/>
              <a:cs typeface="Times New Roman"/>
            </a:endParaRPr>
          </a:p>
          <a:p>
            <a:pPr marL="299085" indent="-287020">
              <a:spcBef>
                <a:spcPts val="1235"/>
              </a:spcBef>
              <a:buFont typeface="Wingdings"/>
              <a:buChar char=""/>
              <a:tabLst>
                <a:tab pos="299085" algn="l"/>
                <a:tab pos="299720" algn="l"/>
              </a:tabLst>
            </a:pPr>
            <a:r>
              <a:rPr sz="1400" dirty="0">
                <a:latin typeface="Times New Roman"/>
                <a:cs typeface="Times New Roman"/>
              </a:rPr>
              <a:t>"</a:t>
            </a:r>
            <a:r>
              <a:rPr sz="1400" spc="-220" dirty="0">
                <a:latin typeface="Times New Roman"/>
                <a:cs typeface="Times New Roman"/>
              </a:rPr>
              <a:t> </a:t>
            </a:r>
            <a:r>
              <a:rPr sz="1400" spc="114" dirty="0">
                <a:latin typeface="Times New Roman"/>
                <a:cs typeface="Times New Roman"/>
              </a:rPr>
              <a:t>regulation"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m</a:t>
            </a:r>
            <a:r>
              <a:rPr sz="1400" spc="-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</a:t>
            </a:r>
            <a:r>
              <a:rPr sz="1400" spc="3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335" dirty="0">
                <a:latin typeface="Times New Roman"/>
                <a:cs typeface="Times New Roman"/>
              </a:rPr>
              <a:t> </a:t>
            </a:r>
            <a:r>
              <a:rPr sz="1400" spc="150" dirty="0">
                <a:latin typeface="Times New Roman"/>
                <a:cs typeface="Times New Roman"/>
              </a:rPr>
              <a:t>regulation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m</a:t>
            </a:r>
            <a:r>
              <a:rPr sz="1400" spc="-1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2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u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-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</a:t>
            </a:r>
            <a:r>
              <a:rPr sz="1400" spc="260" dirty="0">
                <a:latin typeface="Times New Roman"/>
                <a:cs typeface="Times New Roman"/>
              </a:rPr>
              <a:t> </a:t>
            </a:r>
            <a:r>
              <a:rPr sz="1400" spc="145" dirty="0">
                <a:latin typeface="Times New Roman"/>
                <a:cs typeface="Times New Roman"/>
              </a:rPr>
              <a:t>this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50" dirty="0">
                <a:latin typeface="Times New Roman"/>
                <a:cs typeface="Times New Roman"/>
              </a:rPr>
              <a:t>Act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spc="55" dirty="0">
                <a:latin typeface="Times New Roman"/>
                <a:cs typeface="Times New Roman"/>
              </a:rPr>
              <a:t>by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spc="145" dirty="0">
                <a:latin typeface="Times New Roman"/>
                <a:cs typeface="Times New Roman"/>
              </a:rPr>
              <a:t>the</a:t>
            </a:r>
            <a:r>
              <a:rPr sz="1400" spc="290" dirty="0">
                <a:latin typeface="Times New Roman"/>
                <a:cs typeface="Times New Roman"/>
              </a:rPr>
              <a:t> </a:t>
            </a:r>
            <a:r>
              <a:rPr sz="1400" spc="95" dirty="0">
                <a:latin typeface="Times New Roman"/>
                <a:cs typeface="Times New Roman"/>
              </a:rPr>
              <a:t>Council.</a:t>
            </a:r>
            <a:endParaRPr sz="1400">
              <a:latin typeface="Times New Roman"/>
              <a:cs typeface="Times New Roman"/>
            </a:endParaRPr>
          </a:p>
          <a:p>
            <a:pPr marL="299085" indent="-287020">
              <a:spcBef>
                <a:spcPts val="1250"/>
              </a:spcBef>
              <a:buFont typeface="Wingdings"/>
              <a:buChar char=""/>
              <a:tabLst>
                <a:tab pos="299085" algn="l"/>
                <a:tab pos="299720" algn="l"/>
              </a:tabLst>
            </a:pPr>
            <a:r>
              <a:rPr sz="1400" spc="75" dirty="0">
                <a:latin typeface="Times New Roman"/>
                <a:cs typeface="Times New Roman"/>
              </a:rPr>
              <a:t>“rule"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m</a:t>
            </a:r>
            <a:r>
              <a:rPr sz="1400" spc="-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</a:t>
            </a:r>
            <a:r>
              <a:rPr sz="1400" spc="3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3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</a:t>
            </a:r>
            <a:r>
              <a:rPr sz="1400" spc="-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u</a:t>
            </a:r>
            <a:r>
              <a:rPr sz="1400" spc="-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l</a:t>
            </a:r>
            <a:r>
              <a:rPr sz="1400" spc="-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m</a:t>
            </a:r>
            <a:r>
              <a:rPr sz="1400" spc="-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u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spc="145" dirty="0">
                <a:latin typeface="Times New Roman"/>
                <a:cs typeface="Times New Roman"/>
              </a:rPr>
              <a:t>this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50" dirty="0">
                <a:latin typeface="Times New Roman"/>
                <a:cs typeface="Times New Roman"/>
              </a:rPr>
              <a:t>Act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spc="55" dirty="0">
                <a:latin typeface="Times New Roman"/>
                <a:cs typeface="Times New Roman"/>
              </a:rPr>
              <a:t>by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spc="145" dirty="0">
                <a:latin typeface="Times New Roman"/>
                <a:cs typeface="Times New Roman"/>
              </a:rPr>
              <a:t>the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</a:t>
            </a:r>
            <a:r>
              <a:rPr sz="1400" spc="-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</a:t>
            </a:r>
            <a:r>
              <a:rPr sz="1400" spc="-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l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spc="150" dirty="0">
                <a:latin typeface="Times New Roman"/>
                <a:cs typeface="Times New Roman"/>
              </a:rPr>
              <a:t>Government.</a:t>
            </a:r>
            <a:endParaRPr sz="1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32291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F6199A3-D514-4A95-954B-351B11EA8DBC}"/>
              </a:ext>
            </a:extLst>
          </p:cNvPr>
          <p:cNvSpPr txBox="1"/>
          <p:nvPr/>
        </p:nvSpPr>
        <p:spPr>
          <a:xfrm>
            <a:off x="2935391" y="2709814"/>
            <a:ext cx="631099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b="1" dirty="0">
                <a:cs typeface="Calibri"/>
              </a:rPr>
              <a:t> Architect's Act 1972</a:t>
            </a:r>
            <a:r>
              <a:rPr lang="en-US" sz="4800" dirty="0">
                <a:cs typeface="Calibri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83778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705047" y="436883"/>
            <a:ext cx="3082290" cy="481330"/>
            <a:chOff x="230124" y="3035"/>
            <a:chExt cx="3082290" cy="48133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4438" y="139120"/>
              <a:ext cx="1788970" cy="15876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0124" y="317017"/>
              <a:ext cx="2945130" cy="2194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35479" y="3035"/>
              <a:ext cx="1376933" cy="480834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1026822" y="1503579"/>
            <a:ext cx="9554210" cy="5034712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12700">
              <a:spcBef>
                <a:spcPts val="720"/>
              </a:spcBef>
            </a:pPr>
            <a:r>
              <a:rPr sz="1600" spc="100" dirty="0">
                <a:latin typeface="Times New Roman"/>
                <a:cs typeface="Times New Roman"/>
              </a:rPr>
              <a:t>INTRODUCTION</a:t>
            </a:r>
            <a:endParaRPr sz="1600" dirty="0">
              <a:latin typeface="Times New Roman"/>
              <a:cs typeface="Times New Roman"/>
            </a:endParaRPr>
          </a:p>
          <a:p>
            <a:pPr marL="299085" indent="-287020" algn="just">
              <a:spcBef>
                <a:spcPts val="505"/>
              </a:spcBef>
              <a:buFont typeface="Wingdings"/>
              <a:buChar char=""/>
              <a:tabLst>
                <a:tab pos="299720" algn="l"/>
              </a:tabLst>
            </a:pP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Council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Architecture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(COA)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has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been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constituted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by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Government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India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under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provisions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Architects</a:t>
            </a:r>
            <a:r>
              <a:rPr spc="-5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Act,</a:t>
            </a:r>
            <a:r>
              <a:rPr spc="5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1972,</a:t>
            </a:r>
            <a:endParaRPr dirty="0">
              <a:latin typeface="Times New Roman"/>
              <a:cs typeface="Times New Roman"/>
            </a:endParaRPr>
          </a:p>
          <a:p>
            <a:pPr marL="299085">
              <a:spcBef>
                <a:spcPts val="780"/>
              </a:spcBef>
            </a:pPr>
            <a:r>
              <a:rPr spc="-5" dirty="0">
                <a:latin typeface="Times New Roman"/>
                <a:cs typeface="Times New Roman"/>
              </a:rPr>
              <a:t>enacted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by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Parliament</a:t>
            </a:r>
            <a:r>
              <a:rPr spc="4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India,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which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came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into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force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on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1st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September,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1972.</a:t>
            </a:r>
            <a:endParaRPr dirty="0">
              <a:latin typeface="Times New Roman"/>
              <a:cs typeface="Times New Roman"/>
            </a:endParaRPr>
          </a:p>
          <a:p>
            <a:pPr marL="299085" marR="172085" indent="-287020">
              <a:lnSpc>
                <a:spcPct val="150000"/>
              </a:lnSpc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Act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provides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for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registration</a:t>
            </a:r>
            <a:r>
              <a:rPr spc="4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Architects,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standards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education,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recognized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qualifications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and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standards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practice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to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be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complied </a:t>
            </a:r>
            <a:r>
              <a:rPr spc="-3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with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by the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practicing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architects.</a:t>
            </a:r>
            <a:endParaRPr dirty="0">
              <a:latin typeface="Times New Roman"/>
              <a:cs typeface="Times New Roman"/>
            </a:endParaRPr>
          </a:p>
          <a:p>
            <a:pPr marL="299085" marR="65405" indent="-287020">
              <a:lnSpc>
                <a:spcPct val="150000"/>
              </a:lnSpc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Council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Architecture</a:t>
            </a:r>
            <a:r>
              <a:rPr spc="3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is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charged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with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responsibility</a:t>
            </a:r>
            <a:r>
              <a:rPr spc="3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to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regulate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education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and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practice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profession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throughout</a:t>
            </a:r>
            <a:r>
              <a:rPr spc="3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India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besides </a:t>
            </a:r>
            <a:r>
              <a:rPr spc="-3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maintaining</a:t>
            </a:r>
            <a:r>
              <a:rPr spc="4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register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architects.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For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this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purpose,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Government</a:t>
            </a:r>
            <a:r>
              <a:rPr spc="4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India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has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framed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Rules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and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Council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Architecture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has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framed 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Regulations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as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provided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for </a:t>
            </a:r>
            <a:r>
              <a:rPr spc="-5" dirty="0">
                <a:latin typeface="Times New Roman"/>
                <a:cs typeface="Times New Roman"/>
              </a:rPr>
              <a:t>in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-7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Architects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Act, with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 approval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 Government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India.</a:t>
            </a:r>
            <a:endParaRPr dirty="0">
              <a:latin typeface="Times New Roman"/>
              <a:cs typeface="Times New Roman"/>
            </a:endParaRPr>
          </a:p>
          <a:p>
            <a:pPr marL="299085" marR="48260" indent="-287020">
              <a:lnSpc>
                <a:spcPts val="2340"/>
              </a:lnSpc>
              <a:spcBef>
                <a:spcPts val="21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pc="-5" dirty="0">
                <a:latin typeface="Times New Roman"/>
                <a:cs typeface="Times New Roman"/>
              </a:rPr>
              <a:t>Any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person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desirous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carrying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on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profession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'Architect'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must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have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registered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himself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with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Council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Architecture.</a:t>
            </a:r>
            <a:r>
              <a:rPr spc="35" dirty="0">
                <a:latin typeface="Times New Roman"/>
                <a:cs typeface="Times New Roman"/>
              </a:rPr>
              <a:t> </a:t>
            </a:r>
            <a:r>
              <a:rPr spc="5" dirty="0">
                <a:latin typeface="Times New Roman"/>
                <a:cs typeface="Times New Roman"/>
              </a:rPr>
              <a:t>For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purpose </a:t>
            </a:r>
            <a:r>
              <a:rPr spc="-3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registration,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one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must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possess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requisite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qualification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as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appended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to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Architects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Act,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after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having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undergone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education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in 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accordance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with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Council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Architecture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(Minimum</a:t>
            </a:r>
            <a:r>
              <a:rPr spc="3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Standards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Architectural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Education)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Regulations,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1983</a:t>
            </a:r>
            <a:r>
              <a:rPr spc="-5" dirty="0" smtClean="0">
                <a:latin typeface="Times New Roman"/>
                <a:cs typeface="Times New Roman"/>
              </a:rPr>
              <a:t>.</a:t>
            </a:r>
            <a:endParaRPr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2846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8158" y="476308"/>
            <a:ext cx="10054225" cy="5280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9085" marR="144780" indent="-287020">
              <a:lnSpc>
                <a:spcPts val="2340"/>
              </a:lnSpc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lang="en-IN" spc="-5" dirty="0">
                <a:latin typeface="Times New Roman"/>
                <a:cs typeface="Times New Roman"/>
              </a:rPr>
              <a:t>The</a:t>
            </a:r>
            <a:r>
              <a:rPr lang="en-IN" spc="2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registration</a:t>
            </a:r>
            <a:r>
              <a:rPr lang="en-IN" spc="3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with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Council</a:t>
            </a:r>
            <a:r>
              <a:rPr lang="en-IN" spc="2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of</a:t>
            </a:r>
            <a:r>
              <a:rPr lang="en-IN" spc="-5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Architecture</a:t>
            </a:r>
            <a:r>
              <a:rPr lang="en-IN" spc="4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entitles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person</a:t>
            </a:r>
            <a:r>
              <a:rPr lang="en-IN" spc="2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to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practice</a:t>
            </a:r>
            <a:r>
              <a:rPr lang="en-IN" spc="3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the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profession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of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architecture,</a:t>
            </a:r>
            <a:r>
              <a:rPr lang="en-IN" spc="4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provided</a:t>
            </a:r>
            <a:r>
              <a:rPr lang="en-IN" spc="3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he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holds</a:t>
            </a:r>
            <a:r>
              <a:rPr lang="en-IN" spc="4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Certificate</a:t>
            </a:r>
            <a:r>
              <a:rPr lang="en-IN" spc="2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of </a:t>
            </a:r>
            <a:r>
              <a:rPr lang="en-IN" spc="-3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Registration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with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up-to-date</a:t>
            </a:r>
            <a:r>
              <a:rPr lang="en-IN" spc="3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renewals. The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registration</a:t>
            </a:r>
            <a:r>
              <a:rPr lang="en-IN" spc="3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also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entitles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person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to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use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the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title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and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style</a:t>
            </a:r>
            <a:r>
              <a:rPr lang="en-IN" spc="5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of</a:t>
            </a:r>
            <a:r>
              <a:rPr lang="en-IN" spc="-5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Architect.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The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title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and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style</a:t>
            </a:r>
            <a:r>
              <a:rPr lang="en-IN" spc="4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of 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architect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can also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be used by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 firm</a:t>
            </a:r>
            <a:r>
              <a:rPr lang="en-IN" spc="-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of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architects,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of which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all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partners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are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registered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with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COA.</a:t>
            </a:r>
            <a:endParaRPr lang="en-IN" dirty="0">
              <a:latin typeface="Times New Roman"/>
              <a:cs typeface="Times New Roman"/>
            </a:endParaRPr>
          </a:p>
          <a:p>
            <a:pPr marL="299085" marR="5080" indent="-287020" algn="just">
              <a:lnSpc>
                <a:spcPts val="2340"/>
              </a:lnSpc>
              <a:spcBef>
                <a:spcPts val="5"/>
              </a:spcBef>
              <a:buFont typeface="Wingdings"/>
              <a:buChar char=""/>
              <a:tabLst>
                <a:tab pos="299720" algn="l"/>
              </a:tabLst>
            </a:pPr>
            <a:r>
              <a:rPr lang="en-IN" spc="-5" dirty="0">
                <a:latin typeface="Times New Roman"/>
                <a:cs typeface="Times New Roman"/>
              </a:rPr>
              <a:t>Limited Companies, Private/Public Companies, societies and other juridical persons are not entitled to use the title and </a:t>
            </a:r>
            <a:r>
              <a:rPr lang="en-IN" spc="-10" dirty="0">
                <a:latin typeface="Times New Roman"/>
                <a:cs typeface="Times New Roman"/>
              </a:rPr>
              <a:t>style </a:t>
            </a:r>
            <a:r>
              <a:rPr lang="en-IN" spc="-5" dirty="0">
                <a:latin typeface="Times New Roman"/>
                <a:cs typeface="Times New Roman"/>
              </a:rPr>
              <a:t>of </a:t>
            </a:r>
            <a:r>
              <a:rPr lang="en-IN" dirty="0">
                <a:latin typeface="Times New Roman"/>
                <a:cs typeface="Times New Roman"/>
              </a:rPr>
              <a:t>architect </a:t>
            </a:r>
            <a:r>
              <a:rPr lang="en-IN" spc="-5" dirty="0">
                <a:latin typeface="Times New Roman"/>
                <a:cs typeface="Times New Roman"/>
              </a:rPr>
              <a:t>nor 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are they entitled to practice the profession of architecture. If any person falsely claims to be registered or misuses title and </a:t>
            </a:r>
            <a:r>
              <a:rPr lang="en-IN" spc="-10" dirty="0">
                <a:latin typeface="Times New Roman"/>
                <a:cs typeface="Times New Roman"/>
              </a:rPr>
              <a:t>style </a:t>
            </a:r>
            <a:r>
              <a:rPr lang="en-IN" spc="-5" dirty="0">
                <a:latin typeface="Times New Roman"/>
                <a:cs typeface="Times New Roman"/>
              </a:rPr>
              <a:t>of architect, 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such</a:t>
            </a:r>
            <a:r>
              <a:rPr lang="en-IN" spc="-5" dirty="0">
                <a:latin typeface="Times New Roman"/>
                <a:cs typeface="Times New Roman"/>
              </a:rPr>
              <a:t> acts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tantamount</a:t>
            </a:r>
            <a:r>
              <a:rPr lang="en-IN" spc="3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to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committing</a:t>
            </a:r>
            <a:r>
              <a:rPr lang="en-IN" spc="5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of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criminal</a:t>
            </a:r>
            <a:r>
              <a:rPr lang="en-IN" spc="2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offence,</a:t>
            </a:r>
            <a:r>
              <a:rPr lang="en-IN" spc="-10" dirty="0">
                <a:latin typeface="Times New Roman"/>
                <a:cs typeface="Times New Roman"/>
              </a:rPr>
              <a:t> which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is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punishable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under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section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36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or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37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(2)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of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the</a:t>
            </a:r>
            <a:r>
              <a:rPr lang="en-IN" spc="-70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Architects</a:t>
            </a:r>
            <a:r>
              <a:rPr lang="en-IN" spc="-55" dirty="0">
                <a:latin typeface="Times New Roman"/>
                <a:cs typeface="Times New Roman"/>
              </a:rPr>
              <a:t> </a:t>
            </a:r>
            <a:r>
              <a:rPr lang="en-IN" dirty="0">
                <a:latin typeface="Times New Roman"/>
                <a:cs typeface="Times New Roman"/>
              </a:rPr>
              <a:t>Act, </a:t>
            </a:r>
            <a:r>
              <a:rPr lang="en-IN" spc="-5" dirty="0">
                <a:latin typeface="Times New Roman"/>
                <a:cs typeface="Times New Roman"/>
              </a:rPr>
              <a:t>1972.</a:t>
            </a:r>
            <a:endParaRPr lang="en-IN" dirty="0">
              <a:latin typeface="Times New Roman"/>
              <a:cs typeface="Times New Roman"/>
            </a:endParaRPr>
          </a:p>
          <a:p>
            <a:pPr marL="299085" indent="-287020" algn="just">
              <a:spcBef>
                <a:spcPts val="570"/>
              </a:spcBef>
              <a:buFont typeface="Wingdings"/>
              <a:buChar char=""/>
              <a:tabLst>
                <a:tab pos="299720" algn="l"/>
              </a:tabLst>
            </a:pPr>
            <a:r>
              <a:rPr lang="en-IN" spc="-5" dirty="0">
                <a:latin typeface="Times New Roman"/>
                <a:cs typeface="Times New Roman"/>
              </a:rPr>
              <a:t>There</a:t>
            </a:r>
            <a:r>
              <a:rPr lang="en-IN" spc="2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are</a:t>
            </a:r>
            <a:r>
              <a:rPr lang="en-IN" spc="2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135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institutions,</a:t>
            </a:r>
            <a:r>
              <a:rPr lang="en-IN" spc="4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which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impart</a:t>
            </a:r>
            <a:r>
              <a:rPr lang="en-IN" spc="4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architectural</a:t>
            </a:r>
            <a:r>
              <a:rPr lang="en-IN" spc="2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education</a:t>
            </a:r>
            <a:r>
              <a:rPr lang="en-IN" spc="3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in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India</a:t>
            </a:r>
            <a:r>
              <a:rPr lang="en-IN" spc="2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leading</a:t>
            </a:r>
            <a:r>
              <a:rPr lang="en-IN" spc="2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to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recognized</a:t>
            </a:r>
            <a:r>
              <a:rPr lang="en-IN" spc="2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qualifications.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The</a:t>
            </a:r>
            <a:r>
              <a:rPr lang="en-IN" spc="2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standards</a:t>
            </a:r>
            <a:r>
              <a:rPr lang="en-IN" spc="3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of</a:t>
            </a:r>
            <a:r>
              <a:rPr lang="en-IN" spc="3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education</a:t>
            </a:r>
            <a:endParaRPr lang="en-IN" dirty="0">
              <a:latin typeface="Times New Roman"/>
              <a:cs typeface="Times New Roman"/>
            </a:endParaRPr>
          </a:p>
          <a:p>
            <a:pPr marL="299085">
              <a:spcBef>
                <a:spcPts val="780"/>
              </a:spcBef>
            </a:pPr>
            <a:r>
              <a:rPr lang="en-IN" spc="-5" dirty="0">
                <a:latin typeface="Times New Roman"/>
                <a:cs typeface="Times New Roman"/>
              </a:rPr>
              <a:t>being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imparted</a:t>
            </a:r>
            <a:r>
              <a:rPr lang="en-IN" spc="3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in</a:t>
            </a:r>
            <a:r>
              <a:rPr lang="en-IN" spc="2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these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institutions</a:t>
            </a:r>
            <a:r>
              <a:rPr lang="en-IN" spc="2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(constituent</a:t>
            </a:r>
            <a:r>
              <a:rPr lang="en-IN" spc="3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colleges/departments</a:t>
            </a:r>
            <a:r>
              <a:rPr lang="en-IN" spc="3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of</a:t>
            </a:r>
            <a:r>
              <a:rPr lang="en-IN" spc="2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universities,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deemed</a:t>
            </a:r>
            <a:r>
              <a:rPr lang="en-IN" spc="4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universities,</a:t>
            </a:r>
            <a:r>
              <a:rPr lang="en-IN" spc="2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affiliated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colleges/schools,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25" dirty="0">
                <a:latin typeface="Times New Roman"/>
                <a:cs typeface="Times New Roman"/>
              </a:rPr>
              <a:t>IITs,</a:t>
            </a:r>
            <a:endParaRPr lang="en-IN" dirty="0">
              <a:latin typeface="Times New Roman"/>
              <a:cs typeface="Times New Roman"/>
            </a:endParaRPr>
          </a:p>
          <a:p>
            <a:pPr marL="299085" marR="88265">
              <a:lnSpc>
                <a:spcPct val="150000"/>
              </a:lnSpc>
              <a:spcBef>
                <a:spcPts val="5"/>
              </a:spcBef>
            </a:pPr>
            <a:r>
              <a:rPr lang="en-IN" spc="-30" dirty="0">
                <a:latin typeface="Times New Roman"/>
                <a:cs typeface="Times New Roman"/>
              </a:rPr>
              <a:t>NITs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and</a:t>
            </a:r>
            <a:r>
              <a:rPr lang="en-IN" spc="2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autonomous</a:t>
            </a:r>
            <a:r>
              <a:rPr lang="en-IN" spc="3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institutions)</a:t>
            </a:r>
            <a:r>
              <a:rPr lang="en-IN" spc="3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is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governed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by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Council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of</a:t>
            </a:r>
            <a:r>
              <a:rPr lang="en-IN" spc="-5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Architecture</a:t>
            </a:r>
            <a:r>
              <a:rPr lang="en-IN" spc="3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Regulations,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1983,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which</a:t>
            </a:r>
            <a:r>
              <a:rPr lang="en-IN" spc="2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set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dirty="0">
                <a:latin typeface="Times New Roman"/>
                <a:cs typeface="Times New Roman"/>
              </a:rPr>
              <a:t>forth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the</a:t>
            </a:r>
            <a:r>
              <a:rPr lang="en-IN" spc="2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requirement</a:t>
            </a:r>
            <a:r>
              <a:rPr lang="en-IN" spc="45" dirty="0">
                <a:latin typeface="Times New Roman"/>
                <a:cs typeface="Times New Roman"/>
              </a:rPr>
              <a:t> </a:t>
            </a:r>
            <a:r>
              <a:rPr lang="en-IN" spc="10" dirty="0">
                <a:latin typeface="Times New Roman"/>
                <a:cs typeface="Times New Roman"/>
              </a:rPr>
              <a:t>of</a:t>
            </a:r>
            <a:r>
              <a:rPr lang="en-IN" spc="25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eligibility </a:t>
            </a:r>
            <a:r>
              <a:rPr lang="en-IN" spc="-310" dirty="0">
                <a:latin typeface="Times New Roman"/>
                <a:cs typeface="Times New Roman"/>
              </a:rPr>
              <a:t> </a:t>
            </a:r>
            <a:r>
              <a:rPr lang="en-IN" dirty="0">
                <a:latin typeface="Times New Roman"/>
                <a:cs typeface="Times New Roman"/>
              </a:rPr>
              <a:t>for</a:t>
            </a:r>
            <a:r>
              <a:rPr lang="en-IN" spc="-5" dirty="0">
                <a:latin typeface="Times New Roman"/>
                <a:cs typeface="Times New Roman"/>
              </a:rPr>
              <a:t> admission,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course duration,</a:t>
            </a:r>
            <a:r>
              <a:rPr lang="en-IN" spc="2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standards of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staff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&amp; accommodation,</a:t>
            </a:r>
            <a:r>
              <a:rPr lang="en-IN" spc="4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course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content, examination</a:t>
            </a:r>
            <a:r>
              <a:rPr lang="en-IN" spc="3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etc.</a:t>
            </a:r>
            <a:endParaRPr lang="en-IN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80510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2499" y="122681"/>
            <a:ext cx="136652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600" spc="-5" dirty="0"/>
              <a:t>DEFINITI</a:t>
            </a:r>
            <a:r>
              <a:rPr sz="1600" spc="-15" dirty="0"/>
              <a:t>O</a:t>
            </a:r>
            <a:r>
              <a:rPr sz="1600" spc="-5" dirty="0"/>
              <a:t>NS</a:t>
            </a:r>
            <a:endParaRPr sz="1600"/>
          </a:p>
        </p:txBody>
      </p:sp>
      <p:sp>
        <p:nvSpPr>
          <p:cNvPr id="3" name="object 3"/>
          <p:cNvSpPr txBox="1"/>
          <p:nvPr/>
        </p:nvSpPr>
        <p:spPr>
          <a:xfrm>
            <a:off x="1352499" y="375057"/>
            <a:ext cx="9536430" cy="3877985"/>
          </a:xfrm>
          <a:prstGeom prst="rect">
            <a:avLst/>
          </a:prstGeom>
        </p:spPr>
        <p:txBody>
          <a:bodyPr vert="horz" wrap="square" lIns="0" tIns="111760" rIns="0" bIns="0" rtlCol="0" anchor="t">
            <a:spAutoFit/>
          </a:bodyPr>
          <a:lstStyle/>
          <a:p>
            <a:pPr marL="236220" indent="-184150">
              <a:spcBef>
                <a:spcPts val="880"/>
              </a:spcBef>
              <a:buSzPct val="92307"/>
              <a:buAutoNum type="alphaLcParenBoth"/>
              <a:tabLst>
                <a:tab pos="237490" algn="l"/>
              </a:tabLst>
            </a:pPr>
            <a:r>
              <a:rPr spc="-5" dirty="0">
                <a:latin typeface="Times New Roman"/>
                <a:cs typeface="Times New Roman"/>
              </a:rPr>
              <a:t>"Architect"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means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person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whose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name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is</a:t>
            </a:r>
            <a:r>
              <a:rPr dirty="0">
                <a:latin typeface="Times New Roman"/>
                <a:cs typeface="Times New Roman"/>
              </a:rPr>
              <a:t> for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time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being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entered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in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register;</a:t>
            </a:r>
            <a:endParaRPr lang="en-US" dirty="0">
              <a:latin typeface="Times New Roman"/>
              <a:cs typeface="Times New Roman"/>
            </a:endParaRPr>
          </a:p>
          <a:p>
            <a:pPr marL="288290" indent="-235585">
              <a:spcBef>
                <a:spcPts val="780"/>
              </a:spcBef>
              <a:buSzPct val="92307"/>
              <a:buAutoNum type="alphaLcParenBoth"/>
              <a:tabLst>
                <a:tab pos="288925" algn="l"/>
              </a:tabLst>
            </a:pPr>
            <a:r>
              <a:rPr spc="-5" dirty="0">
                <a:latin typeface="Times New Roman"/>
                <a:cs typeface="Times New Roman"/>
              </a:rPr>
              <a:t>"Council"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means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Council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Architecture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constituted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under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section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3;</a:t>
            </a:r>
            <a:endParaRPr dirty="0">
              <a:latin typeface="Times New Roman"/>
              <a:cs typeface="Times New Roman"/>
            </a:endParaRPr>
          </a:p>
          <a:p>
            <a:pPr marL="278765" indent="-226060">
              <a:spcBef>
                <a:spcPts val="780"/>
              </a:spcBef>
              <a:buSzPct val="92307"/>
              <a:buAutoNum type="alphaLcParenBoth"/>
              <a:tabLst>
                <a:tab pos="279400" algn="l"/>
              </a:tabLst>
            </a:pPr>
            <a:r>
              <a:rPr spc="-5" dirty="0">
                <a:latin typeface="Times New Roman"/>
                <a:cs typeface="Times New Roman"/>
              </a:rPr>
              <a:t>"Indian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Institute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Architects"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means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Indian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Institute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Architects</a:t>
            </a:r>
            <a:endParaRPr dirty="0">
              <a:latin typeface="Times New Roman"/>
              <a:cs typeface="Times New Roman"/>
            </a:endParaRPr>
          </a:p>
          <a:p>
            <a:pPr marL="12700">
              <a:spcBef>
                <a:spcPts val="780"/>
              </a:spcBef>
            </a:pPr>
            <a:r>
              <a:rPr spc="-10" dirty="0">
                <a:latin typeface="Times New Roman"/>
                <a:cs typeface="Times New Roman"/>
              </a:rPr>
              <a:t>registered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under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Societies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Registration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Act,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1860;</a:t>
            </a:r>
            <a:endParaRPr dirty="0">
              <a:latin typeface="Times New Roman"/>
              <a:cs typeface="Times New Roman"/>
            </a:endParaRPr>
          </a:p>
          <a:p>
            <a:pPr marL="288290" indent="-235585">
              <a:spcBef>
                <a:spcPts val="780"/>
              </a:spcBef>
              <a:buSzPct val="92307"/>
              <a:buAutoNum type="alphaLcParenBoth" startAt="4"/>
              <a:tabLst>
                <a:tab pos="288925" algn="l"/>
              </a:tabLst>
            </a:pPr>
            <a:r>
              <a:rPr spc="-5" dirty="0">
                <a:latin typeface="Times New Roman"/>
                <a:cs typeface="Times New Roman"/>
              </a:rPr>
              <a:t>"Recognized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qualification"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means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any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qualification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in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architecture</a:t>
            </a:r>
            <a:r>
              <a:rPr spc="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for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time</a:t>
            </a:r>
            <a:r>
              <a:rPr spc="3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being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included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in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Schedule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or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notified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under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section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15;</a:t>
            </a:r>
            <a:endParaRPr dirty="0">
              <a:latin typeface="Times New Roman"/>
              <a:cs typeface="Times New Roman"/>
            </a:endParaRPr>
          </a:p>
          <a:p>
            <a:pPr marL="278765" indent="-226060">
              <a:spcBef>
                <a:spcPts val="780"/>
              </a:spcBef>
              <a:buSzPct val="92307"/>
              <a:buAutoNum type="alphaLcParenBoth" startAt="4"/>
              <a:tabLst>
                <a:tab pos="279400" algn="l"/>
              </a:tabLst>
            </a:pPr>
            <a:r>
              <a:rPr spc="-5" dirty="0">
                <a:latin typeface="Times New Roman"/>
                <a:cs typeface="Times New Roman"/>
              </a:rPr>
              <a:t>"Register"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means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register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architects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maintained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under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section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23;</a:t>
            </a:r>
            <a:endParaRPr dirty="0">
              <a:latin typeface="Times New Roman"/>
              <a:cs typeface="Times New Roman"/>
            </a:endParaRPr>
          </a:p>
          <a:p>
            <a:pPr marL="262255" indent="-209550">
              <a:spcBef>
                <a:spcPts val="780"/>
              </a:spcBef>
              <a:buSzPct val="92307"/>
              <a:buAutoNum type="alphaLcParenBoth" startAt="4"/>
              <a:tabLst>
                <a:tab pos="262890" algn="l"/>
              </a:tabLst>
            </a:pPr>
            <a:r>
              <a:rPr spc="-5" dirty="0">
                <a:latin typeface="Times New Roman"/>
                <a:cs typeface="Times New Roman"/>
              </a:rPr>
              <a:t>"Regulation"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means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regulation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made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under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this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Act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by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Council;</a:t>
            </a:r>
            <a:endParaRPr dirty="0">
              <a:latin typeface="Times New Roman"/>
              <a:cs typeface="Times New Roman"/>
            </a:endParaRPr>
          </a:p>
          <a:p>
            <a:pPr marL="288290" indent="-235585">
              <a:spcBef>
                <a:spcPts val="780"/>
              </a:spcBef>
              <a:buSzPct val="92307"/>
              <a:buAutoNum type="alphaLcParenBoth" startAt="4"/>
              <a:tabLst>
                <a:tab pos="288925" algn="l"/>
              </a:tabLst>
            </a:pPr>
            <a:r>
              <a:rPr spc="-5" dirty="0">
                <a:latin typeface="Times New Roman"/>
                <a:cs typeface="Times New Roman"/>
              </a:rPr>
              <a:t>"Rule" means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rule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made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under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this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Act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by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 Central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Government.</a:t>
            </a:r>
            <a:endParaRPr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dirty="0">
              <a:latin typeface="Times New Roman"/>
              <a:cs typeface="Times New Roman"/>
            </a:endParaRPr>
          </a:p>
          <a:p>
            <a:pPr>
              <a:spcBef>
                <a:spcPts val="20"/>
              </a:spcBef>
            </a:pPr>
            <a:endParaRPr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01782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6673" y="332648"/>
            <a:ext cx="8212899" cy="5706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/>
            <a:r>
              <a:rPr lang="en-IN" b="1" spc="-5" dirty="0">
                <a:latin typeface="Times New Roman"/>
                <a:cs typeface="Times New Roman"/>
              </a:rPr>
              <a:t>W</a:t>
            </a:r>
            <a:r>
              <a:rPr lang="en-IN" b="1" spc="-15" dirty="0">
                <a:latin typeface="Times New Roman"/>
                <a:cs typeface="Times New Roman"/>
              </a:rPr>
              <a:t>H</a:t>
            </a:r>
            <a:r>
              <a:rPr lang="en-IN" b="1" spc="-125" dirty="0">
                <a:latin typeface="Times New Roman"/>
                <a:cs typeface="Times New Roman"/>
              </a:rPr>
              <a:t>A</a:t>
            </a:r>
            <a:r>
              <a:rPr lang="en-IN" b="1" spc="-5" dirty="0">
                <a:latin typeface="Times New Roman"/>
                <a:cs typeface="Times New Roman"/>
              </a:rPr>
              <a:t>T</a:t>
            </a:r>
            <a:r>
              <a:rPr lang="en-IN" b="1" spc="-15" dirty="0">
                <a:latin typeface="Times New Roman"/>
                <a:cs typeface="Times New Roman"/>
              </a:rPr>
              <a:t> </a:t>
            </a:r>
            <a:r>
              <a:rPr lang="en-IN" b="1" spc="-5" dirty="0">
                <a:latin typeface="Times New Roman"/>
                <a:cs typeface="Times New Roman"/>
              </a:rPr>
              <a:t>IS</a:t>
            </a:r>
            <a:r>
              <a:rPr lang="en-IN" b="1" spc="-85" dirty="0">
                <a:latin typeface="Times New Roman"/>
                <a:cs typeface="Times New Roman"/>
              </a:rPr>
              <a:t> </a:t>
            </a:r>
            <a:r>
              <a:rPr lang="en-IN" b="1" spc="-5" dirty="0">
                <a:latin typeface="Times New Roman"/>
                <a:cs typeface="Times New Roman"/>
              </a:rPr>
              <a:t>ARC</a:t>
            </a:r>
            <a:r>
              <a:rPr lang="en-IN" b="1" spc="-15" dirty="0">
                <a:latin typeface="Times New Roman"/>
                <a:cs typeface="Times New Roman"/>
              </a:rPr>
              <a:t>H</a:t>
            </a:r>
            <a:r>
              <a:rPr lang="en-IN" b="1" spc="-5" dirty="0">
                <a:latin typeface="Times New Roman"/>
                <a:cs typeface="Times New Roman"/>
              </a:rPr>
              <a:t>ITECTS</a:t>
            </a:r>
            <a:r>
              <a:rPr lang="en-IN" b="1" spc="-100" dirty="0">
                <a:latin typeface="Times New Roman"/>
                <a:cs typeface="Times New Roman"/>
              </a:rPr>
              <a:t> </a:t>
            </a:r>
            <a:r>
              <a:rPr lang="en-IN" b="1" spc="-5" dirty="0">
                <a:latin typeface="Times New Roman"/>
                <a:cs typeface="Times New Roman"/>
              </a:rPr>
              <a:t>AC</a:t>
            </a:r>
            <a:r>
              <a:rPr lang="en-IN" b="1" spc="-125" dirty="0">
                <a:latin typeface="Times New Roman"/>
                <a:cs typeface="Times New Roman"/>
              </a:rPr>
              <a:t>T</a:t>
            </a:r>
            <a:r>
              <a:rPr lang="en-IN" b="1" spc="-5" dirty="0">
                <a:latin typeface="Times New Roman"/>
                <a:cs typeface="Times New Roman"/>
              </a:rPr>
              <a:t>,</a:t>
            </a:r>
            <a:r>
              <a:rPr lang="en-IN" b="1" spc="-10" dirty="0">
                <a:latin typeface="Times New Roman"/>
                <a:cs typeface="Times New Roman"/>
              </a:rPr>
              <a:t> </a:t>
            </a:r>
            <a:r>
              <a:rPr lang="en-IN" b="1" spc="-5" dirty="0">
                <a:latin typeface="Times New Roman"/>
                <a:cs typeface="Times New Roman"/>
              </a:rPr>
              <a:t>1972?</a:t>
            </a:r>
            <a:endParaRPr lang="en-IN" dirty="0">
              <a:latin typeface="Times New Roman"/>
              <a:cs typeface="Times New Roman"/>
            </a:endParaRPr>
          </a:p>
          <a:p>
            <a:pPr marL="12700" marR="90170">
              <a:lnSpc>
                <a:spcPct val="150000"/>
              </a:lnSpc>
              <a:spcBef>
                <a:spcPts val="70"/>
              </a:spcBef>
              <a:buChar char="•"/>
              <a:tabLst>
                <a:tab pos="109220" algn="l"/>
              </a:tabLst>
            </a:pPr>
            <a:r>
              <a:rPr lang="en-IN" spc="-5" dirty="0">
                <a:latin typeface="Times New Roman"/>
                <a:cs typeface="Times New Roman"/>
              </a:rPr>
              <a:t>The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main</a:t>
            </a:r>
            <a:r>
              <a:rPr lang="en-IN" spc="3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purpose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of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the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architects</a:t>
            </a:r>
            <a:r>
              <a:rPr lang="en-IN" spc="2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act,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1972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as given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in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the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preamble</a:t>
            </a:r>
            <a:r>
              <a:rPr lang="en-IN" spc="3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is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to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provide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dirty="0">
                <a:latin typeface="Times New Roman"/>
                <a:cs typeface="Times New Roman"/>
              </a:rPr>
              <a:t>for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the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registration</a:t>
            </a:r>
            <a:r>
              <a:rPr lang="en-IN" spc="3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of</a:t>
            </a:r>
            <a:r>
              <a:rPr lang="en-IN" spc="2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architects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and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dirty="0">
                <a:latin typeface="Times New Roman"/>
                <a:cs typeface="Times New Roman"/>
              </a:rPr>
              <a:t>for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matters</a:t>
            </a:r>
            <a:r>
              <a:rPr lang="en-IN" spc="3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connected </a:t>
            </a:r>
            <a:r>
              <a:rPr lang="en-IN" spc="-310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therewith.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It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has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already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come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into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force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and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extends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to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the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whole</a:t>
            </a:r>
            <a:r>
              <a:rPr lang="en-IN" spc="-5" dirty="0">
                <a:latin typeface="Times New Roman"/>
                <a:cs typeface="Times New Roman"/>
              </a:rPr>
              <a:t> India.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It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contains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45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sections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along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with</a:t>
            </a:r>
            <a:r>
              <a:rPr lang="en-IN" spc="4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one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schedule.</a:t>
            </a:r>
            <a:endParaRPr lang="en-IN" dirty="0">
              <a:latin typeface="Times New Roman"/>
              <a:cs typeface="Times New Roman"/>
            </a:endParaRPr>
          </a:p>
          <a:p>
            <a:pPr marL="108585" indent="-96520">
              <a:spcBef>
                <a:spcPts val="780"/>
              </a:spcBef>
              <a:buChar char="•"/>
              <a:tabLst>
                <a:tab pos="109220" algn="l"/>
              </a:tabLst>
            </a:pPr>
            <a:r>
              <a:rPr lang="en-IN" spc="-5" dirty="0">
                <a:latin typeface="Times New Roman"/>
                <a:cs typeface="Times New Roman"/>
              </a:rPr>
              <a:t>The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act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can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briefly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be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studied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under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the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following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heads:</a:t>
            </a:r>
            <a:endParaRPr lang="en-IN" dirty="0">
              <a:latin typeface="Times New Roman"/>
              <a:cs typeface="Times New Roman"/>
            </a:endParaRPr>
          </a:p>
          <a:p>
            <a:pPr marL="176530" indent="-164465">
              <a:spcBef>
                <a:spcPts val="780"/>
              </a:spcBef>
              <a:buAutoNum type="arabicPeriod"/>
              <a:tabLst>
                <a:tab pos="177165" algn="l"/>
              </a:tabLst>
            </a:pPr>
            <a:r>
              <a:rPr lang="en-IN" spc="-5" dirty="0">
                <a:latin typeface="Times New Roman"/>
                <a:cs typeface="Times New Roman"/>
              </a:rPr>
              <a:t>Use</a:t>
            </a:r>
            <a:r>
              <a:rPr lang="en-IN" spc="-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of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title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”Architect”</a:t>
            </a:r>
            <a:endParaRPr lang="en-IN" dirty="0">
              <a:latin typeface="Times New Roman"/>
              <a:cs typeface="Times New Roman"/>
            </a:endParaRPr>
          </a:p>
          <a:p>
            <a:pPr marL="177165" indent="-165100">
              <a:spcBef>
                <a:spcPts val="785"/>
              </a:spcBef>
              <a:buAutoNum type="arabicPeriod"/>
              <a:tabLst>
                <a:tab pos="177800" algn="l"/>
              </a:tabLst>
            </a:pPr>
            <a:r>
              <a:rPr lang="en-IN" spc="-5" dirty="0">
                <a:latin typeface="Times New Roman"/>
                <a:cs typeface="Times New Roman"/>
              </a:rPr>
              <a:t>Council</a:t>
            </a:r>
            <a:r>
              <a:rPr lang="en-IN" spc="-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of</a:t>
            </a:r>
            <a:r>
              <a:rPr lang="en-IN" spc="-7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Architecture</a:t>
            </a:r>
            <a:endParaRPr lang="en-IN" dirty="0">
              <a:latin typeface="Times New Roman"/>
              <a:cs typeface="Times New Roman"/>
            </a:endParaRPr>
          </a:p>
          <a:p>
            <a:pPr marL="177165" indent="-165100">
              <a:spcBef>
                <a:spcPts val="780"/>
              </a:spcBef>
              <a:buAutoNum type="arabicPeriod"/>
              <a:tabLst>
                <a:tab pos="177800" algn="l"/>
              </a:tabLst>
            </a:pPr>
            <a:r>
              <a:rPr lang="en-IN" spc="-5" dirty="0">
                <a:latin typeface="Times New Roman"/>
                <a:cs typeface="Times New Roman"/>
              </a:rPr>
              <a:t>Qualification</a:t>
            </a:r>
            <a:r>
              <a:rPr lang="en-IN" dirty="0">
                <a:latin typeface="Times New Roman"/>
                <a:cs typeface="Times New Roman"/>
              </a:rPr>
              <a:t> for</a:t>
            </a:r>
            <a:r>
              <a:rPr lang="en-IN" spc="-5" dirty="0">
                <a:latin typeface="Times New Roman"/>
                <a:cs typeface="Times New Roman"/>
              </a:rPr>
              <a:t> Registration</a:t>
            </a:r>
            <a:endParaRPr lang="en-IN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en-IN" dirty="0">
              <a:latin typeface="Times New Roman"/>
              <a:cs typeface="Times New Roman"/>
            </a:endParaRPr>
          </a:p>
          <a:p>
            <a:pPr>
              <a:spcBef>
                <a:spcPts val="40"/>
              </a:spcBef>
            </a:pPr>
            <a:endParaRPr lang="en-IN" dirty="0">
              <a:latin typeface="Times New Roman"/>
              <a:cs typeface="Times New Roman"/>
            </a:endParaRPr>
          </a:p>
          <a:p>
            <a:pPr marL="299085" indent="-287020"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lang="en-IN" b="1" spc="-5" dirty="0">
                <a:latin typeface="Times New Roman"/>
                <a:cs typeface="Times New Roman"/>
              </a:rPr>
              <a:t>US</a:t>
            </a:r>
            <a:r>
              <a:rPr lang="en-IN" b="1" dirty="0">
                <a:latin typeface="Times New Roman"/>
                <a:cs typeface="Times New Roman"/>
              </a:rPr>
              <a:t>E</a:t>
            </a:r>
            <a:r>
              <a:rPr lang="en-IN" b="1" spc="5" dirty="0">
                <a:latin typeface="Times New Roman"/>
                <a:cs typeface="Times New Roman"/>
              </a:rPr>
              <a:t> </a:t>
            </a:r>
            <a:r>
              <a:rPr lang="en-IN" b="1" dirty="0">
                <a:latin typeface="Times New Roman"/>
                <a:cs typeface="Times New Roman"/>
              </a:rPr>
              <a:t>OF</a:t>
            </a:r>
            <a:r>
              <a:rPr lang="en-IN" b="1" spc="-95" dirty="0">
                <a:latin typeface="Times New Roman"/>
                <a:cs typeface="Times New Roman"/>
              </a:rPr>
              <a:t> </a:t>
            </a:r>
            <a:r>
              <a:rPr lang="en-IN" b="1" spc="-5" dirty="0">
                <a:latin typeface="Times New Roman"/>
                <a:cs typeface="Times New Roman"/>
              </a:rPr>
              <a:t>TITL</a:t>
            </a:r>
            <a:r>
              <a:rPr lang="en-IN" b="1" dirty="0">
                <a:latin typeface="Times New Roman"/>
                <a:cs typeface="Times New Roman"/>
              </a:rPr>
              <a:t>E</a:t>
            </a:r>
            <a:r>
              <a:rPr lang="en-IN" b="1" spc="15" dirty="0">
                <a:latin typeface="Times New Roman"/>
                <a:cs typeface="Times New Roman"/>
              </a:rPr>
              <a:t> </a:t>
            </a:r>
            <a:r>
              <a:rPr lang="en-IN" b="1" dirty="0">
                <a:latin typeface="Times New Roman"/>
                <a:cs typeface="Times New Roman"/>
              </a:rPr>
              <a:t>‘AR</a:t>
            </a:r>
            <a:r>
              <a:rPr lang="en-IN" b="1" spc="-5" dirty="0">
                <a:latin typeface="Times New Roman"/>
                <a:cs typeface="Times New Roman"/>
              </a:rPr>
              <a:t>C</a:t>
            </a:r>
            <a:r>
              <a:rPr lang="en-IN" b="1" dirty="0">
                <a:latin typeface="Times New Roman"/>
                <a:cs typeface="Times New Roman"/>
              </a:rPr>
              <a:t>HIT</a:t>
            </a:r>
            <a:r>
              <a:rPr lang="en-IN" b="1" spc="-10" dirty="0">
                <a:latin typeface="Times New Roman"/>
                <a:cs typeface="Times New Roman"/>
              </a:rPr>
              <a:t>E</a:t>
            </a:r>
            <a:r>
              <a:rPr lang="en-IN" b="1" spc="-5" dirty="0">
                <a:latin typeface="Times New Roman"/>
                <a:cs typeface="Times New Roman"/>
              </a:rPr>
              <a:t>C</a:t>
            </a:r>
            <a:r>
              <a:rPr lang="en-IN" b="1" spc="-10" dirty="0">
                <a:latin typeface="Times New Roman"/>
                <a:cs typeface="Times New Roman"/>
              </a:rPr>
              <a:t>T</a:t>
            </a:r>
            <a:r>
              <a:rPr lang="en-IN" b="1" dirty="0">
                <a:latin typeface="Times New Roman"/>
                <a:cs typeface="Times New Roman"/>
              </a:rPr>
              <a:t>’</a:t>
            </a:r>
            <a:endParaRPr lang="en-IN" dirty="0">
              <a:latin typeface="Times New Roman"/>
              <a:cs typeface="Times New Roman"/>
            </a:endParaRPr>
          </a:p>
          <a:p>
            <a:pPr marL="102235" indent="-90170">
              <a:spcBef>
                <a:spcPts val="825"/>
              </a:spcBef>
              <a:buChar char="•"/>
              <a:tabLst>
                <a:tab pos="102870" algn="l"/>
              </a:tabLst>
            </a:pPr>
            <a:r>
              <a:rPr lang="en-IN" spc="-5" dirty="0">
                <a:latin typeface="Times New Roman"/>
                <a:cs typeface="Times New Roman"/>
              </a:rPr>
              <a:t>A</a:t>
            </a:r>
            <a:r>
              <a:rPr lang="en-IN" spc="-7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person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is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prohibited</a:t>
            </a:r>
            <a:r>
              <a:rPr lang="en-IN" spc="35" dirty="0">
                <a:latin typeface="Times New Roman"/>
                <a:cs typeface="Times New Roman"/>
              </a:rPr>
              <a:t> </a:t>
            </a:r>
            <a:r>
              <a:rPr lang="en-IN" dirty="0">
                <a:latin typeface="Times New Roman"/>
                <a:cs typeface="Times New Roman"/>
              </a:rPr>
              <a:t>from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using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the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title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and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the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15" dirty="0">
                <a:latin typeface="Times New Roman"/>
                <a:cs typeface="Times New Roman"/>
              </a:rPr>
              <a:t>style</a:t>
            </a:r>
            <a:r>
              <a:rPr lang="en-IN" spc="5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of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‘Architect’</a:t>
            </a:r>
            <a:r>
              <a:rPr lang="en-IN" spc="-7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unless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he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is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person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registered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in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the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Register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dirty="0">
                <a:latin typeface="Times New Roman"/>
                <a:cs typeface="Times New Roman"/>
              </a:rPr>
              <a:t>of</a:t>
            </a:r>
            <a:r>
              <a:rPr lang="en-IN" spc="-55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Architects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(section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37).</a:t>
            </a:r>
            <a:endParaRPr lang="en-IN" dirty="0">
              <a:latin typeface="Times New Roman"/>
              <a:cs typeface="Times New Roman"/>
            </a:endParaRPr>
          </a:p>
          <a:p>
            <a:pPr marL="12700">
              <a:spcBef>
                <a:spcPts val="780"/>
              </a:spcBef>
            </a:pPr>
            <a:r>
              <a:rPr lang="en-IN" spc="-5" dirty="0">
                <a:latin typeface="Times New Roman"/>
                <a:cs typeface="Times New Roman"/>
              </a:rPr>
              <a:t>This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prohibition</a:t>
            </a:r>
            <a:r>
              <a:rPr lang="en-IN" spc="3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does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not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affect the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use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of</a:t>
            </a:r>
            <a:r>
              <a:rPr lang="en-IN" spc="2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designation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as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“Landscape</a:t>
            </a:r>
            <a:r>
              <a:rPr lang="en-IN" spc="-50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Architect”</a:t>
            </a:r>
            <a:r>
              <a:rPr lang="en-IN" spc="2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or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“Naval</a:t>
            </a:r>
            <a:r>
              <a:rPr lang="en-IN" spc="-65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Architect”.</a:t>
            </a:r>
            <a:endParaRPr lang="en-IN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88179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19616" y="558250"/>
            <a:ext cx="768680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spcBef>
                <a:spcPts val="830"/>
              </a:spcBef>
            </a:pPr>
            <a:r>
              <a:rPr lang="en-IN" b="1" spc="-5" dirty="0">
                <a:latin typeface="Times New Roman"/>
                <a:cs typeface="Times New Roman"/>
              </a:rPr>
              <a:t>POWERS</a:t>
            </a:r>
            <a:endParaRPr lang="en-IN"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79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lang="en-IN" spc="-5" dirty="0">
                <a:latin typeface="Times New Roman"/>
                <a:cs typeface="Times New Roman"/>
              </a:rPr>
              <a:t>To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acquire,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hold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and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dispose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of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the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property</a:t>
            </a:r>
            <a:r>
              <a:rPr lang="en-IN" spc="2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both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movable</a:t>
            </a:r>
            <a:r>
              <a:rPr lang="en-IN" spc="2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and immovable.</a:t>
            </a:r>
            <a:endParaRPr lang="en-IN"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78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lang="en-IN" spc="-5" dirty="0">
                <a:latin typeface="Times New Roman"/>
                <a:cs typeface="Times New Roman"/>
              </a:rPr>
              <a:t>To enter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into</a:t>
            </a:r>
            <a:r>
              <a:rPr lang="en-IN" spc="-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</a:t>
            </a:r>
            <a:r>
              <a:rPr lang="en-IN" spc="-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contract.</a:t>
            </a:r>
            <a:endParaRPr lang="en-IN" dirty="0">
              <a:latin typeface="Times New Roman"/>
              <a:cs typeface="Times New Roman"/>
            </a:endParaRPr>
          </a:p>
          <a:p>
            <a:pPr marL="299085" marR="68580" indent="-287020">
              <a:lnSpc>
                <a:spcPct val="15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lang="en-IN" spc="-5" dirty="0">
                <a:latin typeface="Times New Roman"/>
                <a:cs typeface="Times New Roman"/>
              </a:rPr>
              <a:t>Powers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to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appoint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inspectors</a:t>
            </a:r>
            <a:r>
              <a:rPr lang="en-IN" spc="2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to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inspect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any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college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or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institution</a:t>
            </a:r>
            <a:r>
              <a:rPr lang="en-IN" spc="3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where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architectural</a:t>
            </a:r>
            <a:r>
              <a:rPr lang="en-IN" spc="4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education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is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given</a:t>
            </a:r>
            <a:r>
              <a:rPr lang="en-IN" spc="2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or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to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attend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any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examination 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conducted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by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such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bodies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dirty="0">
                <a:latin typeface="Times New Roman"/>
                <a:cs typeface="Times New Roman"/>
              </a:rPr>
              <a:t>for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the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purpose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of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recommending</a:t>
            </a:r>
            <a:r>
              <a:rPr lang="en-IN" spc="5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to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the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Central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Government,</a:t>
            </a:r>
            <a:r>
              <a:rPr lang="en-IN" spc="4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recognition</a:t>
            </a:r>
            <a:r>
              <a:rPr lang="en-IN" spc="3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of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architectural</a:t>
            </a:r>
            <a:r>
              <a:rPr lang="en-IN" spc="30" dirty="0">
                <a:latin typeface="Times New Roman"/>
                <a:cs typeface="Times New Roman"/>
              </a:rPr>
              <a:t> </a:t>
            </a:r>
            <a:r>
              <a:rPr lang="en-IN" dirty="0">
                <a:latin typeface="Times New Roman"/>
                <a:cs typeface="Times New Roman"/>
              </a:rPr>
              <a:t>qualifications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granted</a:t>
            </a:r>
            <a:endParaRPr lang="en-IN" dirty="0">
              <a:latin typeface="Times New Roman"/>
              <a:cs typeface="Times New Roman"/>
            </a:endParaRPr>
          </a:p>
          <a:p>
            <a:pPr marL="299085">
              <a:spcBef>
                <a:spcPts val="780"/>
              </a:spcBef>
            </a:pPr>
            <a:r>
              <a:rPr lang="en-IN" spc="-5" dirty="0">
                <a:latin typeface="Times New Roman"/>
                <a:cs typeface="Times New Roman"/>
              </a:rPr>
              <a:t>by</a:t>
            </a:r>
            <a:r>
              <a:rPr lang="en-IN" spc="-2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such</a:t>
            </a:r>
            <a:r>
              <a:rPr lang="en-IN" spc="-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bodies.</a:t>
            </a:r>
            <a:endParaRPr lang="en-IN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39124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573" y="732897"/>
            <a:ext cx="8380224" cy="4328429"/>
          </a:xfrm>
          <a:prstGeom prst="rect">
            <a:avLst/>
          </a:prstGeom>
        </p:spPr>
        <p:txBody>
          <a:bodyPr vert="horz" wrap="square" lIns="0" tIns="124460" rIns="0" bIns="0" rtlCol="0">
            <a:spAutoFit/>
          </a:bodyPr>
          <a:lstStyle/>
          <a:p>
            <a:pPr marL="299085" indent="-287020">
              <a:spcBef>
                <a:spcPts val="98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b="1" spc="-10" dirty="0">
                <a:latin typeface="Times New Roman"/>
                <a:cs typeface="Times New Roman"/>
              </a:rPr>
              <a:t>ARCHITECTS’</a:t>
            </a:r>
            <a:r>
              <a:rPr b="1" spc="30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REGISTRATION</a:t>
            </a:r>
            <a:r>
              <a:rPr b="1" spc="20" dirty="0">
                <a:latin typeface="Times New Roman"/>
                <a:cs typeface="Times New Roman"/>
              </a:rPr>
              <a:t> </a:t>
            </a:r>
            <a:r>
              <a:rPr b="1" spc="-10" dirty="0" smtClean="0">
                <a:latin typeface="Times New Roman"/>
                <a:cs typeface="Times New Roman"/>
              </a:rPr>
              <a:t>COUNCIL</a:t>
            </a:r>
            <a:endParaRPr lang="en-US" b="1" spc="-10" dirty="0" smtClean="0">
              <a:latin typeface="Times New Roman"/>
              <a:cs typeface="Times New Roman"/>
            </a:endParaRPr>
          </a:p>
          <a:p>
            <a:pPr marL="12065">
              <a:spcBef>
                <a:spcPts val="980"/>
              </a:spcBef>
              <a:tabLst>
                <a:tab pos="299085" algn="l"/>
                <a:tab pos="299720" algn="l"/>
              </a:tabLst>
            </a:pPr>
            <a:endParaRPr lang="en-US" b="1" spc="-10" dirty="0">
              <a:latin typeface="Times New Roman"/>
              <a:cs typeface="Times New Roman"/>
            </a:endParaRPr>
          </a:p>
          <a:p>
            <a:pPr marL="12065">
              <a:spcBef>
                <a:spcPts val="980"/>
              </a:spcBef>
              <a:tabLst>
                <a:tab pos="299085" algn="l"/>
                <a:tab pos="299720" algn="l"/>
              </a:tabLst>
            </a:pPr>
            <a:endParaRPr dirty="0">
              <a:latin typeface="Times New Roman"/>
              <a:cs typeface="Times New Roman"/>
            </a:endParaRPr>
          </a:p>
          <a:p>
            <a:pPr marL="12700" marR="5080">
              <a:lnSpc>
                <a:spcPct val="158500"/>
              </a:lnSpc>
              <a:spcBef>
                <a:spcPts val="320"/>
              </a:spcBef>
              <a:buSzPct val="123076"/>
              <a:buChar char="•"/>
              <a:tabLst>
                <a:tab pos="134620" algn="l"/>
              </a:tabLst>
            </a:pP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Act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provides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for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establishment</a:t>
            </a:r>
            <a:r>
              <a:rPr spc="3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Council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Architecture,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body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cooperate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consists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members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from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Institutions,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Councils,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Central </a:t>
            </a:r>
            <a:r>
              <a:rPr spc="-3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and State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Government</a:t>
            </a:r>
            <a:r>
              <a:rPr spc="3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nominees</a:t>
            </a:r>
            <a:r>
              <a:rPr spc="-5" dirty="0" smtClean="0">
                <a:latin typeface="Times New Roman"/>
                <a:cs typeface="Times New Roman"/>
              </a:rPr>
              <a:t>.</a:t>
            </a:r>
            <a:endParaRPr lang="en-US" spc="-5" dirty="0" smtClean="0">
              <a:latin typeface="Times New Roman"/>
              <a:cs typeface="Times New Roman"/>
            </a:endParaRPr>
          </a:p>
          <a:p>
            <a:pPr marL="12700" marR="5080">
              <a:lnSpc>
                <a:spcPct val="158500"/>
              </a:lnSpc>
              <a:spcBef>
                <a:spcPts val="320"/>
              </a:spcBef>
              <a:buSzPct val="123076"/>
              <a:buChar char="•"/>
              <a:tabLst>
                <a:tab pos="134620" algn="l"/>
              </a:tabLst>
            </a:pPr>
            <a:endParaRPr lang="en-US" spc="-5" dirty="0" smtClean="0">
              <a:latin typeface="Times New Roman"/>
              <a:cs typeface="Times New Roman"/>
            </a:endParaRPr>
          </a:p>
          <a:p>
            <a:pPr marL="12700" marR="5080">
              <a:lnSpc>
                <a:spcPct val="158500"/>
              </a:lnSpc>
              <a:spcBef>
                <a:spcPts val="320"/>
              </a:spcBef>
              <a:buSzPct val="123076"/>
              <a:buChar char="•"/>
              <a:tabLst>
                <a:tab pos="134620" algn="l"/>
              </a:tabLst>
            </a:pPr>
            <a:r>
              <a:rPr spc="20" dirty="0" smtClean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 </a:t>
            </a:r>
            <a:r>
              <a:rPr spc="-10" dirty="0">
                <a:latin typeface="Times New Roman"/>
                <a:cs typeface="Times New Roman"/>
              </a:rPr>
              <a:t>members</a:t>
            </a:r>
            <a:r>
              <a:rPr spc="3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will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select Vice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president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and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President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from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among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them</a:t>
            </a:r>
            <a:r>
              <a:rPr spc="-5" dirty="0" smtClean="0">
                <a:latin typeface="Times New Roman"/>
                <a:cs typeface="Times New Roman"/>
              </a:rPr>
              <a:t>.</a:t>
            </a:r>
            <a:endParaRPr lang="en-US" spc="-5" dirty="0" smtClean="0">
              <a:latin typeface="Times New Roman"/>
              <a:cs typeface="Times New Roman"/>
            </a:endParaRPr>
          </a:p>
          <a:p>
            <a:pPr marL="12700" marR="5080">
              <a:lnSpc>
                <a:spcPct val="158500"/>
              </a:lnSpc>
              <a:spcBef>
                <a:spcPts val="320"/>
              </a:spcBef>
              <a:buSzPct val="123076"/>
              <a:buChar char="•"/>
              <a:tabLst>
                <a:tab pos="134620" algn="l"/>
              </a:tabLst>
            </a:pPr>
            <a:endParaRPr dirty="0">
              <a:latin typeface="Times New Roman"/>
              <a:cs typeface="Times New Roman"/>
            </a:endParaRPr>
          </a:p>
          <a:p>
            <a:pPr marL="111125" indent="-99060">
              <a:spcBef>
                <a:spcPts val="780"/>
              </a:spcBef>
              <a:buChar char="•"/>
              <a:tabLst>
                <a:tab pos="111760" algn="l"/>
              </a:tabLst>
            </a:pPr>
            <a:r>
              <a:rPr spc="-5" dirty="0">
                <a:latin typeface="Times New Roman"/>
                <a:cs typeface="Times New Roman"/>
              </a:rPr>
              <a:t>The term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Council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is</a:t>
            </a:r>
            <a:r>
              <a:rPr dirty="0">
                <a:latin typeface="Times New Roman"/>
                <a:cs typeface="Times New Roman"/>
              </a:rPr>
              <a:t> for </a:t>
            </a:r>
            <a:r>
              <a:rPr spc="-5" dirty="0">
                <a:latin typeface="Times New Roman"/>
                <a:cs typeface="Times New Roman"/>
              </a:rPr>
              <a:t>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period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three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years</a:t>
            </a:r>
            <a:r>
              <a:rPr spc="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from </a:t>
            </a: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date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election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endParaRPr dirty="0">
              <a:latin typeface="Times New Roman"/>
              <a:cs typeface="Times New Roman"/>
            </a:endParaRPr>
          </a:p>
          <a:p>
            <a:pPr marL="12065">
              <a:spcBef>
                <a:spcPts val="780"/>
              </a:spcBef>
              <a:tabLst>
                <a:tab pos="111760" algn="l"/>
              </a:tabLst>
            </a:pPr>
            <a:r>
              <a:rPr spc="-5" dirty="0">
                <a:latin typeface="Times New Roman"/>
                <a:cs typeface="Times New Roman"/>
              </a:rPr>
              <a:t>members,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or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nomination</a:t>
            </a:r>
            <a:r>
              <a:rPr spc="3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or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until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successor,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as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case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may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be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has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been </a:t>
            </a:r>
            <a:r>
              <a:rPr spc="-5" dirty="0" smtClean="0">
                <a:latin typeface="Times New Roman"/>
                <a:cs typeface="Times New Roman"/>
              </a:rPr>
              <a:t>duly</a:t>
            </a:r>
            <a:endParaRPr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59813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737" y="692809"/>
            <a:ext cx="8413315" cy="4411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spcBef>
                <a:spcPts val="825"/>
              </a:spcBef>
            </a:pPr>
            <a:r>
              <a:rPr lang="en-IN" b="1" spc="-5" dirty="0">
                <a:latin typeface="Times New Roman"/>
                <a:cs typeface="Times New Roman"/>
              </a:rPr>
              <a:t>FUNCTION</a:t>
            </a:r>
            <a:r>
              <a:rPr lang="en-IN" b="1" spc="-10" dirty="0">
                <a:latin typeface="Times New Roman"/>
                <a:cs typeface="Times New Roman"/>
              </a:rPr>
              <a:t> </a:t>
            </a:r>
            <a:r>
              <a:rPr lang="en-IN" b="1" spc="-5" dirty="0">
                <a:latin typeface="Times New Roman"/>
                <a:cs typeface="Times New Roman"/>
              </a:rPr>
              <a:t>AND POWERS </a:t>
            </a:r>
            <a:r>
              <a:rPr lang="en-IN" b="1" dirty="0">
                <a:latin typeface="Times New Roman"/>
                <a:cs typeface="Times New Roman"/>
              </a:rPr>
              <a:t>OF</a:t>
            </a:r>
            <a:r>
              <a:rPr lang="en-IN" b="1" spc="-30" dirty="0">
                <a:latin typeface="Times New Roman"/>
                <a:cs typeface="Times New Roman"/>
              </a:rPr>
              <a:t> </a:t>
            </a:r>
            <a:r>
              <a:rPr lang="en-IN" b="1" spc="-5" dirty="0">
                <a:latin typeface="Times New Roman"/>
                <a:cs typeface="Times New Roman"/>
              </a:rPr>
              <a:t>COUNCIL</a:t>
            </a:r>
            <a:endParaRPr lang="en-IN" dirty="0">
              <a:latin typeface="Times New Roman"/>
              <a:cs typeface="Times New Roman"/>
            </a:endParaRPr>
          </a:p>
          <a:p>
            <a:pPr marL="355600" indent="-342900">
              <a:spcBef>
                <a:spcPts val="795"/>
              </a:spcBef>
              <a:buAutoNum type="alphaLcParenR"/>
              <a:tabLst>
                <a:tab pos="354965" algn="l"/>
                <a:tab pos="355600" algn="l"/>
              </a:tabLst>
            </a:pPr>
            <a:r>
              <a:rPr lang="en-IN" spc="-5" dirty="0">
                <a:latin typeface="Times New Roman"/>
                <a:cs typeface="Times New Roman"/>
              </a:rPr>
              <a:t>Appoint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registrar</a:t>
            </a:r>
            <a:r>
              <a:rPr lang="en-IN" spc="3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and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such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other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dirty="0">
                <a:latin typeface="Times New Roman"/>
                <a:cs typeface="Times New Roman"/>
              </a:rPr>
              <a:t>officers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and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employees</a:t>
            </a:r>
            <a:r>
              <a:rPr lang="en-IN" spc="5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as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are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necessary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to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carry</a:t>
            </a:r>
            <a:r>
              <a:rPr lang="en-IN" spc="4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out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its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functions.</a:t>
            </a:r>
            <a:endParaRPr lang="en-IN" dirty="0">
              <a:latin typeface="Times New Roman"/>
              <a:cs typeface="Times New Roman"/>
            </a:endParaRPr>
          </a:p>
          <a:p>
            <a:pPr marL="355600" indent="-342900">
              <a:spcBef>
                <a:spcPts val="780"/>
              </a:spcBef>
              <a:buAutoNum type="alphaLcParenR"/>
              <a:tabLst>
                <a:tab pos="354965" algn="l"/>
                <a:tab pos="355600" algn="l"/>
              </a:tabLst>
            </a:pPr>
            <a:r>
              <a:rPr lang="en-IN" spc="-5" dirty="0">
                <a:latin typeface="Times New Roman"/>
                <a:cs typeface="Times New Roman"/>
              </a:rPr>
              <a:t>To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maintain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proper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account of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finance.</a:t>
            </a:r>
            <a:endParaRPr lang="en-IN" dirty="0">
              <a:latin typeface="Times New Roman"/>
              <a:cs typeface="Times New Roman"/>
            </a:endParaRPr>
          </a:p>
          <a:p>
            <a:pPr marL="355600" indent="-342900">
              <a:spcBef>
                <a:spcPts val="780"/>
              </a:spcBef>
              <a:buAutoNum type="alphaLcParenR"/>
              <a:tabLst>
                <a:tab pos="354965" algn="l"/>
                <a:tab pos="355600" algn="l"/>
              </a:tabLst>
            </a:pPr>
            <a:r>
              <a:rPr lang="en-IN" spc="-5" dirty="0">
                <a:latin typeface="Times New Roman"/>
                <a:cs typeface="Times New Roman"/>
              </a:rPr>
              <a:t>To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maintain</a:t>
            </a:r>
            <a:r>
              <a:rPr lang="en-IN" spc="3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registrar</a:t>
            </a:r>
            <a:r>
              <a:rPr lang="en-IN" spc="3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of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architects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registered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under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the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Act,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on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payment</a:t>
            </a:r>
            <a:r>
              <a:rPr lang="en-IN" spc="7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of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prescribed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dirty="0">
                <a:latin typeface="Times New Roman"/>
                <a:cs typeface="Times New Roman"/>
              </a:rPr>
              <a:t>fees</a:t>
            </a:r>
            <a:r>
              <a:rPr lang="en-IN" spc="-5" dirty="0">
                <a:latin typeface="Times New Roman"/>
                <a:cs typeface="Times New Roman"/>
              </a:rPr>
              <a:t> by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the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architect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and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to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renew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5" dirty="0">
                <a:latin typeface="Times New Roman"/>
                <a:cs typeface="Times New Roman"/>
              </a:rPr>
              <a:t>the </a:t>
            </a:r>
            <a:r>
              <a:rPr lang="en-IN" spc="-5" dirty="0">
                <a:latin typeface="Times New Roman"/>
                <a:cs typeface="Times New Roman"/>
              </a:rPr>
              <a:t>registration</a:t>
            </a:r>
            <a:endParaRPr lang="en-IN" dirty="0">
              <a:latin typeface="Times New Roman"/>
              <a:cs typeface="Times New Roman"/>
            </a:endParaRPr>
          </a:p>
          <a:p>
            <a:pPr marL="355600">
              <a:spcBef>
                <a:spcPts val="780"/>
              </a:spcBef>
            </a:pPr>
            <a:r>
              <a:rPr lang="en-IN" dirty="0">
                <a:latin typeface="Times New Roman"/>
                <a:cs typeface="Times New Roman"/>
              </a:rPr>
              <a:t>from</a:t>
            </a:r>
            <a:r>
              <a:rPr lang="en-IN" spc="-3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time-to-time.</a:t>
            </a:r>
            <a:endParaRPr lang="en-IN" dirty="0">
              <a:latin typeface="Times New Roman"/>
              <a:cs typeface="Times New Roman"/>
            </a:endParaRPr>
          </a:p>
          <a:p>
            <a:pPr marL="355600" marR="600710" indent="-342900">
              <a:lnSpc>
                <a:spcPct val="150000"/>
              </a:lnSpc>
              <a:buAutoNum type="alphaLcParenR" startAt="4"/>
              <a:tabLst>
                <a:tab pos="354965" algn="l"/>
                <a:tab pos="355600" algn="l"/>
              </a:tabLst>
            </a:pPr>
            <a:r>
              <a:rPr lang="en-IN" spc="-5" dirty="0">
                <a:latin typeface="Times New Roman"/>
                <a:cs typeface="Times New Roman"/>
              </a:rPr>
              <a:t>Remove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the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name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of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the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architect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dirty="0">
                <a:latin typeface="Times New Roman"/>
                <a:cs typeface="Times New Roman"/>
              </a:rPr>
              <a:t>from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the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register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either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on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his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own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application</a:t>
            </a:r>
            <a:r>
              <a:rPr lang="en-IN" spc="3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or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when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he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is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dead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or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on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account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of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other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dirty="0">
                <a:latin typeface="Times New Roman"/>
                <a:cs typeface="Times New Roman"/>
              </a:rPr>
              <a:t>moral </a:t>
            </a:r>
            <a:r>
              <a:rPr lang="en-IN" spc="-310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turpitudes.</a:t>
            </a:r>
            <a:endParaRPr lang="en-IN" dirty="0">
              <a:latin typeface="Times New Roman"/>
              <a:cs typeface="Times New Roman"/>
            </a:endParaRPr>
          </a:p>
          <a:p>
            <a:pPr marL="396240" indent="-384175">
              <a:spcBef>
                <a:spcPts val="780"/>
              </a:spcBef>
              <a:buAutoNum type="alphaLcParenR" startAt="4"/>
              <a:tabLst>
                <a:tab pos="396240" algn="l"/>
                <a:tab pos="396875" algn="l"/>
              </a:tabLst>
            </a:pPr>
            <a:r>
              <a:rPr lang="en-IN" spc="-5" dirty="0">
                <a:latin typeface="Times New Roman"/>
                <a:cs typeface="Times New Roman"/>
              </a:rPr>
              <a:t>To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enquire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into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matters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relating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to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misconduct.</a:t>
            </a:r>
            <a:endParaRPr lang="en-IN" dirty="0">
              <a:latin typeface="Times New Roman"/>
              <a:cs typeface="Times New Roman"/>
            </a:endParaRPr>
          </a:p>
          <a:p>
            <a:pPr marL="355600" indent="-342900">
              <a:spcBef>
                <a:spcPts val="780"/>
              </a:spcBef>
              <a:buAutoNum type="alphaLcParenR" startAt="4"/>
              <a:tabLst>
                <a:tab pos="354965" algn="l"/>
                <a:tab pos="355600" algn="l"/>
              </a:tabLst>
            </a:pPr>
            <a:r>
              <a:rPr lang="en-IN" spc="-5" dirty="0">
                <a:latin typeface="Times New Roman"/>
                <a:cs typeface="Times New Roman"/>
              </a:rPr>
              <a:t>To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furnish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reports,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copies</a:t>
            </a:r>
            <a:r>
              <a:rPr lang="en-IN" spc="1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of</a:t>
            </a:r>
            <a:r>
              <a:rPr lang="en-IN" spc="5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minutes</a:t>
            </a:r>
            <a:r>
              <a:rPr lang="en-IN" spc="3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and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the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other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information</a:t>
            </a:r>
            <a:r>
              <a:rPr lang="en-IN" spc="3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to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Central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Govt.</a:t>
            </a:r>
            <a:endParaRPr lang="en-IN" dirty="0">
              <a:latin typeface="Times New Roman"/>
              <a:cs typeface="Times New Roman"/>
            </a:endParaRPr>
          </a:p>
          <a:p>
            <a:pPr marL="355600" indent="-342900">
              <a:spcBef>
                <a:spcPts val="780"/>
              </a:spcBef>
              <a:buAutoNum type="alphaLcParenR" startAt="4"/>
              <a:tabLst>
                <a:tab pos="354965" algn="l"/>
                <a:tab pos="355600" algn="l"/>
              </a:tabLst>
            </a:pPr>
            <a:r>
              <a:rPr lang="en-IN" spc="-5" dirty="0">
                <a:latin typeface="Times New Roman"/>
                <a:cs typeface="Times New Roman"/>
              </a:rPr>
              <a:t>Issue of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registration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certificate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and also</a:t>
            </a:r>
            <a:r>
              <a:rPr lang="en-IN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duplicates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5" dirty="0">
                <a:latin typeface="Times New Roman"/>
                <a:cs typeface="Times New Roman"/>
              </a:rPr>
              <a:t>if</a:t>
            </a:r>
            <a:r>
              <a:rPr lang="en-IN" spc="10" dirty="0">
                <a:latin typeface="Times New Roman"/>
                <a:cs typeface="Times New Roman"/>
              </a:rPr>
              <a:t> </a:t>
            </a:r>
            <a:r>
              <a:rPr lang="en-IN" spc="-10" dirty="0">
                <a:latin typeface="Times New Roman"/>
                <a:cs typeface="Times New Roman"/>
              </a:rPr>
              <a:t>necessary</a:t>
            </a:r>
            <a:r>
              <a:rPr lang="en-IN" spc="-10" dirty="0" smtClean="0">
                <a:latin typeface="Times New Roman"/>
                <a:cs typeface="Times New Roman"/>
              </a:rPr>
              <a:t>.</a:t>
            </a:r>
            <a:endParaRPr lang="en-IN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39012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1140</Words>
  <Application>Microsoft Office PowerPoint</Application>
  <PresentationFormat>Widescreen</PresentationFormat>
  <Paragraphs>87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 MT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DEFINITIONS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ARCHITECT’ S ACT,1972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289</cp:revision>
  <dcterms:created xsi:type="dcterms:W3CDTF">2021-09-22T05:20:14Z</dcterms:created>
  <dcterms:modified xsi:type="dcterms:W3CDTF">2022-09-07T07:22:31Z</dcterms:modified>
</cp:coreProperties>
</file>