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0" r:id="rId4"/>
    <p:sldId id="284" r:id="rId5"/>
    <p:sldId id="279" r:id="rId6"/>
    <p:sldId id="285" r:id="rId7"/>
    <p:sldId id="287" r:id="rId8"/>
    <p:sldId id="278" r:id="rId9"/>
    <p:sldId id="286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D47FE-E477-4749-B260-9889F0399CD3}" v="454" dt="2021-09-24T06:45:51.629"/>
    <p1510:client id="{87B51B55-2427-449F-AA9E-3016342F69DC}" v="126" dt="2021-11-30T05:13:46.455"/>
    <p1510:client id="{E23A4C11-8147-45E9-9A36-90FFE4B40EBE}" v="65" dt="2021-09-22T06:33:05.664"/>
    <p1510:client id="{EFC58AA7-102F-4B5E-85D8-7D7BE2023F7C}" v="349" dt="2021-09-22T06:26:2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5389"/>
            <a:ext cx="597095" cy="2792730"/>
          </a:xfrm>
          <a:custGeom>
            <a:avLst/>
            <a:gdLst/>
            <a:ahLst/>
            <a:cxnLst/>
            <a:rect l="l" t="t" r="r" b="b"/>
            <a:pathLst>
              <a:path w="485140" h="2792729">
                <a:moveTo>
                  <a:pt x="0" y="0"/>
                </a:moveTo>
                <a:lnTo>
                  <a:pt x="0" y="2792608"/>
                </a:lnTo>
                <a:lnTo>
                  <a:pt x="484569" y="2792608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40963" y="4181702"/>
            <a:ext cx="5351194" cy="2676525"/>
          </a:xfrm>
          <a:custGeom>
            <a:avLst/>
            <a:gdLst/>
            <a:ahLst/>
            <a:cxnLst/>
            <a:rect l="l" t="t" r="r" b="b"/>
            <a:pathLst>
              <a:path w="4347845" h="2676525">
                <a:moveTo>
                  <a:pt x="0" y="2676297"/>
                </a:moveTo>
                <a:lnTo>
                  <a:pt x="4347717" y="0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89714" y="0"/>
            <a:ext cx="1625600" cy="6858000"/>
          </a:xfrm>
          <a:custGeom>
            <a:avLst/>
            <a:gdLst/>
            <a:ahLst/>
            <a:cxnLst/>
            <a:rect l="l" t="t" r="r" b="b"/>
            <a:pathLst>
              <a:path w="1320800" h="6858000">
                <a:moveTo>
                  <a:pt x="0" y="0"/>
                </a:moveTo>
                <a:lnTo>
                  <a:pt x="13208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89283" y="0"/>
            <a:ext cx="3003452" cy="6858000"/>
          </a:xfrm>
          <a:custGeom>
            <a:avLst/>
            <a:gdLst/>
            <a:ahLst/>
            <a:cxnLst/>
            <a:rect l="l" t="t" r="r" b="b"/>
            <a:pathLst>
              <a:path w="2440304" h="6858000">
                <a:moveTo>
                  <a:pt x="2191676" y="0"/>
                </a:moveTo>
                <a:lnTo>
                  <a:pt x="0" y="6857998"/>
                </a:lnTo>
                <a:lnTo>
                  <a:pt x="2439707" y="6857998"/>
                </a:lnTo>
                <a:lnTo>
                  <a:pt x="2439707" y="8218"/>
                </a:lnTo>
                <a:lnTo>
                  <a:pt x="2191676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609431" y="0"/>
            <a:ext cx="2582985" cy="6858000"/>
          </a:xfrm>
          <a:custGeom>
            <a:avLst/>
            <a:gdLst/>
            <a:ahLst/>
            <a:cxnLst/>
            <a:rect l="l" t="t" r="r" b="b"/>
            <a:pathLst>
              <a:path w="2098675" h="6858000">
                <a:moveTo>
                  <a:pt x="2098337" y="0"/>
                </a:moveTo>
                <a:lnTo>
                  <a:pt x="0" y="0"/>
                </a:lnTo>
                <a:lnTo>
                  <a:pt x="1300903" y="6857996"/>
                </a:lnTo>
                <a:lnTo>
                  <a:pt x="2098337" y="6857996"/>
                </a:lnTo>
                <a:lnTo>
                  <a:pt x="2098337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51394" y="3920278"/>
            <a:ext cx="3341077" cy="2938145"/>
          </a:xfrm>
          <a:custGeom>
            <a:avLst/>
            <a:gdLst/>
            <a:ahLst/>
            <a:cxnLst/>
            <a:rect l="l" t="t" r="r" b="b"/>
            <a:pathLst>
              <a:path w="2714625" h="2938145">
                <a:moveTo>
                  <a:pt x="2714242" y="0"/>
                </a:moveTo>
                <a:lnTo>
                  <a:pt x="0" y="2937720"/>
                </a:lnTo>
                <a:lnTo>
                  <a:pt x="2714242" y="2937720"/>
                </a:lnTo>
                <a:lnTo>
                  <a:pt x="2714242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349873" y="0"/>
            <a:ext cx="2842455" cy="6858000"/>
          </a:xfrm>
          <a:custGeom>
            <a:avLst/>
            <a:gdLst/>
            <a:ahLst/>
            <a:cxnLst/>
            <a:rect l="l" t="t" r="r" b="b"/>
            <a:pathLst>
              <a:path w="2309495" h="6858000">
                <a:moveTo>
                  <a:pt x="2309228" y="0"/>
                </a:moveTo>
                <a:lnTo>
                  <a:pt x="0" y="0"/>
                </a:lnTo>
                <a:lnTo>
                  <a:pt x="2009761" y="6857996"/>
                </a:lnTo>
                <a:lnTo>
                  <a:pt x="2309228" y="6849822"/>
                </a:lnTo>
                <a:lnTo>
                  <a:pt x="2309228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060957" y="0"/>
            <a:ext cx="1131668" cy="6858000"/>
          </a:xfrm>
          <a:custGeom>
            <a:avLst/>
            <a:gdLst/>
            <a:ahLst/>
            <a:cxnLst/>
            <a:rect l="l" t="t" r="r" b="b"/>
            <a:pathLst>
              <a:path w="919479" h="6858000">
                <a:moveTo>
                  <a:pt x="918971" y="0"/>
                </a:moveTo>
                <a:lnTo>
                  <a:pt x="732955" y="0"/>
                </a:lnTo>
                <a:lnTo>
                  <a:pt x="0" y="6857996"/>
                </a:lnTo>
                <a:lnTo>
                  <a:pt x="918971" y="6857996"/>
                </a:lnTo>
                <a:lnTo>
                  <a:pt x="918971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794400" y="0"/>
            <a:ext cx="1398172" cy="6858000"/>
          </a:xfrm>
          <a:custGeom>
            <a:avLst/>
            <a:gdLst/>
            <a:ahLst/>
            <a:cxnLst/>
            <a:rect l="l" t="t" r="r" b="b"/>
            <a:pathLst>
              <a:path w="1136015" h="6858000">
                <a:moveTo>
                  <a:pt x="1135550" y="0"/>
                </a:moveTo>
                <a:lnTo>
                  <a:pt x="0" y="0"/>
                </a:lnTo>
                <a:lnTo>
                  <a:pt x="1015027" y="6857996"/>
                </a:lnTo>
                <a:lnTo>
                  <a:pt x="1135550" y="6857996"/>
                </a:lnTo>
                <a:lnTo>
                  <a:pt x="1135550" y="0"/>
                </a:lnTo>
                <a:close/>
              </a:path>
            </a:pathLst>
          </a:custGeom>
          <a:solidFill>
            <a:srgbClr val="226192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758971" y="4917482"/>
            <a:ext cx="1433342" cy="1940560"/>
          </a:xfrm>
          <a:custGeom>
            <a:avLst/>
            <a:gdLst/>
            <a:ahLst/>
            <a:cxnLst/>
            <a:rect l="l" t="t" r="r" b="b"/>
            <a:pathLst>
              <a:path w="1164590" h="1940559">
                <a:moveTo>
                  <a:pt x="1164334" y="0"/>
                </a:moveTo>
                <a:lnTo>
                  <a:pt x="0" y="1940515"/>
                </a:lnTo>
                <a:lnTo>
                  <a:pt x="1164334" y="1935512"/>
                </a:lnTo>
                <a:lnTo>
                  <a:pt x="1164334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851" y="131826"/>
            <a:ext cx="72628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3912" y="102389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" algn="just">
              <a:spcBef>
                <a:spcPts val="505"/>
              </a:spcBef>
              <a:tabLst>
                <a:tab pos="299720" algn="l"/>
              </a:tabLst>
            </a:pPr>
            <a:r>
              <a:rPr lang="en-US" sz="3200" b="1" smtClean="0"/>
              <a:t>PROFESSIONAL PRACTICE -I</a:t>
            </a:r>
            <a:endParaRPr lang="en-IN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288740" y="6062690"/>
            <a:ext cx="4086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Topic – Council of Architecture</a:t>
            </a:r>
          </a:p>
          <a:p>
            <a:r>
              <a:rPr lang="en-US" dirty="0" smtClean="0"/>
              <a:t>Presented by:- </a:t>
            </a:r>
            <a:r>
              <a:rPr lang="en-US" dirty="0" err="1" smtClean="0"/>
              <a:t>Kavita</a:t>
            </a:r>
            <a:r>
              <a:rPr lang="en-US" dirty="0" smtClean="0"/>
              <a:t> </a:t>
            </a:r>
            <a:r>
              <a:rPr lang="en-US" dirty="0" err="1" smtClean="0"/>
              <a:t>Nagpal</a:t>
            </a:r>
            <a:endParaRPr lang="en-IN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7552" y="100258"/>
            <a:ext cx="10191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61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882" y="513567"/>
            <a:ext cx="8067072" cy="4355038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299085" indent="-287020">
              <a:spcBef>
                <a:spcPts val="8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Powers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withdrawing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recognition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certain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circumstances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prescribing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minimum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standard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architectural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education.</a:t>
            </a: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7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prescribe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standards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professional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conduct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etiquette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code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ethics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architects.</a:t>
            </a: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7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Powers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-10" dirty="0">
                <a:latin typeface="Times New Roman"/>
                <a:cs typeface="Times New Roman"/>
              </a:rPr>
              <a:t> make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regulations.</a:t>
            </a:r>
            <a:endParaRPr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5" dirty="0">
                <a:latin typeface="Times New Roman"/>
                <a:cs typeface="Times New Roman"/>
              </a:rPr>
              <a:t>QUALIFICATIONS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FOR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REGISTRATION</a:t>
            </a:r>
            <a:endParaRPr dirty="0">
              <a:latin typeface="Times New Roman"/>
              <a:cs typeface="Times New Roman"/>
            </a:endParaRPr>
          </a:p>
          <a:p>
            <a:pPr marL="12700">
              <a:spcBef>
                <a:spcPts val="869"/>
              </a:spcBef>
            </a:pPr>
            <a:r>
              <a:rPr dirty="0">
                <a:latin typeface="Times New Roman"/>
                <a:cs typeface="Times New Roman"/>
              </a:rPr>
              <a:t>Section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14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read</a:t>
            </a:r>
            <a:r>
              <a:rPr spc="-5" dirty="0">
                <a:latin typeface="Times New Roman"/>
                <a:cs typeface="Times New Roman"/>
              </a:rPr>
              <a:t> with </a:t>
            </a:r>
            <a:r>
              <a:rPr dirty="0">
                <a:latin typeface="Times New Roman"/>
                <a:cs typeface="Times New Roman"/>
              </a:rPr>
              <a:t>schedule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prescribes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following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qualifications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purpose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ofregistration:</a:t>
            </a:r>
          </a:p>
          <a:p>
            <a:pPr marL="147320" indent="-135255">
              <a:spcBef>
                <a:spcPts val="840"/>
              </a:spcBef>
              <a:buSzPct val="92857"/>
              <a:buAutoNum type="arabicPeriod"/>
              <a:tabLst>
                <a:tab pos="147955" algn="l"/>
              </a:tabLst>
            </a:pPr>
            <a:r>
              <a:rPr b="1" dirty="0">
                <a:latin typeface="Times New Roman"/>
                <a:cs typeface="Times New Roman"/>
              </a:rPr>
              <a:t>BACHELOR</a:t>
            </a:r>
            <a:r>
              <a:rPr b="1" spc="-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OF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ARCHITECTS</a:t>
            </a:r>
            <a:endParaRPr dirty="0">
              <a:latin typeface="Times New Roman"/>
              <a:cs typeface="Times New Roman"/>
            </a:endParaRPr>
          </a:p>
          <a:p>
            <a:pPr marL="147320" indent="-135255">
              <a:spcBef>
                <a:spcPts val="840"/>
              </a:spcBef>
              <a:buSzPct val="92857"/>
              <a:buAutoNum type="arabicPeriod"/>
              <a:tabLst>
                <a:tab pos="147955" algn="l"/>
              </a:tabLst>
            </a:pPr>
            <a:r>
              <a:rPr b="1" spc="-5" dirty="0">
                <a:latin typeface="Times New Roman"/>
                <a:cs typeface="Times New Roman"/>
              </a:rPr>
              <a:t>DIPLOMAS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IN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ARCHITECTURE</a:t>
            </a:r>
            <a:endParaRPr dirty="0">
              <a:latin typeface="Times New Roman"/>
              <a:cs typeface="Times New Roman"/>
            </a:endParaRPr>
          </a:p>
          <a:p>
            <a:pPr marL="190500" indent="-178435">
              <a:spcBef>
                <a:spcPts val="840"/>
              </a:spcBef>
              <a:buSzPct val="92857"/>
              <a:buAutoNum type="arabicPeriod"/>
              <a:tabLst>
                <a:tab pos="191135" algn="l"/>
              </a:tabLst>
            </a:pPr>
            <a:r>
              <a:rPr b="1" spc="-5" dirty="0">
                <a:latin typeface="Times New Roman"/>
                <a:cs typeface="Times New Roman"/>
              </a:rPr>
              <a:t>MEMBERSHIP </a:t>
            </a:r>
            <a:r>
              <a:rPr b="1" dirty="0">
                <a:latin typeface="Times New Roman"/>
                <a:cs typeface="Times New Roman"/>
              </a:rPr>
              <a:t>OF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THE </a:t>
            </a:r>
            <a:r>
              <a:rPr b="1" spc="-5" dirty="0">
                <a:latin typeface="Times New Roman"/>
                <a:cs typeface="Times New Roman"/>
              </a:rPr>
              <a:t>INDIAN</a:t>
            </a:r>
            <a:r>
              <a:rPr b="1" dirty="0">
                <a:latin typeface="Times New Roman"/>
                <a:cs typeface="Times New Roman"/>
              </a:rPr>
              <a:t> INSTITUTE</a:t>
            </a:r>
            <a:r>
              <a:rPr b="1" spc="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OF </a:t>
            </a:r>
            <a:r>
              <a:rPr b="1" spc="-5" dirty="0">
                <a:latin typeface="Times New Roman"/>
                <a:cs typeface="Times New Roman"/>
              </a:rPr>
              <a:t>ARCHITECTS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137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73124" y="3035"/>
            <a:ext cx="3082290" cy="481330"/>
            <a:chOff x="230124" y="3035"/>
            <a:chExt cx="3082290" cy="4813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438" y="139120"/>
              <a:ext cx="1788970" cy="15876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0124" y="317017"/>
              <a:ext cx="2945130" cy="21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35479" y="3035"/>
              <a:ext cx="1376933" cy="48083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52499" y="43433"/>
            <a:ext cx="295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60" dirty="0"/>
              <a:t>ARC</a:t>
            </a:r>
            <a:r>
              <a:rPr spc="165" dirty="0"/>
              <a:t>H</a:t>
            </a:r>
            <a:r>
              <a:rPr spc="160" dirty="0"/>
              <a:t>I</a:t>
            </a:r>
            <a:r>
              <a:rPr spc="165" dirty="0"/>
              <a:t>TE</a:t>
            </a:r>
            <a:r>
              <a:rPr spc="160" dirty="0"/>
              <a:t>C</a:t>
            </a:r>
            <a:r>
              <a:rPr spc="165" dirty="0"/>
              <a:t>T</a:t>
            </a:r>
            <a:r>
              <a:rPr dirty="0"/>
              <a:t>’</a:t>
            </a:r>
            <a:r>
              <a:rPr spc="-285" dirty="0"/>
              <a:t> </a:t>
            </a:r>
            <a:r>
              <a:rPr dirty="0"/>
              <a:t>S</a:t>
            </a:r>
            <a:r>
              <a:rPr spc="-85" dirty="0"/>
              <a:t> </a:t>
            </a:r>
            <a:r>
              <a:rPr spc="110" dirty="0"/>
              <a:t>AC</a:t>
            </a:r>
            <a:r>
              <a:rPr spc="-15" dirty="0"/>
              <a:t>T</a:t>
            </a:r>
            <a:r>
              <a:rPr spc="120" dirty="0"/>
              <a:t>,</a:t>
            </a:r>
            <a:r>
              <a:rPr spc="114" dirty="0"/>
              <a:t>197</a:t>
            </a:r>
            <a:r>
              <a:rPr dirty="0"/>
              <a:t>2</a:t>
            </a: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78972" y="755272"/>
            <a:ext cx="1692917" cy="14552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13891" y="528571"/>
            <a:ext cx="8528050" cy="1669688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50800">
              <a:spcBef>
                <a:spcPts val="1220"/>
              </a:spcBef>
            </a:pPr>
            <a:r>
              <a:rPr sz="1600" spc="100" dirty="0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marL="349885" indent="-287020">
              <a:spcBef>
                <a:spcPts val="990"/>
              </a:spcBef>
              <a:buSzPct val="96428"/>
              <a:buFont typeface="Wingdings"/>
              <a:buChar char=""/>
              <a:tabLst>
                <a:tab pos="349885" algn="l"/>
                <a:tab pos="350520" algn="l"/>
              </a:tabLst>
            </a:pPr>
            <a:r>
              <a:rPr sz="1400" spc="75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60" dirty="0">
                <a:latin typeface="Times New Roman"/>
                <a:cs typeface="Times New Roman"/>
              </a:rPr>
              <a:t>Act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to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provide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65" dirty="0">
                <a:latin typeface="Times New Roman"/>
                <a:cs typeface="Times New Roman"/>
              </a:rPr>
              <a:t>for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170" dirty="0">
                <a:latin typeface="Times New Roman"/>
                <a:cs typeface="Times New Roman"/>
              </a:rPr>
              <a:t>the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65" dirty="0">
                <a:latin typeface="Times New Roman"/>
                <a:cs typeface="Times New Roman"/>
              </a:rPr>
              <a:t>for 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connected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349885" indent="-287020">
              <a:buSzPct val="96428"/>
              <a:buFont typeface="Wingdings"/>
              <a:buChar char=""/>
              <a:tabLst>
                <a:tab pos="349885" algn="l"/>
                <a:tab pos="350520" algn="l"/>
                <a:tab pos="5692140" algn="l"/>
              </a:tabLst>
            </a:pPr>
            <a:r>
              <a:rPr sz="1400" spc="25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t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c</a:t>
            </a:r>
            <a:r>
              <a:rPr sz="1400" spc="125" dirty="0">
                <a:latin typeface="Times New Roman"/>
                <a:cs typeface="Times New Roman"/>
              </a:rPr>
              <a:t>o</a:t>
            </a:r>
            <a:r>
              <a:rPr sz="1400" spc="9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185" dirty="0">
                <a:latin typeface="Times New Roman"/>
                <a:cs typeface="Times New Roman"/>
              </a:rPr>
              <a:t>int</a:t>
            </a:r>
            <a:r>
              <a:rPr sz="1400" dirty="0">
                <a:latin typeface="Times New Roman"/>
                <a:cs typeface="Times New Roman"/>
              </a:rPr>
              <a:t>o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95" dirty="0">
                <a:latin typeface="Times New Roman"/>
                <a:cs typeface="Times New Roman"/>
              </a:rPr>
              <a:t>f</a:t>
            </a:r>
            <a:r>
              <a:rPr sz="1400" spc="100" dirty="0">
                <a:latin typeface="Times New Roman"/>
                <a:cs typeface="Times New Roman"/>
              </a:rPr>
              <a:t>o</a:t>
            </a:r>
            <a:r>
              <a:rPr sz="1400" spc="95" dirty="0">
                <a:latin typeface="Times New Roman"/>
                <a:cs typeface="Times New Roman"/>
              </a:rPr>
              <a:t>r</a:t>
            </a:r>
            <a:r>
              <a:rPr sz="1400" spc="80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r</a:t>
            </a:r>
            <a:r>
              <a:rPr sz="1400" spc="16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m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170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1400" spc="254" baseline="21604" dirty="0">
                <a:latin typeface="Times New Roman"/>
                <a:cs typeface="Times New Roman"/>
              </a:rPr>
              <a:t>s</a:t>
            </a:r>
            <a:r>
              <a:rPr sz="1400" spc="15" baseline="21604" dirty="0">
                <a:latin typeface="Times New Roman"/>
                <a:cs typeface="Times New Roman"/>
              </a:rPr>
              <a:t>t</a:t>
            </a:r>
            <a:r>
              <a:rPr sz="1400" baseline="21604" dirty="0">
                <a:latin typeface="Times New Roman"/>
                <a:cs typeface="Times New Roman"/>
              </a:rPr>
              <a:t>  </a:t>
            </a:r>
            <a:r>
              <a:rPr sz="1400" spc="30" baseline="216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197</a:t>
            </a:r>
            <a:r>
              <a:rPr sz="1400" dirty="0">
                <a:latin typeface="Times New Roman"/>
                <a:cs typeface="Times New Roman"/>
              </a:rPr>
              <a:t>2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 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x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o	t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w</a:t>
            </a:r>
            <a:r>
              <a:rPr sz="1400" spc="145" dirty="0">
                <a:latin typeface="Times New Roman"/>
                <a:cs typeface="Times New Roman"/>
              </a:rPr>
              <a:t>hol</a:t>
            </a:r>
            <a:r>
              <a:rPr sz="1400" dirty="0">
                <a:latin typeface="Times New Roman"/>
                <a:cs typeface="Times New Roman"/>
              </a:rPr>
              <a:t>e I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349885" indent="-287020">
              <a:buSzPct val="96428"/>
              <a:buFont typeface="Wingdings"/>
              <a:buChar char=""/>
              <a:tabLst>
                <a:tab pos="349885" algn="l"/>
                <a:tab pos="350520" algn="l"/>
                <a:tab pos="5562600" algn="l"/>
              </a:tabLst>
            </a:pPr>
            <a:r>
              <a:rPr sz="1400" spc="125" dirty="0">
                <a:latin typeface="Times New Roman"/>
                <a:cs typeface="Times New Roman"/>
              </a:rPr>
              <a:t>It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45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Sections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along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105" dirty="0">
                <a:latin typeface="Times New Roman"/>
                <a:cs typeface="Times New Roman"/>
              </a:rPr>
              <a:t>one	</a:t>
            </a:r>
            <a:r>
              <a:rPr sz="1400" spc="145" dirty="0">
                <a:latin typeface="Times New Roman"/>
                <a:cs typeface="Times New Roman"/>
              </a:rPr>
              <a:t>Schedule.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4692" y="2827731"/>
            <a:ext cx="9467215" cy="38529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b="1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00" b="1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b="1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  </a:t>
            </a:r>
            <a:r>
              <a:rPr sz="1400" b="1" u="heavy" spc="-1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</a:t>
            </a:r>
            <a:r>
              <a:rPr sz="14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400" b="1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4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b="1" u="heavy" spc="-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b="1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  <a:tab pos="6579870" algn="l"/>
              </a:tabLst>
            </a:pPr>
            <a:r>
              <a:rPr sz="1400" dirty="0">
                <a:latin typeface="Times New Roman"/>
                <a:cs typeface="Times New Roman"/>
              </a:rPr>
              <a:t>"</a:t>
            </a:r>
            <a:r>
              <a:rPr sz="1400" spc="-229" dirty="0">
                <a:latin typeface="Times New Roman"/>
                <a:cs typeface="Times New Roman"/>
              </a:rPr>
              <a:t> </a:t>
            </a:r>
            <a:r>
              <a:rPr sz="1400" spc="105" dirty="0">
                <a:latin typeface="Times New Roman"/>
                <a:cs typeface="Times New Roman"/>
              </a:rPr>
              <a:t>architect"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person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whose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65" dirty="0">
                <a:latin typeface="Times New Roman"/>
                <a:cs typeface="Times New Roman"/>
              </a:rPr>
              <a:t>is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for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me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105" dirty="0">
                <a:latin typeface="Times New Roman"/>
                <a:cs typeface="Times New Roman"/>
              </a:rPr>
              <a:t>being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	</a:t>
            </a:r>
            <a:r>
              <a:rPr sz="1400" spc="90" dirty="0">
                <a:latin typeface="Times New Roman"/>
                <a:cs typeface="Times New Roman"/>
              </a:rPr>
              <a:t>in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120" dirty="0">
                <a:latin typeface="Times New Roman"/>
                <a:cs typeface="Times New Roman"/>
              </a:rPr>
              <a:t> register.</a:t>
            </a:r>
            <a:endParaRPr sz="140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  <a:tab pos="5977890" algn="l"/>
              </a:tabLst>
            </a:pPr>
            <a:r>
              <a:rPr sz="1400" spc="70" dirty="0">
                <a:latin typeface="Times New Roman"/>
                <a:cs typeface="Times New Roman"/>
              </a:rPr>
              <a:t>"Council"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100" dirty="0">
                <a:latin typeface="Times New Roman"/>
                <a:cs typeface="Times New Roman"/>
              </a:rPr>
              <a:t>Council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Architecture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constituted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	</a:t>
            </a:r>
            <a:r>
              <a:rPr sz="1400" spc="114" dirty="0">
                <a:latin typeface="Times New Roman"/>
                <a:cs typeface="Times New Roman"/>
              </a:rPr>
              <a:t>Section </a:t>
            </a: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99085" indent="-287020">
              <a:spcBef>
                <a:spcPts val="123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dirty="0">
                <a:latin typeface="Times New Roman"/>
                <a:cs typeface="Times New Roman"/>
              </a:rPr>
              <a:t>"</a:t>
            </a:r>
            <a:r>
              <a:rPr sz="1400" spc="-185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Indian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95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Architects"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Architects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registered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100" dirty="0">
                <a:latin typeface="Times New Roman"/>
                <a:cs typeface="Times New Roman"/>
              </a:rPr>
              <a:t>Societies</a:t>
            </a:r>
            <a:endParaRPr sz="1400">
              <a:latin typeface="Times New Roman"/>
              <a:cs typeface="Times New Roman"/>
            </a:endParaRPr>
          </a:p>
          <a:p>
            <a:pPr marL="299085">
              <a:spcBef>
                <a:spcPts val="840"/>
              </a:spcBef>
            </a:pPr>
            <a:r>
              <a:rPr sz="1400" spc="150" dirty="0">
                <a:latin typeface="Times New Roman"/>
                <a:cs typeface="Times New Roman"/>
              </a:rPr>
              <a:t>Registration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Act,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95" dirty="0">
                <a:latin typeface="Times New Roman"/>
                <a:cs typeface="Times New Roman"/>
              </a:rPr>
              <a:t>1860.</a:t>
            </a:r>
            <a:endParaRPr sz="1400">
              <a:latin typeface="Times New Roman"/>
              <a:cs typeface="Times New Roman"/>
            </a:endParaRPr>
          </a:p>
          <a:p>
            <a:pPr marL="299085" marR="93980" indent="-287020">
              <a:lnSpc>
                <a:spcPct val="150000"/>
              </a:lnSpc>
              <a:spcBef>
                <a:spcPts val="1010"/>
              </a:spcBef>
              <a:buFont typeface="Wingdings"/>
              <a:buChar char=""/>
              <a:tabLst>
                <a:tab pos="299085" algn="l"/>
                <a:tab pos="299720" algn="l"/>
                <a:tab pos="3461385" algn="l"/>
                <a:tab pos="6374130" algn="l"/>
              </a:tabLst>
            </a:pPr>
            <a:r>
              <a:rPr sz="1400" dirty="0">
                <a:latin typeface="Times New Roman"/>
                <a:cs typeface="Times New Roman"/>
              </a:rPr>
              <a:t>"</a:t>
            </a:r>
            <a:r>
              <a:rPr sz="1400" spc="-229" dirty="0">
                <a:latin typeface="Times New Roman"/>
                <a:cs typeface="Times New Roman"/>
              </a:rPr>
              <a:t> </a:t>
            </a:r>
            <a:r>
              <a:rPr sz="1400" spc="100" dirty="0">
                <a:latin typeface="Times New Roman"/>
                <a:cs typeface="Times New Roman"/>
              </a:rPr>
              <a:t>recognized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qualification"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spc="120" dirty="0">
                <a:latin typeface="Times New Roman"/>
                <a:cs typeface="Times New Roman"/>
              </a:rPr>
              <a:t>qualification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in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ure	</a:t>
            </a:r>
            <a:r>
              <a:rPr sz="1400" spc="55" dirty="0">
                <a:latin typeface="Times New Roman"/>
                <a:cs typeface="Times New Roman"/>
              </a:rPr>
              <a:t>for </a:t>
            </a:r>
            <a:r>
              <a:rPr sz="1400" spc="14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t i </a:t>
            </a:r>
            <a:r>
              <a:rPr sz="1400" spc="75" dirty="0">
                <a:latin typeface="Times New Roman"/>
                <a:cs typeface="Times New Roman"/>
              </a:rPr>
              <a:t>me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being </a:t>
            </a:r>
            <a:r>
              <a:rPr sz="1400" spc="120" dirty="0">
                <a:latin typeface="Times New Roman"/>
                <a:cs typeface="Times New Roman"/>
              </a:rPr>
              <a:t>included </a:t>
            </a:r>
            <a:r>
              <a:rPr sz="1400" spc="90" dirty="0">
                <a:latin typeface="Times New Roman"/>
                <a:cs typeface="Times New Roman"/>
              </a:rPr>
              <a:t>in </a:t>
            </a:r>
            <a:r>
              <a:rPr sz="1400" spc="145" dirty="0">
                <a:latin typeface="Times New Roman"/>
                <a:cs typeface="Times New Roman"/>
              </a:rPr>
              <a:t>the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Schedule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65" dirty="0">
                <a:latin typeface="Times New Roman"/>
                <a:cs typeface="Times New Roman"/>
              </a:rPr>
              <a:t>or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105" dirty="0">
                <a:latin typeface="Times New Roman"/>
                <a:cs typeface="Times New Roman"/>
              </a:rPr>
              <a:t>notified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section	</a:t>
            </a:r>
            <a:r>
              <a:rPr sz="1400" spc="110" dirty="0">
                <a:latin typeface="Times New Roman"/>
                <a:cs typeface="Times New Roman"/>
              </a:rPr>
              <a:t>15.</a:t>
            </a:r>
            <a:endParaRPr sz="140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  <a:tab pos="6544945" algn="l"/>
              </a:tabLst>
            </a:pPr>
            <a:r>
              <a:rPr sz="1400" dirty="0">
                <a:latin typeface="Times New Roman"/>
                <a:cs typeface="Times New Roman"/>
              </a:rPr>
              <a:t>"</a:t>
            </a:r>
            <a:r>
              <a:rPr sz="1400" spc="-22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register"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architects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section	</a:t>
            </a:r>
            <a:r>
              <a:rPr sz="1400" spc="60" dirty="0">
                <a:latin typeface="Times New Roman"/>
                <a:cs typeface="Times New Roman"/>
              </a:rPr>
              <a:t>23</a:t>
            </a:r>
            <a:r>
              <a:rPr sz="1400" spc="-225" dirty="0"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  <a:p>
            <a:pPr marL="299085" indent="-287020">
              <a:spcBef>
                <a:spcPts val="123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dirty="0">
                <a:latin typeface="Times New Roman"/>
                <a:cs typeface="Times New Roman"/>
              </a:rPr>
              <a:t>"</a:t>
            </a:r>
            <a:r>
              <a:rPr sz="1400" spc="-22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regulation"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m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regulation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m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this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Act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by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95" dirty="0">
                <a:latin typeface="Times New Roman"/>
                <a:cs typeface="Times New Roman"/>
              </a:rPr>
              <a:t>Council.</a:t>
            </a:r>
            <a:endParaRPr sz="1400">
              <a:latin typeface="Times New Roman"/>
              <a:cs typeface="Times New Roman"/>
            </a:endParaRPr>
          </a:p>
          <a:p>
            <a:pPr marL="299085" indent="-287020">
              <a:spcBef>
                <a:spcPts val="1250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75" dirty="0">
                <a:latin typeface="Times New Roman"/>
                <a:cs typeface="Times New Roman"/>
              </a:rPr>
              <a:t>“rule"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this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Act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by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the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Government.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229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F6199A3-D514-4A95-954B-351B11EA8DBC}"/>
              </a:ext>
            </a:extLst>
          </p:cNvPr>
          <p:cNvSpPr txBox="1"/>
          <p:nvPr/>
        </p:nvSpPr>
        <p:spPr>
          <a:xfrm>
            <a:off x="2935391" y="2709814"/>
            <a:ext cx="631099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cs typeface="Calibri"/>
              </a:rPr>
              <a:t> Architect's Act 1972</a:t>
            </a:r>
            <a:r>
              <a:rPr lang="en-US" sz="48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8377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05047" y="436883"/>
            <a:ext cx="3082290" cy="481330"/>
            <a:chOff x="230124" y="3035"/>
            <a:chExt cx="3082290" cy="4813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438" y="139120"/>
              <a:ext cx="1788970" cy="15876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0124" y="317017"/>
              <a:ext cx="2945130" cy="21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35479" y="3035"/>
              <a:ext cx="1376933" cy="48083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026822" y="1503579"/>
            <a:ext cx="9554210" cy="5034712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spcBef>
                <a:spcPts val="720"/>
              </a:spcBef>
            </a:pPr>
            <a:r>
              <a:rPr sz="1600" spc="100" dirty="0">
                <a:latin typeface="Times New Roman"/>
                <a:cs typeface="Times New Roman"/>
              </a:rPr>
              <a:t>INTRODUCTION</a:t>
            </a:r>
            <a:endParaRPr sz="1600" dirty="0">
              <a:latin typeface="Times New Roman"/>
              <a:cs typeface="Times New Roman"/>
            </a:endParaRPr>
          </a:p>
          <a:p>
            <a:pPr marL="299085" indent="-287020" algn="just">
              <a:spcBef>
                <a:spcPts val="505"/>
              </a:spcBef>
              <a:buFont typeface="Wingdings"/>
              <a:buChar char=""/>
              <a:tabLst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(COA)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been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constituted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by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Government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provisions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Act,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1972,</a:t>
            </a:r>
            <a:endParaRPr dirty="0">
              <a:latin typeface="Times New Roman"/>
              <a:cs typeface="Times New Roman"/>
            </a:endParaRPr>
          </a:p>
          <a:p>
            <a:pPr marL="299085">
              <a:spcBef>
                <a:spcPts val="780"/>
              </a:spcBef>
            </a:pPr>
            <a:r>
              <a:rPr spc="-5" dirty="0">
                <a:latin typeface="Times New Roman"/>
                <a:cs typeface="Times New Roman"/>
              </a:rPr>
              <a:t>enacted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by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Parliament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India,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which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came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into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force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1st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September,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1972.</a:t>
            </a:r>
            <a:endParaRPr dirty="0">
              <a:latin typeface="Times New Roman"/>
              <a:cs typeface="Times New Roman"/>
            </a:endParaRPr>
          </a:p>
          <a:p>
            <a:pPr marL="299085" marR="172085" indent="-287020">
              <a:lnSpc>
                <a:spcPct val="15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provides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registration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standards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education,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recognized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qualifications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standards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practice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complied 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with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by 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practicing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architects.</a:t>
            </a:r>
            <a:endParaRPr dirty="0">
              <a:latin typeface="Times New Roman"/>
              <a:cs typeface="Times New Roman"/>
            </a:endParaRPr>
          </a:p>
          <a:p>
            <a:pPr marL="299085" marR="65405" indent="-287020">
              <a:lnSpc>
                <a:spcPct val="15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charged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with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responsibility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regulate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education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practice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profession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throughout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besides 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maintaining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register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architects.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For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this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purpose,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Government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framed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Rules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Architecture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has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framed 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Regulations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as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provided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 </a:t>
            </a:r>
            <a:r>
              <a:rPr spc="-5" dirty="0">
                <a:latin typeface="Times New Roman"/>
                <a:cs typeface="Times New Roman"/>
              </a:rPr>
              <a:t>in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Act, with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 approval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 Government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India.</a:t>
            </a:r>
            <a:endParaRPr dirty="0">
              <a:latin typeface="Times New Roman"/>
              <a:cs typeface="Times New Roman"/>
            </a:endParaRPr>
          </a:p>
          <a:p>
            <a:pPr marL="299085" marR="48260" indent="-287020">
              <a:lnSpc>
                <a:spcPts val="2340"/>
              </a:lnSpc>
              <a:spcBef>
                <a:spcPts val="21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pc="-5" dirty="0">
                <a:latin typeface="Times New Roman"/>
                <a:cs typeface="Times New Roman"/>
              </a:rPr>
              <a:t>Any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person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desirous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carrying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profession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'Architect'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must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have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registered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himself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with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Architecture.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For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purpose 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registration,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one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must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possess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requisite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qualification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appended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Act,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after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having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undergone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education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accordance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with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(Minimum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Standards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Architectural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Education)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Regulations,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1983</a:t>
            </a:r>
            <a:r>
              <a:rPr spc="-5" dirty="0" smtClean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84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8158" y="476308"/>
            <a:ext cx="10054225" cy="528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085" marR="144780" indent="-287020">
              <a:lnSpc>
                <a:spcPts val="234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registration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with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Council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-5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Architecture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entitles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person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practice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profession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architecture,</a:t>
            </a:r>
            <a:r>
              <a:rPr lang="en-IN" spc="4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provided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holds</a:t>
            </a:r>
            <a:r>
              <a:rPr lang="en-IN" spc="4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Certificate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 </a:t>
            </a:r>
            <a:r>
              <a:rPr lang="en-IN" spc="-3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Registration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with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up-to-date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renewals. 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also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entitles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person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use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title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style</a:t>
            </a:r>
            <a:r>
              <a:rPr lang="en-IN" spc="5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-5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Architect.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title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style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 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can also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be used by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 firm</a:t>
            </a:r>
            <a:r>
              <a:rPr lang="en-IN" spc="-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architects,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 which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all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partners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registered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with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COA.</a:t>
            </a:r>
            <a:endParaRPr lang="en-IN" dirty="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ts val="2340"/>
              </a:lnSpc>
              <a:spcBef>
                <a:spcPts val="5"/>
              </a:spcBef>
              <a:buFont typeface="Wingdings"/>
              <a:buChar char=""/>
              <a:tabLst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Limited Companies, Private/Public Companies, societies and other juridical persons are not entitled to use the title and </a:t>
            </a:r>
            <a:r>
              <a:rPr lang="en-IN" spc="-10" dirty="0">
                <a:latin typeface="Times New Roman"/>
                <a:cs typeface="Times New Roman"/>
              </a:rPr>
              <a:t>style </a:t>
            </a:r>
            <a:r>
              <a:rPr lang="en-IN" spc="-5" dirty="0">
                <a:latin typeface="Times New Roman"/>
                <a:cs typeface="Times New Roman"/>
              </a:rPr>
              <a:t>of </a:t>
            </a:r>
            <a:r>
              <a:rPr lang="en-IN" dirty="0">
                <a:latin typeface="Times New Roman"/>
                <a:cs typeface="Times New Roman"/>
              </a:rPr>
              <a:t>architect </a:t>
            </a:r>
            <a:r>
              <a:rPr lang="en-IN" spc="-5" dirty="0">
                <a:latin typeface="Times New Roman"/>
                <a:cs typeface="Times New Roman"/>
              </a:rPr>
              <a:t>nor 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are they entitled to practice the profession of architecture. If any person falsely claims to be registered or misuses title and </a:t>
            </a:r>
            <a:r>
              <a:rPr lang="en-IN" spc="-10" dirty="0">
                <a:latin typeface="Times New Roman"/>
                <a:cs typeface="Times New Roman"/>
              </a:rPr>
              <a:t>style </a:t>
            </a:r>
            <a:r>
              <a:rPr lang="en-IN" spc="-5" dirty="0">
                <a:latin typeface="Times New Roman"/>
                <a:cs typeface="Times New Roman"/>
              </a:rPr>
              <a:t>of architect, 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such</a:t>
            </a:r>
            <a:r>
              <a:rPr lang="en-IN" spc="-5" dirty="0">
                <a:latin typeface="Times New Roman"/>
                <a:cs typeface="Times New Roman"/>
              </a:rPr>
              <a:t> acts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tantamount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committing</a:t>
            </a:r>
            <a:r>
              <a:rPr lang="en-IN" spc="5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criminal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offence,</a:t>
            </a:r>
            <a:r>
              <a:rPr lang="en-IN" spc="-10" dirty="0">
                <a:latin typeface="Times New Roman"/>
                <a:cs typeface="Times New Roman"/>
              </a:rPr>
              <a:t> which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punishable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under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section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36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37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(2)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-7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Architects</a:t>
            </a:r>
            <a:r>
              <a:rPr lang="en-IN" spc="-5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Act, </a:t>
            </a:r>
            <a:r>
              <a:rPr lang="en-IN" spc="-5" dirty="0">
                <a:latin typeface="Times New Roman"/>
                <a:cs typeface="Times New Roman"/>
              </a:rPr>
              <a:t>1972.</a:t>
            </a:r>
            <a:endParaRPr lang="en-IN" dirty="0">
              <a:latin typeface="Times New Roman"/>
              <a:cs typeface="Times New Roman"/>
            </a:endParaRPr>
          </a:p>
          <a:p>
            <a:pPr marL="299085" indent="-287020" algn="just">
              <a:spcBef>
                <a:spcPts val="570"/>
              </a:spcBef>
              <a:buFont typeface="Wingdings"/>
              <a:buChar char=""/>
              <a:tabLst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There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135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institutions,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which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impart</a:t>
            </a:r>
            <a:r>
              <a:rPr lang="en-IN" spc="4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architectural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education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India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leading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recognized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qualifications.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standards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education</a:t>
            </a:r>
            <a:endParaRPr lang="en-IN" dirty="0">
              <a:latin typeface="Times New Roman"/>
              <a:cs typeface="Times New Roman"/>
            </a:endParaRPr>
          </a:p>
          <a:p>
            <a:pPr marL="299085">
              <a:spcBef>
                <a:spcPts val="780"/>
              </a:spcBef>
            </a:pPr>
            <a:r>
              <a:rPr lang="en-IN" spc="-5" dirty="0">
                <a:latin typeface="Times New Roman"/>
                <a:cs typeface="Times New Roman"/>
              </a:rPr>
              <a:t>being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imparted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these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institutions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(constituent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colleges/departments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universities,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deemed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universities,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affiliated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colleges/schools,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25" dirty="0">
                <a:latin typeface="Times New Roman"/>
                <a:cs typeface="Times New Roman"/>
              </a:rPr>
              <a:t>IITs,</a:t>
            </a:r>
            <a:endParaRPr lang="en-IN" dirty="0">
              <a:latin typeface="Times New Roman"/>
              <a:cs typeface="Times New Roman"/>
            </a:endParaRPr>
          </a:p>
          <a:p>
            <a:pPr marL="299085" marR="88265">
              <a:lnSpc>
                <a:spcPct val="150000"/>
              </a:lnSpc>
              <a:spcBef>
                <a:spcPts val="5"/>
              </a:spcBef>
            </a:pPr>
            <a:r>
              <a:rPr lang="en-IN" spc="-30" dirty="0">
                <a:latin typeface="Times New Roman"/>
                <a:cs typeface="Times New Roman"/>
              </a:rPr>
              <a:t>NITs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autonomous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institutions)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governed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by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Council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-5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Architecture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Regulations,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1983,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which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set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forth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requirement</a:t>
            </a:r>
            <a:r>
              <a:rPr lang="en-IN" spc="45" dirty="0">
                <a:latin typeface="Times New Roman"/>
                <a:cs typeface="Times New Roman"/>
              </a:rPr>
              <a:t> </a:t>
            </a:r>
            <a:r>
              <a:rPr lang="en-IN" spc="10" dirty="0">
                <a:latin typeface="Times New Roman"/>
                <a:cs typeface="Times New Roman"/>
              </a:rPr>
              <a:t>of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eligibility </a:t>
            </a:r>
            <a:r>
              <a:rPr lang="en-IN" spc="-31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for</a:t>
            </a:r>
            <a:r>
              <a:rPr lang="en-IN" spc="-5" dirty="0">
                <a:latin typeface="Times New Roman"/>
                <a:cs typeface="Times New Roman"/>
              </a:rPr>
              <a:t> admission,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course duration,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standards 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staff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&amp; accommodation,</a:t>
            </a:r>
            <a:r>
              <a:rPr lang="en-IN" spc="4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course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content, examination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etc.</a:t>
            </a:r>
            <a:endParaRPr lang="en-IN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051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499" y="122681"/>
            <a:ext cx="13665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/>
              <a:t>DEFINITI</a:t>
            </a:r>
            <a:r>
              <a:rPr sz="1600" spc="-15" dirty="0"/>
              <a:t>O</a:t>
            </a:r>
            <a:r>
              <a:rPr sz="1600" spc="-5" dirty="0"/>
              <a:t>NS</a:t>
            </a:r>
            <a:endParaRPr sz="1600"/>
          </a:p>
        </p:txBody>
      </p:sp>
      <p:sp>
        <p:nvSpPr>
          <p:cNvPr id="3" name="object 3"/>
          <p:cNvSpPr txBox="1"/>
          <p:nvPr/>
        </p:nvSpPr>
        <p:spPr>
          <a:xfrm>
            <a:off x="1352499" y="375057"/>
            <a:ext cx="9536430" cy="3877985"/>
          </a:xfrm>
          <a:prstGeom prst="rect">
            <a:avLst/>
          </a:prstGeom>
        </p:spPr>
        <p:txBody>
          <a:bodyPr vert="horz" wrap="square" lIns="0" tIns="111760" rIns="0" bIns="0" rtlCol="0" anchor="t">
            <a:spAutoFit/>
          </a:bodyPr>
          <a:lstStyle/>
          <a:p>
            <a:pPr marL="236220" indent="-184150">
              <a:spcBef>
                <a:spcPts val="880"/>
              </a:spcBef>
              <a:buSzPct val="92307"/>
              <a:buAutoNum type="alphaLcParenBoth"/>
              <a:tabLst>
                <a:tab pos="237490" algn="l"/>
              </a:tabLst>
            </a:pPr>
            <a:r>
              <a:rPr spc="-5" dirty="0">
                <a:latin typeface="Times New Roman"/>
                <a:cs typeface="Times New Roman"/>
              </a:rPr>
              <a:t>"Architect"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person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whose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name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dirty="0">
                <a:latin typeface="Times New Roman"/>
                <a:cs typeface="Times New Roman"/>
              </a:rPr>
              <a:t> for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time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being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entered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register;</a:t>
            </a:r>
            <a:endParaRPr lang="en-US" dirty="0">
              <a:latin typeface="Times New Roman"/>
              <a:cs typeface="Times New Roman"/>
            </a:endParaRPr>
          </a:p>
          <a:p>
            <a:pPr marL="288290" indent="-235585">
              <a:spcBef>
                <a:spcPts val="780"/>
              </a:spcBef>
              <a:buSzPct val="92307"/>
              <a:buAutoNum type="alphaLcParenBoth"/>
              <a:tabLst>
                <a:tab pos="288925" algn="l"/>
              </a:tabLst>
            </a:pPr>
            <a:r>
              <a:rPr spc="-5" dirty="0">
                <a:latin typeface="Times New Roman"/>
                <a:cs typeface="Times New Roman"/>
              </a:rPr>
              <a:t>"Council"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constituted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section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3;</a:t>
            </a:r>
            <a:endParaRPr dirty="0">
              <a:latin typeface="Times New Roman"/>
              <a:cs typeface="Times New Roman"/>
            </a:endParaRPr>
          </a:p>
          <a:p>
            <a:pPr marL="278765" indent="-226060">
              <a:spcBef>
                <a:spcPts val="780"/>
              </a:spcBef>
              <a:buSzPct val="92307"/>
              <a:buAutoNum type="alphaLcParenBoth"/>
              <a:tabLst>
                <a:tab pos="279400" algn="l"/>
              </a:tabLst>
            </a:pPr>
            <a:r>
              <a:rPr spc="-5" dirty="0">
                <a:latin typeface="Times New Roman"/>
                <a:cs typeface="Times New Roman"/>
              </a:rPr>
              <a:t>"Indian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Institute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Architects"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Indian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Institute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</a:t>
            </a:r>
            <a:endParaRPr dirty="0">
              <a:latin typeface="Times New Roman"/>
              <a:cs typeface="Times New Roman"/>
            </a:endParaRPr>
          </a:p>
          <a:p>
            <a:pPr marL="12700">
              <a:spcBef>
                <a:spcPts val="780"/>
              </a:spcBef>
            </a:pPr>
            <a:r>
              <a:rPr spc="-10" dirty="0">
                <a:latin typeface="Times New Roman"/>
                <a:cs typeface="Times New Roman"/>
              </a:rPr>
              <a:t>registered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Societies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Registration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Act,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1860;</a:t>
            </a:r>
            <a:endParaRPr dirty="0">
              <a:latin typeface="Times New Roman"/>
              <a:cs typeface="Times New Roman"/>
            </a:endParaRPr>
          </a:p>
          <a:p>
            <a:pPr marL="288290" indent="-235585">
              <a:spcBef>
                <a:spcPts val="780"/>
              </a:spcBef>
              <a:buSzPct val="92307"/>
              <a:buAutoNum type="alphaLcParenBoth" startAt="4"/>
              <a:tabLst>
                <a:tab pos="288925" algn="l"/>
              </a:tabLst>
            </a:pPr>
            <a:r>
              <a:rPr spc="-5" dirty="0">
                <a:latin typeface="Times New Roman"/>
                <a:cs typeface="Times New Roman"/>
              </a:rPr>
              <a:t>"Recognized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qualification"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any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qualification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time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being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included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Schedule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or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notified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section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15;</a:t>
            </a:r>
            <a:endParaRPr dirty="0">
              <a:latin typeface="Times New Roman"/>
              <a:cs typeface="Times New Roman"/>
            </a:endParaRPr>
          </a:p>
          <a:p>
            <a:pPr marL="278765" indent="-226060">
              <a:spcBef>
                <a:spcPts val="780"/>
              </a:spcBef>
              <a:buSzPct val="92307"/>
              <a:buAutoNum type="alphaLcParenBoth" startAt="4"/>
              <a:tabLst>
                <a:tab pos="279400" algn="l"/>
              </a:tabLst>
            </a:pPr>
            <a:r>
              <a:rPr spc="-5" dirty="0">
                <a:latin typeface="Times New Roman"/>
                <a:cs typeface="Times New Roman"/>
              </a:rPr>
              <a:t>"Register"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register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maintained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section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23;</a:t>
            </a:r>
            <a:endParaRPr dirty="0">
              <a:latin typeface="Times New Roman"/>
              <a:cs typeface="Times New Roman"/>
            </a:endParaRPr>
          </a:p>
          <a:p>
            <a:pPr marL="262255" indent="-209550">
              <a:spcBef>
                <a:spcPts val="780"/>
              </a:spcBef>
              <a:buSzPct val="92307"/>
              <a:buAutoNum type="alphaLcParenBoth" startAt="4"/>
              <a:tabLst>
                <a:tab pos="262890" algn="l"/>
              </a:tabLst>
            </a:pPr>
            <a:r>
              <a:rPr spc="-5" dirty="0">
                <a:latin typeface="Times New Roman"/>
                <a:cs typeface="Times New Roman"/>
              </a:rPr>
              <a:t>"Regulation"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means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regulation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made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this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Council;</a:t>
            </a:r>
            <a:endParaRPr dirty="0">
              <a:latin typeface="Times New Roman"/>
              <a:cs typeface="Times New Roman"/>
            </a:endParaRPr>
          </a:p>
          <a:p>
            <a:pPr marL="288290" indent="-235585">
              <a:spcBef>
                <a:spcPts val="780"/>
              </a:spcBef>
              <a:buSzPct val="92307"/>
              <a:buAutoNum type="alphaLcParenBoth" startAt="4"/>
              <a:tabLst>
                <a:tab pos="288925" algn="l"/>
              </a:tabLst>
            </a:pPr>
            <a:r>
              <a:rPr spc="-5" dirty="0">
                <a:latin typeface="Times New Roman"/>
                <a:cs typeface="Times New Roman"/>
              </a:rPr>
              <a:t>"Rule" means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rule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made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under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this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by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 Central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Government.</a:t>
            </a:r>
            <a:endParaRPr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78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6673" y="332648"/>
            <a:ext cx="8212899" cy="5706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/>
            <a:r>
              <a:rPr lang="en-IN" b="1" spc="-5" dirty="0">
                <a:latin typeface="Times New Roman"/>
                <a:cs typeface="Times New Roman"/>
              </a:rPr>
              <a:t>W</a:t>
            </a:r>
            <a:r>
              <a:rPr lang="en-IN" b="1" spc="-15" dirty="0">
                <a:latin typeface="Times New Roman"/>
                <a:cs typeface="Times New Roman"/>
              </a:rPr>
              <a:t>H</a:t>
            </a:r>
            <a:r>
              <a:rPr lang="en-IN" b="1" spc="-125" dirty="0">
                <a:latin typeface="Times New Roman"/>
                <a:cs typeface="Times New Roman"/>
              </a:rPr>
              <a:t>A</a:t>
            </a:r>
            <a:r>
              <a:rPr lang="en-IN" b="1" spc="-5" dirty="0">
                <a:latin typeface="Times New Roman"/>
                <a:cs typeface="Times New Roman"/>
              </a:rPr>
              <a:t>T</a:t>
            </a:r>
            <a:r>
              <a:rPr lang="en-IN" b="1" spc="-15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IS</a:t>
            </a:r>
            <a:r>
              <a:rPr lang="en-IN" b="1" spc="-85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ARC</a:t>
            </a:r>
            <a:r>
              <a:rPr lang="en-IN" b="1" spc="-15" dirty="0">
                <a:latin typeface="Times New Roman"/>
                <a:cs typeface="Times New Roman"/>
              </a:rPr>
              <a:t>H</a:t>
            </a:r>
            <a:r>
              <a:rPr lang="en-IN" b="1" spc="-5" dirty="0">
                <a:latin typeface="Times New Roman"/>
                <a:cs typeface="Times New Roman"/>
              </a:rPr>
              <a:t>ITECTS</a:t>
            </a:r>
            <a:r>
              <a:rPr lang="en-IN" b="1" spc="-100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AC</a:t>
            </a:r>
            <a:r>
              <a:rPr lang="en-IN" b="1" spc="-125" dirty="0">
                <a:latin typeface="Times New Roman"/>
                <a:cs typeface="Times New Roman"/>
              </a:rPr>
              <a:t>T</a:t>
            </a:r>
            <a:r>
              <a:rPr lang="en-IN" b="1" spc="-5" dirty="0">
                <a:latin typeface="Times New Roman"/>
                <a:cs typeface="Times New Roman"/>
              </a:rPr>
              <a:t>,</a:t>
            </a:r>
            <a:r>
              <a:rPr lang="en-IN" b="1" spc="-10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1972?</a:t>
            </a:r>
            <a:endParaRPr lang="en-IN" dirty="0">
              <a:latin typeface="Times New Roman"/>
              <a:cs typeface="Times New Roman"/>
            </a:endParaRPr>
          </a:p>
          <a:p>
            <a:pPr marL="12700" marR="90170">
              <a:lnSpc>
                <a:spcPct val="150000"/>
              </a:lnSpc>
              <a:spcBef>
                <a:spcPts val="70"/>
              </a:spcBef>
              <a:buChar char="•"/>
              <a:tabLst>
                <a:tab pos="1092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main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purpose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architects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act,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1972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as given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preamble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provide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for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architects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for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matters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connected </a:t>
            </a:r>
            <a:r>
              <a:rPr lang="en-IN" spc="-3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therewith.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It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has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already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come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into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force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extends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whole</a:t>
            </a:r>
            <a:r>
              <a:rPr lang="en-IN" spc="-5" dirty="0">
                <a:latin typeface="Times New Roman"/>
                <a:cs typeface="Times New Roman"/>
              </a:rPr>
              <a:t> India.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It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contains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45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sections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along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with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one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schedule.</a:t>
            </a:r>
            <a:endParaRPr lang="en-IN" dirty="0">
              <a:latin typeface="Times New Roman"/>
              <a:cs typeface="Times New Roman"/>
            </a:endParaRPr>
          </a:p>
          <a:p>
            <a:pPr marL="108585" indent="-96520">
              <a:spcBef>
                <a:spcPts val="780"/>
              </a:spcBef>
              <a:buChar char="•"/>
              <a:tabLst>
                <a:tab pos="1092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act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can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briefly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studied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under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following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heads:</a:t>
            </a:r>
            <a:endParaRPr lang="en-IN" dirty="0">
              <a:latin typeface="Times New Roman"/>
              <a:cs typeface="Times New Roman"/>
            </a:endParaRPr>
          </a:p>
          <a:p>
            <a:pPr marL="176530" indent="-164465">
              <a:spcBef>
                <a:spcPts val="780"/>
              </a:spcBef>
              <a:buAutoNum type="arabicPeriod"/>
              <a:tabLst>
                <a:tab pos="177165" algn="l"/>
              </a:tabLst>
            </a:pPr>
            <a:r>
              <a:rPr lang="en-IN" spc="-5" dirty="0">
                <a:latin typeface="Times New Roman"/>
                <a:cs typeface="Times New Roman"/>
              </a:rPr>
              <a:t>Use</a:t>
            </a:r>
            <a:r>
              <a:rPr lang="en-IN" spc="-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title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”Architect”</a:t>
            </a:r>
            <a:endParaRPr lang="en-IN" dirty="0">
              <a:latin typeface="Times New Roman"/>
              <a:cs typeface="Times New Roman"/>
            </a:endParaRPr>
          </a:p>
          <a:p>
            <a:pPr marL="177165" indent="-165100">
              <a:spcBef>
                <a:spcPts val="785"/>
              </a:spcBef>
              <a:buAutoNum type="arabicPeriod"/>
              <a:tabLst>
                <a:tab pos="1778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Council</a:t>
            </a:r>
            <a:r>
              <a:rPr lang="en-IN" spc="-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-7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Architecture</a:t>
            </a:r>
            <a:endParaRPr lang="en-IN" dirty="0">
              <a:latin typeface="Times New Roman"/>
              <a:cs typeface="Times New Roman"/>
            </a:endParaRPr>
          </a:p>
          <a:p>
            <a:pPr marL="177165" indent="-165100">
              <a:spcBef>
                <a:spcPts val="780"/>
              </a:spcBef>
              <a:buAutoNum type="arabicPeriod"/>
              <a:tabLst>
                <a:tab pos="1778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Qualification</a:t>
            </a:r>
            <a:r>
              <a:rPr lang="en-IN" dirty="0">
                <a:latin typeface="Times New Roman"/>
                <a:cs typeface="Times New Roman"/>
              </a:rPr>
              <a:t> for</a:t>
            </a:r>
            <a:r>
              <a:rPr lang="en-IN" spc="-5" dirty="0">
                <a:latin typeface="Times New Roman"/>
                <a:cs typeface="Times New Roman"/>
              </a:rPr>
              <a:t> Registration</a:t>
            </a:r>
            <a:endParaRPr lang="en-IN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lang="en-IN"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IN" b="1" spc="-5" dirty="0">
                <a:latin typeface="Times New Roman"/>
                <a:cs typeface="Times New Roman"/>
              </a:rPr>
              <a:t>US</a:t>
            </a:r>
            <a:r>
              <a:rPr lang="en-IN" b="1" dirty="0">
                <a:latin typeface="Times New Roman"/>
                <a:cs typeface="Times New Roman"/>
              </a:rPr>
              <a:t>E</a:t>
            </a:r>
            <a:r>
              <a:rPr lang="en-IN" b="1" spc="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OF</a:t>
            </a:r>
            <a:r>
              <a:rPr lang="en-IN" b="1" spc="-95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TITL</a:t>
            </a:r>
            <a:r>
              <a:rPr lang="en-IN" b="1" dirty="0">
                <a:latin typeface="Times New Roman"/>
                <a:cs typeface="Times New Roman"/>
              </a:rPr>
              <a:t>E</a:t>
            </a:r>
            <a:r>
              <a:rPr lang="en-IN" b="1" spc="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‘AR</a:t>
            </a:r>
            <a:r>
              <a:rPr lang="en-IN" b="1" spc="-5" dirty="0">
                <a:latin typeface="Times New Roman"/>
                <a:cs typeface="Times New Roman"/>
              </a:rPr>
              <a:t>C</a:t>
            </a:r>
            <a:r>
              <a:rPr lang="en-IN" b="1" dirty="0">
                <a:latin typeface="Times New Roman"/>
                <a:cs typeface="Times New Roman"/>
              </a:rPr>
              <a:t>HIT</a:t>
            </a:r>
            <a:r>
              <a:rPr lang="en-IN" b="1" spc="-10" dirty="0">
                <a:latin typeface="Times New Roman"/>
                <a:cs typeface="Times New Roman"/>
              </a:rPr>
              <a:t>E</a:t>
            </a:r>
            <a:r>
              <a:rPr lang="en-IN" b="1" spc="-5" dirty="0">
                <a:latin typeface="Times New Roman"/>
                <a:cs typeface="Times New Roman"/>
              </a:rPr>
              <a:t>C</a:t>
            </a:r>
            <a:r>
              <a:rPr lang="en-IN" b="1" spc="-10" dirty="0">
                <a:latin typeface="Times New Roman"/>
                <a:cs typeface="Times New Roman"/>
              </a:rPr>
              <a:t>T</a:t>
            </a:r>
            <a:r>
              <a:rPr lang="en-IN" b="1" dirty="0">
                <a:latin typeface="Times New Roman"/>
                <a:cs typeface="Times New Roman"/>
              </a:rPr>
              <a:t>’</a:t>
            </a:r>
            <a:endParaRPr lang="en-IN" dirty="0">
              <a:latin typeface="Times New Roman"/>
              <a:cs typeface="Times New Roman"/>
            </a:endParaRPr>
          </a:p>
          <a:p>
            <a:pPr marL="102235" indent="-90170">
              <a:spcBef>
                <a:spcPts val="825"/>
              </a:spcBef>
              <a:buChar char="•"/>
              <a:tabLst>
                <a:tab pos="10287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-7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person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prohibited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from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using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title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5" dirty="0">
                <a:latin typeface="Times New Roman"/>
                <a:cs typeface="Times New Roman"/>
              </a:rPr>
              <a:t>style</a:t>
            </a:r>
            <a:r>
              <a:rPr lang="en-IN" spc="5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‘Architect’</a:t>
            </a:r>
            <a:r>
              <a:rPr lang="en-IN" spc="-7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unless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person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registered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Register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of</a:t>
            </a:r>
            <a:r>
              <a:rPr lang="en-IN" spc="-5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(section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37).</a:t>
            </a:r>
            <a:endParaRPr lang="en-IN" dirty="0">
              <a:latin typeface="Times New Roman"/>
              <a:cs typeface="Times New Roman"/>
            </a:endParaRPr>
          </a:p>
          <a:p>
            <a:pPr marL="12700">
              <a:spcBef>
                <a:spcPts val="780"/>
              </a:spcBef>
            </a:pPr>
            <a:r>
              <a:rPr lang="en-IN" spc="-5" dirty="0">
                <a:latin typeface="Times New Roman"/>
                <a:cs typeface="Times New Roman"/>
              </a:rPr>
              <a:t>This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prohibition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does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not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affect the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use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designation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“Landscape</a:t>
            </a:r>
            <a:r>
              <a:rPr lang="en-IN" spc="-5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Architect”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“Naval</a:t>
            </a:r>
            <a:r>
              <a:rPr lang="en-IN" spc="-6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Architect”.</a:t>
            </a:r>
            <a:endParaRPr lang="en-IN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817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616" y="558250"/>
            <a:ext cx="76868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30"/>
              </a:spcBef>
            </a:pPr>
            <a:r>
              <a:rPr lang="en-IN" b="1" spc="-5" dirty="0">
                <a:latin typeface="Times New Roman"/>
                <a:cs typeface="Times New Roman"/>
              </a:rPr>
              <a:t>POWERS</a:t>
            </a:r>
            <a:endParaRPr lang="en-IN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7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acquire,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hold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dispose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property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both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movable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 immovable.</a:t>
            </a:r>
            <a:endParaRPr lang="en-IN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7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 enter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into</a:t>
            </a:r>
            <a:r>
              <a:rPr lang="en-IN" spc="-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-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contract.</a:t>
            </a:r>
            <a:endParaRPr lang="en-IN" dirty="0">
              <a:latin typeface="Times New Roman"/>
              <a:cs typeface="Times New Roman"/>
            </a:endParaRPr>
          </a:p>
          <a:p>
            <a:pPr marL="299085" marR="68580" indent="-287020">
              <a:lnSpc>
                <a:spcPct val="15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Powers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appoint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inspectors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inspect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any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college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institution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where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architectural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education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given</a:t>
            </a:r>
            <a:r>
              <a:rPr lang="en-IN" spc="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attend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any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examination 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conducted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by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such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bodies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for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purpose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recommending</a:t>
            </a:r>
            <a:r>
              <a:rPr lang="en-IN" spc="5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Central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Government,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recognition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architectural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qualifications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granted</a:t>
            </a:r>
            <a:endParaRPr lang="en-IN" dirty="0">
              <a:latin typeface="Times New Roman"/>
              <a:cs typeface="Times New Roman"/>
            </a:endParaRPr>
          </a:p>
          <a:p>
            <a:pPr marL="299085">
              <a:spcBef>
                <a:spcPts val="780"/>
              </a:spcBef>
            </a:pPr>
            <a:r>
              <a:rPr lang="en-IN" spc="-5" dirty="0">
                <a:latin typeface="Times New Roman"/>
                <a:cs typeface="Times New Roman"/>
              </a:rPr>
              <a:t>by</a:t>
            </a:r>
            <a:r>
              <a:rPr lang="en-IN" spc="-2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such</a:t>
            </a:r>
            <a:r>
              <a:rPr lang="en-IN" spc="-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bodies.</a:t>
            </a:r>
            <a:endParaRPr lang="en-IN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912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573" y="732897"/>
            <a:ext cx="8380224" cy="4328429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299085" indent="-287020">
              <a:spcBef>
                <a:spcPts val="9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10" dirty="0">
                <a:latin typeface="Times New Roman"/>
                <a:cs typeface="Times New Roman"/>
              </a:rPr>
              <a:t>ARCHITECTS’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REGISTRATION</a:t>
            </a:r>
            <a:r>
              <a:rPr b="1" spc="20" dirty="0">
                <a:latin typeface="Times New Roman"/>
                <a:cs typeface="Times New Roman"/>
              </a:rPr>
              <a:t> </a:t>
            </a:r>
            <a:r>
              <a:rPr b="1" spc="-10" dirty="0" smtClean="0">
                <a:latin typeface="Times New Roman"/>
                <a:cs typeface="Times New Roman"/>
              </a:rPr>
              <a:t>COUNCIL</a:t>
            </a:r>
            <a:endParaRPr lang="en-US" b="1" spc="-10" dirty="0" smtClean="0">
              <a:latin typeface="Times New Roman"/>
              <a:cs typeface="Times New Roman"/>
            </a:endParaRPr>
          </a:p>
          <a:p>
            <a:pPr marL="12065">
              <a:spcBef>
                <a:spcPts val="980"/>
              </a:spcBef>
              <a:tabLst>
                <a:tab pos="299085" algn="l"/>
                <a:tab pos="299720" algn="l"/>
              </a:tabLst>
            </a:pPr>
            <a:endParaRPr lang="en-US" b="1" spc="-10" dirty="0">
              <a:latin typeface="Times New Roman"/>
              <a:cs typeface="Times New Roman"/>
            </a:endParaRPr>
          </a:p>
          <a:p>
            <a:pPr marL="12065">
              <a:spcBef>
                <a:spcPts val="980"/>
              </a:spcBef>
              <a:tabLst>
                <a:tab pos="299085" algn="l"/>
                <a:tab pos="29972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12700" marR="5080">
              <a:lnSpc>
                <a:spcPct val="158500"/>
              </a:lnSpc>
              <a:spcBef>
                <a:spcPts val="320"/>
              </a:spcBef>
              <a:buSzPct val="123076"/>
              <a:buChar char="•"/>
              <a:tabLst>
                <a:tab pos="134620" algn="l"/>
              </a:tabLst>
            </a:pP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Act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provides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for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establishment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Architecture,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body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cooperate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consists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members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from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Institutions,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Councils,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Central 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 State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Government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nominees</a:t>
            </a:r>
            <a:r>
              <a:rPr spc="-5" dirty="0" smtClean="0">
                <a:latin typeface="Times New Roman"/>
                <a:cs typeface="Times New Roman"/>
              </a:rPr>
              <a:t>.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58500"/>
              </a:lnSpc>
              <a:spcBef>
                <a:spcPts val="320"/>
              </a:spcBef>
              <a:buSzPct val="123076"/>
              <a:buChar char="•"/>
              <a:tabLst>
                <a:tab pos="134620" algn="l"/>
              </a:tabLst>
            </a:pPr>
            <a:endParaRPr lang="en-US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58500"/>
              </a:lnSpc>
              <a:spcBef>
                <a:spcPts val="320"/>
              </a:spcBef>
              <a:buSzPct val="123076"/>
              <a:buChar char="•"/>
              <a:tabLst>
                <a:tab pos="134620" algn="l"/>
              </a:tabLst>
            </a:pPr>
            <a:r>
              <a:rPr spc="20" dirty="0" smtClean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 </a:t>
            </a:r>
            <a:r>
              <a:rPr spc="-10" dirty="0">
                <a:latin typeface="Times New Roman"/>
                <a:cs typeface="Times New Roman"/>
              </a:rPr>
              <a:t>members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will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select Vice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president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President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from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among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them</a:t>
            </a:r>
            <a:r>
              <a:rPr spc="-5" dirty="0" smtClean="0">
                <a:latin typeface="Times New Roman"/>
                <a:cs typeface="Times New Roman"/>
              </a:rPr>
              <a:t>.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58500"/>
              </a:lnSpc>
              <a:spcBef>
                <a:spcPts val="320"/>
              </a:spcBef>
              <a:buSzPct val="123076"/>
              <a:buChar char="•"/>
              <a:tabLst>
                <a:tab pos="13462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111125" indent="-99060">
              <a:spcBef>
                <a:spcPts val="780"/>
              </a:spcBef>
              <a:buChar char="•"/>
              <a:tabLst>
                <a:tab pos="111760" algn="l"/>
              </a:tabLst>
            </a:pPr>
            <a:r>
              <a:rPr spc="-5" dirty="0">
                <a:latin typeface="Times New Roman"/>
                <a:cs typeface="Times New Roman"/>
              </a:rPr>
              <a:t>The term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Council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dirty="0">
                <a:latin typeface="Times New Roman"/>
                <a:cs typeface="Times New Roman"/>
              </a:rPr>
              <a:t> for </a:t>
            </a:r>
            <a:r>
              <a:rPr spc="-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period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three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years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from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date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election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endParaRPr dirty="0">
              <a:latin typeface="Times New Roman"/>
              <a:cs typeface="Times New Roman"/>
            </a:endParaRPr>
          </a:p>
          <a:p>
            <a:pPr marL="12065">
              <a:spcBef>
                <a:spcPts val="780"/>
              </a:spcBef>
              <a:tabLst>
                <a:tab pos="111760" algn="l"/>
              </a:tabLst>
            </a:pPr>
            <a:r>
              <a:rPr spc="-5" dirty="0">
                <a:latin typeface="Times New Roman"/>
                <a:cs typeface="Times New Roman"/>
              </a:rPr>
              <a:t>members,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nomination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or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until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successor,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case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may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has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been </a:t>
            </a:r>
            <a:r>
              <a:rPr spc="-5" dirty="0" smtClean="0">
                <a:latin typeface="Times New Roman"/>
                <a:cs typeface="Times New Roman"/>
              </a:rPr>
              <a:t>duly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981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737" y="692809"/>
            <a:ext cx="8413315" cy="441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25"/>
              </a:spcBef>
            </a:pPr>
            <a:r>
              <a:rPr lang="en-IN" b="1" spc="-5" dirty="0">
                <a:latin typeface="Times New Roman"/>
                <a:cs typeface="Times New Roman"/>
              </a:rPr>
              <a:t>FUNCTION</a:t>
            </a:r>
            <a:r>
              <a:rPr lang="en-IN" b="1" spc="-10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AND POWERS </a:t>
            </a:r>
            <a:r>
              <a:rPr lang="en-IN" b="1" dirty="0">
                <a:latin typeface="Times New Roman"/>
                <a:cs typeface="Times New Roman"/>
              </a:rPr>
              <a:t>OF</a:t>
            </a:r>
            <a:r>
              <a:rPr lang="en-IN" b="1" spc="-30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Times New Roman"/>
                <a:cs typeface="Times New Roman"/>
              </a:rPr>
              <a:t>COUNCIL</a:t>
            </a:r>
            <a:endParaRPr lang="en-IN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795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Appoint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registrar</a:t>
            </a:r>
            <a:r>
              <a:rPr lang="en-IN" spc="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such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other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officers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employees</a:t>
            </a:r>
            <a:r>
              <a:rPr lang="en-IN" spc="5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as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necessary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carry</a:t>
            </a:r>
            <a:r>
              <a:rPr lang="en-IN" spc="4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out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its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functions.</a:t>
            </a:r>
            <a:endParaRPr lang="en-IN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780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maintain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proper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account 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finance.</a:t>
            </a:r>
            <a:endParaRPr lang="en-IN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780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maintain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registrar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architects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registered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under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Act,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on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payment</a:t>
            </a:r>
            <a:r>
              <a:rPr lang="en-IN" spc="7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prescribed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fees</a:t>
            </a:r>
            <a:r>
              <a:rPr lang="en-IN" spc="-5" dirty="0">
                <a:latin typeface="Times New Roman"/>
                <a:cs typeface="Times New Roman"/>
              </a:rPr>
              <a:t> by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renew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5" dirty="0">
                <a:latin typeface="Times New Roman"/>
                <a:cs typeface="Times New Roman"/>
              </a:rPr>
              <a:t>the </a:t>
            </a:r>
            <a:r>
              <a:rPr lang="en-IN" spc="-5" dirty="0">
                <a:latin typeface="Times New Roman"/>
                <a:cs typeface="Times New Roman"/>
              </a:rPr>
              <a:t>registration</a:t>
            </a:r>
            <a:endParaRPr lang="en-IN" dirty="0">
              <a:latin typeface="Times New Roman"/>
              <a:cs typeface="Times New Roman"/>
            </a:endParaRPr>
          </a:p>
          <a:p>
            <a:pPr marL="355600">
              <a:spcBef>
                <a:spcPts val="780"/>
              </a:spcBef>
            </a:pPr>
            <a:r>
              <a:rPr lang="en-IN" dirty="0">
                <a:latin typeface="Times New Roman"/>
                <a:cs typeface="Times New Roman"/>
              </a:rPr>
              <a:t>from</a:t>
            </a:r>
            <a:r>
              <a:rPr lang="en-IN" spc="-3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time-to-time.</a:t>
            </a:r>
            <a:endParaRPr lang="en-IN" dirty="0">
              <a:latin typeface="Times New Roman"/>
              <a:cs typeface="Times New Roman"/>
            </a:endParaRPr>
          </a:p>
          <a:p>
            <a:pPr marL="355600" marR="600710" indent="-342900">
              <a:lnSpc>
                <a:spcPct val="150000"/>
              </a:lnSpc>
              <a:buAutoNum type="alphaLcParenR" startAt="4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Remove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name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architect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from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register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either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on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his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own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application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when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he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is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dead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on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account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other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moral </a:t>
            </a:r>
            <a:r>
              <a:rPr lang="en-IN" spc="-3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turpitudes.</a:t>
            </a:r>
            <a:endParaRPr lang="en-IN" dirty="0">
              <a:latin typeface="Times New Roman"/>
              <a:cs typeface="Times New Roman"/>
            </a:endParaRPr>
          </a:p>
          <a:p>
            <a:pPr marL="396240" indent="-384175">
              <a:spcBef>
                <a:spcPts val="780"/>
              </a:spcBef>
              <a:buAutoNum type="alphaLcParenR" startAt="4"/>
              <a:tabLst>
                <a:tab pos="396240" algn="l"/>
                <a:tab pos="396875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enquire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into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matters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relating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misconduct.</a:t>
            </a:r>
            <a:endParaRPr lang="en-IN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780"/>
              </a:spcBef>
              <a:buAutoNum type="alphaLcParenR" startAt="4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furnish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reports,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copies</a:t>
            </a:r>
            <a:r>
              <a:rPr lang="en-IN" spc="1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of</a:t>
            </a:r>
            <a:r>
              <a:rPr lang="en-IN" spc="5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minutes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the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other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information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to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Central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Govt.</a:t>
            </a:r>
            <a:endParaRPr lang="en-IN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780"/>
              </a:spcBef>
              <a:buAutoNum type="alphaLcParenR" startAt="4"/>
              <a:tabLst>
                <a:tab pos="354965" algn="l"/>
                <a:tab pos="355600" algn="l"/>
              </a:tabLst>
            </a:pPr>
            <a:r>
              <a:rPr lang="en-IN" spc="-5" dirty="0">
                <a:latin typeface="Times New Roman"/>
                <a:cs typeface="Times New Roman"/>
              </a:rPr>
              <a:t>Issue of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registration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certificate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and also</a:t>
            </a:r>
            <a:r>
              <a:rPr lang="en-IN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duplicates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5" dirty="0">
                <a:latin typeface="Times New Roman"/>
                <a:cs typeface="Times New Roman"/>
              </a:rPr>
              <a:t>if</a:t>
            </a:r>
            <a:r>
              <a:rPr lang="en-IN" spc="10" dirty="0">
                <a:latin typeface="Times New Roman"/>
                <a:cs typeface="Times New Roman"/>
              </a:rPr>
              <a:t> </a:t>
            </a:r>
            <a:r>
              <a:rPr lang="en-IN" spc="-10" dirty="0">
                <a:latin typeface="Times New Roman"/>
                <a:cs typeface="Times New Roman"/>
              </a:rPr>
              <a:t>necessary</a:t>
            </a:r>
            <a:r>
              <a:rPr lang="en-IN" spc="-10" dirty="0" smtClean="0">
                <a:latin typeface="Times New Roman"/>
                <a:cs typeface="Times New Roman"/>
              </a:rPr>
              <a:t>.</a:t>
            </a:r>
            <a:endParaRPr lang="en-IN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901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1140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MT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ARCHITECT’ S ACT,1972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289</cp:revision>
  <dcterms:created xsi:type="dcterms:W3CDTF">2021-09-22T05:20:14Z</dcterms:created>
  <dcterms:modified xsi:type="dcterms:W3CDTF">2022-09-07T07:22:31Z</dcterms:modified>
</cp:coreProperties>
</file>