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96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8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87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228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23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1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1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710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2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69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3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138A-5000-4DF3-A9B8-2AD58F9B30CA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C99A-0B58-44E1-89DC-160F53FF8A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6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2417523" y="365126"/>
            <a:ext cx="77678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PROFESSIONAL PRACTICE - I</a:t>
            </a:r>
            <a:endParaRPr lang="en-US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4638" y="3244334"/>
            <a:ext cx="3551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Topic – Indian Institute of Architects</a:t>
            </a:r>
          </a:p>
          <a:p>
            <a:r>
              <a:rPr lang="en-US" dirty="0" smtClean="0"/>
              <a:t>Presented by:-</a:t>
            </a:r>
            <a:r>
              <a:rPr lang="en-US" dirty="0" err="1" smtClean="0"/>
              <a:t>Kavita</a:t>
            </a:r>
            <a:r>
              <a:rPr lang="en-US" dirty="0" smtClean="0"/>
              <a:t> </a:t>
            </a:r>
            <a:r>
              <a:rPr lang="en-US" dirty="0" err="1" smtClean="0"/>
              <a:t>Nagpal</a:t>
            </a:r>
            <a:endParaRPr lang="en-IN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2085" y="474664"/>
            <a:ext cx="10191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616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CLASSES OF MEMBERS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6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63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ASSOCIATES</a:t>
            </a:r>
            <a:r>
              <a:rPr lang="en-US" dirty="0"/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Every candidate for election as an associate shall be least </a:t>
            </a:r>
            <a:r>
              <a:rPr lang="en-US" b="1" dirty="0"/>
              <a:t>twenty-one years </a:t>
            </a:r>
            <a:r>
              <a:rPr lang="en-US" dirty="0"/>
              <a:t>of </a:t>
            </a:r>
            <a:r>
              <a:rPr lang="en-US" b="1" dirty="0"/>
              <a:t>age </a:t>
            </a:r>
            <a:r>
              <a:rPr lang="en-US" dirty="0"/>
              <a:t>and shall be elected if: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has been </a:t>
            </a:r>
            <a:r>
              <a:rPr lang="en-US" b="1" dirty="0"/>
              <a:t>an ordinary member of the Mumbai architectural association </a:t>
            </a:r>
            <a:r>
              <a:rPr lang="en-US" dirty="0"/>
              <a:t>at the time of the formation of the Indian institute of architects.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has </a:t>
            </a:r>
            <a:r>
              <a:rPr lang="en-US" b="1" dirty="0"/>
              <a:t>passed the examination of the institute </a:t>
            </a:r>
            <a:r>
              <a:rPr lang="en-US" dirty="0"/>
              <a:t>at least </a:t>
            </a:r>
            <a:r>
              <a:rPr lang="en-US" b="1" dirty="0"/>
              <a:t>one year after passing the qualifying examination </a:t>
            </a:r>
            <a:r>
              <a:rPr lang="en-US" dirty="0"/>
              <a:t>if any </a:t>
            </a:r>
            <a:r>
              <a:rPr lang="en-US" dirty="0" err="1"/>
              <a:t>recognised</a:t>
            </a:r>
            <a:r>
              <a:rPr lang="en-US" dirty="0"/>
              <a:t> by the institute.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 has </a:t>
            </a:r>
            <a:r>
              <a:rPr lang="en-US" b="1" dirty="0"/>
              <a:t>passed the government or Mumbai</a:t>
            </a:r>
            <a:r>
              <a:rPr lang="en-US" dirty="0"/>
              <a:t>, advanced examination in architecture between the </a:t>
            </a:r>
            <a:r>
              <a:rPr lang="en-US" b="1" dirty="0"/>
              <a:t> years of 1909 and 1992.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CLASSES OF MEMBERS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65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66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 </a:t>
            </a:r>
            <a:r>
              <a:rPr lang="en-US" sz="1600" b="1" dirty="0"/>
              <a:t>LICENTIATES 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licentiate shall be at least </a:t>
            </a:r>
            <a:r>
              <a:rPr lang="en-US" sz="1600" b="1" dirty="0"/>
              <a:t>thirty one years </a:t>
            </a:r>
            <a:r>
              <a:rPr lang="en-US" sz="1600" dirty="0"/>
              <a:t>of age, and shall have </a:t>
            </a:r>
            <a:r>
              <a:rPr lang="en-US" sz="1600" b="1" dirty="0"/>
              <a:t>passed an examination </a:t>
            </a:r>
            <a:r>
              <a:rPr lang="en-US" sz="1600" b="1" dirty="0" err="1"/>
              <a:t>recognised</a:t>
            </a:r>
            <a:r>
              <a:rPr lang="en-US" sz="1600" b="1" dirty="0"/>
              <a:t> </a:t>
            </a:r>
            <a:r>
              <a:rPr lang="en-US" sz="1600" dirty="0"/>
              <a:t>by the council from time to time and has been a </a:t>
            </a:r>
            <a:r>
              <a:rPr lang="en-US" sz="1600" b="1" dirty="0"/>
              <a:t>principal for at least seven years in the practice of architecture</a:t>
            </a:r>
            <a:r>
              <a:rPr lang="en-US" sz="1600" dirty="0"/>
              <a:t>, at the time the architects registration act ‘72 was passed by the parliament.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HONORARY FELLOWS 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 addition to the elected members, the </a:t>
            </a:r>
            <a:r>
              <a:rPr lang="en-US" sz="1600" b="1" dirty="0"/>
              <a:t>council may vote </a:t>
            </a:r>
            <a:r>
              <a:rPr lang="en-US" sz="1600" dirty="0"/>
              <a:t>from time to time, elect people who have made </a:t>
            </a:r>
            <a:r>
              <a:rPr lang="en-US" sz="1600" b="1" dirty="0"/>
              <a:t>a significant contribution to the promotion of art and architecture</a:t>
            </a:r>
            <a:r>
              <a:rPr lang="en-US" sz="1600" dirty="0"/>
              <a:t>, as </a:t>
            </a:r>
            <a:r>
              <a:rPr lang="en-US" sz="1600" b="1" dirty="0"/>
              <a:t>honorary fellows</a:t>
            </a:r>
            <a:r>
              <a:rPr lang="en-US" sz="16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STUDENTS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Students shall be studying in an architectural institution approved by the council.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93392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CLASSES OF MEMBERS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6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69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RETIRED MEMBERS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 </a:t>
            </a:r>
            <a:r>
              <a:rPr lang="en-US" dirty="0"/>
              <a:t>Any fellow, associated or licentiate</a:t>
            </a:r>
            <a:r>
              <a:rPr lang="en-US" b="1" dirty="0"/>
              <a:t> who  has reached the age of 55 </a:t>
            </a:r>
            <a:r>
              <a:rPr lang="en-US" dirty="0"/>
              <a:t>and has retired from practice may, if he so desires subject to the approval of the council, be transferred without  elections to the class of “retired fellow” , “retired associate” , or “retired licentiate”.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SUBSCRIBERS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person who was a </a:t>
            </a:r>
            <a:r>
              <a:rPr lang="en-US" b="1" dirty="0"/>
              <a:t>member of the Mumbai architectural association</a:t>
            </a:r>
            <a:r>
              <a:rPr lang="en-US" dirty="0"/>
              <a:t> at the time of adoption of the original constitution of the institute, or a person who in the opinion of the council is likely to </a:t>
            </a:r>
            <a:r>
              <a:rPr lang="en-US" b="1" dirty="0"/>
              <a:t>render assistance in promoting the objects of the institute</a:t>
            </a:r>
            <a:r>
              <a:rPr lang="en-US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8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CHAPTERS AND CENTERS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71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72" name="CustomShape 1"/>
          <p:cNvSpPr/>
          <p:nvPr/>
        </p:nvSpPr>
        <p:spPr>
          <a:xfrm>
            <a:off x="4814637" y="1765170"/>
            <a:ext cx="5659087" cy="4411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CHAPTERS AND CENTERS</a:t>
            </a: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One hundred or more members of the institute residing or practicing in any state or union territory</a:t>
            </a:r>
            <a:r>
              <a:rPr lang="en-US" sz="1600" dirty="0"/>
              <a:t>, and desirous of forming a chapter shall </a:t>
            </a:r>
            <a:r>
              <a:rPr lang="en-US" sz="1600" b="1" dirty="0"/>
              <a:t>inform the president </a:t>
            </a:r>
            <a:r>
              <a:rPr lang="en-US" sz="1600" dirty="0"/>
              <a:t>in the form of a </a:t>
            </a:r>
            <a:r>
              <a:rPr lang="en-US" sz="1600" b="1" dirty="0"/>
              <a:t>letter signed by at least thirty members</a:t>
            </a:r>
            <a:r>
              <a:rPr lang="en-US" sz="1600" dirty="0"/>
              <a:t>, shall forthwith authorize them to form a chapter.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Each state or union territory </a:t>
            </a:r>
            <a:r>
              <a:rPr lang="en-US" sz="1600" dirty="0"/>
              <a:t>shall have only </a:t>
            </a:r>
            <a:r>
              <a:rPr lang="en-US" sz="1600" b="1" dirty="0"/>
              <a:t>one chapter</a:t>
            </a:r>
            <a:r>
              <a:rPr lang="en-US" sz="1600" dirty="0"/>
              <a:t>. </a:t>
            </a: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In case a state or union territory has less than 100  members </a:t>
            </a:r>
            <a:r>
              <a:rPr lang="en-US" sz="1600" dirty="0"/>
              <a:t>and is </a:t>
            </a:r>
            <a:r>
              <a:rPr lang="en-US" sz="1600" b="1" dirty="0"/>
              <a:t>unable to form a chapter</a:t>
            </a:r>
            <a:r>
              <a:rPr lang="en-US" sz="1600" dirty="0"/>
              <a:t>, it shall have the option of </a:t>
            </a:r>
            <a:r>
              <a:rPr lang="en-US" sz="1600" b="1" dirty="0"/>
              <a:t>forming a </a:t>
            </a:r>
            <a:r>
              <a:rPr lang="en-US" sz="1600" b="1" dirty="0" err="1"/>
              <a:t>centre</a:t>
            </a:r>
            <a:r>
              <a:rPr lang="en-US" sz="1600" dirty="0"/>
              <a:t>, or joining any contiguous chapter as decided by the majority, until that state or union territory acquires a strength of 100 members  to form its own chapter.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There</a:t>
            </a:r>
            <a:r>
              <a:rPr lang="en-US" sz="1600" dirty="0"/>
              <a:t> </a:t>
            </a:r>
            <a:r>
              <a:rPr lang="en-US" sz="1600" b="1" dirty="0"/>
              <a:t>shall be no two centers within the city limits </a:t>
            </a:r>
            <a:r>
              <a:rPr lang="en-US" sz="1600" dirty="0"/>
              <a:t>wholly or partly.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When the </a:t>
            </a:r>
            <a:r>
              <a:rPr lang="en-US" sz="1600" b="1" dirty="0"/>
              <a:t>membership of any chapter/</a:t>
            </a:r>
            <a:r>
              <a:rPr lang="en-US" sz="1600" b="1" dirty="0" err="1"/>
              <a:t>centre</a:t>
            </a:r>
            <a:r>
              <a:rPr lang="en-US" sz="1600" b="1" dirty="0"/>
              <a:t> falls below sixty</a:t>
            </a:r>
            <a:r>
              <a:rPr lang="en-US" sz="1600" dirty="0"/>
              <a:t>, and that of </a:t>
            </a:r>
            <a:r>
              <a:rPr lang="en-US" sz="1600" b="1" dirty="0" err="1"/>
              <a:t>centre</a:t>
            </a:r>
            <a:r>
              <a:rPr lang="en-US" sz="1600" b="1" dirty="0"/>
              <a:t> within a city limit below ten</a:t>
            </a:r>
            <a:r>
              <a:rPr lang="en-US" sz="1600" dirty="0"/>
              <a:t>, over a period of </a:t>
            </a:r>
            <a:r>
              <a:rPr lang="en-US" sz="1600" b="1" dirty="0"/>
              <a:t>two years successively</a:t>
            </a:r>
            <a:r>
              <a:rPr lang="en-US" sz="1600" dirty="0"/>
              <a:t>, the council may suspend 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6171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CHAPTERS AND CENTERS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7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75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cancel the chapter/</a:t>
            </a:r>
            <a:r>
              <a:rPr lang="en-US" b="1" err="1"/>
              <a:t>centre</a:t>
            </a:r>
            <a:r>
              <a:rPr lang="en-US" dirty="0"/>
              <a:t>, or </a:t>
            </a:r>
            <a:r>
              <a:rPr lang="en-US" b="1" dirty="0"/>
              <a:t>merge it with the adjoining chapter/</a:t>
            </a:r>
            <a:r>
              <a:rPr lang="en-US" b="1" err="1"/>
              <a:t>centre</a:t>
            </a:r>
            <a:r>
              <a:rPr lang="en-US" b="1" dirty="0"/>
              <a:t>. 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council </a:t>
            </a:r>
            <a:r>
              <a:rPr lang="en-US" dirty="0"/>
              <a:t>shall also </a:t>
            </a:r>
            <a:r>
              <a:rPr lang="en-US" b="1" dirty="0"/>
              <a:t>have power to </a:t>
            </a:r>
            <a:r>
              <a:rPr lang="en-US" dirty="0"/>
              <a:t>take the management of a chapter/</a:t>
            </a:r>
            <a:r>
              <a:rPr lang="en-US" err="1"/>
              <a:t>centre</a:t>
            </a:r>
            <a:r>
              <a:rPr lang="en-US" dirty="0"/>
              <a:t> or even to </a:t>
            </a:r>
            <a:r>
              <a:rPr lang="en-US" b="1" dirty="0"/>
              <a:t>suspend</a:t>
            </a:r>
            <a:r>
              <a:rPr lang="en-US" dirty="0"/>
              <a:t> the same, in case the </a:t>
            </a:r>
            <a:r>
              <a:rPr lang="en-US" b="1" dirty="0"/>
              <a:t>working of the chapter/</a:t>
            </a:r>
            <a:r>
              <a:rPr lang="en-US" b="1" err="1"/>
              <a:t>centre</a:t>
            </a:r>
            <a:r>
              <a:rPr lang="en-US" b="1" dirty="0"/>
              <a:t> is not satisfactory </a:t>
            </a:r>
            <a:r>
              <a:rPr lang="en-US" dirty="0"/>
              <a:t>,Such decisions can only </a:t>
            </a:r>
            <a:r>
              <a:rPr lang="en-US" b="1" dirty="0"/>
              <a:t>be taken by at least 2/3rd majority of the elected members of the council.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executive committee of chapter </a:t>
            </a:r>
            <a:r>
              <a:rPr lang="en-US" dirty="0"/>
              <a:t>shall consist of </a:t>
            </a:r>
            <a:r>
              <a:rPr lang="en-US" b="1" dirty="0"/>
              <a:t>not less than 10 members</a:t>
            </a:r>
            <a:r>
              <a:rPr lang="en-US" dirty="0"/>
              <a:t> out of which the </a:t>
            </a:r>
            <a:r>
              <a:rPr lang="en-US" b="1" dirty="0"/>
              <a:t>chairman, vice chairman, hon. Treasurer and two hon. Secretaries shall be elected by the members of the chapter. </a:t>
            </a:r>
            <a:r>
              <a:rPr lang="en-US" dirty="0"/>
              <a:t>For </a:t>
            </a:r>
            <a:r>
              <a:rPr lang="en-US" b="1" dirty="0"/>
              <a:t>the remaining posts which shall not be less than 5, each </a:t>
            </a:r>
            <a:r>
              <a:rPr lang="en-US" b="1" err="1"/>
              <a:t>centre</a:t>
            </a:r>
            <a:r>
              <a:rPr lang="en-US" b="1" dirty="0"/>
              <a:t> within the chapter shall nominate 1 person</a:t>
            </a:r>
            <a:r>
              <a:rPr lang="en-US" dirty="0"/>
              <a:t>. In the event the members of the chapter is less than 5, each </a:t>
            </a:r>
            <a:r>
              <a:rPr lang="en-US" err="1"/>
              <a:t>centre</a:t>
            </a:r>
            <a:r>
              <a:rPr lang="en-US" dirty="0"/>
              <a:t> shall nominate 2 members on the executive committee.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745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244091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2589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CustomShape 2"/>
          <p:cNvSpPr/>
          <p:nvPr/>
        </p:nvSpPr>
        <p:spPr>
          <a:xfrm>
            <a:off x="4812029" y="365126"/>
            <a:ext cx="5373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CHAPTERS AND CENTERS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pic>
        <p:nvPicPr>
          <p:cNvPr id="77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4046" y="2137602"/>
            <a:ext cx="2569467" cy="2582314"/>
          </a:xfrm>
          <a:prstGeom prst="rect">
            <a:avLst/>
          </a:prstGeom>
        </p:spPr>
      </p:pic>
      <p:sp>
        <p:nvSpPr>
          <p:cNvPr id="78" name="CustomShape 1"/>
          <p:cNvSpPr/>
          <p:nvPr/>
        </p:nvSpPr>
        <p:spPr>
          <a:xfrm>
            <a:off x="4814637" y="2022602"/>
            <a:ext cx="5370763" cy="41543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/>
              <a:t>CHAPTERS</a:t>
            </a: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IIA, Andhra Pradesh Chapter </a:t>
            </a: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Northern Chapter, (IIA)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West Bengal Chapter, (IIA)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Kerala Chapter, (IIA)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Chandigarh-Punjab Chapter</a:t>
            </a:r>
            <a:r>
              <a:rPr lang="en-US" sz="1700">
                <a:ea typeface="+mn-lt"/>
                <a:cs typeface="+mn-lt"/>
              </a:rPr>
              <a:t> (IIA)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81783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/>
          <p:cNvPicPr/>
          <p:nvPr/>
        </p:nvPicPr>
        <p:blipFill rotWithShape="1">
          <a:blip r:embed="rId2" cstate="print"/>
          <a:srcRect l="21767" r="-1" b="-1"/>
          <a:stretch/>
        </p:blipFill>
        <p:spPr>
          <a:xfrm>
            <a:off x="1524021" y="584910"/>
            <a:ext cx="4288957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17CDB40A-75BB-4498-A20B-59C3984A3A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405964" y="585526"/>
            <a:ext cx="6262036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5779310" y="1408815"/>
            <a:ext cx="4262326" cy="2235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3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279741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2022-09-02T05:10:05Z</dcterms:created>
  <dcterms:modified xsi:type="dcterms:W3CDTF">2022-09-07T07:22:20Z</dcterms:modified>
</cp:coreProperties>
</file>