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96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84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87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228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23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12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71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710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229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69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3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60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/>
        </p:nvSpPr>
        <p:spPr>
          <a:xfrm>
            <a:off x="2417523" y="365126"/>
            <a:ext cx="77678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PROFESSIONAL PRACTICE - I</a:t>
            </a:r>
            <a:endParaRPr lang="en-US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4638" y="3244334"/>
            <a:ext cx="3551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Topic – Indian Institute of Architects</a:t>
            </a:r>
          </a:p>
          <a:p>
            <a:r>
              <a:rPr lang="en-US" dirty="0" smtClean="0"/>
              <a:t>Presented by:-</a:t>
            </a:r>
            <a:r>
              <a:rPr lang="en-US" dirty="0" err="1" smtClean="0"/>
              <a:t>Kavita</a:t>
            </a:r>
            <a:r>
              <a:rPr lang="en-US" dirty="0" smtClean="0"/>
              <a:t> </a:t>
            </a:r>
            <a:r>
              <a:rPr lang="en-US" dirty="0" err="1" smtClean="0"/>
              <a:t>Nagpal</a:t>
            </a:r>
            <a:endParaRPr lang="en-IN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2085" y="474664"/>
            <a:ext cx="10191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028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/>
          <p:cNvPicPr/>
          <p:nvPr/>
        </p:nvPicPr>
        <p:blipFill rotWithShape="1">
          <a:blip r:embed="rId2" cstate="print"/>
          <a:srcRect l="21767" r="-1" b="-1"/>
          <a:stretch/>
        </p:blipFill>
        <p:spPr>
          <a:xfrm>
            <a:off x="1524021" y="584910"/>
            <a:ext cx="4288957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17CDB40A-75BB-4498-A20B-59C3984A3A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405964" y="585526"/>
            <a:ext cx="6262036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5779310" y="1408815"/>
            <a:ext cx="4262326" cy="2235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3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INDIAN INSTITUTE OF ARCHITECTS</a:t>
            </a:r>
            <a:endParaRPr lang="en-US" sz="43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79708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INTRODUCTION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7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48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The </a:t>
            </a:r>
            <a:r>
              <a:rPr lang="en-US" sz="1700" b="1" dirty="0"/>
              <a:t>Indian Institute of Architects</a:t>
            </a:r>
            <a:r>
              <a:rPr lang="en-US" sz="1700" dirty="0"/>
              <a:t> (</a:t>
            </a:r>
            <a:r>
              <a:rPr lang="en-US" sz="1700" b="1" dirty="0"/>
              <a:t>IIA</a:t>
            </a:r>
            <a:r>
              <a:rPr lang="en-US" sz="1700" dirty="0"/>
              <a:t>) is the national body of Architects in India with more than </a:t>
            </a:r>
            <a:r>
              <a:rPr lang="en-US" sz="1700" b="1" dirty="0"/>
              <a:t>20,000 members</a:t>
            </a:r>
            <a:r>
              <a:rPr lang="en-US" sz="17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It was established in the </a:t>
            </a:r>
            <a:r>
              <a:rPr lang="en-US" sz="1700" b="1" dirty="0"/>
              <a:t>year 1917 </a:t>
            </a:r>
            <a:r>
              <a:rPr lang="en-US" sz="1700" dirty="0"/>
              <a:t>with its </a:t>
            </a:r>
            <a:r>
              <a:rPr lang="en-US" sz="1700" b="1" dirty="0"/>
              <a:t>headquarters in Mumbai</a:t>
            </a:r>
            <a:r>
              <a:rPr lang="en-US" sz="17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It is associated with</a:t>
            </a:r>
            <a:r>
              <a:rPr lang="en-US" sz="1700" b="1" dirty="0"/>
              <a:t> International Union of Architects (UIA) Commonwealth Association of Architects (CAA) and South Asian Association for Regional Co-operation of Architects (SAARCH). 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The institute is </a:t>
            </a:r>
            <a:r>
              <a:rPr lang="en-US" sz="1700" b="1" dirty="0"/>
              <a:t>registered under the Indian societies act XXI of 1860 and its registered address is in Mumbai.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0332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IIA OBJECTIVES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5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51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b="1" dirty="0"/>
              <a:t>continue the work of the Mumbai architectural association </a:t>
            </a:r>
            <a:r>
              <a:rPr lang="en-US" sz="1600" dirty="0"/>
              <a:t>founded as the architectural students association in 1917.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b="1" dirty="0"/>
              <a:t>encourage the science and the art of planning and building </a:t>
            </a:r>
            <a:r>
              <a:rPr lang="en-US" sz="1600" dirty="0"/>
              <a:t>the standards of architectural education, by making </a:t>
            </a:r>
            <a:r>
              <a:rPr lang="en-US" sz="1600" b="1" dirty="0"/>
              <a:t>grants to technical institutions, or by giving scholarships, prizes </a:t>
            </a:r>
            <a:r>
              <a:rPr lang="en-US" sz="1600" dirty="0"/>
              <a:t>to students.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b="1" dirty="0"/>
              <a:t>devise means for testing the qualification of candidates </a:t>
            </a:r>
            <a:r>
              <a:rPr lang="en-US" sz="1600" dirty="0"/>
              <a:t>for the membership of the institute.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b="1" dirty="0"/>
              <a:t>hold conferences or meetings, exhibitions </a:t>
            </a:r>
            <a:r>
              <a:rPr lang="en-US" sz="1600" dirty="0"/>
              <a:t>for the discussion on matters relating to architecture.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b="1" dirty="0"/>
              <a:t>ensure the advancement of the living standards </a:t>
            </a:r>
            <a:r>
              <a:rPr lang="en-US" sz="1600" dirty="0"/>
              <a:t>of the people by </a:t>
            </a:r>
            <a:r>
              <a:rPr lang="en-US" sz="1600" b="1" dirty="0"/>
              <a:t>making the profession of even increasing service to society. </a:t>
            </a: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8896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REGISTRATION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5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54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Any person who at the time of formation of this institute is a </a:t>
            </a:r>
            <a:r>
              <a:rPr lang="en-US" sz="1700" b="1"/>
              <a:t>member of the Mumbai architectural association</a:t>
            </a:r>
            <a:r>
              <a:rPr lang="en-US" sz="1700"/>
              <a:t>, and possess the </a:t>
            </a:r>
            <a:r>
              <a:rPr lang="en-US" sz="1700" b="1"/>
              <a:t>qualification which entitles </a:t>
            </a:r>
            <a:r>
              <a:rPr lang="en-US" sz="1700"/>
              <a:t>him </a:t>
            </a:r>
            <a:r>
              <a:rPr lang="en-US" sz="1700" b="1"/>
              <a:t>under the constitution </a:t>
            </a:r>
            <a:r>
              <a:rPr lang="en-US" sz="1700"/>
              <a:t>to </a:t>
            </a:r>
            <a:r>
              <a:rPr lang="en-US" sz="1700" b="1"/>
              <a:t>become either a fellow or an associate</a:t>
            </a:r>
            <a:r>
              <a:rPr lang="en-US" sz="1700"/>
              <a:t> of the Indian Institute of Architects </a:t>
            </a:r>
            <a:r>
              <a:rPr lang="en-US" sz="1700" b="1"/>
              <a:t>shall be registered </a:t>
            </a:r>
            <a:r>
              <a:rPr lang="en-US" sz="1700"/>
              <a:t>as such, on signing the necessary declaration form.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61523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CATEGORY OF MEMBERS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56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57" name="CustomShape 1"/>
          <p:cNvSpPr/>
          <p:nvPr/>
        </p:nvSpPr>
        <p:spPr>
          <a:xfrm>
            <a:off x="4814636" y="2022602"/>
            <a:ext cx="5678296" cy="54049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are seven category of members of the institute termed respectively </a:t>
            </a:r>
            <a:r>
              <a:rPr lang="en-US" sz="2000" b="1" dirty="0"/>
              <a:t>honorary fellow, fellow ,associate, licentiate, retired fellow, retired associate and retired licentiate</a:t>
            </a:r>
            <a:r>
              <a:rPr lang="en-US" sz="20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/>
              <a:t>council </a:t>
            </a:r>
            <a:r>
              <a:rPr lang="en-US" sz="2000" dirty="0"/>
              <a:t>(under clause no.6 of the constitution) </a:t>
            </a:r>
            <a:r>
              <a:rPr lang="en-US" sz="2000" b="1" dirty="0"/>
              <a:t>alone</a:t>
            </a:r>
            <a:r>
              <a:rPr lang="en-US" sz="2000" dirty="0"/>
              <a:t> have </a:t>
            </a:r>
            <a:r>
              <a:rPr lang="en-US" sz="2000" b="1" dirty="0"/>
              <a:t>power to elect members </a:t>
            </a:r>
            <a:r>
              <a:rPr lang="en-US" sz="2000" dirty="0"/>
              <a:t>of the institute.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Any member of the institute </a:t>
            </a:r>
            <a:r>
              <a:rPr lang="en-US" sz="2000" b="1" dirty="0"/>
              <a:t>may terminate his membership </a:t>
            </a:r>
            <a:r>
              <a:rPr lang="en-US" sz="2000" dirty="0"/>
              <a:t>at </a:t>
            </a:r>
            <a:r>
              <a:rPr lang="en-US" sz="2000" dirty="0" err="1"/>
              <a:t>anytime</a:t>
            </a:r>
            <a:r>
              <a:rPr lang="en-US" sz="2000" dirty="0"/>
              <a:t>, on giving the council a notice of his desire to do so.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Council </a:t>
            </a:r>
            <a:r>
              <a:rPr lang="en-US" sz="2000" dirty="0"/>
              <a:t>may </a:t>
            </a:r>
            <a:r>
              <a:rPr lang="en-US" sz="2000" b="1" dirty="0"/>
              <a:t>expel, suspend </a:t>
            </a:r>
            <a:r>
              <a:rPr lang="en-US" sz="2000" dirty="0"/>
              <a:t>any member </a:t>
            </a:r>
            <a:r>
              <a:rPr lang="en-US" sz="2000" b="1" dirty="0"/>
              <a:t>if found </a:t>
            </a:r>
            <a:r>
              <a:rPr lang="en-US" sz="2000" b="1" dirty="0" err="1"/>
              <a:t>guilt</a:t>
            </a:r>
            <a:r>
              <a:rPr lang="en-US" sz="2000" b="1" dirty="0"/>
              <a:t> of unprofessional conduct.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377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CLASSES OF MEMBERS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5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60" name="CustomShape 1"/>
          <p:cNvSpPr/>
          <p:nvPr/>
        </p:nvSpPr>
        <p:spPr>
          <a:xfrm>
            <a:off x="4814637" y="2022602"/>
            <a:ext cx="5760305" cy="45439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/>
              <a:t>Every candidate for election as a fellow of the institute shall have attained the </a:t>
            </a:r>
            <a:r>
              <a:rPr lang="en-US" b="1" dirty="0"/>
              <a:t>age</a:t>
            </a:r>
            <a:r>
              <a:rPr lang="en-US" dirty="0"/>
              <a:t> of </a:t>
            </a:r>
            <a:r>
              <a:rPr lang="en-US" b="1" dirty="0"/>
              <a:t>thirty-six years </a:t>
            </a:r>
            <a:r>
              <a:rPr lang="en-US" dirty="0"/>
              <a:t>and shall be elected if:</a:t>
            </a: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 is an </a:t>
            </a:r>
            <a:r>
              <a:rPr lang="en-US" b="1" dirty="0"/>
              <a:t>associate of the institute </a:t>
            </a:r>
            <a:r>
              <a:rPr lang="en-US" dirty="0"/>
              <a:t>and has been engaged as a </a:t>
            </a:r>
            <a:r>
              <a:rPr lang="en-US" b="1" dirty="0"/>
              <a:t>principal /HOD for at least seven successive years </a:t>
            </a:r>
            <a:r>
              <a:rPr lang="en-US" dirty="0"/>
              <a:t>in the practice of architecture after qualifying as an associate.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 has been a </a:t>
            </a:r>
            <a:r>
              <a:rPr lang="en-US" b="1" dirty="0"/>
              <a:t>fellow of an architectural institution </a:t>
            </a:r>
            <a:r>
              <a:rPr lang="en-US" dirty="0" err="1"/>
              <a:t>recognised</a:t>
            </a:r>
            <a:r>
              <a:rPr lang="en-US" dirty="0"/>
              <a:t> by the council from time to time.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 has been engaged in a </a:t>
            </a:r>
            <a:r>
              <a:rPr lang="en-US" b="1" dirty="0"/>
              <a:t>professional activity </a:t>
            </a:r>
            <a:r>
              <a:rPr lang="en-US" dirty="0"/>
              <a:t>in a responsible position for a period of </a:t>
            </a:r>
            <a:r>
              <a:rPr lang="en-US" b="1" dirty="0"/>
              <a:t>at least 14 years</a:t>
            </a:r>
            <a:r>
              <a:rPr lang="en-US" dirty="0"/>
              <a:t>, and in the opinion of the council </a:t>
            </a:r>
            <a:r>
              <a:rPr lang="en-US" b="1" dirty="0"/>
              <a:t>made a significant contribution</a:t>
            </a:r>
            <a:r>
              <a:rPr lang="en-US" dirty="0"/>
              <a:t> in some capacity to the advancement of architecture.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8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2022-09-02T05:10:05Z</dcterms:created>
  <dcterms:modified xsi:type="dcterms:W3CDTF">2022-09-07T07:22:07Z</dcterms:modified>
</cp:coreProperties>
</file>