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138A-5000-4DF3-A9B8-2AD58F9B30CA}" type="datetimeFigureOut">
              <a:rPr lang="en-IN" smtClean="0"/>
              <a:t>07-09-2022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99A-0B58-44E1-89DC-160F53FF8A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096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138A-5000-4DF3-A9B8-2AD58F9B30CA}" type="datetimeFigureOut">
              <a:rPr lang="en-IN" smtClean="0"/>
              <a:t>07-09-2022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99A-0B58-44E1-89DC-160F53FF8A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684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138A-5000-4DF3-A9B8-2AD58F9B30CA}" type="datetimeFigureOut">
              <a:rPr lang="en-IN" smtClean="0"/>
              <a:t>07-09-2022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99A-0B58-44E1-89DC-160F53FF8A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887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138A-5000-4DF3-A9B8-2AD58F9B30CA}" type="datetimeFigureOut">
              <a:rPr lang="en-IN" smtClean="0"/>
              <a:t>07-09-2022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99A-0B58-44E1-89DC-160F53FF8A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2286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138A-5000-4DF3-A9B8-2AD58F9B30CA}" type="datetimeFigureOut">
              <a:rPr lang="en-IN" smtClean="0"/>
              <a:t>07-09-2022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99A-0B58-44E1-89DC-160F53FF8A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3237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138A-5000-4DF3-A9B8-2AD58F9B30CA}" type="datetimeFigureOut">
              <a:rPr lang="en-IN" smtClean="0"/>
              <a:t>07-09-2022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99A-0B58-44E1-89DC-160F53FF8A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9120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138A-5000-4DF3-A9B8-2AD58F9B30CA}" type="datetimeFigureOut">
              <a:rPr lang="en-IN" smtClean="0"/>
              <a:t>07-09-2022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99A-0B58-44E1-89DC-160F53FF8A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3714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138A-5000-4DF3-A9B8-2AD58F9B30CA}" type="datetimeFigureOut">
              <a:rPr lang="en-IN" smtClean="0"/>
              <a:t>07-09-2022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99A-0B58-44E1-89DC-160F53FF8A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7100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138A-5000-4DF3-A9B8-2AD58F9B30CA}" type="datetimeFigureOut">
              <a:rPr lang="en-IN" smtClean="0"/>
              <a:t>07-09-2022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99A-0B58-44E1-89DC-160F53FF8A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2296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138A-5000-4DF3-A9B8-2AD58F9B30CA}" type="datetimeFigureOut">
              <a:rPr lang="en-IN" smtClean="0"/>
              <a:t>07-09-2022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99A-0B58-44E1-89DC-160F53FF8A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5691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138A-5000-4DF3-A9B8-2AD58F9B30CA}" type="datetimeFigureOut">
              <a:rPr lang="en-IN" smtClean="0"/>
              <a:t>07-09-2022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0C99A-0B58-44E1-89DC-160F53FF8A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330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E138A-5000-4DF3-A9B8-2AD58F9B30CA}" type="datetimeFigureOut">
              <a:rPr lang="en-IN" smtClean="0"/>
              <a:t>07-09-2022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0C99A-0B58-44E1-89DC-160F53FF8A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460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2"/>
          <p:cNvSpPr/>
          <p:nvPr/>
        </p:nvSpPr>
        <p:spPr>
          <a:xfrm>
            <a:off x="2417523" y="365126"/>
            <a:ext cx="776787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dirty="0" smtClean="0">
                <a:latin typeface="+mj-lt"/>
                <a:ea typeface="+mj-ea"/>
                <a:cs typeface="+mj-cs"/>
              </a:rPr>
              <a:t>PROFESSIONAL PRACTICE - I</a:t>
            </a:r>
            <a:endParaRPr lang="en-US" sz="4400" b="1" dirty="0"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14638" y="3244334"/>
            <a:ext cx="35515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Topic – Indian Institute of Architects</a:t>
            </a:r>
          </a:p>
          <a:p>
            <a:r>
              <a:rPr lang="en-US" dirty="0" smtClean="0"/>
              <a:t>Presented by:-</a:t>
            </a:r>
            <a:r>
              <a:rPr lang="en-US" dirty="0" err="1" smtClean="0"/>
              <a:t>Kavita</a:t>
            </a:r>
            <a:r>
              <a:rPr lang="en-US" dirty="0" smtClean="0"/>
              <a:t> </a:t>
            </a:r>
            <a:r>
              <a:rPr lang="en-US" dirty="0" err="1" smtClean="0"/>
              <a:t>Nagpal</a:t>
            </a:r>
            <a:endParaRPr lang="en-IN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22085" y="474664"/>
            <a:ext cx="1019175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90283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6"/>
          <p:cNvPicPr/>
          <p:nvPr/>
        </p:nvPicPr>
        <p:blipFill rotWithShape="1">
          <a:blip r:embed="rId2" cstate="print"/>
          <a:srcRect l="21767" r="-1" b="-1"/>
          <a:stretch/>
        </p:blipFill>
        <p:spPr>
          <a:xfrm>
            <a:off x="1524021" y="584910"/>
            <a:ext cx="4288957" cy="5509675"/>
          </a:xfrm>
          <a:custGeom>
            <a:avLst/>
            <a:gdLst/>
            <a:ahLst/>
            <a:cxnLst/>
            <a:rect l="l" t="t" r="r" b="b"/>
            <a:pathLst>
              <a:path w="5718636" h="5509675">
                <a:moveTo>
                  <a:pt x="0" y="0"/>
                </a:moveTo>
                <a:lnTo>
                  <a:pt x="2672821" y="0"/>
                </a:lnTo>
                <a:lnTo>
                  <a:pt x="2673116" y="639"/>
                </a:lnTo>
                <a:lnTo>
                  <a:pt x="3175662" y="639"/>
                </a:lnTo>
                <a:lnTo>
                  <a:pt x="5718636" y="5509675"/>
                </a:lnTo>
                <a:lnTo>
                  <a:pt x="502842" y="5509675"/>
                </a:lnTo>
                <a:lnTo>
                  <a:pt x="502842" y="5509036"/>
                </a:lnTo>
                <a:lnTo>
                  <a:pt x="0" y="5509036"/>
                </a:lnTo>
                <a:close/>
              </a:path>
            </a:pathLst>
          </a:custGeom>
        </p:spPr>
      </p:pic>
      <p:sp>
        <p:nvSpPr>
          <p:cNvPr id="60" name="Freeform: Shape 59">
            <a:extLst>
              <a:ext uri="{FF2B5EF4-FFF2-40B4-BE49-F238E27FC236}">
                <a16:creationId xmlns="" xmlns:a16="http://schemas.microsoft.com/office/drawing/2014/main" id="{17CDB40A-75BB-4498-A20B-59C3984A3A9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4405964" y="585526"/>
            <a:ext cx="6262036" cy="5509038"/>
          </a:xfrm>
          <a:custGeom>
            <a:avLst/>
            <a:gdLst>
              <a:gd name="connsiteX0" fmla="*/ 0 w 8349381"/>
              <a:gd name="connsiteY0" fmla="*/ 0 h 5509038"/>
              <a:gd name="connsiteX1" fmla="*/ 8349381 w 8349381"/>
              <a:gd name="connsiteY1" fmla="*/ 0 h 5509038"/>
              <a:gd name="connsiteX2" fmla="*/ 5806407 w 8349381"/>
              <a:gd name="connsiteY2" fmla="*/ 5509038 h 5509038"/>
              <a:gd name="connsiteX3" fmla="*/ 0 w 8349381"/>
              <a:gd name="connsiteY3" fmla="*/ 5509038 h 550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49381" h="5509038">
                <a:moveTo>
                  <a:pt x="0" y="0"/>
                </a:moveTo>
                <a:lnTo>
                  <a:pt x="8349381" y="0"/>
                </a:lnTo>
                <a:lnTo>
                  <a:pt x="5806407" y="5509038"/>
                </a:lnTo>
                <a:lnTo>
                  <a:pt x="0" y="5509038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5779310" y="1408815"/>
            <a:ext cx="4262326" cy="22352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300" b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INDIAN INSTITUTE OF ARCHITECTS</a:t>
            </a:r>
            <a:endParaRPr lang="en-US" sz="43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5797083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>
            <a:extLst>
              <a:ext uri="{FF2B5EF4-FFF2-40B4-BE49-F238E27FC236}">
                <a16:creationId xmlns="" xmlns:a16="http://schemas.microsoft.com/office/drawing/2014/main" id="{56C20283-73E0-40EC-8AD8-057F581F64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525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28">
            <a:extLst>
              <a:ext uri="{FF2B5EF4-FFF2-40B4-BE49-F238E27FC236}">
                <a16:creationId xmlns="" xmlns:a16="http://schemas.microsoft.com/office/drawing/2014/main" id="{3FCC729B-E528-40C3-82D3-BA4375575E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 flipV="1">
            <a:off x="2244091" y="0"/>
            <a:ext cx="8413995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7" name="Freeform 26">
            <a:extLst>
              <a:ext uri="{FF2B5EF4-FFF2-40B4-BE49-F238E27FC236}">
                <a16:creationId xmlns="" xmlns:a16="http://schemas.microsoft.com/office/drawing/2014/main" id="{58F1FB8D-1842-4A04-998D-6CF047AB27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 flipV="1">
            <a:off x="2589186" y="0"/>
            <a:ext cx="8078814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CustomShape 2"/>
          <p:cNvSpPr/>
          <p:nvPr/>
        </p:nvSpPr>
        <p:spPr>
          <a:xfrm>
            <a:off x="4812029" y="365126"/>
            <a:ext cx="53733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dirty="0">
                <a:latin typeface="+mj-lt"/>
                <a:ea typeface="+mj-ea"/>
                <a:cs typeface="+mj-cs"/>
              </a:rPr>
              <a:t>INTRODUCTION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47" name="Picture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84046" y="2137602"/>
            <a:ext cx="2569467" cy="2582314"/>
          </a:xfrm>
          <a:prstGeom prst="rect">
            <a:avLst/>
          </a:prstGeom>
        </p:spPr>
      </p:pic>
      <p:sp>
        <p:nvSpPr>
          <p:cNvPr id="48" name="CustomShape 1"/>
          <p:cNvSpPr/>
          <p:nvPr/>
        </p:nvSpPr>
        <p:spPr>
          <a:xfrm>
            <a:off x="4814637" y="2022602"/>
            <a:ext cx="5370763" cy="41543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The </a:t>
            </a:r>
            <a:r>
              <a:rPr lang="en-US" sz="1700" b="1" dirty="0"/>
              <a:t>Indian Institute of Architects</a:t>
            </a:r>
            <a:r>
              <a:rPr lang="en-US" sz="1700" dirty="0"/>
              <a:t> (</a:t>
            </a:r>
            <a:r>
              <a:rPr lang="en-US" sz="1700" b="1" dirty="0"/>
              <a:t>IIA</a:t>
            </a:r>
            <a:r>
              <a:rPr lang="en-US" sz="1700" dirty="0"/>
              <a:t>) is the national body of Architects in India with more than </a:t>
            </a:r>
            <a:r>
              <a:rPr lang="en-US" sz="1700" b="1" dirty="0"/>
              <a:t>20,000 members</a:t>
            </a:r>
            <a:r>
              <a:rPr lang="en-US" sz="1700" dirty="0"/>
              <a:t>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It was established in the </a:t>
            </a:r>
            <a:r>
              <a:rPr lang="en-US" sz="1700" b="1" dirty="0"/>
              <a:t>year 1917 </a:t>
            </a:r>
            <a:r>
              <a:rPr lang="en-US" sz="1700" dirty="0"/>
              <a:t>with its </a:t>
            </a:r>
            <a:r>
              <a:rPr lang="en-US" sz="1700" b="1" dirty="0"/>
              <a:t>headquarters in Mumbai</a:t>
            </a:r>
            <a:r>
              <a:rPr lang="en-US" sz="1700" dirty="0"/>
              <a:t>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It is associated with</a:t>
            </a:r>
            <a:r>
              <a:rPr lang="en-US" sz="1700" b="1" dirty="0"/>
              <a:t> International Union of Architects (UIA) Commonwealth Association of Architects (CAA) and South Asian Association for Regional Co-operation of Architects (SAARCH). </a:t>
            </a:r>
            <a:endParaRPr lang="en-US" sz="17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The institute is </a:t>
            </a:r>
            <a:r>
              <a:rPr lang="en-US" sz="1700" b="1" dirty="0"/>
              <a:t>registered under the Indian societies act XXI of 1860 and its registered address is in Mumbai.</a:t>
            </a:r>
            <a:endParaRPr lang="en-US" sz="17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103324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>
              <a:ext uri="{FF2B5EF4-FFF2-40B4-BE49-F238E27FC236}">
                <a16:creationId xmlns="" xmlns:a16="http://schemas.microsoft.com/office/drawing/2014/main" id="{56C20283-73E0-40EC-8AD8-057F581F64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525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28">
            <a:extLst>
              <a:ext uri="{FF2B5EF4-FFF2-40B4-BE49-F238E27FC236}">
                <a16:creationId xmlns="" xmlns:a16="http://schemas.microsoft.com/office/drawing/2014/main" id="{3FCC729B-E528-40C3-82D3-BA4375575E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 flipV="1">
            <a:off x="2244091" y="0"/>
            <a:ext cx="8413995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0" name="Freeform 26">
            <a:extLst>
              <a:ext uri="{FF2B5EF4-FFF2-40B4-BE49-F238E27FC236}">
                <a16:creationId xmlns="" xmlns:a16="http://schemas.microsoft.com/office/drawing/2014/main" id="{58F1FB8D-1842-4A04-998D-6CF047AB27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 flipV="1">
            <a:off x="2589186" y="0"/>
            <a:ext cx="8078814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2" name="CustomShape 2"/>
          <p:cNvSpPr/>
          <p:nvPr/>
        </p:nvSpPr>
        <p:spPr>
          <a:xfrm>
            <a:off x="4812029" y="365126"/>
            <a:ext cx="53733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>
                <a:latin typeface="+mj-lt"/>
                <a:ea typeface="+mj-ea"/>
                <a:cs typeface="+mj-cs"/>
              </a:rPr>
              <a:t>IIA OBJECTIVES</a:t>
            </a:r>
            <a:endParaRPr lang="en-US" sz="4400">
              <a:latin typeface="+mj-lt"/>
              <a:ea typeface="+mj-ea"/>
              <a:cs typeface="+mj-cs"/>
            </a:endParaRPr>
          </a:p>
        </p:txBody>
      </p:sp>
      <p:pic>
        <p:nvPicPr>
          <p:cNvPr id="50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84046" y="2137602"/>
            <a:ext cx="2569467" cy="2582314"/>
          </a:xfrm>
          <a:prstGeom prst="rect">
            <a:avLst/>
          </a:prstGeom>
        </p:spPr>
      </p:pic>
      <p:sp>
        <p:nvSpPr>
          <p:cNvPr id="51" name="CustomShape 1"/>
          <p:cNvSpPr/>
          <p:nvPr/>
        </p:nvSpPr>
        <p:spPr>
          <a:xfrm>
            <a:off x="4814637" y="2022602"/>
            <a:ext cx="5370763" cy="41543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To </a:t>
            </a:r>
            <a:r>
              <a:rPr lang="en-US" sz="1600" b="1" dirty="0"/>
              <a:t>continue the work of the Mumbai architectural association </a:t>
            </a:r>
            <a:r>
              <a:rPr lang="en-US" sz="1600" dirty="0"/>
              <a:t>founded as the architectural students association in 1917.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To </a:t>
            </a:r>
            <a:r>
              <a:rPr lang="en-US" sz="1600" b="1" dirty="0"/>
              <a:t>encourage the science and the art of planning and building </a:t>
            </a:r>
            <a:r>
              <a:rPr lang="en-US" sz="1600" dirty="0"/>
              <a:t>the standards of architectural education, by making </a:t>
            </a:r>
            <a:r>
              <a:rPr lang="en-US" sz="1600" b="1" dirty="0"/>
              <a:t>grants to technical institutions, or by giving scholarships, prizes </a:t>
            </a:r>
            <a:r>
              <a:rPr lang="en-US" sz="1600" dirty="0"/>
              <a:t>to students.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To </a:t>
            </a:r>
            <a:r>
              <a:rPr lang="en-US" sz="1600" b="1" dirty="0"/>
              <a:t>devise means for testing the qualification of candidates </a:t>
            </a:r>
            <a:r>
              <a:rPr lang="en-US" sz="1600" dirty="0"/>
              <a:t>for the membership of the institute.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To </a:t>
            </a:r>
            <a:r>
              <a:rPr lang="en-US" sz="1600" b="1" dirty="0"/>
              <a:t>hold conferences or meetings, exhibitions </a:t>
            </a:r>
            <a:r>
              <a:rPr lang="en-US" sz="1600" dirty="0"/>
              <a:t>for the discussion on matters relating to architecture.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To </a:t>
            </a:r>
            <a:r>
              <a:rPr lang="en-US" sz="1600" b="1" dirty="0"/>
              <a:t>ensure the advancement of the living standards </a:t>
            </a:r>
            <a:r>
              <a:rPr lang="en-US" sz="1600" dirty="0"/>
              <a:t>of the people by </a:t>
            </a:r>
            <a:r>
              <a:rPr lang="en-US" sz="1600" b="1" dirty="0"/>
              <a:t>making the profession of even increasing service to society. </a:t>
            </a:r>
            <a:endParaRPr lang="en-US" sz="16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388961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>
            <a:extLst>
              <a:ext uri="{FF2B5EF4-FFF2-40B4-BE49-F238E27FC236}">
                <a16:creationId xmlns="" xmlns:a16="http://schemas.microsoft.com/office/drawing/2014/main" id="{56C20283-73E0-40EC-8AD8-057F581F64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525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28">
            <a:extLst>
              <a:ext uri="{FF2B5EF4-FFF2-40B4-BE49-F238E27FC236}">
                <a16:creationId xmlns="" xmlns:a16="http://schemas.microsoft.com/office/drawing/2014/main" id="{3FCC729B-E528-40C3-82D3-BA4375575E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 flipV="1">
            <a:off x="2244091" y="0"/>
            <a:ext cx="8413995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3" name="Freeform 26">
            <a:extLst>
              <a:ext uri="{FF2B5EF4-FFF2-40B4-BE49-F238E27FC236}">
                <a16:creationId xmlns="" xmlns:a16="http://schemas.microsoft.com/office/drawing/2014/main" id="{58F1FB8D-1842-4A04-998D-6CF047AB27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 flipV="1">
            <a:off x="2589186" y="0"/>
            <a:ext cx="8078814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5" name="CustomShape 2"/>
          <p:cNvSpPr/>
          <p:nvPr/>
        </p:nvSpPr>
        <p:spPr>
          <a:xfrm>
            <a:off x="4812029" y="365126"/>
            <a:ext cx="53733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>
                <a:latin typeface="+mj-lt"/>
                <a:ea typeface="+mj-ea"/>
                <a:cs typeface="+mj-cs"/>
              </a:rPr>
              <a:t>REGISTRATION</a:t>
            </a:r>
            <a:endParaRPr lang="en-US" sz="4400">
              <a:latin typeface="+mj-lt"/>
              <a:ea typeface="+mj-ea"/>
              <a:cs typeface="+mj-cs"/>
            </a:endParaRPr>
          </a:p>
        </p:txBody>
      </p:sp>
      <p:pic>
        <p:nvPicPr>
          <p:cNvPr id="53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84046" y="2137602"/>
            <a:ext cx="2569467" cy="2582314"/>
          </a:xfrm>
          <a:prstGeom prst="rect">
            <a:avLst/>
          </a:prstGeom>
        </p:spPr>
      </p:pic>
      <p:sp>
        <p:nvSpPr>
          <p:cNvPr id="54" name="CustomShape 1"/>
          <p:cNvSpPr/>
          <p:nvPr/>
        </p:nvSpPr>
        <p:spPr>
          <a:xfrm>
            <a:off x="4814637" y="2022602"/>
            <a:ext cx="5370763" cy="41543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/>
              <a:t>Any person who at the time of formation of this institute is a </a:t>
            </a:r>
            <a:r>
              <a:rPr lang="en-US" sz="1700" b="1"/>
              <a:t>member of the Mumbai architectural association</a:t>
            </a:r>
            <a:r>
              <a:rPr lang="en-US" sz="1700"/>
              <a:t>, and possess the </a:t>
            </a:r>
            <a:r>
              <a:rPr lang="en-US" sz="1700" b="1"/>
              <a:t>qualification which entitles </a:t>
            </a:r>
            <a:r>
              <a:rPr lang="en-US" sz="1700"/>
              <a:t>him </a:t>
            </a:r>
            <a:r>
              <a:rPr lang="en-US" sz="1700" b="1"/>
              <a:t>under the constitution </a:t>
            </a:r>
            <a:r>
              <a:rPr lang="en-US" sz="1700"/>
              <a:t>to </a:t>
            </a:r>
            <a:r>
              <a:rPr lang="en-US" sz="1700" b="1"/>
              <a:t>become either a fellow or an associate</a:t>
            </a:r>
            <a:r>
              <a:rPr lang="en-US" sz="1700"/>
              <a:t> of the Indian Institute of Architects </a:t>
            </a:r>
            <a:r>
              <a:rPr lang="en-US" sz="1700" b="1"/>
              <a:t>shall be registered </a:t>
            </a:r>
            <a:r>
              <a:rPr lang="en-US" sz="1700"/>
              <a:t>as such, on signing the necessary declaration form.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</p:txBody>
      </p:sp>
    </p:spTree>
    <p:extLst>
      <p:ext uri="{BB962C8B-B14F-4D97-AF65-F5344CB8AC3E}">
        <p14:creationId xmlns:p14="http://schemas.microsoft.com/office/powerpoint/2010/main" val="615234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="" xmlns:a16="http://schemas.microsoft.com/office/drawing/2014/main" id="{56C20283-73E0-40EC-8AD8-057F581F64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525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28">
            <a:extLst>
              <a:ext uri="{FF2B5EF4-FFF2-40B4-BE49-F238E27FC236}">
                <a16:creationId xmlns="" xmlns:a16="http://schemas.microsoft.com/office/drawing/2014/main" id="{3FCC729B-E528-40C3-82D3-BA4375575E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 flipV="1">
            <a:off x="2244091" y="0"/>
            <a:ext cx="8413995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6" name="Freeform 26">
            <a:extLst>
              <a:ext uri="{FF2B5EF4-FFF2-40B4-BE49-F238E27FC236}">
                <a16:creationId xmlns="" xmlns:a16="http://schemas.microsoft.com/office/drawing/2014/main" id="{58F1FB8D-1842-4A04-998D-6CF047AB27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 flipV="1">
            <a:off x="2589186" y="0"/>
            <a:ext cx="8078814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8" name="CustomShape 2"/>
          <p:cNvSpPr/>
          <p:nvPr/>
        </p:nvSpPr>
        <p:spPr>
          <a:xfrm>
            <a:off x="4812029" y="365126"/>
            <a:ext cx="53733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>
                <a:latin typeface="+mj-lt"/>
                <a:ea typeface="+mj-ea"/>
                <a:cs typeface="+mj-cs"/>
              </a:rPr>
              <a:t>CATEGORY OF MEMBERS</a:t>
            </a:r>
            <a:endParaRPr lang="en-US" sz="4400">
              <a:latin typeface="+mj-lt"/>
              <a:ea typeface="+mj-ea"/>
              <a:cs typeface="+mj-cs"/>
            </a:endParaRPr>
          </a:p>
        </p:txBody>
      </p:sp>
      <p:pic>
        <p:nvPicPr>
          <p:cNvPr id="56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84046" y="2137602"/>
            <a:ext cx="2569467" cy="2582314"/>
          </a:xfrm>
          <a:prstGeom prst="rect">
            <a:avLst/>
          </a:prstGeom>
        </p:spPr>
      </p:pic>
      <p:sp>
        <p:nvSpPr>
          <p:cNvPr id="57" name="CustomShape 1"/>
          <p:cNvSpPr/>
          <p:nvPr/>
        </p:nvSpPr>
        <p:spPr>
          <a:xfrm>
            <a:off x="4814636" y="2022602"/>
            <a:ext cx="5678296" cy="54049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There are seven category of members of the institute termed respectively </a:t>
            </a:r>
            <a:r>
              <a:rPr lang="en-US" sz="2000" b="1" dirty="0"/>
              <a:t>honorary fellow, fellow ,associate, licentiate, retired fellow, retired associate and retired licentiate</a:t>
            </a:r>
            <a:r>
              <a:rPr lang="en-US" sz="2000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b="1" dirty="0"/>
              <a:t>council </a:t>
            </a:r>
            <a:r>
              <a:rPr lang="en-US" sz="2000" dirty="0"/>
              <a:t>(under clause no.6 of the constitution) </a:t>
            </a:r>
            <a:r>
              <a:rPr lang="en-US" sz="2000" b="1" dirty="0"/>
              <a:t>alone</a:t>
            </a:r>
            <a:r>
              <a:rPr lang="en-US" sz="2000" dirty="0"/>
              <a:t> have </a:t>
            </a:r>
            <a:r>
              <a:rPr lang="en-US" sz="2000" b="1" dirty="0"/>
              <a:t>power to elect members </a:t>
            </a:r>
            <a:r>
              <a:rPr lang="en-US" sz="2000" dirty="0"/>
              <a:t>of the institute.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Any member of the institute </a:t>
            </a:r>
            <a:r>
              <a:rPr lang="en-US" sz="2000" b="1" dirty="0"/>
              <a:t>may terminate his membership </a:t>
            </a:r>
            <a:r>
              <a:rPr lang="en-US" sz="2000" dirty="0"/>
              <a:t>at </a:t>
            </a:r>
            <a:r>
              <a:rPr lang="en-US" sz="2000" dirty="0" err="1"/>
              <a:t>anytime</a:t>
            </a:r>
            <a:r>
              <a:rPr lang="en-US" sz="2000" dirty="0"/>
              <a:t>, on giving the council a notice of his desire to do so.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/>
              <a:t>Council </a:t>
            </a:r>
            <a:r>
              <a:rPr lang="en-US" sz="2000" dirty="0"/>
              <a:t>may </a:t>
            </a:r>
            <a:r>
              <a:rPr lang="en-US" sz="2000" b="1" dirty="0"/>
              <a:t>expel, suspend </a:t>
            </a:r>
            <a:r>
              <a:rPr lang="en-US" sz="2000" dirty="0"/>
              <a:t>any member </a:t>
            </a:r>
            <a:r>
              <a:rPr lang="en-US" sz="2000" b="1" dirty="0"/>
              <a:t>if found </a:t>
            </a:r>
            <a:r>
              <a:rPr lang="en-US" sz="2000" b="1" dirty="0" err="1"/>
              <a:t>guilt</a:t>
            </a:r>
            <a:r>
              <a:rPr lang="en-US" sz="2000" b="1" dirty="0"/>
              <a:t> of unprofessional conduct.</a:t>
            </a: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2377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>
              <a:ext uri="{FF2B5EF4-FFF2-40B4-BE49-F238E27FC236}">
                <a16:creationId xmlns="" xmlns:a16="http://schemas.microsoft.com/office/drawing/2014/main" id="{56C20283-73E0-40EC-8AD8-057F581F64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525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28">
            <a:extLst>
              <a:ext uri="{FF2B5EF4-FFF2-40B4-BE49-F238E27FC236}">
                <a16:creationId xmlns="" xmlns:a16="http://schemas.microsoft.com/office/drawing/2014/main" id="{3FCC729B-E528-40C3-82D3-BA4375575E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 flipV="1">
            <a:off x="2244091" y="0"/>
            <a:ext cx="8413995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0" name="Freeform 26">
            <a:extLst>
              <a:ext uri="{FF2B5EF4-FFF2-40B4-BE49-F238E27FC236}">
                <a16:creationId xmlns="" xmlns:a16="http://schemas.microsoft.com/office/drawing/2014/main" id="{58F1FB8D-1842-4A04-998D-6CF047AB27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 flipV="1">
            <a:off x="2589186" y="0"/>
            <a:ext cx="8078814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1" name="CustomShape 2"/>
          <p:cNvSpPr/>
          <p:nvPr/>
        </p:nvSpPr>
        <p:spPr>
          <a:xfrm>
            <a:off x="4812029" y="365126"/>
            <a:ext cx="53733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>
                <a:latin typeface="+mj-lt"/>
                <a:ea typeface="+mj-ea"/>
                <a:cs typeface="+mj-cs"/>
              </a:rPr>
              <a:t>CLASSES OF MEMBERS</a:t>
            </a:r>
            <a:endParaRPr lang="en-US" sz="4400">
              <a:latin typeface="+mj-lt"/>
              <a:ea typeface="+mj-ea"/>
              <a:cs typeface="+mj-cs"/>
            </a:endParaRPr>
          </a:p>
        </p:txBody>
      </p:sp>
      <p:pic>
        <p:nvPicPr>
          <p:cNvPr id="59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84046" y="2137602"/>
            <a:ext cx="2569467" cy="2582314"/>
          </a:xfrm>
          <a:prstGeom prst="rect">
            <a:avLst/>
          </a:prstGeom>
        </p:spPr>
      </p:pic>
      <p:sp>
        <p:nvSpPr>
          <p:cNvPr id="60" name="CustomShape 1"/>
          <p:cNvSpPr/>
          <p:nvPr/>
        </p:nvSpPr>
        <p:spPr>
          <a:xfrm>
            <a:off x="4814637" y="2022602"/>
            <a:ext cx="5760305" cy="45439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/>
              <a:t>Every candidate for election as a fellow of the institute shall have attained the </a:t>
            </a:r>
            <a:r>
              <a:rPr lang="en-US" b="1" dirty="0"/>
              <a:t>age</a:t>
            </a:r>
            <a:r>
              <a:rPr lang="en-US" dirty="0"/>
              <a:t> of </a:t>
            </a:r>
            <a:r>
              <a:rPr lang="en-US" b="1" dirty="0"/>
              <a:t>thirty-six years </a:t>
            </a:r>
            <a:r>
              <a:rPr lang="en-US" dirty="0"/>
              <a:t>and shall be elected if:</a:t>
            </a:r>
            <a:endParaRPr lang="en-US" sz="14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He is an </a:t>
            </a:r>
            <a:r>
              <a:rPr lang="en-US" b="1" dirty="0"/>
              <a:t>associate of the institute </a:t>
            </a:r>
            <a:r>
              <a:rPr lang="en-US" dirty="0"/>
              <a:t>and has been engaged as a </a:t>
            </a:r>
            <a:r>
              <a:rPr lang="en-US" b="1" dirty="0"/>
              <a:t>principal /HOD for at least seven successive years </a:t>
            </a:r>
            <a:r>
              <a:rPr lang="en-US" dirty="0"/>
              <a:t>in the practice of architecture after qualifying as an associate.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OR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He has been a </a:t>
            </a:r>
            <a:r>
              <a:rPr lang="en-US" b="1" dirty="0"/>
              <a:t>fellow of an architectural institution </a:t>
            </a:r>
            <a:r>
              <a:rPr lang="en-US" dirty="0" err="1"/>
              <a:t>recognised</a:t>
            </a:r>
            <a:r>
              <a:rPr lang="en-US" dirty="0"/>
              <a:t> by the council from time to time.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OR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He has been engaged in a </a:t>
            </a:r>
            <a:r>
              <a:rPr lang="en-US" b="1" dirty="0"/>
              <a:t>professional activity </a:t>
            </a:r>
            <a:r>
              <a:rPr lang="en-US" dirty="0"/>
              <a:t>in a responsible position for a period of </a:t>
            </a:r>
            <a:r>
              <a:rPr lang="en-US" b="1" dirty="0"/>
              <a:t>at least 14 years</a:t>
            </a:r>
            <a:r>
              <a:rPr lang="en-US" dirty="0"/>
              <a:t>, and in the opinion of the council </a:t>
            </a:r>
            <a:r>
              <a:rPr lang="en-US" b="1" dirty="0"/>
              <a:t>made a significant contribution</a:t>
            </a:r>
            <a:r>
              <a:rPr lang="en-US" dirty="0"/>
              <a:t> in some capacity to the advancement of architecture. 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180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398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</cp:revision>
  <dcterms:created xsi:type="dcterms:W3CDTF">2022-09-02T05:10:05Z</dcterms:created>
  <dcterms:modified xsi:type="dcterms:W3CDTF">2022-09-07T07:22:07Z</dcterms:modified>
</cp:coreProperties>
</file>