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58937" cy="4698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2422" y="669493"/>
            <a:ext cx="241935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1144" y="2025650"/>
            <a:ext cx="6520815" cy="3757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436" y="2209800"/>
            <a:ext cx="6834378" cy="2462213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Principles of </a:t>
            </a:r>
            <a:r>
              <a:rPr lang="en-US" sz="80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Architecture</a:t>
            </a:r>
            <a:endParaRPr lang="en-US" sz="8000" b="1" dirty="0">
              <a:solidFill>
                <a:srgbClr val="FF000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424743" y="6019800"/>
            <a:ext cx="1997456" cy="215444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Ar. Manish Kumar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13" y="38100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6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197" y="337261"/>
            <a:ext cx="4815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1BDCFF"/>
                </a:solidFill>
              </a:rPr>
              <a:t>MASS</a:t>
            </a:r>
            <a:r>
              <a:rPr sz="4400" u="none" spc="-65" dirty="0">
                <a:solidFill>
                  <a:srgbClr val="1BDCFF"/>
                </a:solidFill>
              </a:rPr>
              <a:t> </a:t>
            </a:r>
            <a:r>
              <a:rPr sz="4400" u="none" spc="-5" dirty="0">
                <a:solidFill>
                  <a:srgbClr val="1BDCFF"/>
                </a:solidFill>
              </a:rPr>
              <a:t>COMPOSITION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1290827"/>
            <a:ext cx="5588508" cy="55671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932" y="1290827"/>
            <a:ext cx="5878068" cy="5567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3233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15" dirty="0">
                <a:solidFill>
                  <a:srgbClr val="006FC0"/>
                </a:solidFill>
              </a:rPr>
              <a:t>PROPORTION: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64563"/>
            <a:ext cx="9184005" cy="1936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 dimensions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length,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width and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height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respect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another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gives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pleasing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effect.</a:t>
            </a:r>
            <a:endParaRPr sz="2400">
              <a:latin typeface="Calibri"/>
              <a:cs typeface="Calibri"/>
            </a:endParaRPr>
          </a:p>
          <a:p>
            <a:pPr marL="286385" marR="99060" indent="-274320">
              <a:lnSpc>
                <a:spcPts val="2590"/>
              </a:lnSpc>
              <a:spcBef>
                <a:spcPts val="180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square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living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room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fails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create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good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impression but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rectangular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length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about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1.2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1.5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times the width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gives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pleasing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effect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although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greater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ration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gives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undesirable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“tunneling”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effect.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221361"/>
            <a:ext cx="3141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0D0D0D"/>
                </a:solidFill>
              </a:rPr>
              <a:t>GOLDEN</a:t>
            </a:r>
            <a:r>
              <a:rPr sz="4000" u="none" spc="-50" dirty="0">
                <a:solidFill>
                  <a:srgbClr val="0D0D0D"/>
                </a:solidFill>
              </a:rPr>
              <a:t> </a:t>
            </a:r>
            <a:r>
              <a:rPr sz="4000" u="none" spc="-70" dirty="0">
                <a:solidFill>
                  <a:srgbClr val="0D0D0D"/>
                </a:solidFill>
              </a:rPr>
              <a:t>RATIO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194" y="1049223"/>
            <a:ext cx="867981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86385" marR="5080" indent="-274320">
              <a:lnSpc>
                <a:spcPts val="3030"/>
              </a:lnSpc>
              <a:spcBef>
                <a:spcPts val="47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divine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proportion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beauty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balanced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6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design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art.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3467" y="2202179"/>
            <a:ext cx="7252716" cy="3779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3454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1BDCFF"/>
                </a:solidFill>
              </a:rPr>
              <a:t>GOLDEN</a:t>
            </a:r>
            <a:r>
              <a:rPr sz="4400" u="none" spc="-75" dirty="0">
                <a:solidFill>
                  <a:srgbClr val="1BDCFF"/>
                </a:solidFill>
              </a:rPr>
              <a:t> RATIO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" y="2400300"/>
            <a:ext cx="5266944" cy="324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7835" y="2400300"/>
            <a:ext cx="5359908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347218"/>
            <a:ext cx="3454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1BDCFF"/>
                </a:solidFill>
              </a:rPr>
              <a:t>GOLDEN</a:t>
            </a:r>
            <a:r>
              <a:rPr sz="4400" u="none" spc="-75" dirty="0">
                <a:solidFill>
                  <a:srgbClr val="1BDCFF"/>
                </a:solidFill>
              </a:rPr>
              <a:t> RATIO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1441703"/>
            <a:ext cx="7408164" cy="50231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9347" y="257556"/>
            <a:ext cx="3194304" cy="63230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208914"/>
            <a:ext cx="3454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dirty="0">
                <a:solidFill>
                  <a:srgbClr val="FF0000"/>
                </a:solidFill>
              </a:rPr>
              <a:t>GOLDEN</a:t>
            </a:r>
            <a:r>
              <a:rPr sz="4400" u="none" spc="-75" dirty="0">
                <a:solidFill>
                  <a:srgbClr val="FF0000"/>
                </a:solidFill>
              </a:rPr>
              <a:t> RATIO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59" y="0"/>
            <a:ext cx="5942076" cy="66964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347" y="1528572"/>
            <a:ext cx="5783580" cy="50200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1411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5" dirty="0">
                <a:solidFill>
                  <a:srgbClr val="1BDCFF"/>
                </a:solidFill>
              </a:rPr>
              <a:t>SCALE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64563"/>
            <a:ext cx="9178925" cy="3711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architectural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composition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means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proper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relation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elements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one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another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whole.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scale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considered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respect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surroundings.</a:t>
            </a:r>
            <a:endParaRPr sz="2400">
              <a:latin typeface="Calibri"/>
              <a:cs typeface="Calibri"/>
            </a:endParaRPr>
          </a:p>
          <a:p>
            <a:pPr marL="286385" marR="363855" indent="-274320">
              <a:lnSpc>
                <a:spcPts val="2590"/>
              </a:lnSpc>
              <a:spcBef>
                <a:spcPts val="1810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sizes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doors,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windows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and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staircase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residential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building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compared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to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monumental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or public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building.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ts val="2735"/>
              </a:lnSpc>
              <a:spcBef>
                <a:spcPts val="147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proper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scale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essential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for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better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qualitative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results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286385">
              <a:lnSpc>
                <a:spcPts val="2735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proportion.</a:t>
            </a:r>
            <a:endParaRPr sz="2400">
              <a:latin typeface="Calibri"/>
              <a:cs typeface="Calibri"/>
            </a:endParaRPr>
          </a:p>
          <a:p>
            <a:pPr marL="286385" marR="528320" indent="-274320">
              <a:lnSpc>
                <a:spcPts val="2590"/>
              </a:lnSpc>
              <a:spcBef>
                <a:spcPts val="1839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size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doors,windows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step(rise&amp;tread)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handrail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height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should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suit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users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creates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feeling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comfort.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2049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1BDCFF"/>
                </a:solidFill>
              </a:rPr>
              <a:t>RHYTHM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64563"/>
            <a:ext cx="9021445" cy="12788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Rhythm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architectural composition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repetition of certain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patterns at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regular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such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columns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fixed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fixed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intervals.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480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pleasing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attractive.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3645408"/>
            <a:ext cx="4884420" cy="2938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6355" y="3645408"/>
            <a:ext cx="5579363" cy="28818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2767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5" dirty="0">
                <a:solidFill>
                  <a:srgbClr val="1BDCFF"/>
                </a:solidFill>
              </a:rPr>
              <a:t>CHAR</a:t>
            </a:r>
            <a:r>
              <a:rPr sz="4400" u="none" spc="-45" dirty="0">
                <a:solidFill>
                  <a:srgbClr val="1BDCFF"/>
                </a:solidFill>
              </a:rPr>
              <a:t>A</a:t>
            </a:r>
            <a:r>
              <a:rPr sz="4400" u="none" spc="25" dirty="0">
                <a:solidFill>
                  <a:srgbClr val="1BDCFF"/>
                </a:solidFill>
              </a:rPr>
              <a:t>C</a:t>
            </a:r>
            <a:r>
              <a:rPr sz="4400" u="none" spc="-5" dirty="0">
                <a:solidFill>
                  <a:srgbClr val="1BDCFF"/>
                </a:solidFill>
              </a:rPr>
              <a:t>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769345"/>
            <a:ext cx="8844915" cy="240284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560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refers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styles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building.</a:t>
            </a:r>
            <a:endParaRPr sz="2800">
              <a:latin typeface="Calibri"/>
              <a:cs typeface="Calibri"/>
            </a:endParaRPr>
          </a:p>
          <a:p>
            <a:pPr marL="286385" marR="5080" indent="-274320">
              <a:lnSpc>
                <a:spcPct val="90000"/>
              </a:lnSpc>
              <a:spcBef>
                <a:spcPts val="1800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character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related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functional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aspect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building </a:t>
            </a:r>
            <a:r>
              <a:rPr sz="2800" spc="-6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evolves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proper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combination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unity,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mass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composition,</a:t>
            </a:r>
            <a:r>
              <a:rPr sz="2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proportion,</a:t>
            </a:r>
            <a:r>
              <a:rPr sz="2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constitutes</a:t>
            </a:r>
            <a:r>
              <a:rPr sz="2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basic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principles</a:t>
            </a:r>
            <a:r>
              <a:rPr sz="2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Architectural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composition.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5006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10" dirty="0">
                <a:solidFill>
                  <a:srgbClr val="1BDCFF"/>
                </a:solidFill>
              </a:rPr>
              <a:t>TYPES</a:t>
            </a:r>
            <a:r>
              <a:rPr sz="4400" u="none" spc="-40" dirty="0">
                <a:solidFill>
                  <a:srgbClr val="1BDCFF"/>
                </a:solidFill>
              </a:rPr>
              <a:t> </a:t>
            </a:r>
            <a:r>
              <a:rPr sz="4400" u="none" spc="-5" dirty="0">
                <a:solidFill>
                  <a:srgbClr val="1BDCFF"/>
                </a:solidFill>
              </a:rPr>
              <a:t>OF</a:t>
            </a:r>
            <a:r>
              <a:rPr sz="4400" u="none" spc="-40" dirty="0">
                <a:solidFill>
                  <a:srgbClr val="1BDCFF"/>
                </a:solidFill>
              </a:rPr>
              <a:t> </a:t>
            </a:r>
            <a:r>
              <a:rPr sz="4400" u="none" spc="-5" dirty="0">
                <a:solidFill>
                  <a:srgbClr val="1BDCFF"/>
                </a:solidFill>
              </a:rPr>
              <a:t>CHARACTER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471673" y="1845480"/>
            <a:ext cx="3495675" cy="16351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Functional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Character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Traditional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Character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Personal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Character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335" y="356108"/>
            <a:ext cx="9855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006FC0"/>
                </a:solidFill>
              </a:rPr>
              <a:t>PRINCIPLES</a:t>
            </a:r>
            <a:r>
              <a:rPr sz="4000" u="none" spc="-15" dirty="0">
                <a:solidFill>
                  <a:srgbClr val="006FC0"/>
                </a:solidFill>
              </a:rPr>
              <a:t> </a:t>
            </a:r>
            <a:r>
              <a:rPr sz="4000" u="none" spc="-5" dirty="0">
                <a:solidFill>
                  <a:srgbClr val="006FC0"/>
                </a:solidFill>
              </a:rPr>
              <a:t>OF</a:t>
            </a:r>
            <a:r>
              <a:rPr sz="4000" u="none" spc="-35" dirty="0">
                <a:solidFill>
                  <a:srgbClr val="006FC0"/>
                </a:solidFill>
              </a:rPr>
              <a:t> </a:t>
            </a:r>
            <a:r>
              <a:rPr sz="4000" u="none" spc="-10" dirty="0" smtClean="0">
                <a:solidFill>
                  <a:srgbClr val="006FC0"/>
                </a:solidFill>
              </a:rPr>
              <a:t>ARCHITECTUR</a:t>
            </a:r>
            <a:r>
              <a:rPr lang="en-US" sz="4000" u="none" spc="-10" dirty="0" smtClean="0">
                <a:solidFill>
                  <a:srgbClr val="006FC0"/>
                </a:solidFill>
              </a:rPr>
              <a:t>E :-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060194" y="1773035"/>
            <a:ext cx="3886835" cy="393001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UNITY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CONTRAST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MASS</a:t>
            </a:r>
            <a:r>
              <a:rPr sz="24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COMPOSITION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PROPORTION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SCALE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ACCENTUATION</a:t>
            </a:r>
            <a:r>
              <a:rPr sz="24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&amp;</a:t>
            </a:r>
            <a:r>
              <a:rPr sz="24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RHYTHM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CHARACTER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5871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5" dirty="0">
                <a:solidFill>
                  <a:srgbClr val="1BDCFF"/>
                </a:solidFill>
              </a:rPr>
              <a:t>FUNCTIONAL</a:t>
            </a:r>
            <a:r>
              <a:rPr sz="4400" u="none" spc="-55" dirty="0">
                <a:solidFill>
                  <a:srgbClr val="1BDCFF"/>
                </a:solidFill>
              </a:rPr>
              <a:t> </a:t>
            </a:r>
            <a:r>
              <a:rPr sz="4400" u="none" spc="-5" dirty="0">
                <a:solidFill>
                  <a:srgbClr val="1BDCFF"/>
                </a:solidFill>
              </a:rPr>
              <a:t>CHARACTER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773035"/>
            <a:ext cx="9216390" cy="413131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60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show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purpose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building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reason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erection.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ts val="2735"/>
              </a:lnSpc>
              <a:spcBef>
                <a:spcPts val="151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external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appearance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plays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an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important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role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determining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purpose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function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structure.</a:t>
            </a:r>
            <a:endParaRPr sz="2400">
              <a:latin typeface="Calibri"/>
              <a:cs typeface="Calibri"/>
            </a:endParaRPr>
          </a:p>
          <a:p>
            <a:pPr marL="286385" marR="5080" indent="-274320" algn="just">
              <a:lnSpc>
                <a:spcPts val="2590"/>
              </a:lnSpc>
              <a:spcBef>
                <a:spcPts val="1839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Examples:1)</a:t>
            </a:r>
            <a:r>
              <a:rPr sz="2400" spc="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8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school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building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must containmany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windows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admit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the necessary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side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light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offer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interesting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contrast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possible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monotony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of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class-room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walls.</a:t>
            </a:r>
            <a:endParaRPr sz="2400">
              <a:latin typeface="Calibri"/>
              <a:cs typeface="Calibri"/>
            </a:endParaRPr>
          </a:p>
          <a:p>
            <a:pPr marL="286385" marR="5715" indent="-274320" algn="just">
              <a:lnSpc>
                <a:spcPts val="2590"/>
              </a:lnSpc>
              <a:spcBef>
                <a:spcPts val="1810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2)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factory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expresses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efficient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operation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of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manufacturing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within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475"/>
              </a:spcBef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Designing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skylights instead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windows can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indicate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museum.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864" y="0"/>
            <a:ext cx="5329428" cy="39730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1355"/>
            <a:ext cx="6015228" cy="3791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2755" y="4114798"/>
            <a:ext cx="553974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5980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5" dirty="0">
                <a:solidFill>
                  <a:srgbClr val="1BDCFF"/>
                </a:solidFill>
              </a:rPr>
              <a:t>TRADITIONAL</a:t>
            </a:r>
            <a:r>
              <a:rPr sz="4400" u="none" spc="-60" dirty="0">
                <a:solidFill>
                  <a:srgbClr val="1BDCFF"/>
                </a:solidFill>
              </a:rPr>
              <a:t> </a:t>
            </a:r>
            <a:r>
              <a:rPr sz="4400" u="none" spc="-5" dirty="0">
                <a:solidFill>
                  <a:srgbClr val="1BDCFF"/>
                </a:solidFill>
              </a:rPr>
              <a:t>CHARACTER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64563"/>
            <a:ext cx="9003030" cy="39401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character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some buildings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expressed through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elements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associated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certain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influences.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Such influences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often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go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thousands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years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back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history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culture.</a:t>
            </a:r>
            <a:endParaRPr sz="2400">
              <a:latin typeface="Calibri"/>
              <a:cs typeface="Calibri"/>
            </a:endParaRPr>
          </a:p>
          <a:p>
            <a:pPr marL="286385" marR="167640" indent="-274320">
              <a:lnSpc>
                <a:spcPts val="2590"/>
              </a:lnSpc>
              <a:spcBef>
                <a:spcPts val="1810"/>
              </a:spcBef>
              <a:buSzPct val="95833"/>
              <a:buFont typeface="Wingdings"/>
              <a:buChar char=""/>
              <a:tabLst>
                <a:tab pos="28702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Cultural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aspects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play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important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role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determining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Associated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Character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particular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structure.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ts val="2735"/>
              </a:lnSpc>
              <a:spcBef>
                <a:spcPts val="1475"/>
              </a:spcBef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Examples:-1)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spire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tower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the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side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spacious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building</a:t>
            </a:r>
            <a:endParaRPr sz="2400">
              <a:latin typeface="Calibri"/>
              <a:cs typeface="Calibri"/>
            </a:endParaRPr>
          </a:p>
          <a:p>
            <a:pPr marL="286385">
              <a:lnSpc>
                <a:spcPts val="2735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indicates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church.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515"/>
              </a:spcBef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2)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gopuram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depicts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Hindu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Temple.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510"/>
              </a:spcBef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3)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crescent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a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white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dome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is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symbol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mosque.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0"/>
            <a:ext cx="5029200" cy="3581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056" y="0"/>
            <a:ext cx="5173980" cy="3535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600" y="3581398"/>
            <a:ext cx="7490459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5297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10" dirty="0">
                <a:solidFill>
                  <a:srgbClr val="1BDCFF"/>
                </a:solidFill>
              </a:rPr>
              <a:t>PERSONAL</a:t>
            </a:r>
            <a:r>
              <a:rPr sz="4400" u="none" spc="-70" dirty="0">
                <a:solidFill>
                  <a:srgbClr val="1BDCFF"/>
                </a:solidFill>
              </a:rPr>
              <a:t> </a:t>
            </a:r>
            <a:r>
              <a:rPr sz="4400" u="none" spc="-5" dirty="0">
                <a:solidFill>
                  <a:srgbClr val="1BDCFF"/>
                </a:solidFill>
              </a:rPr>
              <a:t>CHARACTER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55418"/>
            <a:ext cx="8220709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6385" marR="5080" indent="-274320">
              <a:lnSpc>
                <a:spcPts val="3030"/>
              </a:lnSpc>
              <a:spcBef>
                <a:spcPts val="470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building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designed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proper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spirit,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personal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characteristics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such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grace,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dignity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vitality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be </a:t>
            </a:r>
            <a:r>
              <a:rPr sz="2800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expressed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integral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part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the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structure.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8468" y="2860546"/>
            <a:ext cx="2465831" cy="3921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2000" y="119062"/>
            <a:ext cx="2540000" cy="67389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331" y="174497"/>
            <a:ext cx="228727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u="none" spc="-65" dirty="0">
                <a:solidFill>
                  <a:srgbClr val="001F5F"/>
                </a:solidFill>
              </a:rPr>
              <a:t>UNITY:-</a:t>
            </a:r>
            <a:endParaRPr sz="5900"/>
          </a:p>
        </p:txBody>
      </p:sp>
      <p:sp>
        <p:nvSpPr>
          <p:cNvPr id="4" name="object 4"/>
          <p:cNvSpPr txBox="1"/>
          <p:nvPr/>
        </p:nvSpPr>
        <p:spPr>
          <a:xfrm>
            <a:off x="197002" y="1427810"/>
            <a:ext cx="8476615" cy="2757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marR="241300" indent="-457200" algn="just">
              <a:lnSpc>
                <a:spcPct val="90000"/>
              </a:lnSpc>
              <a:spcBef>
                <a:spcPts val="434"/>
              </a:spcBef>
              <a:buFont typeface="Wingdings"/>
              <a:buChar char=""/>
              <a:tabLst>
                <a:tab pos="469900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Unity Means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Oneness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Indicates Harmony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Among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Different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Building Elements.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It Imparts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Coherence </a:t>
            </a:r>
            <a:r>
              <a:rPr sz="2800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Parts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Integrity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Whole.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Wingdings"/>
              <a:buChar char=""/>
            </a:pPr>
            <a:endParaRPr sz="245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90000"/>
              </a:lnSpc>
              <a:buClr>
                <a:srgbClr val="404040"/>
              </a:buClr>
              <a:buFont typeface="Wingdings"/>
              <a:buChar char=""/>
              <a:tabLst>
                <a:tab pos="55118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dominating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mass placed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at central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convenient </a:t>
            </a:r>
            <a:r>
              <a:rPr sz="2800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place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makes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it a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point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importance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destroy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duality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competition.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1151" y="3834384"/>
            <a:ext cx="5486400" cy="2828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2590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35" dirty="0">
                <a:solidFill>
                  <a:srgbClr val="006FC0"/>
                </a:solidFill>
              </a:rPr>
              <a:t>C</a:t>
            </a:r>
            <a:r>
              <a:rPr sz="4400" u="none" spc="-5" dirty="0">
                <a:solidFill>
                  <a:srgbClr val="006FC0"/>
                </a:solidFill>
              </a:rPr>
              <a:t>ONTRA</a:t>
            </a:r>
            <a:r>
              <a:rPr sz="4400" u="none" spc="-25" dirty="0">
                <a:solidFill>
                  <a:srgbClr val="006FC0"/>
                </a:solidFill>
              </a:rPr>
              <a:t>S</a:t>
            </a:r>
            <a:r>
              <a:rPr sz="4400" u="none" spc="-290" dirty="0">
                <a:solidFill>
                  <a:srgbClr val="006FC0"/>
                </a:solidFill>
              </a:rPr>
              <a:t>T</a:t>
            </a:r>
            <a:r>
              <a:rPr sz="4400" u="none" dirty="0">
                <a:solidFill>
                  <a:srgbClr val="006FC0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64563"/>
            <a:ext cx="8847455" cy="2494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6985" indent="-274320">
              <a:lnSpc>
                <a:spcPts val="2590"/>
              </a:lnSpc>
              <a:spcBef>
                <a:spcPts val="425"/>
              </a:spcBef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It means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absence of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monotony.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creates interest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humans because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our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mind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carries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impressions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based on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contrast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existing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nature.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480"/>
              </a:spcBef>
              <a:buFont typeface="Wingdings"/>
              <a:buChar char=""/>
              <a:tabLst>
                <a:tab pos="28702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Care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should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taken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destroy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unity.</a:t>
            </a:r>
            <a:endParaRPr sz="2400">
              <a:latin typeface="Calibri"/>
              <a:cs typeface="Calibri"/>
            </a:endParaRPr>
          </a:p>
          <a:p>
            <a:pPr marL="286385" marR="5080" indent="-274320">
              <a:lnSpc>
                <a:spcPts val="2590"/>
              </a:lnSpc>
              <a:spcBef>
                <a:spcPts val="1839"/>
              </a:spcBef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Contrast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be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created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using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shapes,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line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direction.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construction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materials,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shades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colour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creates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contrast.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237" y="5100636"/>
            <a:ext cx="9153525" cy="1762125"/>
            <a:chOff x="1519237" y="5100636"/>
            <a:chExt cx="9153525" cy="1762125"/>
          </a:xfrm>
        </p:grpSpPr>
        <p:sp>
          <p:nvSpPr>
            <p:cNvPr id="3" name="object 3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E7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0" y="1752600"/>
                  </a:moveTo>
                  <a:lnTo>
                    <a:pt x="9144000" y="175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8572" y="5820562"/>
            <a:ext cx="913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581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VARIETY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1BDCFF"/>
                </a:solidFill>
                <a:latin typeface="Calibri"/>
                <a:cs typeface="Calibri"/>
              </a:rPr>
              <a:t>CONTRAST</a:t>
            </a:r>
            <a:r>
              <a:rPr sz="3600" spc="-30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1BDCFF"/>
                </a:solidFill>
                <a:latin typeface="Calibri"/>
                <a:cs typeface="Calibri"/>
              </a:rPr>
              <a:t>IN</a:t>
            </a:r>
            <a:r>
              <a:rPr sz="3600" spc="-15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BDCFF"/>
                </a:solidFill>
                <a:latin typeface="Calibri"/>
                <a:cs typeface="Calibri"/>
              </a:rPr>
              <a:t>SIZE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105398"/>
            <a:ext cx="2895600" cy="1752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32003"/>
            <a:ext cx="7010400" cy="49971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307847"/>
            <a:ext cx="4953000" cy="46451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9237" y="5100636"/>
            <a:ext cx="9153525" cy="1762125"/>
            <a:chOff x="1519237" y="5100636"/>
            <a:chExt cx="9153525" cy="1762125"/>
          </a:xfrm>
        </p:grpSpPr>
        <p:sp>
          <p:nvSpPr>
            <p:cNvPr id="4" name="object 4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E7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0" y="1752600"/>
                  </a:moveTo>
                  <a:lnTo>
                    <a:pt x="9144000" y="175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8572" y="4427296"/>
            <a:ext cx="9135110" cy="1967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68044" algn="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SHAPE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Calibri"/>
              <a:cs typeface="Calibri"/>
            </a:endParaRPr>
          </a:p>
          <a:p>
            <a:pPr marL="3067050">
              <a:lnSpc>
                <a:spcPct val="100000"/>
              </a:lnSpc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VARIETY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1BDCFF"/>
                </a:solidFill>
                <a:latin typeface="Calibri"/>
                <a:cs typeface="Calibri"/>
              </a:rPr>
              <a:t>CONTRAST</a:t>
            </a:r>
            <a:r>
              <a:rPr sz="3600" spc="-15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BDCFF"/>
                </a:solidFill>
                <a:latin typeface="Calibri"/>
                <a:cs typeface="Calibri"/>
              </a:rPr>
              <a:t>OF</a:t>
            </a:r>
            <a:r>
              <a:rPr sz="3600" spc="-35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BDCFF"/>
                </a:solidFill>
                <a:latin typeface="Calibri"/>
                <a:cs typeface="Calibri"/>
              </a:rPr>
              <a:t>SHAPE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5105398"/>
            <a:ext cx="2895600" cy="1752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237" y="5100636"/>
            <a:ext cx="9153525" cy="1762125"/>
            <a:chOff x="1519237" y="5100636"/>
            <a:chExt cx="9153525" cy="1762125"/>
          </a:xfrm>
        </p:grpSpPr>
        <p:sp>
          <p:nvSpPr>
            <p:cNvPr id="3" name="object 3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E7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0" y="1752600"/>
                  </a:moveTo>
                  <a:lnTo>
                    <a:pt x="9144000" y="175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8572" y="5820562"/>
            <a:ext cx="913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944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VARIETY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1BDCFF"/>
                </a:solidFill>
                <a:latin typeface="Calibri"/>
                <a:cs typeface="Calibri"/>
              </a:rPr>
              <a:t>CONTRAST</a:t>
            </a:r>
            <a:r>
              <a:rPr sz="3600" spc="-15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BDCFF"/>
                </a:solidFill>
                <a:latin typeface="Calibri"/>
                <a:cs typeface="Calibri"/>
              </a:rPr>
              <a:t>OF</a:t>
            </a:r>
            <a:r>
              <a:rPr sz="3600" spc="-35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1BDCFF"/>
                </a:solidFill>
                <a:latin typeface="Calibri"/>
                <a:cs typeface="Calibri"/>
              </a:rPr>
              <a:t>MASS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105398"/>
            <a:ext cx="2895600" cy="1752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8774" y="280322"/>
            <a:ext cx="8153400" cy="482955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5394" y="1821916"/>
            <a:ext cx="3733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u="none" dirty="0"/>
              <a:t>M  A </a:t>
            </a:r>
            <a:r>
              <a:rPr sz="3200" u="none" spc="5" dirty="0"/>
              <a:t> </a:t>
            </a:r>
            <a:r>
              <a:rPr sz="3200" u="none" dirty="0"/>
              <a:t>S </a:t>
            </a:r>
            <a:r>
              <a:rPr sz="3200" u="none" spc="5" dirty="0"/>
              <a:t> </a:t>
            </a:r>
            <a:r>
              <a:rPr sz="3200" u="none" dirty="0"/>
              <a:t>S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237" y="5100636"/>
            <a:ext cx="9153525" cy="1762125"/>
            <a:chOff x="1519237" y="5100636"/>
            <a:chExt cx="9153525" cy="1762125"/>
          </a:xfrm>
        </p:grpSpPr>
        <p:sp>
          <p:nvSpPr>
            <p:cNvPr id="3" name="object 3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E7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0" y="5105399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0" y="1752600"/>
                  </a:moveTo>
                  <a:lnTo>
                    <a:pt x="9144000" y="175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8572" y="5820562"/>
            <a:ext cx="913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659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VARIETY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1BDCFF"/>
                </a:solidFill>
                <a:latin typeface="Calibri"/>
                <a:cs typeface="Calibri"/>
              </a:rPr>
              <a:t>CONTRAST</a:t>
            </a:r>
            <a:r>
              <a:rPr sz="3600" spc="-30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BDCFF"/>
                </a:solidFill>
                <a:latin typeface="Calibri"/>
                <a:cs typeface="Calibri"/>
              </a:rPr>
              <a:t>OF</a:t>
            </a:r>
            <a:r>
              <a:rPr sz="3600" spc="-20" dirty="0">
                <a:solidFill>
                  <a:srgbClr val="1BDCFF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1BDCFF"/>
                </a:solidFill>
                <a:latin typeface="Calibri"/>
                <a:cs typeface="Calibri"/>
              </a:rPr>
              <a:t>TONE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105398"/>
            <a:ext cx="2895600" cy="1752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6705600" cy="5029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06585" y="3307841"/>
            <a:ext cx="11918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Texture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Openings 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Planes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917194"/>
            <a:ext cx="4964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6FC0"/>
                </a:solidFill>
              </a:rPr>
              <a:t>MASS</a:t>
            </a:r>
            <a:r>
              <a:rPr sz="4400" u="none" spc="-45" dirty="0">
                <a:solidFill>
                  <a:srgbClr val="006FC0"/>
                </a:solidFill>
              </a:rPr>
              <a:t> </a:t>
            </a:r>
            <a:r>
              <a:rPr sz="4400" u="none" spc="-5" dirty="0">
                <a:solidFill>
                  <a:srgbClr val="006FC0"/>
                </a:solidFill>
              </a:rPr>
              <a:t>COMPOSITION: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0194" y="1964563"/>
            <a:ext cx="9141460" cy="2494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467359" indent="-274320">
              <a:lnSpc>
                <a:spcPts val="2590"/>
              </a:lnSpc>
              <a:spcBef>
                <a:spcPts val="42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Mass is a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three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dimensional shape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having definite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width,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length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height.</a:t>
            </a:r>
            <a:endParaRPr sz="2400">
              <a:latin typeface="Calibri"/>
              <a:cs typeface="Calibri"/>
            </a:endParaRPr>
          </a:p>
          <a:p>
            <a:pPr marL="286385" marR="5080" indent="-274320">
              <a:lnSpc>
                <a:spcPts val="2590"/>
              </a:lnSpc>
              <a:spcBef>
                <a:spcPts val="180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Mass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arrangement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 done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such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way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harmonious unity of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structure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maintained.</a:t>
            </a:r>
            <a:endParaRPr sz="2400">
              <a:latin typeface="Calibri"/>
              <a:cs typeface="Calibri"/>
            </a:endParaRPr>
          </a:p>
          <a:p>
            <a:pPr marL="286385" marR="939800" indent="-274320">
              <a:lnSpc>
                <a:spcPts val="2590"/>
              </a:lnSpc>
              <a:spcBef>
                <a:spcPts val="1805"/>
              </a:spcBef>
              <a:buFont typeface="Microsoft Sans Serif"/>
              <a:buChar char="▪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Development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masses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done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both plan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elevation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building.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638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Adobe Garamond Pro</vt:lpstr>
      <vt:lpstr>Calibri</vt:lpstr>
      <vt:lpstr>Microsoft Sans Serif</vt:lpstr>
      <vt:lpstr>Wingdings</vt:lpstr>
      <vt:lpstr>Office Theme</vt:lpstr>
      <vt:lpstr>Principles of Architecture</vt:lpstr>
      <vt:lpstr>PRINCIPLES OF ARCHITECTURE :-</vt:lpstr>
      <vt:lpstr>UNITY:-</vt:lpstr>
      <vt:lpstr>CONTRAST:</vt:lpstr>
      <vt:lpstr>PowerPoint Presentation</vt:lpstr>
      <vt:lpstr>PowerPoint Presentation</vt:lpstr>
      <vt:lpstr>M  A  S  S</vt:lpstr>
      <vt:lpstr>PowerPoint Presentation</vt:lpstr>
      <vt:lpstr>MASS COMPOSITION:</vt:lpstr>
      <vt:lpstr>MASS COMPOSITION</vt:lpstr>
      <vt:lpstr>PROPORTION:</vt:lpstr>
      <vt:lpstr>GOLDEN RATIO</vt:lpstr>
      <vt:lpstr>GOLDEN RATIO</vt:lpstr>
      <vt:lpstr>GOLDEN RATIO</vt:lpstr>
      <vt:lpstr>GOLDEN RATIO</vt:lpstr>
      <vt:lpstr>SCALE</vt:lpstr>
      <vt:lpstr>RHYTHM</vt:lpstr>
      <vt:lpstr>CHARACTER</vt:lpstr>
      <vt:lpstr>TYPES OF CHARACTER</vt:lpstr>
      <vt:lpstr>FUNCTIONAL CHARACTER</vt:lpstr>
      <vt:lpstr>PowerPoint Presentation</vt:lpstr>
      <vt:lpstr>TRADITIONAL CHARACTER</vt:lpstr>
      <vt:lpstr>PowerPoint Presentation</vt:lpstr>
      <vt:lpstr>PERSONAL CHARACTER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Architecture</dc:title>
  <cp:lastModifiedBy>Admin</cp:lastModifiedBy>
  <cp:revision>1</cp:revision>
  <dcterms:created xsi:type="dcterms:W3CDTF">2022-09-06T17:52:49Z</dcterms:created>
  <dcterms:modified xsi:type="dcterms:W3CDTF">2022-09-06T18:05:03Z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2022-09-06T00:00:00Z</vt:filetime>
  </property>
</Properties>
</file>