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media/image3.jpg" ContentType="image/jpg"/>
  <Override PartName="/ppt/media/image4.jpg" ContentType="image/jpg"/>
  <Override PartName="/ppt/media/image5.jpg" ContentType="image/jpg"/>
  <Override PartName="/ppt/media/image6.jpg" ContentType="image/jpg"/>
  <Override PartName="/ppt/media/image7.jpg" ContentType="image/jpg"/>
  <Override PartName="/ppt/media/image8.jpg" ContentType="image/jpg"/>
  <Override PartName="/ppt/media/image9.jpg" ContentType="image/jpg"/>
  <Override PartName="/ppt/media/image10.jpg" ContentType="image/jpg"/>
  <Override PartName="/ppt/media/image11.jpg" ContentType="image/jpg"/>
  <Override PartName="/ppt/media/image12.jpg" ContentType="image/jpg"/>
  <Override PartName="/ppt/media/image13.jpg" ContentType="image/jpg"/>
  <Override PartName="/ppt/media/image14.jpg" ContentType="image/jpg"/>
  <Override PartName="/ppt/media/image15.jpg" ContentType="image/jpg"/>
  <Override PartName="/ppt/media/image16.jpg" ContentType="image/jpg"/>
  <Override PartName="/ppt/media/image17.jpg" ContentType="image/jpg"/>
  <Override PartName="/ppt/media/image18.jpg" ContentType="image/jpg"/>
  <Override PartName="/ppt/media/image20.jpg" ContentType="image/jpg"/>
  <Override PartName="/ppt/media/image21.jpg" ContentType="image/jpg"/>
  <Override PartName="/ppt/media/image22.jpg" ContentType="image/jpg"/>
  <Override PartName="/ppt/media/image23.jpg" ContentType="image/jpg"/>
  <Override PartName="/ppt/media/image25.jpg" ContentType="image/jpg"/>
  <Override PartName="/ppt/media/image26.jpg" ContentType="image/jpg"/>
  <Override PartName="/ppt/media/image27.jpg" ContentType="image/jpg"/>
  <Override PartName="/ppt/media/image28.jpg" ContentType="image/jpg"/>
  <Override PartName="/ppt/media/image32.jpg" ContentType="image/jpg"/>
  <Override PartName="/ppt/media/image33.jpg" ContentType="image/jpg"/>
  <Override PartName="/ppt/media/image34.jpg" ContentType="image/jpg"/>
  <Override PartName="/ppt/media/image35.jpg" ContentType="image/jpg"/>
  <Override PartName="/ppt/media/image36.jpg" ContentType="image/jpg"/>
  <Override PartName="/ppt/media/image37.jpg" ContentType="image/jpg"/>
  <Override PartName="/ppt/media/image38.jpg" ContentType="image/jpg"/>
  <Override PartName="/ppt/media/image39.jpg" ContentType="image/jpg"/>
  <Override PartName="/ppt/media/image40.jpg" ContentType="image/jpg"/>
  <Override PartName="/ppt/media/image41.jpg" ContentType="image/jpg"/>
  <Override PartName="/ppt/media/image42.jpg" ContentType="image/jpg"/>
  <Override PartName="/ppt/media/image43.jpg" ContentType="image/jpg"/>
  <Override PartName="/ppt/media/image44.jpg" ContentType="image/jpg"/>
  <Override PartName="/ppt/media/image45.jpg" ContentType="image/jpg"/>
  <Override PartName="/ppt/media/image46.jpg" ContentType="image/jpg"/>
  <Override PartName="/ppt/media/image47.jpg" ContentType="image/jpg"/>
  <Override PartName="/ppt/media/image48.jpg" ContentType="image/jpg"/>
  <Override PartName="/ppt/media/image49.jpg" ContentType="image/jpg"/>
  <Override PartName="/ppt/media/image50.jpg" ContentType="image/jpg"/>
  <Override PartName="/ppt/media/image51.jpg" ContentType="image/jpg"/>
  <Override PartName="/ppt/media/image52.jpg" ContentType="image/jpg"/>
  <Override PartName="/ppt/media/image53.jpg" ContentType="image/jpg"/>
  <Override PartName="/ppt/media/image54.jpg" ContentType="image/jpg"/>
  <Override PartName="/ppt/media/image55.jpg" ContentType="image/jpg"/>
  <Override PartName="/ppt/media/image56.jpg" ContentType="image/jpg"/>
  <Override PartName="/ppt/media/image57.jpg" ContentType="image/jpg"/>
  <Override PartName="/ppt/media/image59.jpg" ContentType="image/jpg"/>
  <Override PartName="/ppt/media/image60.jpg" ContentType="image/jpg"/>
  <Override PartName="/ppt/media/image61.jpg" ContentType="image/jpg"/>
  <Override PartName="/ppt/media/image62.jpg" ContentType="image/jpg"/>
  <Override PartName="/ppt/media/image63.jpg" ContentType="image/jpg"/>
  <Override PartName="/ppt/media/image64.jpg" ContentType="image/jpg"/>
  <Override PartName="/ppt/media/image65.jpg" ContentType="image/jpg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66" r:id="rId1"/>
  </p:sldMasterIdLst>
  <p:sldIdLst>
    <p:sldId id="302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  <p:sldId id="294" r:id="rId40"/>
    <p:sldId id="295" r:id="rId41"/>
    <p:sldId id="296" r:id="rId42"/>
    <p:sldId id="297" r:id="rId43"/>
    <p:sldId id="298" r:id="rId44"/>
    <p:sldId id="299" r:id="rId45"/>
    <p:sldId id="300" r:id="rId46"/>
    <p:sldId id="301" r:id="rId47"/>
  </p:sldIdLst>
  <p:sldSz cx="12192000" cy="6858000"/>
  <p:notesSz cx="12192000" cy="6858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1" d="100"/>
          <a:sy n="81" d="100"/>
        </p:scale>
        <p:origin x="725" y="53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microsoft.com/office/2016/11/relationships/changesInfo" Target="changesInfos/changesInfo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tableStyles" Target="tableStyle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anish singh" userId="d599cdbcd0ed2213" providerId="LiveId" clId="{39567D26-9942-4F7B-9513-0C569264F940}"/>
    <pc:docChg chg="addSld delSld modSld sldOrd">
      <pc:chgData name="manish singh" userId="d599cdbcd0ed2213" providerId="LiveId" clId="{39567D26-9942-4F7B-9513-0C569264F940}" dt="2022-09-08T06:36:36.046" v="33"/>
      <pc:docMkLst>
        <pc:docMk/>
      </pc:docMkLst>
      <pc:sldChg chg="del">
        <pc:chgData name="manish singh" userId="d599cdbcd0ed2213" providerId="LiveId" clId="{39567D26-9942-4F7B-9513-0C569264F940}" dt="2022-09-08T06:36:32.973" v="32" actId="47"/>
        <pc:sldMkLst>
          <pc:docMk/>
          <pc:sldMk cId="0" sldId="256"/>
        </pc:sldMkLst>
      </pc:sldChg>
      <pc:sldChg chg="modSp">
        <pc:chgData name="manish singh" userId="d599cdbcd0ed2213" providerId="LiveId" clId="{39567D26-9942-4F7B-9513-0C569264F940}" dt="2022-09-08T06:36:36.046" v="33"/>
        <pc:sldMkLst>
          <pc:docMk/>
          <pc:sldMk cId="0" sldId="271"/>
        </pc:sldMkLst>
        <pc:spChg chg="mod">
          <ac:chgData name="manish singh" userId="d599cdbcd0ed2213" providerId="LiveId" clId="{39567D26-9942-4F7B-9513-0C569264F940}" dt="2022-09-08T06:36:36.046" v="33"/>
          <ac:spMkLst>
            <pc:docMk/>
            <pc:sldMk cId="0" sldId="271"/>
            <ac:spMk id="2" creationId="{00000000-0000-0000-0000-000000000000}"/>
          </ac:spMkLst>
        </pc:spChg>
      </pc:sldChg>
      <pc:sldChg chg="modSp add mod ord modTransition">
        <pc:chgData name="manish singh" userId="d599cdbcd0ed2213" providerId="LiveId" clId="{39567D26-9942-4F7B-9513-0C569264F940}" dt="2022-09-08T06:36:20.150" v="31" actId="1076"/>
        <pc:sldMkLst>
          <pc:docMk/>
          <pc:sldMk cId="0" sldId="302"/>
        </pc:sldMkLst>
        <pc:spChg chg="mod">
          <ac:chgData name="manish singh" userId="d599cdbcd0ed2213" providerId="LiveId" clId="{39567D26-9942-4F7B-9513-0C569264F940}" dt="2022-09-08T06:36:09.457" v="29" actId="255"/>
          <ac:spMkLst>
            <pc:docMk/>
            <pc:sldMk cId="0" sldId="302"/>
            <ac:spMk id="4" creationId="{C907E0A1-E42F-B0E9-4033-9B7AF89EAC1E}"/>
          </ac:spMkLst>
        </pc:spChg>
        <pc:spChg chg="mod">
          <ac:chgData name="manish singh" userId="d599cdbcd0ed2213" providerId="LiveId" clId="{39567D26-9942-4F7B-9513-0C569264F940}" dt="2022-09-08T06:36:20.150" v="31" actId="1076"/>
          <ac:spMkLst>
            <pc:docMk/>
            <pc:sldMk cId="0" sldId="302"/>
            <ac:spMk id="8195" creationId="{617BFB1D-4759-7140-AB02-AE24E7E71D2D}"/>
          </ac:spMkLst>
        </pc:spChg>
        <pc:picChg chg="mod">
          <ac:chgData name="manish singh" userId="d599cdbcd0ed2213" providerId="LiveId" clId="{39567D26-9942-4F7B-9513-0C569264F940}" dt="2022-09-08T06:36:14.649" v="30" actId="1076"/>
          <ac:picMkLst>
            <pc:docMk/>
            <pc:sldMk cId="0" sldId="302"/>
            <ac:picMk id="8196" creationId="{A6718305-B3A7-44A2-1D0B-D698B0103608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0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9/8/2022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IN" smtClean="0"/>
              <a:t>‹#›</a:t>
            </a:fld>
            <a:endParaRPr lang="en-IN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944855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9/8/2022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5144981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4778"/>
            <a:ext cx="2628900" cy="5757421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4778"/>
            <a:ext cx="7734300" cy="5757422"/>
          </a:xfrm>
        </p:spPr>
        <p:txBody>
          <a:bodyPr vert="eaVert" lIns="45720" tIns="0" rIns="4572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9/8/2022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22727897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800" b="1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60960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27888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9/8/2022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2619833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9/8/2022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7102158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9/8/2022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IN" smtClean="0"/>
              <a:t>‹#›</a:t>
            </a:fld>
            <a:endParaRPr lang="en-IN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709279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9" y="1845734"/>
            <a:ext cx="4937760" cy="40233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9/8/2022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5750441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9/8/2022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2536276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9/8/2022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40838753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9/8/2022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I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4922845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1D8BD707-D9CF-40AE-B4C6-C98DA3205C09}" type="datetimeFigureOut">
              <a:rPr lang="en-US" smtClean="0"/>
              <a:t>9/8/2022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6F15528-21DE-4FAA-801E-634DDDAF4B2B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7395512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264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3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9/8/2022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810983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6"/>
            <a:ext cx="12192001" cy="659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1D8BD707-D9CF-40AE-B4C6-C98DA3205C09}" type="datetimeFigureOut">
              <a:rPr lang="en-US" smtClean="0"/>
              <a:t>9/8/2022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B6F15528-21DE-4FAA-801E-634DDDAF4B2B}" type="slidenum">
              <a:rPr lang="en-IN" smtClean="0"/>
              <a:t>‹#›</a:t>
            </a:fld>
            <a:endParaRPr lang="en-IN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497649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  <p:sldLayoutId id="2147483668" r:id="rId2"/>
    <p:sldLayoutId id="2147483669" r:id="rId3"/>
    <p:sldLayoutId id="2147483670" r:id="rId4"/>
    <p:sldLayoutId id="2147483671" r:id="rId5"/>
    <p:sldLayoutId id="2147483672" r:id="rId6"/>
    <p:sldLayoutId id="2147483673" r:id="rId7"/>
    <p:sldLayoutId id="2147483674" r:id="rId8"/>
    <p:sldLayoutId id="2147483675" r:id="rId9"/>
    <p:sldLayoutId id="2147483676" r:id="rId10"/>
    <p:sldLayoutId id="2147483677" r:id="rId11"/>
    <p:sldLayoutId id="2147483678" r:id="rId12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jp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jp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jp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g"/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32.jpg"/><Relationship Id="rId4" Type="http://schemas.openxmlformats.org/officeDocument/2006/relationships/image" Target="../media/image31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g"/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hyperlink" Target="https://en.wikipedia.org/wiki/Pierre_Jeanneret" TargetMode="External"/><Relationship Id="rId2" Type="http://schemas.openxmlformats.org/officeDocument/2006/relationships/image" Target="../media/image40.jpg"/><Relationship Id="rId1" Type="http://schemas.openxmlformats.org/officeDocument/2006/relationships/slideLayout" Target="../slideLayouts/slideLayout7.xml"/><Relationship Id="rId4" Type="http://schemas.openxmlformats.org/officeDocument/2006/relationships/hyperlink" Target="https://en.wikipedia.org/wiki/Le_Corbusier" TargetMode="Externa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g"/><Relationship Id="rId2" Type="http://schemas.openxmlformats.org/officeDocument/2006/relationships/image" Target="../media/image42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g"/><Relationship Id="rId2" Type="http://schemas.openxmlformats.org/officeDocument/2006/relationships/image" Target="../media/image48.jp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jp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jp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jp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jpg"/><Relationship Id="rId2" Type="http://schemas.openxmlformats.org/officeDocument/2006/relationships/image" Target="../media/image53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6.jpg"/><Relationship Id="rId4" Type="http://schemas.openxmlformats.org/officeDocument/2006/relationships/image" Target="../media/image55.jp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image" Target="../media/image57.jp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jp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jp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jpg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jpg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jpg"/><Relationship Id="rId2" Type="http://schemas.openxmlformats.org/officeDocument/2006/relationships/image" Target="../media/image63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5.jpg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>
            <a:extLst>
              <a:ext uri="{FF2B5EF4-FFF2-40B4-BE49-F238E27FC236}">
                <a16:creationId xmlns:a16="http://schemas.microsoft.com/office/drawing/2014/main" id="{C907E0A1-E42F-B0E9-4033-9B7AF89EAC1E}"/>
              </a:ext>
            </a:extLst>
          </p:cNvPr>
          <p:cNvSpPr txBox="1">
            <a:spLocks noChangeArrowheads="1"/>
          </p:cNvSpPr>
          <p:nvPr/>
        </p:nvSpPr>
        <p:spPr>
          <a:xfrm>
            <a:off x="3429000" y="2301875"/>
            <a:ext cx="6477000" cy="1470025"/>
          </a:xfrm>
          <a:prstGeom prst="rect">
            <a:avLst/>
          </a:prstGeom>
        </p:spPr>
        <p:txBody>
          <a:bodyPr/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sz="3800" b="1" kern="1200" cap="all">
                <a:ln w="500">
                  <a:solidFill>
                    <a:schemeClr val="tx2">
                      <a:shade val="20000"/>
                      <a:satMod val="120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latin typeface="+mj-lt"/>
                <a:ea typeface="+mj-ea"/>
                <a:cs typeface="+mj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sz="3800" b="1"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sz="3800" b="1"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sz="3800" b="1"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sz="3800" b="1"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800" b="1"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800" b="1"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800" b="1"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800" b="1">
                <a:solidFill>
                  <a:schemeClr val="tx1"/>
                </a:solidFill>
                <a:latin typeface="Trebuchet MS" panose="020B0603020202020204" pitchFamily="34" charset="0"/>
              </a:defRPr>
            </a:lvl9pPr>
            <a:extLst/>
          </a:lstStyle>
          <a:p>
            <a:pPr eaLnBrk="1" hangingPunct="1">
              <a:defRPr/>
            </a:pPr>
            <a:r>
              <a:rPr lang="en-GB" altLang="en-US" sz="5400" u="sng" dirty="0"/>
              <a:t>Principles of Composition</a:t>
            </a:r>
          </a:p>
        </p:txBody>
      </p:sp>
      <p:sp>
        <p:nvSpPr>
          <p:cNvPr id="8195" name="TextBox 3">
            <a:extLst>
              <a:ext uri="{FF2B5EF4-FFF2-40B4-BE49-F238E27FC236}">
                <a16:creationId xmlns:a16="http://schemas.microsoft.com/office/drawing/2014/main" id="{617BFB1D-4759-7140-AB02-AE24E7E71D2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991600" y="5867400"/>
            <a:ext cx="32766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dirty="0">
                <a:latin typeface="Century Gothic" panose="020B0502020202020204" pitchFamily="34" charset="0"/>
              </a:rPr>
              <a:t>Presented by: Vivek </a:t>
            </a:r>
            <a:r>
              <a:rPr lang="en-US" altLang="en-US" dirty="0" err="1">
                <a:latin typeface="Century Gothic" panose="020B0502020202020204" pitchFamily="34" charset="0"/>
              </a:rPr>
              <a:t>Painuli</a:t>
            </a:r>
            <a:endParaRPr lang="en-US" altLang="en-US" dirty="0">
              <a:latin typeface="Century Gothic" panose="020B0502020202020204" pitchFamily="34" charset="0"/>
            </a:endParaRPr>
          </a:p>
        </p:txBody>
      </p:sp>
      <p:pic>
        <p:nvPicPr>
          <p:cNvPr id="8196" name="Picture 4">
            <a:extLst>
              <a:ext uri="{FF2B5EF4-FFF2-40B4-BE49-F238E27FC236}">
                <a16:creationId xmlns:a16="http://schemas.microsoft.com/office/drawing/2014/main" id="{A6718305-B3A7-44A2-1D0B-D698B010360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49000" y="0"/>
            <a:ext cx="1019175" cy="1217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203704" y="1351788"/>
            <a:ext cx="8712708" cy="3241548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317747" y="403859"/>
            <a:ext cx="4838700" cy="4838700"/>
          </a:xfrm>
          <a:prstGeom prst="rect">
            <a:avLst/>
          </a:prstGeom>
        </p:spPr>
      </p:pic>
      <p:sp>
        <p:nvSpPr>
          <p:cNvPr id="3" name="object 3"/>
          <p:cNvSpPr txBox="1"/>
          <p:nvPr/>
        </p:nvSpPr>
        <p:spPr>
          <a:xfrm>
            <a:off x="4821428" y="5261609"/>
            <a:ext cx="252222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15" dirty="0">
                <a:latin typeface="Calibri"/>
                <a:cs typeface="Calibri"/>
              </a:rPr>
              <a:t>Contrast</a:t>
            </a:r>
            <a:r>
              <a:rPr sz="1800" spc="-10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in</a:t>
            </a:r>
            <a:r>
              <a:rPr sz="1800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color</a:t>
            </a:r>
            <a:r>
              <a:rPr sz="1800" spc="5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in</a:t>
            </a:r>
            <a:r>
              <a:rPr sz="1800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interior</a:t>
            </a:r>
            <a:endParaRPr sz="1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177029" y="220472"/>
            <a:ext cx="2067560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000" spc="35" dirty="0">
                <a:latin typeface="Tahoma"/>
                <a:cs typeface="Tahoma"/>
              </a:rPr>
              <a:t>Balance</a:t>
            </a:r>
            <a:endParaRPr sz="4000">
              <a:latin typeface="Tahoma"/>
              <a:cs typeface="Tahoma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-7620" y="1016508"/>
            <a:ext cx="12207240" cy="60960"/>
            <a:chOff x="-7620" y="1016508"/>
            <a:chExt cx="12207240" cy="60960"/>
          </a:xfrm>
        </p:grpSpPr>
        <p:sp>
          <p:nvSpPr>
            <p:cNvPr id="4" name="object 4"/>
            <p:cNvSpPr/>
            <p:nvPr/>
          </p:nvSpPr>
          <p:spPr>
            <a:xfrm>
              <a:off x="0" y="1024128"/>
              <a:ext cx="12192000" cy="45720"/>
            </a:xfrm>
            <a:custGeom>
              <a:avLst/>
              <a:gdLst/>
              <a:ahLst/>
              <a:cxnLst/>
              <a:rect l="l" t="t" r="r" b="b"/>
              <a:pathLst>
                <a:path w="12192000" h="45719">
                  <a:moveTo>
                    <a:pt x="12192000" y="0"/>
                  </a:moveTo>
                  <a:lnTo>
                    <a:pt x="0" y="0"/>
                  </a:lnTo>
                  <a:lnTo>
                    <a:pt x="0" y="45720"/>
                  </a:lnTo>
                  <a:lnTo>
                    <a:pt x="12192000" y="45720"/>
                  </a:lnTo>
                  <a:lnTo>
                    <a:pt x="12192000" y="0"/>
                  </a:lnTo>
                  <a:close/>
                </a:path>
              </a:pathLst>
            </a:custGeom>
            <a:solidFill>
              <a:srgbClr val="9DBEB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0" y="1024128"/>
              <a:ext cx="12192000" cy="45720"/>
            </a:xfrm>
            <a:custGeom>
              <a:avLst/>
              <a:gdLst/>
              <a:ahLst/>
              <a:cxnLst/>
              <a:rect l="l" t="t" r="r" b="b"/>
              <a:pathLst>
                <a:path w="12192000" h="45719">
                  <a:moveTo>
                    <a:pt x="0" y="45720"/>
                  </a:moveTo>
                  <a:lnTo>
                    <a:pt x="12192000" y="45720"/>
                  </a:lnTo>
                  <a:lnTo>
                    <a:pt x="12192000" y="0"/>
                  </a:lnTo>
                  <a:lnTo>
                    <a:pt x="0" y="0"/>
                  </a:lnTo>
                  <a:lnTo>
                    <a:pt x="0" y="45720"/>
                  </a:lnTo>
                  <a:close/>
                </a:path>
              </a:pathLst>
            </a:custGeom>
            <a:ln w="15240">
              <a:solidFill>
                <a:srgbClr val="718B8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/>
          <p:cNvSpPr txBox="1"/>
          <p:nvPr/>
        </p:nvSpPr>
        <p:spPr>
          <a:xfrm>
            <a:off x="593851" y="1461896"/>
            <a:ext cx="7165340" cy="386715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latin typeface="Calibri"/>
                <a:cs typeface="Calibri"/>
              </a:rPr>
              <a:t>Balance</a:t>
            </a:r>
            <a:r>
              <a:rPr sz="1800" b="1" spc="-30" dirty="0">
                <a:latin typeface="Calibri"/>
                <a:cs typeface="Calibri"/>
              </a:rPr>
              <a:t> </a:t>
            </a:r>
            <a:r>
              <a:rPr sz="1800" b="1" spc="-5" dirty="0">
                <a:latin typeface="Calibri"/>
                <a:cs typeface="Calibri"/>
              </a:rPr>
              <a:t>(symmetry</a:t>
            </a:r>
            <a:r>
              <a:rPr sz="1800" b="1" spc="-45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/</a:t>
            </a:r>
            <a:r>
              <a:rPr sz="1800" b="1" spc="-5" dirty="0">
                <a:latin typeface="Calibri"/>
                <a:cs typeface="Calibri"/>
              </a:rPr>
              <a:t> asymmetry):</a:t>
            </a:r>
            <a:endParaRPr sz="18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1750">
              <a:latin typeface="Calibri"/>
              <a:cs typeface="Calibri"/>
            </a:endParaRPr>
          </a:p>
          <a:p>
            <a:pPr marL="12700" marR="5080">
              <a:lnSpc>
                <a:spcPct val="100000"/>
              </a:lnSpc>
            </a:pPr>
            <a:r>
              <a:rPr sz="1800" dirty="0">
                <a:latin typeface="Calibri"/>
                <a:cs typeface="Calibri"/>
              </a:rPr>
              <a:t>Balance</a:t>
            </a:r>
            <a:r>
              <a:rPr sz="1800" spc="-10" dirty="0">
                <a:latin typeface="Calibri"/>
                <a:cs typeface="Calibri"/>
              </a:rPr>
              <a:t> creates</a:t>
            </a:r>
            <a:r>
              <a:rPr sz="1800" spc="15" dirty="0"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FF0000"/>
                </a:solidFill>
                <a:latin typeface="Calibri"/>
                <a:cs typeface="Calibri"/>
              </a:rPr>
              <a:t>a</a:t>
            </a:r>
            <a:r>
              <a:rPr sz="1800" spc="-1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1800" spc="-20" dirty="0">
                <a:solidFill>
                  <a:srgbClr val="FF0000"/>
                </a:solidFill>
                <a:latin typeface="Calibri"/>
                <a:cs typeface="Calibri"/>
              </a:rPr>
              <a:t>state</a:t>
            </a:r>
            <a:r>
              <a:rPr sz="180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1800" spc="-5" dirty="0">
                <a:solidFill>
                  <a:srgbClr val="FF0000"/>
                </a:solidFill>
                <a:latin typeface="Calibri"/>
                <a:cs typeface="Calibri"/>
              </a:rPr>
              <a:t>of equilibrium</a:t>
            </a:r>
            <a:r>
              <a:rPr sz="1800" spc="4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of </a:t>
            </a:r>
            <a:r>
              <a:rPr sz="1800" dirty="0">
                <a:latin typeface="Calibri"/>
                <a:cs typeface="Calibri"/>
              </a:rPr>
              <a:t>the</a:t>
            </a:r>
            <a:r>
              <a:rPr sz="1800" spc="1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visual</a:t>
            </a:r>
            <a:r>
              <a:rPr sz="1800" spc="-10" dirty="0">
                <a:latin typeface="Calibri"/>
                <a:cs typeface="Calibri"/>
              </a:rPr>
              <a:t> </a:t>
            </a:r>
            <a:r>
              <a:rPr sz="1800" spc="-15" dirty="0">
                <a:latin typeface="Calibri"/>
                <a:cs typeface="Calibri"/>
              </a:rPr>
              <a:t>forces</a:t>
            </a:r>
            <a:r>
              <a:rPr sz="1800" spc="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as </a:t>
            </a:r>
            <a:r>
              <a:rPr sz="1800" spc="-5" dirty="0">
                <a:latin typeface="Calibri"/>
                <a:cs typeface="Calibri"/>
              </a:rPr>
              <a:t>well </a:t>
            </a:r>
            <a:r>
              <a:rPr sz="1800" dirty="0">
                <a:latin typeface="Calibri"/>
                <a:cs typeface="Calibri"/>
              </a:rPr>
              <a:t>as</a:t>
            </a:r>
            <a:r>
              <a:rPr sz="1800" spc="5" dirty="0">
                <a:latin typeface="Calibri"/>
                <a:cs typeface="Calibri"/>
              </a:rPr>
              <a:t> </a:t>
            </a:r>
            <a:r>
              <a:rPr sz="1800" spc="-10" dirty="0">
                <a:solidFill>
                  <a:srgbClr val="FF0000"/>
                </a:solidFill>
                <a:latin typeface="Calibri"/>
                <a:cs typeface="Calibri"/>
              </a:rPr>
              <a:t>feeling</a:t>
            </a:r>
            <a:r>
              <a:rPr sz="1800" spc="1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1800" spc="-5" dirty="0">
                <a:solidFill>
                  <a:srgbClr val="FF0000"/>
                </a:solidFill>
                <a:latin typeface="Calibri"/>
                <a:cs typeface="Calibri"/>
              </a:rPr>
              <a:t>of </a:t>
            </a:r>
            <a:r>
              <a:rPr sz="1800" spc="-39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1800" spc="-10" dirty="0">
                <a:solidFill>
                  <a:srgbClr val="FF0000"/>
                </a:solidFill>
                <a:latin typeface="Calibri"/>
                <a:cs typeface="Calibri"/>
              </a:rPr>
              <a:t>stability</a:t>
            </a:r>
            <a:r>
              <a:rPr sz="180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1800" spc="-5" dirty="0">
                <a:solidFill>
                  <a:srgbClr val="FF0000"/>
                </a:solidFill>
                <a:latin typeface="Calibri"/>
                <a:cs typeface="Calibri"/>
              </a:rPr>
              <a:t>in</a:t>
            </a:r>
            <a:r>
              <a:rPr sz="1800" spc="1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FF0000"/>
                </a:solidFill>
                <a:latin typeface="Calibri"/>
                <a:cs typeface="Calibri"/>
              </a:rPr>
              <a:t>the</a:t>
            </a:r>
            <a:r>
              <a:rPr sz="1800" spc="1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1800" spc="-10" dirty="0">
                <a:solidFill>
                  <a:srgbClr val="FF0000"/>
                </a:solidFill>
                <a:latin typeface="Calibri"/>
                <a:cs typeface="Calibri"/>
              </a:rPr>
              <a:t>composition.</a:t>
            </a:r>
            <a:endParaRPr sz="18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1750">
              <a:latin typeface="Calibri"/>
              <a:cs typeface="Calibri"/>
            </a:endParaRPr>
          </a:p>
          <a:p>
            <a:pPr marL="12700" marR="825500" indent="51435">
              <a:lnSpc>
                <a:spcPct val="100000"/>
              </a:lnSpc>
            </a:pPr>
            <a:r>
              <a:rPr sz="1800" dirty="0">
                <a:latin typeface="Calibri"/>
                <a:cs typeface="Calibri"/>
              </a:rPr>
              <a:t>In a</a:t>
            </a:r>
            <a:r>
              <a:rPr sz="1800" spc="10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balanced</a:t>
            </a:r>
            <a:r>
              <a:rPr sz="1800" spc="10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design,</a:t>
            </a:r>
            <a:r>
              <a:rPr sz="1800" spc="1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visual</a:t>
            </a:r>
            <a:r>
              <a:rPr sz="1800" spc="-5" dirty="0">
                <a:latin typeface="Calibri"/>
                <a:cs typeface="Calibri"/>
              </a:rPr>
              <a:t> </a:t>
            </a:r>
            <a:r>
              <a:rPr sz="1800" spc="-15" dirty="0">
                <a:latin typeface="Calibri"/>
                <a:cs typeface="Calibri"/>
              </a:rPr>
              <a:t>forces</a:t>
            </a:r>
            <a:r>
              <a:rPr sz="1800" spc="5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of</a:t>
            </a:r>
            <a:r>
              <a:rPr sz="1800" spc="10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equal </a:t>
            </a:r>
            <a:r>
              <a:rPr sz="1800" spc="-10" dirty="0">
                <a:latin typeface="Calibri"/>
                <a:cs typeface="Calibri"/>
              </a:rPr>
              <a:t>strength</a:t>
            </a:r>
            <a:r>
              <a:rPr sz="1800" spc="10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pull</a:t>
            </a:r>
            <a:r>
              <a:rPr sz="1800" spc="5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in</a:t>
            </a:r>
            <a:r>
              <a:rPr sz="1800" spc="10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opposite </a:t>
            </a:r>
            <a:r>
              <a:rPr sz="1800" spc="-390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directions</a:t>
            </a:r>
            <a:r>
              <a:rPr sz="1800" spc="25" dirty="0">
                <a:latin typeface="Calibri"/>
                <a:cs typeface="Calibri"/>
              </a:rPr>
              <a:t> </a:t>
            </a:r>
            <a:r>
              <a:rPr sz="1800" spc="-15" dirty="0">
                <a:latin typeface="Calibri"/>
                <a:cs typeface="Calibri"/>
              </a:rPr>
              <a:t>towards</a:t>
            </a:r>
            <a:r>
              <a:rPr sz="1800" dirty="0">
                <a:latin typeface="Calibri"/>
                <a:cs typeface="Calibri"/>
              </a:rPr>
              <a:t> the</a:t>
            </a:r>
            <a:r>
              <a:rPr sz="1800" spc="20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opposite</a:t>
            </a:r>
            <a:r>
              <a:rPr sz="1800" spc="15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sides</a:t>
            </a:r>
            <a:r>
              <a:rPr sz="1800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of</a:t>
            </a:r>
            <a:r>
              <a:rPr sz="1800" spc="1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an</a:t>
            </a:r>
            <a:r>
              <a:rPr sz="1800" spc="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axis </a:t>
            </a:r>
            <a:r>
              <a:rPr sz="1800" spc="-5" dirty="0">
                <a:latin typeface="Calibri"/>
                <a:cs typeface="Calibri"/>
              </a:rPr>
              <a:t>or</a:t>
            </a:r>
            <a:r>
              <a:rPr sz="1800" spc="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a </a:t>
            </a:r>
            <a:r>
              <a:rPr sz="1800" spc="-10" dirty="0">
                <a:latin typeface="Calibri"/>
                <a:cs typeface="Calibri"/>
              </a:rPr>
              <a:t>central</a:t>
            </a:r>
            <a:r>
              <a:rPr sz="1800" spc="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pivot.</a:t>
            </a:r>
            <a:endParaRPr sz="1800">
              <a:latin typeface="Calibri"/>
              <a:cs typeface="Calibri"/>
            </a:endParaRPr>
          </a:p>
          <a:p>
            <a:pPr marL="64135" marR="2781300" indent="-52069">
              <a:lnSpc>
                <a:spcPct val="200000"/>
              </a:lnSpc>
            </a:pPr>
            <a:r>
              <a:rPr sz="1800" dirty="0">
                <a:latin typeface="Calibri"/>
                <a:cs typeface="Calibri"/>
              </a:rPr>
              <a:t>Balance</a:t>
            </a:r>
            <a:r>
              <a:rPr sz="1800" spc="-1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is</a:t>
            </a:r>
            <a:r>
              <a:rPr sz="1800" spc="1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a</a:t>
            </a:r>
            <a:r>
              <a:rPr sz="1800" spc="-5" dirty="0">
                <a:latin typeface="Calibri"/>
                <a:cs typeface="Calibri"/>
              </a:rPr>
              <a:t> </a:t>
            </a:r>
            <a:r>
              <a:rPr sz="1800" spc="-15" dirty="0">
                <a:latin typeface="Calibri"/>
                <a:cs typeface="Calibri"/>
              </a:rPr>
              <a:t>psychological</a:t>
            </a:r>
            <a:r>
              <a:rPr sz="1800" spc="10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sense</a:t>
            </a:r>
            <a:r>
              <a:rPr sz="1800" spc="-10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of</a:t>
            </a:r>
            <a:r>
              <a:rPr sz="1800" spc="10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equilibrium. </a:t>
            </a:r>
            <a:r>
              <a:rPr sz="1800" spc="-39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A</a:t>
            </a:r>
            <a:r>
              <a:rPr sz="1800" spc="-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balanced</a:t>
            </a:r>
            <a:r>
              <a:rPr sz="1800" spc="25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design has</a:t>
            </a:r>
            <a:r>
              <a:rPr sz="1800" spc="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a</a:t>
            </a:r>
            <a:r>
              <a:rPr sz="1800" spc="-10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unity</a:t>
            </a:r>
            <a:r>
              <a:rPr sz="1800" spc="10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of</a:t>
            </a:r>
            <a:r>
              <a:rPr sz="1800" spc="-10" dirty="0">
                <a:latin typeface="Calibri"/>
                <a:cs typeface="Calibri"/>
              </a:rPr>
              <a:t> composition.</a:t>
            </a:r>
            <a:endParaRPr sz="18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175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1800" spc="-5" dirty="0">
                <a:latin typeface="Calibri"/>
                <a:cs typeface="Calibri"/>
              </a:rPr>
              <a:t>Balance</a:t>
            </a:r>
            <a:r>
              <a:rPr sz="1800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could</a:t>
            </a:r>
            <a:r>
              <a:rPr sz="1800" spc="25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be</a:t>
            </a:r>
            <a:r>
              <a:rPr sz="1800" spc="1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symmetrical</a:t>
            </a:r>
            <a:r>
              <a:rPr sz="1800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or</a:t>
            </a:r>
            <a:r>
              <a:rPr sz="1800" spc="10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asymmetrical</a:t>
            </a:r>
            <a:r>
              <a:rPr sz="1800" dirty="0">
                <a:latin typeface="Calibri"/>
                <a:cs typeface="Calibri"/>
              </a:rPr>
              <a:t> as</a:t>
            </a:r>
            <a:r>
              <a:rPr sz="1800" spc="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long</a:t>
            </a:r>
            <a:r>
              <a:rPr sz="1800" spc="1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as</a:t>
            </a:r>
            <a:r>
              <a:rPr sz="1800" spc="-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the</a:t>
            </a:r>
            <a:r>
              <a:rPr sz="1800" spc="15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building</a:t>
            </a:r>
            <a:endParaRPr sz="18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1800" spc="-10" dirty="0">
                <a:latin typeface="Calibri"/>
                <a:cs typeface="Calibri"/>
              </a:rPr>
              <a:t>expresses</a:t>
            </a:r>
            <a:r>
              <a:rPr sz="1800" spc="-3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and</a:t>
            </a:r>
            <a:r>
              <a:rPr sz="1800" spc="10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maintains</a:t>
            </a:r>
            <a:r>
              <a:rPr sz="1800" spc="-1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a</a:t>
            </a:r>
            <a:r>
              <a:rPr sz="1800" spc="-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sense</a:t>
            </a:r>
            <a:r>
              <a:rPr sz="1800" spc="-20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of</a:t>
            </a:r>
            <a:r>
              <a:rPr sz="1800" spc="5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equilibrium.</a:t>
            </a:r>
            <a:endParaRPr sz="1800">
              <a:latin typeface="Calibri"/>
              <a:cs typeface="Calibri"/>
            </a:endParaRPr>
          </a:p>
        </p:txBody>
      </p:sp>
      <p:pic>
        <p:nvPicPr>
          <p:cNvPr id="7" name="object 7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9034271" y="1290827"/>
            <a:ext cx="2642616" cy="1455420"/>
          </a:xfrm>
          <a:prstGeom prst="rect">
            <a:avLst/>
          </a:prstGeom>
        </p:spPr>
      </p:pic>
      <p:pic>
        <p:nvPicPr>
          <p:cNvPr id="8" name="object 8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8345423" y="3110483"/>
            <a:ext cx="3685031" cy="2456688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41959" y="1078991"/>
            <a:ext cx="11308080" cy="3822191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347204" y="3753611"/>
            <a:ext cx="4681728" cy="2633472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371347" y="3025267"/>
            <a:ext cx="5796280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10" dirty="0"/>
              <a:t>Symmetrical</a:t>
            </a:r>
            <a:r>
              <a:rPr spc="15" dirty="0"/>
              <a:t> </a:t>
            </a:r>
            <a:r>
              <a:rPr spc="-5" dirty="0"/>
              <a:t>Balance</a:t>
            </a:r>
            <a:r>
              <a:rPr spc="40" dirty="0"/>
              <a:t> </a:t>
            </a:r>
            <a:r>
              <a:rPr spc="-10" dirty="0"/>
              <a:t>(formal/passive)</a:t>
            </a:r>
            <a:r>
              <a:rPr spc="20" dirty="0"/>
              <a:t> </a:t>
            </a:r>
            <a:r>
              <a:rPr spc="-5" dirty="0"/>
              <a:t>: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371347" y="4008501"/>
            <a:ext cx="6729095" cy="1397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Calibri"/>
                <a:cs typeface="Calibri"/>
              </a:rPr>
              <a:t>If the </a:t>
            </a:r>
            <a:r>
              <a:rPr sz="1800" spc="-5" dirty="0">
                <a:latin typeface="Calibri"/>
                <a:cs typeface="Calibri"/>
              </a:rPr>
              <a:t>elements</a:t>
            </a:r>
            <a:r>
              <a:rPr sz="1800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are</a:t>
            </a:r>
            <a:r>
              <a:rPr sz="1800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of</a:t>
            </a:r>
            <a:r>
              <a:rPr sz="1800" spc="15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equal</a:t>
            </a:r>
            <a:r>
              <a:rPr sz="1800" spc="5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weight</a:t>
            </a:r>
            <a:r>
              <a:rPr sz="1800" dirty="0">
                <a:latin typeface="Calibri"/>
                <a:cs typeface="Calibri"/>
              </a:rPr>
              <a:t> and</a:t>
            </a:r>
            <a:r>
              <a:rPr sz="1800" spc="10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value on</a:t>
            </a:r>
            <a:r>
              <a:rPr sz="1800" spc="1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either</a:t>
            </a:r>
            <a:r>
              <a:rPr sz="1800" spc="25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side</a:t>
            </a:r>
            <a:r>
              <a:rPr sz="1800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of </a:t>
            </a:r>
            <a:r>
              <a:rPr sz="1800" spc="-10" dirty="0">
                <a:latin typeface="Calibri"/>
                <a:cs typeface="Calibri"/>
              </a:rPr>
              <a:t>axis</a:t>
            </a:r>
            <a:r>
              <a:rPr sz="1800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we </a:t>
            </a:r>
            <a:r>
              <a:rPr sz="1800" spc="-5" dirty="0">
                <a:latin typeface="Calibri"/>
                <a:cs typeface="Calibri"/>
              </a:rPr>
              <a:t> </a:t>
            </a:r>
            <a:r>
              <a:rPr sz="1800" spc="-20" dirty="0">
                <a:latin typeface="Calibri"/>
                <a:cs typeface="Calibri"/>
              </a:rPr>
              <a:t>refer</a:t>
            </a:r>
            <a:r>
              <a:rPr sz="1800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to</a:t>
            </a:r>
            <a:r>
              <a:rPr sz="1800" spc="-5" dirty="0">
                <a:latin typeface="Calibri"/>
                <a:cs typeface="Calibri"/>
              </a:rPr>
              <a:t> this</a:t>
            </a:r>
            <a:r>
              <a:rPr sz="1800" spc="1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as</a:t>
            </a:r>
            <a:r>
              <a:rPr sz="1800" spc="-10" dirty="0">
                <a:latin typeface="Calibri"/>
                <a:cs typeface="Calibri"/>
              </a:rPr>
              <a:t> symmetrically</a:t>
            </a:r>
            <a:r>
              <a:rPr sz="1800" spc="10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balanced.</a:t>
            </a:r>
            <a:r>
              <a:rPr sz="1800" spc="15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Usually</a:t>
            </a:r>
            <a:r>
              <a:rPr sz="1800" dirty="0">
                <a:latin typeface="Calibri"/>
                <a:cs typeface="Calibri"/>
              </a:rPr>
              <a:t> when</a:t>
            </a:r>
            <a:r>
              <a:rPr sz="1800" spc="15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one</a:t>
            </a:r>
            <a:r>
              <a:rPr sz="1800" spc="10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or </a:t>
            </a:r>
            <a:r>
              <a:rPr sz="1800" spc="-10" dirty="0">
                <a:latin typeface="Calibri"/>
                <a:cs typeface="Calibri"/>
              </a:rPr>
              <a:t>more </a:t>
            </a:r>
            <a:r>
              <a:rPr sz="1800" spc="-5" dirty="0">
                <a:latin typeface="Calibri"/>
                <a:cs typeface="Calibri"/>
              </a:rPr>
              <a:t> elements</a:t>
            </a:r>
            <a:r>
              <a:rPr sz="1800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are</a:t>
            </a:r>
            <a:r>
              <a:rPr sz="1800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mirrored</a:t>
            </a:r>
            <a:r>
              <a:rPr sz="1800" spc="15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on</a:t>
            </a:r>
            <a:r>
              <a:rPr sz="1800" spc="1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either</a:t>
            </a:r>
            <a:r>
              <a:rPr sz="1800" spc="10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side</a:t>
            </a:r>
            <a:r>
              <a:rPr sz="1800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we</a:t>
            </a:r>
            <a:r>
              <a:rPr sz="1800" dirty="0">
                <a:latin typeface="Calibri"/>
                <a:cs typeface="Calibri"/>
              </a:rPr>
              <a:t> </a:t>
            </a:r>
            <a:r>
              <a:rPr sz="1800" spc="-20" dirty="0">
                <a:latin typeface="Calibri"/>
                <a:cs typeface="Calibri"/>
              </a:rPr>
              <a:t>refer</a:t>
            </a:r>
            <a:r>
              <a:rPr sz="1800" spc="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to</a:t>
            </a:r>
            <a:r>
              <a:rPr sz="1800" spc="5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this</a:t>
            </a:r>
            <a:r>
              <a:rPr sz="1800" dirty="0">
                <a:latin typeface="Calibri"/>
                <a:cs typeface="Calibri"/>
              </a:rPr>
              <a:t> as</a:t>
            </a:r>
            <a:r>
              <a:rPr sz="1800" spc="-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a</a:t>
            </a:r>
            <a:r>
              <a:rPr sz="1800" spc="10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stable</a:t>
            </a:r>
            <a:r>
              <a:rPr sz="1800" spc="-5" dirty="0">
                <a:latin typeface="Calibri"/>
                <a:cs typeface="Calibri"/>
              </a:rPr>
              <a:t> or</a:t>
            </a:r>
            <a:r>
              <a:rPr sz="1800" spc="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more </a:t>
            </a:r>
            <a:r>
              <a:rPr sz="1800" spc="-390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formal</a:t>
            </a:r>
            <a:r>
              <a:rPr sz="1800" spc="-1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composition.</a:t>
            </a:r>
            <a:endParaRPr sz="18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1800" spc="-5" dirty="0">
                <a:latin typeface="Calibri"/>
                <a:cs typeface="Calibri"/>
              </a:rPr>
              <a:t>symmetry</a:t>
            </a:r>
            <a:r>
              <a:rPr sz="1800" spc="-15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is</a:t>
            </a:r>
            <a:r>
              <a:rPr sz="1800" dirty="0">
                <a:latin typeface="Calibri"/>
                <a:cs typeface="Calibri"/>
              </a:rPr>
              <a:t> </a:t>
            </a:r>
            <a:r>
              <a:rPr sz="1800" spc="-15" dirty="0">
                <a:latin typeface="Calibri"/>
                <a:cs typeface="Calibri"/>
              </a:rPr>
              <a:t>static</a:t>
            </a:r>
            <a:r>
              <a:rPr sz="1800" spc="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and </a:t>
            </a:r>
            <a:r>
              <a:rPr sz="1800" spc="-5" dirty="0">
                <a:latin typeface="Calibri"/>
                <a:cs typeface="Calibri"/>
              </a:rPr>
              <a:t>demands</a:t>
            </a:r>
            <a:r>
              <a:rPr sz="1800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attention</a:t>
            </a:r>
            <a:r>
              <a:rPr sz="1800" spc="1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and</a:t>
            </a:r>
            <a:r>
              <a:rPr sz="1800" spc="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impose</a:t>
            </a:r>
            <a:r>
              <a:rPr sz="1800" spc="1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a</a:t>
            </a:r>
            <a:r>
              <a:rPr sz="1800" spc="-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strict</a:t>
            </a:r>
            <a:r>
              <a:rPr sz="1800" spc="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formality</a:t>
            </a:r>
            <a:endParaRPr sz="1800">
              <a:latin typeface="Calibri"/>
              <a:cs typeface="Calibri"/>
            </a:endParaRPr>
          </a:p>
        </p:txBody>
      </p:sp>
      <p:pic>
        <p:nvPicPr>
          <p:cNvPr id="5" name="object 5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030224" y="120395"/>
            <a:ext cx="3104388" cy="2564891"/>
          </a:xfrm>
          <a:prstGeom prst="rect">
            <a:avLst/>
          </a:prstGeom>
        </p:spPr>
      </p:pic>
      <p:pic>
        <p:nvPicPr>
          <p:cNvPr id="6" name="object 6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7306056" y="121920"/>
            <a:ext cx="4762500" cy="3142488"/>
          </a:xfrm>
          <a:prstGeom prst="rect">
            <a:avLst/>
          </a:prstGeom>
        </p:spPr>
      </p:pic>
      <p:sp>
        <p:nvSpPr>
          <p:cNvPr id="7" name="object 7"/>
          <p:cNvSpPr txBox="1"/>
          <p:nvPr/>
        </p:nvSpPr>
        <p:spPr>
          <a:xfrm>
            <a:off x="7303389" y="3342513"/>
            <a:ext cx="327977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5" dirty="0">
                <a:latin typeface="Calibri"/>
                <a:cs typeface="Calibri"/>
              </a:rPr>
              <a:t>The</a:t>
            </a:r>
            <a:r>
              <a:rPr sz="1800" spc="5" dirty="0">
                <a:latin typeface="Calibri"/>
                <a:cs typeface="Calibri"/>
              </a:rPr>
              <a:t> </a:t>
            </a:r>
            <a:r>
              <a:rPr sz="1800" b="1" spc="-5" dirty="0">
                <a:latin typeface="Calibri"/>
                <a:cs typeface="Calibri"/>
              </a:rPr>
              <a:t>Lotus</a:t>
            </a:r>
            <a:r>
              <a:rPr sz="1800" b="1" spc="-10" dirty="0">
                <a:latin typeface="Calibri"/>
                <a:cs typeface="Calibri"/>
              </a:rPr>
              <a:t> </a:t>
            </a:r>
            <a:r>
              <a:rPr sz="1800" b="1" spc="-25" dirty="0">
                <a:latin typeface="Calibri"/>
                <a:cs typeface="Calibri"/>
              </a:rPr>
              <a:t>Temple</a:t>
            </a:r>
            <a:r>
              <a:rPr sz="1800" spc="-25" dirty="0">
                <a:latin typeface="Calibri"/>
                <a:cs typeface="Calibri"/>
              </a:rPr>
              <a:t>, </a:t>
            </a:r>
            <a:r>
              <a:rPr sz="1800" spc="-15" dirty="0">
                <a:latin typeface="Calibri"/>
                <a:cs typeface="Calibri"/>
              </a:rPr>
              <a:t>located</a:t>
            </a:r>
            <a:r>
              <a:rPr sz="1800" spc="15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in</a:t>
            </a:r>
            <a:r>
              <a:rPr sz="1800" spc="10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Delhi,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8510778" y="6465214"/>
            <a:ext cx="146875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50" dirty="0">
                <a:latin typeface="Calibri"/>
                <a:cs typeface="Calibri"/>
              </a:rPr>
              <a:t>Taj </a:t>
            </a:r>
            <a:r>
              <a:rPr sz="1800" dirty="0">
                <a:latin typeface="Calibri"/>
                <a:cs typeface="Calibri"/>
              </a:rPr>
              <a:t>Mahal-</a:t>
            </a:r>
            <a:r>
              <a:rPr sz="1800" spc="-40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Agra</a:t>
            </a:r>
            <a:endParaRPr sz="1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95452" y="296926"/>
            <a:ext cx="3754754" cy="5137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200" spc="-10" dirty="0"/>
              <a:t>Asymmetrical</a:t>
            </a:r>
            <a:r>
              <a:rPr sz="3200" spc="-30" dirty="0"/>
              <a:t> </a:t>
            </a:r>
            <a:r>
              <a:rPr sz="3200" spc="-5" dirty="0"/>
              <a:t>Balance</a:t>
            </a:r>
            <a:endParaRPr sz="3200"/>
          </a:p>
        </p:txBody>
      </p:sp>
      <p:sp>
        <p:nvSpPr>
          <p:cNvPr id="3" name="object 3"/>
          <p:cNvSpPr txBox="1"/>
          <p:nvPr/>
        </p:nvSpPr>
        <p:spPr>
          <a:xfrm>
            <a:off x="295452" y="795273"/>
            <a:ext cx="7155180" cy="11233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800" spc="-10" dirty="0">
                <a:latin typeface="Calibri"/>
                <a:cs typeface="Calibri"/>
              </a:rPr>
              <a:t>Asymmetrical</a:t>
            </a:r>
            <a:r>
              <a:rPr sz="1800" spc="-5" dirty="0">
                <a:latin typeface="Calibri"/>
                <a:cs typeface="Calibri"/>
              </a:rPr>
              <a:t> balance</a:t>
            </a:r>
            <a:r>
              <a:rPr sz="1800" spc="5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is</a:t>
            </a:r>
            <a:r>
              <a:rPr sz="1800" dirty="0">
                <a:latin typeface="Calibri"/>
                <a:cs typeface="Calibri"/>
              </a:rPr>
              <a:t> when</a:t>
            </a:r>
            <a:r>
              <a:rPr sz="1800" spc="15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both</a:t>
            </a:r>
            <a:r>
              <a:rPr sz="1800" spc="10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sides</a:t>
            </a:r>
            <a:r>
              <a:rPr sz="1800" spc="5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of </a:t>
            </a:r>
            <a:r>
              <a:rPr sz="1800" dirty="0">
                <a:latin typeface="Calibri"/>
                <a:cs typeface="Calibri"/>
              </a:rPr>
              <a:t>the</a:t>
            </a:r>
            <a:r>
              <a:rPr sz="1800" spc="1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central</a:t>
            </a:r>
            <a:r>
              <a:rPr sz="1800" spc="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axis are</a:t>
            </a:r>
            <a:r>
              <a:rPr sz="1800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not</a:t>
            </a:r>
            <a:r>
              <a:rPr sz="1800" spc="5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identical, </a:t>
            </a:r>
            <a:r>
              <a:rPr sz="1800" spc="-395" dirty="0">
                <a:latin typeface="Calibri"/>
                <a:cs typeface="Calibri"/>
              </a:rPr>
              <a:t> </a:t>
            </a:r>
            <a:r>
              <a:rPr sz="1800" spc="-15" dirty="0">
                <a:latin typeface="Calibri"/>
                <a:cs typeface="Calibri"/>
              </a:rPr>
              <a:t>yet</a:t>
            </a:r>
            <a:r>
              <a:rPr sz="1800" spc="-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appear</a:t>
            </a:r>
            <a:r>
              <a:rPr sz="1800" spc="10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to</a:t>
            </a:r>
            <a:r>
              <a:rPr sz="1800" spc="-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have</a:t>
            </a:r>
            <a:r>
              <a:rPr sz="1800" spc="-1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the</a:t>
            </a:r>
            <a:r>
              <a:rPr sz="1800" spc="10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same </a:t>
            </a:r>
            <a:r>
              <a:rPr sz="1800" dirty="0">
                <a:latin typeface="Calibri"/>
                <a:cs typeface="Calibri"/>
              </a:rPr>
              <a:t>visual</a:t>
            </a:r>
            <a:r>
              <a:rPr sz="1800" spc="-10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weight.</a:t>
            </a:r>
            <a:r>
              <a:rPr sz="1800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There</a:t>
            </a:r>
            <a:r>
              <a:rPr sz="1800" spc="15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is </a:t>
            </a:r>
            <a:r>
              <a:rPr sz="1800" dirty="0">
                <a:latin typeface="Calibri"/>
                <a:cs typeface="Calibri"/>
              </a:rPr>
              <a:t>a</a:t>
            </a:r>
            <a:r>
              <a:rPr sz="1800" spc="-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balance</a:t>
            </a:r>
            <a:r>
              <a:rPr sz="1800" spc="20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between</a:t>
            </a:r>
            <a:r>
              <a:rPr sz="1800" spc="-1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a </a:t>
            </a:r>
            <a:r>
              <a:rPr sz="1800" spc="5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number</a:t>
            </a:r>
            <a:r>
              <a:rPr sz="1800" spc="5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of </a:t>
            </a:r>
            <a:r>
              <a:rPr sz="1800" spc="-10" dirty="0">
                <a:latin typeface="Calibri"/>
                <a:cs typeface="Calibri"/>
              </a:rPr>
              <a:t>items</a:t>
            </a:r>
            <a:r>
              <a:rPr sz="1800" spc="5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of</a:t>
            </a:r>
            <a:r>
              <a:rPr sz="1800" spc="10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smaller</a:t>
            </a:r>
            <a:r>
              <a:rPr sz="1800" dirty="0">
                <a:latin typeface="Calibri"/>
                <a:cs typeface="Calibri"/>
              </a:rPr>
              <a:t> </a:t>
            </a:r>
            <a:r>
              <a:rPr sz="1800" spc="-15" dirty="0">
                <a:latin typeface="Calibri"/>
                <a:cs typeface="Calibri"/>
              </a:rPr>
              <a:t>size</a:t>
            </a:r>
            <a:r>
              <a:rPr sz="1800" spc="5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on</a:t>
            </a:r>
            <a:r>
              <a:rPr sz="1800" spc="10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one</a:t>
            </a:r>
            <a:r>
              <a:rPr sz="1800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side</a:t>
            </a:r>
            <a:r>
              <a:rPr sz="1800" spc="1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and a</a:t>
            </a:r>
            <a:r>
              <a:rPr sz="1800" spc="1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larger</a:t>
            </a:r>
            <a:r>
              <a:rPr sz="1800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one</a:t>
            </a:r>
            <a:r>
              <a:rPr sz="1800" spc="10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on</a:t>
            </a:r>
            <a:r>
              <a:rPr sz="1800" dirty="0">
                <a:latin typeface="Calibri"/>
                <a:cs typeface="Calibri"/>
              </a:rPr>
              <a:t> the</a:t>
            </a:r>
            <a:r>
              <a:rPr sz="1800" spc="10" dirty="0">
                <a:latin typeface="Calibri"/>
                <a:cs typeface="Calibri"/>
              </a:rPr>
              <a:t> </a:t>
            </a:r>
            <a:r>
              <a:rPr sz="1800" spc="-35" dirty="0">
                <a:latin typeface="Calibri"/>
                <a:cs typeface="Calibri"/>
              </a:rPr>
              <a:t>other.</a:t>
            </a:r>
            <a:endParaRPr sz="18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1800" spc="-10" dirty="0">
                <a:latin typeface="Calibri"/>
                <a:cs typeface="Calibri"/>
              </a:rPr>
              <a:t>Asymmetric </a:t>
            </a:r>
            <a:r>
              <a:rPr sz="1800" spc="-5" dirty="0">
                <a:latin typeface="Calibri"/>
                <a:cs typeface="Calibri"/>
              </a:rPr>
              <a:t>balance</a:t>
            </a:r>
            <a:r>
              <a:rPr sz="1800" spc="15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is</a:t>
            </a:r>
            <a:r>
              <a:rPr sz="1800" spc="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more</a:t>
            </a:r>
            <a:r>
              <a:rPr sz="1800" spc="20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dynamic</a:t>
            </a:r>
            <a:r>
              <a:rPr sz="1800" spc="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than</a:t>
            </a:r>
            <a:r>
              <a:rPr sz="1800" spc="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symmetric</a:t>
            </a:r>
            <a:r>
              <a:rPr sz="1800" spc="10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balance.</a:t>
            </a:r>
            <a:endParaRPr sz="1800">
              <a:latin typeface="Calibri"/>
              <a:cs typeface="Calibri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725156" y="355091"/>
            <a:ext cx="4396740" cy="1857756"/>
          </a:xfrm>
          <a:prstGeom prst="rect">
            <a:avLst/>
          </a:prstGeom>
        </p:spPr>
      </p:pic>
      <p:sp>
        <p:nvSpPr>
          <p:cNvPr id="5" name="object 5"/>
          <p:cNvSpPr txBox="1"/>
          <p:nvPr/>
        </p:nvSpPr>
        <p:spPr>
          <a:xfrm>
            <a:off x="1624075" y="5444134"/>
            <a:ext cx="196405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20" dirty="0">
                <a:latin typeface="Calibri"/>
                <a:cs typeface="Calibri"/>
              </a:rPr>
              <a:t>Venna</a:t>
            </a:r>
            <a:r>
              <a:rPr sz="1800" spc="-15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venturi</a:t>
            </a:r>
            <a:r>
              <a:rPr sz="1800" spc="-40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House</a:t>
            </a:r>
            <a:endParaRPr sz="1800">
              <a:latin typeface="Calibri"/>
              <a:cs typeface="Calibri"/>
            </a:endParaRPr>
          </a:p>
        </p:txBody>
      </p:sp>
      <p:pic>
        <p:nvPicPr>
          <p:cNvPr id="6" name="object 6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7677911" y="2482595"/>
            <a:ext cx="4443984" cy="3055619"/>
          </a:xfrm>
          <a:prstGeom prst="rect">
            <a:avLst/>
          </a:prstGeom>
        </p:spPr>
      </p:pic>
      <p:sp>
        <p:nvSpPr>
          <p:cNvPr id="7" name="object 7"/>
          <p:cNvSpPr txBox="1"/>
          <p:nvPr/>
        </p:nvSpPr>
        <p:spPr>
          <a:xfrm>
            <a:off x="8130031" y="5695899"/>
            <a:ext cx="356806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5" dirty="0">
                <a:solidFill>
                  <a:srgbClr val="333333"/>
                </a:solidFill>
                <a:latin typeface="Arial MT"/>
                <a:cs typeface="Arial MT"/>
              </a:rPr>
              <a:t>Jumeirah Beach Hotel, Dubai</a:t>
            </a:r>
            <a:r>
              <a:rPr sz="1800" spc="10" dirty="0">
                <a:solidFill>
                  <a:srgbClr val="333333"/>
                </a:solidFill>
                <a:latin typeface="Arial MT"/>
                <a:cs typeface="Arial MT"/>
              </a:rPr>
              <a:t> </a:t>
            </a:r>
            <a:r>
              <a:rPr sz="1800" spc="-5" dirty="0">
                <a:solidFill>
                  <a:srgbClr val="333333"/>
                </a:solidFill>
                <a:latin typeface="Arial MT"/>
                <a:cs typeface="Arial MT"/>
              </a:rPr>
              <a:t>2007</a:t>
            </a:r>
            <a:endParaRPr sz="1800">
              <a:latin typeface="Arial MT"/>
              <a:cs typeface="Arial MT"/>
            </a:endParaRPr>
          </a:p>
        </p:txBody>
      </p:sp>
      <p:pic>
        <p:nvPicPr>
          <p:cNvPr id="8" name="object 8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667512" y="2849879"/>
            <a:ext cx="4395216" cy="2575560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5" dirty="0"/>
              <a:t>Radial</a:t>
            </a:r>
            <a:r>
              <a:rPr spc="-55" dirty="0"/>
              <a:t> </a:t>
            </a:r>
            <a:r>
              <a:rPr spc="-5" dirty="0"/>
              <a:t>balance: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295452" y="1161034"/>
            <a:ext cx="7272020" cy="84899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800" spc="-5" dirty="0">
                <a:latin typeface="Calibri"/>
                <a:cs typeface="Calibri"/>
              </a:rPr>
              <a:t>Radial</a:t>
            </a:r>
            <a:r>
              <a:rPr sz="1800" spc="10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balance</a:t>
            </a:r>
            <a:r>
              <a:rPr sz="1800" spc="30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is</a:t>
            </a:r>
            <a:r>
              <a:rPr sz="1800" spc="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arranged</a:t>
            </a:r>
            <a:r>
              <a:rPr sz="1800" spc="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around</a:t>
            </a:r>
            <a:r>
              <a:rPr sz="1800" spc="1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a</a:t>
            </a:r>
            <a:r>
              <a:rPr sz="1800" spc="1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central</a:t>
            </a:r>
            <a:r>
              <a:rPr sz="1800" spc="15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element.</a:t>
            </a:r>
            <a:r>
              <a:rPr sz="1800" spc="10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The</a:t>
            </a:r>
            <a:r>
              <a:rPr sz="1800" spc="5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elements</a:t>
            </a:r>
            <a:r>
              <a:rPr sz="1800" spc="10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placed</a:t>
            </a:r>
            <a:r>
              <a:rPr sz="1800" spc="15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in</a:t>
            </a:r>
            <a:r>
              <a:rPr sz="1800" spc="2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a </a:t>
            </a:r>
            <a:r>
              <a:rPr sz="1800" spc="-390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radial</a:t>
            </a:r>
            <a:r>
              <a:rPr sz="1800" spc="5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balance</a:t>
            </a:r>
            <a:r>
              <a:rPr sz="1800" spc="1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seem</a:t>
            </a:r>
            <a:r>
              <a:rPr sz="1800" spc="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to</a:t>
            </a:r>
            <a:r>
              <a:rPr sz="1800" spc="-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'radiate'</a:t>
            </a:r>
            <a:r>
              <a:rPr sz="1800" spc="10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out</a:t>
            </a:r>
            <a:r>
              <a:rPr sz="1800" spc="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from</a:t>
            </a:r>
            <a:r>
              <a:rPr sz="1800" spc="-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a </a:t>
            </a:r>
            <a:r>
              <a:rPr sz="1800" spc="-10" dirty="0">
                <a:latin typeface="Calibri"/>
                <a:cs typeface="Calibri"/>
              </a:rPr>
              <a:t>central</a:t>
            </a:r>
            <a:r>
              <a:rPr sz="1800" spc="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point</a:t>
            </a:r>
            <a:r>
              <a:rPr sz="1800" spc="5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in</a:t>
            </a:r>
            <a:r>
              <a:rPr sz="1800" spc="1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a</a:t>
            </a:r>
            <a:r>
              <a:rPr sz="1800" spc="-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circular</a:t>
            </a:r>
            <a:r>
              <a:rPr sz="1800" spc="1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fashion.</a:t>
            </a:r>
            <a:endParaRPr sz="18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1800" spc="-15" dirty="0">
                <a:latin typeface="Calibri"/>
                <a:cs typeface="Calibri"/>
              </a:rPr>
              <a:t>Creates</a:t>
            </a:r>
            <a:r>
              <a:rPr sz="1800" spc="5" dirty="0">
                <a:latin typeface="Calibri"/>
                <a:cs typeface="Calibri"/>
              </a:rPr>
              <a:t> </a:t>
            </a:r>
            <a:r>
              <a:rPr sz="1800" spc="-15" dirty="0">
                <a:latin typeface="Calibri"/>
                <a:cs typeface="Calibri"/>
              </a:rPr>
              <a:t>focal</a:t>
            </a:r>
            <a:r>
              <a:rPr sz="1800" spc="10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point</a:t>
            </a:r>
            <a:r>
              <a:rPr sz="1800" spc="10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at centre</a:t>
            </a:r>
            <a:r>
              <a:rPr sz="1800" spc="20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of</a:t>
            </a:r>
            <a:r>
              <a:rPr sz="1800" spc="1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the</a:t>
            </a:r>
            <a:r>
              <a:rPr sz="1800" spc="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composition.</a:t>
            </a:r>
            <a:endParaRPr sz="1800">
              <a:latin typeface="Calibri"/>
              <a:cs typeface="Calibri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8403335" y="888491"/>
            <a:ext cx="2932176" cy="1306067"/>
          </a:xfrm>
          <a:prstGeom prst="rect">
            <a:avLst/>
          </a:prstGeom>
        </p:spPr>
      </p:pic>
      <p:pic>
        <p:nvPicPr>
          <p:cNvPr id="5" name="object 5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5841491" y="2380488"/>
            <a:ext cx="2590800" cy="3392424"/>
          </a:xfrm>
          <a:prstGeom prst="rect">
            <a:avLst/>
          </a:prstGeom>
        </p:spPr>
      </p:pic>
      <p:pic>
        <p:nvPicPr>
          <p:cNvPr id="6" name="object 6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216408" y="2380488"/>
            <a:ext cx="5394960" cy="3392424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50748" y="787908"/>
            <a:ext cx="7754111" cy="4611624"/>
          </a:xfrm>
          <a:prstGeom prst="rect">
            <a:avLst/>
          </a:prstGeom>
        </p:spPr>
      </p:pic>
      <p:sp>
        <p:nvSpPr>
          <p:cNvPr id="3" name="object 3"/>
          <p:cNvSpPr txBox="1"/>
          <p:nvPr/>
        </p:nvSpPr>
        <p:spPr>
          <a:xfrm>
            <a:off x="402437" y="119634"/>
            <a:ext cx="146748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5" dirty="0">
                <a:latin typeface="Calibri"/>
                <a:cs typeface="Calibri"/>
              </a:rPr>
              <a:t>Radial</a:t>
            </a:r>
            <a:r>
              <a:rPr sz="1800" b="1" spc="-45" dirty="0">
                <a:latin typeface="Calibri"/>
                <a:cs typeface="Calibri"/>
              </a:rPr>
              <a:t> </a:t>
            </a:r>
            <a:r>
              <a:rPr sz="1800" b="1" spc="-5" dirty="0">
                <a:latin typeface="Calibri"/>
                <a:cs typeface="Calibri"/>
              </a:rPr>
              <a:t>balance: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2755519" y="5724855"/>
            <a:ext cx="3975735" cy="3003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10" dirty="0">
                <a:latin typeface="Calibri"/>
                <a:cs typeface="Calibri"/>
              </a:rPr>
              <a:t>Bramante's</a:t>
            </a:r>
            <a:r>
              <a:rPr sz="1800" b="1" spc="-35" dirty="0">
                <a:latin typeface="Calibri"/>
                <a:cs typeface="Calibri"/>
              </a:rPr>
              <a:t> </a:t>
            </a:r>
            <a:r>
              <a:rPr sz="1800" b="1" spc="-25" dirty="0">
                <a:latin typeface="Calibri"/>
                <a:cs typeface="Calibri"/>
              </a:rPr>
              <a:t>Tempietto,</a:t>
            </a:r>
            <a:r>
              <a:rPr sz="1800" b="1" spc="-20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St</a:t>
            </a:r>
            <a:r>
              <a:rPr sz="1800" b="1" spc="-30" dirty="0">
                <a:latin typeface="Calibri"/>
                <a:cs typeface="Calibri"/>
              </a:rPr>
              <a:t> </a:t>
            </a:r>
            <a:r>
              <a:rPr sz="1800" b="1" spc="-10" dirty="0">
                <a:latin typeface="Calibri"/>
                <a:cs typeface="Calibri"/>
              </a:rPr>
              <a:t>peters,</a:t>
            </a:r>
            <a:r>
              <a:rPr sz="1800" b="1" spc="-40" dirty="0">
                <a:latin typeface="Calibri"/>
                <a:cs typeface="Calibri"/>
              </a:rPr>
              <a:t> </a:t>
            </a:r>
            <a:r>
              <a:rPr sz="1800" b="1" spc="-5" dirty="0">
                <a:latin typeface="Calibri"/>
                <a:cs typeface="Calibri"/>
              </a:rPr>
              <a:t>Florence</a:t>
            </a:r>
            <a:endParaRPr sz="1800">
              <a:latin typeface="Calibri"/>
              <a:cs typeface="Calibri"/>
            </a:endParaRPr>
          </a:p>
        </p:txBody>
      </p:sp>
      <p:pic>
        <p:nvPicPr>
          <p:cNvPr id="5" name="object 5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8467343" y="787908"/>
            <a:ext cx="3284220" cy="4611624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177029" y="197611"/>
            <a:ext cx="1966595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000" spc="-5" dirty="0"/>
              <a:t>Harmo</a:t>
            </a:r>
            <a:r>
              <a:rPr sz="4000" spc="-80" dirty="0"/>
              <a:t>n</a:t>
            </a:r>
            <a:r>
              <a:rPr sz="4000" spc="-5" dirty="0"/>
              <a:t>y</a:t>
            </a:r>
            <a:endParaRPr sz="4000"/>
          </a:p>
        </p:txBody>
      </p:sp>
      <p:grpSp>
        <p:nvGrpSpPr>
          <p:cNvPr id="3" name="object 3"/>
          <p:cNvGrpSpPr/>
          <p:nvPr/>
        </p:nvGrpSpPr>
        <p:grpSpPr>
          <a:xfrm>
            <a:off x="-7620" y="1010411"/>
            <a:ext cx="12207240" cy="60960"/>
            <a:chOff x="-7620" y="1010411"/>
            <a:chExt cx="12207240" cy="60960"/>
          </a:xfrm>
        </p:grpSpPr>
        <p:sp>
          <p:nvSpPr>
            <p:cNvPr id="4" name="object 4"/>
            <p:cNvSpPr/>
            <p:nvPr/>
          </p:nvSpPr>
          <p:spPr>
            <a:xfrm>
              <a:off x="0" y="1018031"/>
              <a:ext cx="12192000" cy="45720"/>
            </a:xfrm>
            <a:custGeom>
              <a:avLst/>
              <a:gdLst/>
              <a:ahLst/>
              <a:cxnLst/>
              <a:rect l="l" t="t" r="r" b="b"/>
              <a:pathLst>
                <a:path w="12192000" h="45719">
                  <a:moveTo>
                    <a:pt x="12192000" y="0"/>
                  </a:moveTo>
                  <a:lnTo>
                    <a:pt x="0" y="0"/>
                  </a:lnTo>
                  <a:lnTo>
                    <a:pt x="0" y="45720"/>
                  </a:lnTo>
                  <a:lnTo>
                    <a:pt x="12192000" y="45720"/>
                  </a:lnTo>
                  <a:lnTo>
                    <a:pt x="12192000" y="0"/>
                  </a:lnTo>
                  <a:close/>
                </a:path>
              </a:pathLst>
            </a:custGeom>
            <a:solidFill>
              <a:srgbClr val="9DBEB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0" y="1018031"/>
              <a:ext cx="12192000" cy="45720"/>
            </a:xfrm>
            <a:custGeom>
              <a:avLst/>
              <a:gdLst/>
              <a:ahLst/>
              <a:cxnLst/>
              <a:rect l="l" t="t" r="r" b="b"/>
              <a:pathLst>
                <a:path w="12192000" h="45719">
                  <a:moveTo>
                    <a:pt x="0" y="45720"/>
                  </a:moveTo>
                  <a:lnTo>
                    <a:pt x="12192000" y="45720"/>
                  </a:lnTo>
                  <a:lnTo>
                    <a:pt x="12192000" y="0"/>
                  </a:lnTo>
                  <a:lnTo>
                    <a:pt x="0" y="0"/>
                  </a:lnTo>
                  <a:lnTo>
                    <a:pt x="0" y="45720"/>
                  </a:lnTo>
                  <a:close/>
                </a:path>
              </a:pathLst>
            </a:custGeom>
            <a:ln w="15240">
              <a:solidFill>
                <a:srgbClr val="718B8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/>
          <p:cNvSpPr txBox="1"/>
          <p:nvPr/>
        </p:nvSpPr>
        <p:spPr>
          <a:xfrm>
            <a:off x="903224" y="1327784"/>
            <a:ext cx="5652135" cy="22205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5" dirty="0">
                <a:latin typeface="Calibri"/>
                <a:cs typeface="Calibri"/>
              </a:rPr>
              <a:t>Harmony:</a:t>
            </a:r>
            <a:endParaRPr sz="1800">
              <a:latin typeface="Calibri"/>
              <a:cs typeface="Calibri"/>
            </a:endParaRPr>
          </a:p>
          <a:p>
            <a:pPr marL="12700" marR="5080">
              <a:lnSpc>
                <a:spcPct val="100000"/>
              </a:lnSpc>
            </a:pPr>
            <a:r>
              <a:rPr sz="1800" spc="-5" dirty="0">
                <a:latin typeface="Calibri"/>
                <a:cs typeface="Calibri"/>
              </a:rPr>
              <a:t>The</a:t>
            </a:r>
            <a:r>
              <a:rPr sz="1800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pleasing</a:t>
            </a:r>
            <a:r>
              <a:rPr sz="1800" spc="15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agreement</a:t>
            </a:r>
            <a:r>
              <a:rPr sz="1800" spc="-10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of</a:t>
            </a:r>
            <a:r>
              <a:rPr sz="1800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parts</a:t>
            </a:r>
            <a:r>
              <a:rPr sz="1800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or</a:t>
            </a:r>
            <a:r>
              <a:rPr sz="1800" spc="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combination</a:t>
            </a:r>
            <a:r>
              <a:rPr sz="1800" spc="15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of</a:t>
            </a:r>
            <a:r>
              <a:rPr sz="1800" spc="10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parts</a:t>
            </a:r>
            <a:r>
              <a:rPr sz="1800" spc="-15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in</a:t>
            </a:r>
            <a:r>
              <a:rPr sz="1800" spc="1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a </a:t>
            </a:r>
            <a:r>
              <a:rPr sz="1800" spc="-390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composition.(belonging</a:t>
            </a:r>
            <a:r>
              <a:rPr sz="1800" spc="35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of one</a:t>
            </a:r>
            <a:r>
              <a:rPr sz="1800" spc="10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thing</a:t>
            </a:r>
            <a:r>
              <a:rPr sz="1800" spc="1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to </a:t>
            </a:r>
            <a:r>
              <a:rPr sz="1800" spc="-5" dirty="0">
                <a:latin typeface="Calibri"/>
                <a:cs typeface="Calibri"/>
              </a:rPr>
              <a:t>other)</a:t>
            </a:r>
            <a:endParaRPr sz="18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175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1800" spc="-10" dirty="0">
                <a:latin typeface="Calibri"/>
                <a:cs typeface="Calibri"/>
              </a:rPr>
              <a:t>Harmony</a:t>
            </a:r>
            <a:r>
              <a:rPr sz="1800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can</a:t>
            </a:r>
            <a:r>
              <a:rPr sz="1800" spc="5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be</a:t>
            </a:r>
            <a:r>
              <a:rPr sz="1800" spc="-10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achieved:</a:t>
            </a:r>
            <a:endParaRPr sz="18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1800" spc="-10" dirty="0">
                <a:latin typeface="Calibri"/>
                <a:cs typeface="Calibri"/>
              </a:rPr>
              <a:t>Harmony</a:t>
            </a:r>
            <a:r>
              <a:rPr sz="1800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between</a:t>
            </a:r>
            <a:r>
              <a:rPr sz="1800" spc="10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building</a:t>
            </a:r>
            <a:r>
              <a:rPr sz="1800" spc="1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and</a:t>
            </a:r>
            <a:r>
              <a:rPr sz="1800" spc="5" dirty="0">
                <a:latin typeface="Calibri"/>
                <a:cs typeface="Calibri"/>
              </a:rPr>
              <a:t> </a:t>
            </a:r>
            <a:r>
              <a:rPr sz="1800" spc="-15" dirty="0">
                <a:latin typeface="Calibri"/>
                <a:cs typeface="Calibri"/>
              </a:rPr>
              <a:t>site</a:t>
            </a:r>
            <a:endParaRPr sz="1800">
              <a:latin typeface="Calibri"/>
              <a:cs typeface="Calibri"/>
            </a:endParaRPr>
          </a:p>
          <a:p>
            <a:pPr marL="12700" marR="374015">
              <a:lnSpc>
                <a:spcPct val="100000"/>
              </a:lnSpc>
              <a:spcBef>
                <a:spcPts val="5"/>
              </a:spcBef>
            </a:pPr>
            <a:r>
              <a:rPr sz="1800" spc="-10" dirty="0">
                <a:latin typeface="Calibri"/>
                <a:cs typeface="Calibri"/>
              </a:rPr>
              <a:t>Harmony</a:t>
            </a:r>
            <a:r>
              <a:rPr sz="1800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between</a:t>
            </a:r>
            <a:r>
              <a:rPr sz="1800" dirty="0">
                <a:latin typeface="Calibri"/>
                <a:cs typeface="Calibri"/>
              </a:rPr>
              <a:t> a</a:t>
            </a:r>
            <a:r>
              <a:rPr sz="1800" spc="-10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building</a:t>
            </a:r>
            <a:r>
              <a:rPr sz="1800" spc="1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and</a:t>
            </a:r>
            <a:r>
              <a:rPr sz="1800" spc="10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surrounding</a:t>
            </a:r>
            <a:r>
              <a:rPr sz="1800" spc="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structures </a:t>
            </a:r>
            <a:r>
              <a:rPr sz="1800" spc="-390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Harmony</a:t>
            </a:r>
            <a:r>
              <a:rPr sz="1800" spc="5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between</a:t>
            </a:r>
            <a:r>
              <a:rPr sz="1800" spc="10" dirty="0">
                <a:latin typeface="Calibri"/>
                <a:cs typeface="Calibri"/>
              </a:rPr>
              <a:t> </a:t>
            </a:r>
            <a:r>
              <a:rPr sz="1800" spc="-15" dirty="0">
                <a:latin typeface="Calibri"/>
                <a:cs typeface="Calibri"/>
              </a:rPr>
              <a:t>different</a:t>
            </a:r>
            <a:r>
              <a:rPr sz="1800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part</a:t>
            </a:r>
            <a:r>
              <a:rPr sz="1800" spc="5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of </a:t>
            </a:r>
            <a:r>
              <a:rPr sz="1800" dirty="0">
                <a:latin typeface="Calibri"/>
                <a:cs typeface="Calibri"/>
              </a:rPr>
              <a:t>the</a:t>
            </a:r>
            <a:r>
              <a:rPr sz="1800" spc="10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same building.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7264654" y="5239003"/>
            <a:ext cx="139700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15" dirty="0">
                <a:latin typeface="Calibri"/>
                <a:cs typeface="Calibri"/>
              </a:rPr>
              <a:t>Falling</a:t>
            </a:r>
            <a:r>
              <a:rPr sz="1800" spc="-20" dirty="0">
                <a:latin typeface="Calibri"/>
                <a:cs typeface="Calibri"/>
              </a:rPr>
              <a:t> </a:t>
            </a:r>
            <a:r>
              <a:rPr sz="1800" spc="-25" dirty="0">
                <a:latin typeface="Calibri"/>
                <a:cs typeface="Calibri"/>
              </a:rPr>
              <a:t>Waters-</a:t>
            </a:r>
            <a:endParaRPr sz="1800">
              <a:latin typeface="Calibri"/>
              <a:cs typeface="Calibri"/>
            </a:endParaRPr>
          </a:p>
        </p:txBody>
      </p:sp>
      <p:grpSp>
        <p:nvGrpSpPr>
          <p:cNvPr id="8" name="object 8"/>
          <p:cNvGrpSpPr/>
          <p:nvPr/>
        </p:nvGrpSpPr>
        <p:grpSpPr>
          <a:xfrm>
            <a:off x="7277354" y="5282184"/>
            <a:ext cx="4207510" cy="858519"/>
            <a:chOff x="7277354" y="5282184"/>
            <a:chExt cx="4207510" cy="858519"/>
          </a:xfrm>
        </p:grpSpPr>
        <p:pic>
          <p:nvPicPr>
            <p:cNvPr id="9" name="object 9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8752967" y="5282184"/>
              <a:ext cx="1800098" cy="309676"/>
            </a:xfrm>
            <a:prstGeom prst="rect">
              <a:avLst/>
            </a:prstGeom>
          </p:spPr>
        </p:pic>
        <p:pic>
          <p:nvPicPr>
            <p:cNvPr id="10" name="object 10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7277354" y="5546140"/>
              <a:ext cx="4207129" cy="309372"/>
            </a:xfrm>
            <a:prstGeom prst="rect">
              <a:avLst/>
            </a:prstGeom>
          </p:spPr>
        </p:pic>
        <p:pic>
          <p:nvPicPr>
            <p:cNvPr id="11" name="object 11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7277354" y="5831128"/>
              <a:ext cx="565099" cy="309371"/>
            </a:xfrm>
            <a:prstGeom prst="rect">
              <a:avLst/>
            </a:prstGeom>
          </p:spPr>
        </p:pic>
      </p:grpSp>
      <p:pic>
        <p:nvPicPr>
          <p:cNvPr id="12" name="object 12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7386828" y="1309116"/>
            <a:ext cx="4314444" cy="3846576"/>
          </a:xfrm>
          <a:prstGeom prst="rect">
            <a:avLst/>
          </a:prstGeom>
        </p:spPr>
      </p:pic>
      <p:sp>
        <p:nvSpPr>
          <p:cNvPr id="13" name="object 13"/>
          <p:cNvSpPr txBox="1"/>
          <p:nvPr/>
        </p:nvSpPr>
        <p:spPr>
          <a:xfrm>
            <a:off x="7483602" y="994994"/>
            <a:ext cx="3336290" cy="3003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10" dirty="0">
                <a:latin typeface="Calibri"/>
                <a:cs typeface="Calibri"/>
              </a:rPr>
              <a:t>Harmony</a:t>
            </a:r>
            <a:r>
              <a:rPr sz="1800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between</a:t>
            </a:r>
            <a:r>
              <a:rPr sz="1800" spc="5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building</a:t>
            </a:r>
            <a:r>
              <a:rPr sz="1800" spc="1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and</a:t>
            </a:r>
            <a:r>
              <a:rPr sz="1800" spc="5" dirty="0">
                <a:latin typeface="Calibri"/>
                <a:cs typeface="Calibri"/>
              </a:rPr>
              <a:t> </a:t>
            </a:r>
            <a:r>
              <a:rPr sz="1800" spc="-15" dirty="0">
                <a:latin typeface="Calibri"/>
                <a:cs typeface="Calibri"/>
              </a:rPr>
              <a:t>site</a:t>
            </a:r>
            <a:endParaRPr sz="1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177029" y="197611"/>
            <a:ext cx="1966595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000" spc="-5" dirty="0"/>
              <a:t>Harmo</a:t>
            </a:r>
            <a:r>
              <a:rPr sz="4000" spc="-80" dirty="0"/>
              <a:t>n</a:t>
            </a:r>
            <a:r>
              <a:rPr sz="4000" spc="-5" dirty="0"/>
              <a:t>y</a:t>
            </a:r>
            <a:endParaRPr sz="4000"/>
          </a:p>
        </p:txBody>
      </p:sp>
      <p:grpSp>
        <p:nvGrpSpPr>
          <p:cNvPr id="3" name="object 3"/>
          <p:cNvGrpSpPr/>
          <p:nvPr/>
        </p:nvGrpSpPr>
        <p:grpSpPr>
          <a:xfrm>
            <a:off x="-7620" y="1010411"/>
            <a:ext cx="12207240" cy="60960"/>
            <a:chOff x="-7620" y="1010411"/>
            <a:chExt cx="12207240" cy="60960"/>
          </a:xfrm>
        </p:grpSpPr>
        <p:sp>
          <p:nvSpPr>
            <p:cNvPr id="4" name="object 4"/>
            <p:cNvSpPr/>
            <p:nvPr/>
          </p:nvSpPr>
          <p:spPr>
            <a:xfrm>
              <a:off x="0" y="1018031"/>
              <a:ext cx="12192000" cy="45720"/>
            </a:xfrm>
            <a:custGeom>
              <a:avLst/>
              <a:gdLst/>
              <a:ahLst/>
              <a:cxnLst/>
              <a:rect l="l" t="t" r="r" b="b"/>
              <a:pathLst>
                <a:path w="12192000" h="45719">
                  <a:moveTo>
                    <a:pt x="12192000" y="0"/>
                  </a:moveTo>
                  <a:lnTo>
                    <a:pt x="0" y="0"/>
                  </a:lnTo>
                  <a:lnTo>
                    <a:pt x="0" y="45720"/>
                  </a:lnTo>
                  <a:lnTo>
                    <a:pt x="12192000" y="45720"/>
                  </a:lnTo>
                  <a:lnTo>
                    <a:pt x="12192000" y="0"/>
                  </a:lnTo>
                  <a:close/>
                </a:path>
              </a:pathLst>
            </a:custGeom>
            <a:solidFill>
              <a:srgbClr val="9DBEB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0" y="1018031"/>
              <a:ext cx="12192000" cy="45720"/>
            </a:xfrm>
            <a:custGeom>
              <a:avLst/>
              <a:gdLst/>
              <a:ahLst/>
              <a:cxnLst/>
              <a:rect l="l" t="t" r="r" b="b"/>
              <a:pathLst>
                <a:path w="12192000" h="45719">
                  <a:moveTo>
                    <a:pt x="0" y="45720"/>
                  </a:moveTo>
                  <a:lnTo>
                    <a:pt x="12192000" y="45720"/>
                  </a:lnTo>
                  <a:lnTo>
                    <a:pt x="12192000" y="0"/>
                  </a:lnTo>
                  <a:lnTo>
                    <a:pt x="0" y="0"/>
                  </a:lnTo>
                  <a:lnTo>
                    <a:pt x="0" y="45720"/>
                  </a:lnTo>
                  <a:close/>
                </a:path>
              </a:pathLst>
            </a:custGeom>
            <a:ln w="15240">
              <a:solidFill>
                <a:srgbClr val="718B8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/>
          <p:cNvSpPr txBox="1"/>
          <p:nvPr/>
        </p:nvSpPr>
        <p:spPr>
          <a:xfrm>
            <a:off x="662127" y="1356486"/>
            <a:ext cx="5918835" cy="24949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147320">
              <a:lnSpc>
                <a:spcPct val="100000"/>
              </a:lnSpc>
              <a:spcBef>
                <a:spcPts val="100"/>
              </a:spcBef>
            </a:pPr>
            <a:r>
              <a:rPr sz="1800" spc="-10" dirty="0">
                <a:latin typeface="Calibri"/>
                <a:cs typeface="Calibri"/>
              </a:rPr>
              <a:t>Harmony</a:t>
            </a:r>
            <a:r>
              <a:rPr sz="1800" spc="1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involves</a:t>
            </a:r>
            <a:r>
              <a:rPr sz="1800" spc="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the</a:t>
            </a:r>
            <a:r>
              <a:rPr sz="1800" spc="15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selection/design</a:t>
            </a:r>
            <a:r>
              <a:rPr sz="1800" spc="25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of</a:t>
            </a:r>
            <a:r>
              <a:rPr sz="1800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elements</a:t>
            </a:r>
            <a:r>
              <a:rPr sz="1800" spc="10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that</a:t>
            </a:r>
            <a:r>
              <a:rPr sz="1800" spc="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share </a:t>
            </a:r>
            <a:r>
              <a:rPr sz="1800" spc="-39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a</a:t>
            </a:r>
            <a:r>
              <a:rPr sz="1800" spc="-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common</a:t>
            </a:r>
            <a:r>
              <a:rPr sz="1800" spc="10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trait,</a:t>
            </a:r>
            <a:r>
              <a:rPr sz="1800" spc="10" dirty="0">
                <a:latin typeface="Calibri"/>
                <a:cs typeface="Calibri"/>
              </a:rPr>
              <a:t> </a:t>
            </a:r>
            <a:r>
              <a:rPr sz="1800" spc="-30" dirty="0">
                <a:latin typeface="Calibri"/>
                <a:cs typeface="Calibri"/>
              </a:rPr>
              <a:t>however,</a:t>
            </a:r>
            <a:r>
              <a:rPr sz="1800" spc="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Harmony</a:t>
            </a:r>
            <a:r>
              <a:rPr sz="1800" spc="2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becomes</a:t>
            </a:r>
            <a:r>
              <a:rPr sz="1800" spc="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monotony </a:t>
            </a:r>
            <a:r>
              <a:rPr sz="1800" spc="-5" dirty="0">
                <a:latin typeface="Calibri"/>
                <a:cs typeface="Calibri"/>
              </a:rPr>
              <a:t> without</a:t>
            </a:r>
            <a:r>
              <a:rPr sz="1800" spc="10" dirty="0">
                <a:latin typeface="Calibri"/>
                <a:cs typeface="Calibri"/>
              </a:rPr>
              <a:t> </a:t>
            </a:r>
            <a:r>
              <a:rPr sz="1800" spc="-35" dirty="0">
                <a:latin typeface="Calibri"/>
                <a:cs typeface="Calibri"/>
              </a:rPr>
              <a:t>Variety.</a:t>
            </a:r>
            <a:endParaRPr sz="18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1750">
              <a:latin typeface="Calibri"/>
              <a:cs typeface="Calibri"/>
            </a:endParaRPr>
          </a:p>
          <a:p>
            <a:pPr marL="12700" marR="5080">
              <a:lnSpc>
                <a:spcPct val="100000"/>
              </a:lnSpc>
            </a:pPr>
            <a:r>
              <a:rPr sz="1800" spc="-5" dirty="0">
                <a:latin typeface="Calibri"/>
                <a:cs typeface="Calibri"/>
              </a:rPr>
              <a:t>The</a:t>
            </a:r>
            <a:r>
              <a:rPr sz="1800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repetition</a:t>
            </a:r>
            <a:r>
              <a:rPr sz="1800" spc="20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of</a:t>
            </a:r>
            <a:r>
              <a:rPr sz="1800" spc="10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design</a:t>
            </a:r>
            <a:r>
              <a:rPr sz="1800" spc="5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element</a:t>
            </a:r>
            <a:r>
              <a:rPr sz="1800" dirty="0">
                <a:latin typeface="Calibri"/>
                <a:cs typeface="Calibri"/>
              </a:rPr>
              <a:t> </a:t>
            </a:r>
            <a:r>
              <a:rPr sz="1800" spc="-20" dirty="0">
                <a:latin typeface="Calibri"/>
                <a:cs typeface="Calibri"/>
              </a:rPr>
              <a:t>like</a:t>
            </a:r>
            <a:r>
              <a:rPr sz="1800" spc="1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colour</a:t>
            </a:r>
            <a:r>
              <a:rPr sz="1800" spc="25" dirty="0">
                <a:latin typeface="Calibri"/>
                <a:cs typeface="Calibri"/>
              </a:rPr>
              <a:t> </a:t>
            </a:r>
            <a:r>
              <a:rPr sz="1800" spc="-15" dirty="0">
                <a:latin typeface="Calibri"/>
                <a:cs typeface="Calibri"/>
              </a:rPr>
              <a:t>texture</a:t>
            </a:r>
            <a:r>
              <a:rPr sz="1800" spc="1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,</a:t>
            </a:r>
            <a:r>
              <a:rPr sz="1800" spc="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shape</a:t>
            </a:r>
            <a:r>
              <a:rPr sz="1800" spc="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and </a:t>
            </a:r>
            <a:r>
              <a:rPr sz="1800" spc="-390" dirty="0">
                <a:latin typeface="Calibri"/>
                <a:cs typeface="Calibri"/>
              </a:rPr>
              <a:t> </a:t>
            </a:r>
            <a:r>
              <a:rPr sz="1800" spc="-15" dirty="0">
                <a:latin typeface="Calibri"/>
                <a:cs typeface="Calibri"/>
              </a:rPr>
              <a:t>form</a:t>
            </a:r>
            <a:r>
              <a:rPr sz="1800" spc="-10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is</a:t>
            </a:r>
            <a:r>
              <a:rPr sz="1800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one</a:t>
            </a:r>
            <a:r>
              <a:rPr sz="1800" spc="10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of </a:t>
            </a:r>
            <a:r>
              <a:rPr sz="1800" dirty="0">
                <a:latin typeface="Calibri"/>
                <a:cs typeface="Calibri"/>
              </a:rPr>
              <a:t>the</a:t>
            </a:r>
            <a:r>
              <a:rPr sz="1800" spc="15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easiest</a:t>
            </a:r>
            <a:r>
              <a:rPr sz="1800" spc="-15" dirty="0">
                <a:latin typeface="Calibri"/>
                <a:cs typeface="Calibri"/>
              </a:rPr>
              <a:t> </a:t>
            </a:r>
            <a:r>
              <a:rPr sz="1800" spc="-25" dirty="0">
                <a:latin typeface="Calibri"/>
                <a:cs typeface="Calibri"/>
              </a:rPr>
              <a:t>way</a:t>
            </a:r>
            <a:r>
              <a:rPr sz="1800" spc="10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to</a:t>
            </a:r>
            <a:r>
              <a:rPr sz="1800" spc="-5" dirty="0">
                <a:latin typeface="Calibri"/>
                <a:cs typeface="Calibri"/>
              </a:rPr>
              <a:t> achieve</a:t>
            </a:r>
            <a:r>
              <a:rPr sz="1800" spc="15" dirty="0">
                <a:latin typeface="Calibri"/>
                <a:cs typeface="Calibri"/>
              </a:rPr>
              <a:t> </a:t>
            </a:r>
            <a:r>
              <a:rPr sz="1800" spc="-25" dirty="0">
                <a:latin typeface="Calibri"/>
                <a:cs typeface="Calibri"/>
              </a:rPr>
              <a:t>Harmony.</a:t>
            </a:r>
            <a:endParaRPr sz="18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175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z="1800" spc="-10" dirty="0">
                <a:latin typeface="Calibri"/>
                <a:cs typeface="Calibri"/>
              </a:rPr>
              <a:t>Repetition</a:t>
            </a:r>
            <a:r>
              <a:rPr sz="1800" spc="20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of</a:t>
            </a:r>
            <a:r>
              <a:rPr sz="1800" spc="10" dirty="0">
                <a:latin typeface="Calibri"/>
                <a:cs typeface="Calibri"/>
              </a:rPr>
              <a:t> </a:t>
            </a:r>
            <a:r>
              <a:rPr sz="1800" spc="-15" dirty="0">
                <a:latin typeface="Calibri"/>
                <a:cs typeface="Calibri"/>
              </a:rPr>
              <a:t>form</a:t>
            </a:r>
            <a:r>
              <a:rPr sz="1800" spc="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can</a:t>
            </a:r>
            <a:r>
              <a:rPr sz="1800" spc="10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be</a:t>
            </a:r>
            <a:r>
              <a:rPr sz="1800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used </a:t>
            </a:r>
            <a:r>
              <a:rPr sz="1800" spc="-10" dirty="0">
                <a:latin typeface="Calibri"/>
                <a:cs typeface="Calibri"/>
              </a:rPr>
              <a:t>to</a:t>
            </a:r>
            <a:r>
              <a:rPr sz="1800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produce</a:t>
            </a:r>
            <a:r>
              <a:rPr sz="1800" spc="15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rhythm</a:t>
            </a:r>
            <a:r>
              <a:rPr sz="1800" spc="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and</a:t>
            </a:r>
            <a:endParaRPr sz="18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1800" spc="-25" dirty="0">
                <a:latin typeface="Calibri"/>
                <a:cs typeface="Calibri"/>
              </a:rPr>
              <a:t>Harmony.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662127" y="4100321"/>
            <a:ext cx="5271135" cy="19462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3209290">
              <a:lnSpc>
                <a:spcPct val="100000"/>
              </a:lnSpc>
              <a:spcBef>
                <a:spcPts val="100"/>
              </a:spcBef>
            </a:pPr>
            <a:r>
              <a:rPr sz="1800" spc="-5" dirty="0">
                <a:latin typeface="Calibri"/>
                <a:cs typeface="Calibri"/>
              </a:rPr>
              <a:t>Common </a:t>
            </a:r>
            <a:r>
              <a:rPr sz="1800" spc="-10" dirty="0">
                <a:latin typeface="Calibri"/>
                <a:cs typeface="Calibri"/>
              </a:rPr>
              <a:t>traits can </a:t>
            </a:r>
            <a:r>
              <a:rPr sz="1800" spc="-5" dirty="0">
                <a:latin typeface="Calibri"/>
                <a:cs typeface="Calibri"/>
              </a:rPr>
              <a:t>be </a:t>
            </a:r>
            <a:r>
              <a:rPr sz="1800" spc="-39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orientation</a:t>
            </a:r>
            <a:endParaRPr sz="1800">
              <a:latin typeface="Calibri"/>
              <a:cs typeface="Calibri"/>
            </a:endParaRPr>
          </a:p>
          <a:p>
            <a:pPr marL="12700" marR="4271645">
              <a:lnSpc>
                <a:spcPct val="100000"/>
              </a:lnSpc>
            </a:pPr>
            <a:r>
              <a:rPr sz="1800" spc="-15" dirty="0">
                <a:latin typeface="Calibri"/>
                <a:cs typeface="Calibri"/>
              </a:rPr>
              <a:t>colors</a:t>
            </a:r>
            <a:r>
              <a:rPr sz="1800" spc="-5" dirty="0">
                <a:latin typeface="Calibri"/>
                <a:cs typeface="Calibri"/>
              </a:rPr>
              <a:t> or </a:t>
            </a:r>
            <a:r>
              <a:rPr sz="1800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values </a:t>
            </a:r>
            <a:r>
              <a:rPr sz="1800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s</a:t>
            </a:r>
            <a:r>
              <a:rPr sz="1800" spc="5" dirty="0">
                <a:latin typeface="Calibri"/>
                <a:cs typeface="Calibri"/>
              </a:rPr>
              <a:t>h</a:t>
            </a:r>
            <a:r>
              <a:rPr sz="1800" dirty="0">
                <a:latin typeface="Calibri"/>
                <a:cs typeface="Calibri"/>
              </a:rPr>
              <a:t>ap</a:t>
            </a:r>
            <a:r>
              <a:rPr sz="1800" spc="5" dirty="0">
                <a:latin typeface="Calibri"/>
                <a:cs typeface="Calibri"/>
              </a:rPr>
              <a:t>e</a:t>
            </a:r>
            <a:r>
              <a:rPr sz="1800" spc="-35" dirty="0">
                <a:latin typeface="Calibri"/>
                <a:cs typeface="Calibri"/>
              </a:rPr>
              <a:t>/</a:t>
            </a:r>
            <a:r>
              <a:rPr sz="1800" spc="-5" dirty="0">
                <a:latin typeface="Calibri"/>
                <a:cs typeface="Calibri"/>
              </a:rPr>
              <a:t>si</a:t>
            </a:r>
            <a:r>
              <a:rPr sz="1800" spc="-45" dirty="0">
                <a:latin typeface="Calibri"/>
                <a:cs typeface="Calibri"/>
              </a:rPr>
              <a:t>z</a:t>
            </a:r>
            <a:r>
              <a:rPr sz="1800" dirty="0">
                <a:latin typeface="Calibri"/>
                <a:cs typeface="Calibri"/>
              </a:rPr>
              <a:t>e  </a:t>
            </a:r>
            <a:r>
              <a:rPr sz="1800" spc="-10" dirty="0">
                <a:latin typeface="Calibri"/>
                <a:cs typeface="Calibri"/>
              </a:rPr>
              <a:t>materials</a:t>
            </a:r>
            <a:endParaRPr sz="18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1800" spc="-10" dirty="0">
                <a:latin typeface="Calibri"/>
                <a:cs typeface="Calibri"/>
              </a:rPr>
              <a:t>variety:</a:t>
            </a:r>
            <a:r>
              <a:rPr sz="1800" dirty="0">
                <a:latin typeface="Calibri"/>
                <a:cs typeface="Calibri"/>
              </a:rPr>
              <a:t> the </a:t>
            </a:r>
            <a:r>
              <a:rPr sz="1800" spc="-10" dirty="0">
                <a:latin typeface="Calibri"/>
                <a:cs typeface="Calibri"/>
              </a:rPr>
              <a:t>extent</a:t>
            </a:r>
            <a:r>
              <a:rPr sz="1800" spc="5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of </a:t>
            </a:r>
            <a:r>
              <a:rPr sz="1800" dirty="0">
                <a:latin typeface="Calibri"/>
                <a:cs typeface="Calibri"/>
              </a:rPr>
              <a:t>the</a:t>
            </a:r>
            <a:r>
              <a:rPr sz="1800" spc="1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differences</a:t>
            </a:r>
            <a:r>
              <a:rPr sz="1800" spc="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in</a:t>
            </a:r>
            <a:r>
              <a:rPr sz="1800" spc="10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design</a:t>
            </a:r>
            <a:r>
              <a:rPr sz="1800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elements.</a:t>
            </a:r>
            <a:endParaRPr sz="1800">
              <a:latin typeface="Calibri"/>
              <a:cs typeface="Calibri"/>
            </a:endParaRPr>
          </a:p>
        </p:txBody>
      </p:sp>
      <p:pic>
        <p:nvPicPr>
          <p:cNvPr id="8" name="object 8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922007" y="1178052"/>
            <a:ext cx="5077967" cy="2708148"/>
          </a:xfrm>
          <a:prstGeom prst="rect">
            <a:avLst/>
          </a:prstGeom>
        </p:spPr>
      </p:pic>
      <p:sp>
        <p:nvSpPr>
          <p:cNvPr id="9" name="object 9"/>
          <p:cNvSpPr txBox="1"/>
          <p:nvPr/>
        </p:nvSpPr>
        <p:spPr>
          <a:xfrm>
            <a:off x="7129653" y="4215765"/>
            <a:ext cx="4837430" cy="84899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just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Calibri"/>
                <a:cs typeface="Calibri"/>
              </a:rPr>
              <a:t>John </a:t>
            </a:r>
            <a:r>
              <a:rPr sz="1800" spc="-5" dirty="0">
                <a:latin typeface="Calibri"/>
                <a:cs typeface="Calibri"/>
              </a:rPr>
              <a:t>Curtin School of Medical </a:t>
            </a:r>
            <a:r>
              <a:rPr sz="1800" spc="-10" dirty="0">
                <a:latin typeface="Calibri"/>
                <a:cs typeface="Calibri"/>
              </a:rPr>
              <a:t>Research </a:t>
            </a:r>
            <a:r>
              <a:rPr sz="1800" spc="-5" dirty="0">
                <a:latin typeface="Calibri"/>
                <a:cs typeface="Calibri"/>
              </a:rPr>
              <a:t>building, by </a:t>
            </a:r>
            <a:r>
              <a:rPr sz="1800" spc="-395" dirty="0">
                <a:latin typeface="Calibri"/>
                <a:cs typeface="Calibri"/>
              </a:rPr>
              <a:t> </a:t>
            </a:r>
            <a:r>
              <a:rPr sz="1800" spc="-25" dirty="0">
                <a:latin typeface="Calibri"/>
                <a:cs typeface="Calibri"/>
              </a:rPr>
              <a:t>Lyons </a:t>
            </a:r>
            <a:r>
              <a:rPr sz="1800" spc="-10" dirty="0">
                <a:latin typeface="Calibri"/>
                <a:cs typeface="Calibri"/>
              </a:rPr>
              <a:t>Architecture, </a:t>
            </a:r>
            <a:r>
              <a:rPr sz="1800" spc="-5" dirty="0">
                <a:latin typeface="Calibri"/>
                <a:cs typeface="Calibri"/>
              </a:rPr>
              <a:t>in </a:t>
            </a:r>
            <a:r>
              <a:rPr sz="1800" spc="-10" dirty="0">
                <a:latin typeface="Calibri"/>
                <a:cs typeface="Calibri"/>
              </a:rPr>
              <a:t>Australian </a:t>
            </a:r>
            <a:r>
              <a:rPr sz="1800" spc="-5" dirty="0">
                <a:latin typeface="Calibri"/>
                <a:cs typeface="Calibri"/>
              </a:rPr>
              <a:t>National </a:t>
            </a:r>
            <a:r>
              <a:rPr sz="1800" spc="-10" dirty="0">
                <a:latin typeface="Calibri"/>
                <a:cs typeface="Calibri"/>
              </a:rPr>
              <a:t>University </a:t>
            </a:r>
            <a:r>
              <a:rPr sz="1800" spc="-395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campus</a:t>
            </a:r>
            <a:r>
              <a:rPr sz="1800" dirty="0">
                <a:latin typeface="Calibri"/>
                <a:cs typeface="Calibri"/>
              </a:rPr>
              <a:t> .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7129653" y="5313426"/>
            <a:ext cx="457390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10" dirty="0">
                <a:latin typeface="Calibri"/>
                <a:cs typeface="Calibri"/>
              </a:rPr>
              <a:t>Shows</a:t>
            </a:r>
            <a:r>
              <a:rPr sz="1800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Harmony</a:t>
            </a:r>
            <a:r>
              <a:rPr sz="1800" spc="10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through</a:t>
            </a:r>
            <a:r>
              <a:rPr sz="1800" spc="10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Rhythm</a:t>
            </a:r>
            <a:r>
              <a:rPr sz="1800" dirty="0">
                <a:latin typeface="Calibri"/>
                <a:cs typeface="Calibri"/>
              </a:rPr>
              <a:t> and</a:t>
            </a:r>
            <a:r>
              <a:rPr sz="1800" spc="10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Repetition.</a:t>
            </a:r>
            <a:endParaRPr sz="1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819403" y="401828"/>
            <a:ext cx="325374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-5" dirty="0"/>
              <a:t>Principles</a:t>
            </a:r>
            <a:r>
              <a:rPr sz="2400" spc="-20" dirty="0"/>
              <a:t> </a:t>
            </a:r>
            <a:r>
              <a:rPr sz="2400" dirty="0"/>
              <a:t>of</a:t>
            </a:r>
            <a:r>
              <a:rPr sz="2400" spc="-20" dirty="0"/>
              <a:t> </a:t>
            </a:r>
            <a:r>
              <a:rPr sz="2400" spc="-5" dirty="0"/>
              <a:t>Composition</a:t>
            </a:r>
            <a:endParaRPr sz="2400"/>
          </a:p>
        </p:txBody>
      </p:sp>
      <p:sp>
        <p:nvSpPr>
          <p:cNvPr id="3" name="object 3"/>
          <p:cNvSpPr txBox="1"/>
          <p:nvPr/>
        </p:nvSpPr>
        <p:spPr>
          <a:xfrm>
            <a:off x="890422" y="1086993"/>
            <a:ext cx="2348865" cy="50190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151130">
              <a:lnSpc>
                <a:spcPct val="140100"/>
              </a:lnSpc>
              <a:spcBef>
                <a:spcPts val="95"/>
              </a:spcBef>
            </a:pPr>
            <a:r>
              <a:rPr sz="1800" b="1" dirty="0">
                <a:solidFill>
                  <a:srgbClr val="FF0000"/>
                </a:solidFill>
                <a:latin typeface="Calibri"/>
                <a:cs typeface="Calibri"/>
              </a:rPr>
              <a:t>UNITY / </a:t>
            </a:r>
            <a:r>
              <a:rPr sz="1800" b="1" spc="-10" dirty="0">
                <a:solidFill>
                  <a:srgbClr val="FF0000"/>
                </a:solidFill>
                <a:latin typeface="Calibri"/>
                <a:cs typeface="Calibri"/>
              </a:rPr>
              <a:t>DUALITY </a:t>
            </a:r>
            <a:r>
              <a:rPr sz="1800" b="1" spc="-5" dirty="0">
                <a:solidFill>
                  <a:srgbClr val="FF0000"/>
                </a:solidFill>
                <a:latin typeface="Calibri"/>
                <a:cs typeface="Calibri"/>
              </a:rPr>
              <a:t> RHYTHM</a:t>
            </a:r>
            <a:r>
              <a:rPr sz="1800" b="1" spc="-2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1800" b="1" dirty="0">
                <a:solidFill>
                  <a:srgbClr val="FF0000"/>
                </a:solidFill>
                <a:latin typeface="Calibri"/>
                <a:cs typeface="Calibri"/>
              </a:rPr>
              <a:t>/</a:t>
            </a:r>
            <a:r>
              <a:rPr sz="1800" b="1" spc="-2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1800" b="1" spc="-5" dirty="0">
                <a:solidFill>
                  <a:srgbClr val="FF0000"/>
                </a:solidFill>
                <a:latin typeface="Calibri"/>
                <a:cs typeface="Calibri"/>
              </a:rPr>
              <a:t>REPETITION </a:t>
            </a:r>
            <a:r>
              <a:rPr sz="1800" b="1" spc="-39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1800" b="1" spc="-5" dirty="0">
                <a:solidFill>
                  <a:srgbClr val="FF0000"/>
                </a:solidFill>
                <a:latin typeface="Calibri"/>
                <a:cs typeface="Calibri"/>
              </a:rPr>
              <a:t>SCALE</a:t>
            </a:r>
            <a:endParaRPr sz="1800">
              <a:latin typeface="Calibri"/>
              <a:cs typeface="Calibri"/>
            </a:endParaRPr>
          </a:p>
          <a:p>
            <a:pPr marL="12700" marR="1045210">
              <a:lnSpc>
                <a:spcPct val="140000"/>
              </a:lnSpc>
            </a:pPr>
            <a:r>
              <a:rPr sz="1800" b="1" spc="-5" dirty="0">
                <a:latin typeface="Calibri"/>
                <a:cs typeface="Calibri"/>
              </a:rPr>
              <a:t>P</a:t>
            </a:r>
            <a:r>
              <a:rPr sz="1800" b="1" spc="-15" dirty="0">
                <a:latin typeface="Calibri"/>
                <a:cs typeface="Calibri"/>
              </a:rPr>
              <a:t>R</a:t>
            </a:r>
            <a:r>
              <a:rPr sz="1800" b="1" spc="-5" dirty="0">
                <a:latin typeface="Calibri"/>
                <a:cs typeface="Calibri"/>
              </a:rPr>
              <a:t>OP</a:t>
            </a:r>
            <a:r>
              <a:rPr sz="1800" b="1" spc="-10" dirty="0">
                <a:latin typeface="Calibri"/>
                <a:cs typeface="Calibri"/>
              </a:rPr>
              <a:t>O</a:t>
            </a:r>
            <a:r>
              <a:rPr sz="1800" b="1" spc="-20" dirty="0">
                <a:latin typeface="Calibri"/>
                <a:cs typeface="Calibri"/>
              </a:rPr>
              <a:t>R</a:t>
            </a:r>
            <a:r>
              <a:rPr sz="1800" b="1" spc="-5" dirty="0">
                <a:latin typeface="Calibri"/>
                <a:cs typeface="Calibri"/>
              </a:rPr>
              <a:t>TI</a:t>
            </a:r>
            <a:r>
              <a:rPr sz="1800" b="1" spc="-10" dirty="0">
                <a:latin typeface="Calibri"/>
                <a:cs typeface="Calibri"/>
              </a:rPr>
              <a:t>O</a:t>
            </a:r>
            <a:r>
              <a:rPr sz="1800" b="1" dirty="0">
                <a:latin typeface="Calibri"/>
                <a:cs typeface="Calibri"/>
              </a:rPr>
              <a:t>N  </a:t>
            </a:r>
            <a:r>
              <a:rPr sz="1800" b="1" spc="-10" dirty="0">
                <a:solidFill>
                  <a:srgbClr val="FF0000"/>
                </a:solidFill>
                <a:latin typeface="Calibri"/>
                <a:cs typeface="Calibri"/>
              </a:rPr>
              <a:t>CONTRAST</a:t>
            </a:r>
            <a:endParaRPr sz="1800">
              <a:latin typeface="Calibri"/>
              <a:cs typeface="Calibri"/>
            </a:endParaRPr>
          </a:p>
          <a:p>
            <a:pPr marL="12700" marR="208915">
              <a:lnSpc>
                <a:spcPts val="3030"/>
              </a:lnSpc>
              <a:spcBef>
                <a:spcPts val="240"/>
              </a:spcBef>
            </a:pPr>
            <a:r>
              <a:rPr sz="1800" b="1" spc="-5" dirty="0">
                <a:solidFill>
                  <a:srgbClr val="FF0000"/>
                </a:solidFill>
                <a:latin typeface="Calibri"/>
                <a:cs typeface="Calibri"/>
              </a:rPr>
              <a:t>BALANCE</a:t>
            </a:r>
            <a:r>
              <a:rPr sz="1800" b="1" spc="-4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1800" b="1" dirty="0">
                <a:solidFill>
                  <a:srgbClr val="FF0000"/>
                </a:solidFill>
                <a:latin typeface="Calibri"/>
                <a:cs typeface="Calibri"/>
              </a:rPr>
              <a:t>/</a:t>
            </a:r>
            <a:r>
              <a:rPr sz="1800" b="1" spc="-3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1800" b="1" spc="-5" dirty="0">
                <a:solidFill>
                  <a:srgbClr val="FF0000"/>
                </a:solidFill>
                <a:latin typeface="Calibri"/>
                <a:cs typeface="Calibri"/>
              </a:rPr>
              <a:t>HARMONY </a:t>
            </a:r>
            <a:r>
              <a:rPr sz="1800" b="1" spc="-39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1800" b="1" spc="-25" dirty="0">
                <a:solidFill>
                  <a:srgbClr val="FF0000"/>
                </a:solidFill>
                <a:latin typeface="Calibri"/>
                <a:cs typeface="Calibri"/>
              </a:rPr>
              <a:t>VITALITY</a:t>
            </a:r>
            <a:endParaRPr sz="18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615"/>
              </a:spcBef>
            </a:pPr>
            <a:r>
              <a:rPr sz="1800" b="1" spc="-10" dirty="0">
                <a:latin typeface="Calibri"/>
                <a:cs typeface="Calibri"/>
              </a:rPr>
              <a:t>DYNAMISM</a:t>
            </a:r>
            <a:endParaRPr sz="1800">
              <a:latin typeface="Calibri"/>
              <a:cs typeface="Calibri"/>
            </a:endParaRPr>
          </a:p>
          <a:p>
            <a:pPr marL="12700" marR="5080">
              <a:lnSpc>
                <a:spcPct val="140000"/>
              </a:lnSpc>
            </a:pPr>
            <a:r>
              <a:rPr sz="1800" b="1" spc="-10" dirty="0">
                <a:solidFill>
                  <a:srgbClr val="FF0000"/>
                </a:solidFill>
                <a:latin typeface="Calibri"/>
                <a:cs typeface="Calibri"/>
              </a:rPr>
              <a:t>RESTRAINT </a:t>
            </a:r>
            <a:r>
              <a:rPr sz="1800" b="1" dirty="0">
                <a:solidFill>
                  <a:srgbClr val="FF0000"/>
                </a:solidFill>
                <a:latin typeface="Calibri"/>
                <a:cs typeface="Calibri"/>
              </a:rPr>
              <a:t>/ </a:t>
            </a:r>
            <a:r>
              <a:rPr sz="1800" b="1" spc="-5" dirty="0">
                <a:solidFill>
                  <a:srgbClr val="FF0000"/>
                </a:solidFill>
                <a:latin typeface="Calibri"/>
                <a:cs typeface="Calibri"/>
              </a:rPr>
              <a:t>REPOSE </a:t>
            </a:r>
            <a:r>
              <a:rPr sz="1800" b="1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1800" b="1" spc="-5" dirty="0">
                <a:solidFill>
                  <a:srgbClr val="FF0000"/>
                </a:solidFill>
                <a:latin typeface="Calibri"/>
                <a:cs typeface="Calibri"/>
              </a:rPr>
              <a:t>DEFINITION</a:t>
            </a:r>
            <a:r>
              <a:rPr sz="1800" b="1" spc="-4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1800" b="1" dirty="0">
                <a:solidFill>
                  <a:srgbClr val="FF0000"/>
                </a:solidFill>
                <a:latin typeface="Calibri"/>
                <a:cs typeface="Calibri"/>
              </a:rPr>
              <a:t>/</a:t>
            </a:r>
            <a:r>
              <a:rPr sz="1800" b="1" spc="-10" dirty="0">
                <a:solidFill>
                  <a:srgbClr val="FF0000"/>
                </a:solidFill>
                <a:latin typeface="Calibri"/>
                <a:cs typeface="Calibri"/>
              </a:rPr>
              <a:t> STRENGTH </a:t>
            </a:r>
            <a:r>
              <a:rPr sz="1800" b="1" spc="-39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1800" b="1" spc="-25" dirty="0">
                <a:solidFill>
                  <a:srgbClr val="FF0000"/>
                </a:solidFill>
                <a:latin typeface="Calibri"/>
                <a:cs typeface="Calibri"/>
              </a:rPr>
              <a:t>ACCENTUATION </a:t>
            </a:r>
            <a:r>
              <a:rPr sz="1800" b="1" spc="-2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1800" b="1" spc="-5" dirty="0">
                <a:solidFill>
                  <a:srgbClr val="FF0000"/>
                </a:solidFill>
                <a:latin typeface="Calibri"/>
                <a:cs typeface="Calibri"/>
              </a:rPr>
              <a:t>HIERARCHY</a:t>
            </a:r>
            <a:endParaRPr sz="18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865"/>
              </a:spcBef>
            </a:pPr>
            <a:r>
              <a:rPr sz="1800" b="1" spc="-25" dirty="0">
                <a:latin typeface="Calibri"/>
                <a:cs typeface="Calibri"/>
              </a:rPr>
              <a:t>GRADATION</a:t>
            </a:r>
            <a:endParaRPr sz="1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49223" y="262127"/>
            <a:ext cx="4572000" cy="2572512"/>
          </a:xfrm>
          <a:prstGeom prst="rect">
            <a:avLst/>
          </a:prstGeom>
        </p:spPr>
      </p:pic>
      <p:sp>
        <p:nvSpPr>
          <p:cNvPr id="3" name="object 3"/>
          <p:cNvSpPr txBox="1"/>
          <p:nvPr/>
        </p:nvSpPr>
        <p:spPr>
          <a:xfrm>
            <a:off x="957783" y="3187395"/>
            <a:ext cx="1767839" cy="3003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10" dirty="0">
                <a:latin typeface="Calibri"/>
                <a:cs typeface="Calibri"/>
              </a:rPr>
              <a:t>Parthenon,</a:t>
            </a:r>
            <a:r>
              <a:rPr sz="1800" spc="-45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Greece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957783" y="3736594"/>
            <a:ext cx="4554855" cy="19462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800" spc="-10" dirty="0">
                <a:latin typeface="Calibri"/>
                <a:cs typeface="Calibri"/>
              </a:rPr>
              <a:t>Where</a:t>
            </a:r>
            <a:r>
              <a:rPr sz="1800" spc="10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every</a:t>
            </a:r>
            <a:r>
              <a:rPr sz="1800" spc="-10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element</a:t>
            </a:r>
            <a:r>
              <a:rPr sz="1800" spc="5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is in</a:t>
            </a:r>
            <a:r>
              <a:rPr sz="1800" spc="10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agreement</a:t>
            </a:r>
            <a:r>
              <a:rPr sz="1800" spc="-10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with</a:t>
            </a:r>
            <a:r>
              <a:rPr sz="1800" spc="10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other </a:t>
            </a:r>
            <a:r>
              <a:rPr sz="1800" spc="-39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and</a:t>
            </a:r>
            <a:r>
              <a:rPr sz="1800" spc="10" dirty="0">
                <a:latin typeface="Calibri"/>
                <a:cs typeface="Calibri"/>
              </a:rPr>
              <a:t> </a:t>
            </a:r>
            <a:r>
              <a:rPr sz="1800" spc="-15" dirty="0">
                <a:latin typeface="Calibri"/>
                <a:cs typeface="Calibri"/>
              </a:rPr>
              <a:t>make</a:t>
            </a:r>
            <a:r>
              <a:rPr sz="1800" spc="-10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unified</a:t>
            </a:r>
            <a:r>
              <a:rPr sz="1800" spc="2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composition.</a:t>
            </a:r>
            <a:endParaRPr sz="1800">
              <a:latin typeface="Calibri"/>
              <a:cs typeface="Calibri"/>
            </a:endParaRPr>
          </a:p>
          <a:p>
            <a:pPr marL="12700" marR="2088514">
              <a:lnSpc>
                <a:spcPct val="100000"/>
              </a:lnSpc>
            </a:pPr>
            <a:r>
              <a:rPr sz="1800" spc="-10" dirty="0">
                <a:latin typeface="Calibri"/>
                <a:cs typeface="Calibri"/>
              </a:rPr>
              <a:t>Harmony</a:t>
            </a:r>
            <a:r>
              <a:rPr sz="1800" spc="-5" dirty="0">
                <a:latin typeface="Calibri"/>
                <a:cs typeface="Calibri"/>
              </a:rPr>
              <a:t> by</a:t>
            </a:r>
            <a:r>
              <a:rPr sz="1800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–composition </a:t>
            </a:r>
            <a:r>
              <a:rPr sz="1800" spc="-390" dirty="0">
                <a:latin typeface="Calibri"/>
                <a:cs typeface="Calibri"/>
              </a:rPr>
              <a:t> </a:t>
            </a:r>
            <a:r>
              <a:rPr sz="1800" spc="-35" dirty="0">
                <a:latin typeface="Calibri"/>
                <a:cs typeface="Calibri"/>
              </a:rPr>
              <a:t>Texture</a:t>
            </a:r>
            <a:endParaRPr sz="1800">
              <a:latin typeface="Calibri"/>
              <a:cs typeface="Calibri"/>
            </a:endParaRPr>
          </a:p>
          <a:p>
            <a:pPr marL="12700" marR="3302635">
              <a:lnSpc>
                <a:spcPct val="100000"/>
              </a:lnSpc>
            </a:pPr>
            <a:r>
              <a:rPr sz="1800" spc="-5" dirty="0">
                <a:latin typeface="Calibri"/>
                <a:cs typeface="Calibri"/>
              </a:rPr>
              <a:t>Geometry </a:t>
            </a:r>
            <a:r>
              <a:rPr sz="1800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direction</a:t>
            </a:r>
            <a:r>
              <a:rPr sz="1800" spc="-4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and </a:t>
            </a:r>
            <a:r>
              <a:rPr sz="1800" spc="-39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proportion</a:t>
            </a:r>
            <a:endParaRPr sz="1800">
              <a:latin typeface="Calibri"/>
              <a:cs typeface="Calibri"/>
            </a:endParaRPr>
          </a:p>
        </p:txBody>
      </p:sp>
      <p:pic>
        <p:nvPicPr>
          <p:cNvPr id="5" name="object 5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7306056" y="121920"/>
            <a:ext cx="4762500" cy="3142488"/>
          </a:xfrm>
          <a:prstGeom prst="rect">
            <a:avLst/>
          </a:prstGeom>
        </p:spPr>
      </p:pic>
      <p:sp>
        <p:nvSpPr>
          <p:cNvPr id="6" name="object 6"/>
          <p:cNvSpPr txBox="1"/>
          <p:nvPr/>
        </p:nvSpPr>
        <p:spPr>
          <a:xfrm>
            <a:off x="7303389" y="3247390"/>
            <a:ext cx="4637405" cy="1313180"/>
          </a:xfrm>
          <a:prstGeom prst="rect">
            <a:avLst/>
          </a:prstGeom>
        </p:spPr>
        <p:txBody>
          <a:bodyPr vert="horz" wrap="square" lIns="0" tIns="10731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844"/>
              </a:spcBef>
            </a:pPr>
            <a:r>
              <a:rPr sz="1800" spc="-5" dirty="0">
                <a:latin typeface="Calibri"/>
                <a:cs typeface="Calibri"/>
              </a:rPr>
              <a:t>The</a:t>
            </a:r>
            <a:r>
              <a:rPr sz="1800" spc="5" dirty="0">
                <a:latin typeface="Calibri"/>
                <a:cs typeface="Calibri"/>
              </a:rPr>
              <a:t> </a:t>
            </a:r>
            <a:r>
              <a:rPr sz="1800" b="1" spc="-5" dirty="0">
                <a:latin typeface="Calibri"/>
                <a:cs typeface="Calibri"/>
              </a:rPr>
              <a:t>Lotus</a:t>
            </a:r>
            <a:r>
              <a:rPr sz="1800" b="1" spc="-10" dirty="0">
                <a:latin typeface="Calibri"/>
                <a:cs typeface="Calibri"/>
              </a:rPr>
              <a:t> </a:t>
            </a:r>
            <a:r>
              <a:rPr sz="1800" b="1" spc="-25" dirty="0">
                <a:latin typeface="Calibri"/>
                <a:cs typeface="Calibri"/>
              </a:rPr>
              <a:t>Temple</a:t>
            </a:r>
            <a:r>
              <a:rPr sz="1800" spc="-25" dirty="0">
                <a:latin typeface="Calibri"/>
                <a:cs typeface="Calibri"/>
              </a:rPr>
              <a:t>,</a:t>
            </a:r>
            <a:r>
              <a:rPr sz="1800" spc="-30" dirty="0">
                <a:latin typeface="Calibri"/>
                <a:cs typeface="Calibri"/>
              </a:rPr>
              <a:t> </a:t>
            </a:r>
            <a:r>
              <a:rPr sz="1800" spc="-15" dirty="0">
                <a:latin typeface="Calibri"/>
                <a:cs typeface="Calibri"/>
              </a:rPr>
              <a:t>located</a:t>
            </a:r>
            <a:r>
              <a:rPr sz="1800" spc="20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in</a:t>
            </a:r>
            <a:r>
              <a:rPr sz="1800" spc="10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Delhi,</a:t>
            </a:r>
            <a:endParaRPr sz="1800">
              <a:latin typeface="Calibri"/>
              <a:cs typeface="Calibri"/>
            </a:endParaRPr>
          </a:p>
          <a:p>
            <a:pPr marL="12700" marR="5080">
              <a:lnSpc>
                <a:spcPct val="100000"/>
              </a:lnSpc>
              <a:spcBef>
                <a:spcPts val="750"/>
              </a:spcBef>
            </a:pPr>
            <a:r>
              <a:rPr sz="1800" spc="-5" dirty="0">
                <a:latin typeface="Calibri"/>
                <a:cs typeface="Calibri"/>
              </a:rPr>
              <a:t>The</a:t>
            </a:r>
            <a:r>
              <a:rPr sz="1800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repetition</a:t>
            </a:r>
            <a:r>
              <a:rPr sz="1800" spc="20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of</a:t>
            </a:r>
            <a:r>
              <a:rPr sz="1800" spc="10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design</a:t>
            </a:r>
            <a:r>
              <a:rPr sz="1800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element</a:t>
            </a:r>
            <a:r>
              <a:rPr sz="1800" dirty="0">
                <a:latin typeface="Calibri"/>
                <a:cs typeface="Calibri"/>
              </a:rPr>
              <a:t> </a:t>
            </a:r>
            <a:r>
              <a:rPr sz="1800" spc="-20" dirty="0">
                <a:latin typeface="Calibri"/>
                <a:cs typeface="Calibri"/>
              </a:rPr>
              <a:t>like</a:t>
            </a:r>
            <a:r>
              <a:rPr sz="1800" spc="1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colour </a:t>
            </a:r>
            <a:r>
              <a:rPr sz="1800" spc="-5" dirty="0">
                <a:latin typeface="Calibri"/>
                <a:cs typeface="Calibri"/>
              </a:rPr>
              <a:t> </a:t>
            </a:r>
            <a:r>
              <a:rPr sz="1800" spc="-15" dirty="0">
                <a:latin typeface="Calibri"/>
                <a:cs typeface="Calibri"/>
              </a:rPr>
              <a:t>texture</a:t>
            </a:r>
            <a:r>
              <a:rPr sz="1800" spc="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, shape and</a:t>
            </a:r>
            <a:r>
              <a:rPr sz="1800" spc="-10" dirty="0">
                <a:latin typeface="Calibri"/>
                <a:cs typeface="Calibri"/>
              </a:rPr>
              <a:t> form </a:t>
            </a:r>
            <a:r>
              <a:rPr sz="1800" spc="-5" dirty="0">
                <a:latin typeface="Calibri"/>
                <a:cs typeface="Calibri"/>
              </a:rPr>
              <a:t>is one</a:t>
            </a:r>
            <a:r>
              <a:rPr sz="1800" spc="5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of</a:t>
            </a:r>
            <a:r>
              <a:rPr sz="1800" spc="-1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the</a:t>
            </a:r>
            <a:r>
              <a:rPr sz="1800" spc="10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easiest </a:t>
            </a:r>
            <a:r>
              <a:rPr sz="1800" spc="-25" dirty="0">
                <a:latin typeface="Calibri"/>
                <a:cs typeface="Calibri"/>
              </a:rPr>
              <a:t>way </a:t>
            </a:r>
            <a:r>
              <a:rPr sz="1800" spc="-39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to achieve</a:t>
            </a:r>
            <a:r>
              <a:rPr sz="1800" spc="10" dirty="0">
                <a:latin typeface="Calibri"/>
                <a:cs typeface="Calibri"/>
              </a:rPr>
              <a:t> </a:t>
            </a:r>
            <a:r>
              <a:rPr sz="1800" spc="-25" dirty="0">
                <a:latin typeface="Calibri"/>
                <a:cs typeface="Calibri"/>
              </a:rPr>
              <a:t>Harmony.</a:t>
            </a:r>
            <a:endParaRPr sz="1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04850" y="1163192"/>
            <a:ext cx="9586595" cy="386715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10" dirty="0">
                <a:latin typeface="Calibri"/>
                <a:cs typeface="Calibri"/>
              </a:rPr>
              <a:t>Vitality</a:t>
            </a:r>
            <a:r>
              <a:rPr sz="1800" spc="1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Mean</a:t>
            </a:r>
            <a:r>
              <a:rPr sz="1800" spc="-5" dirty="0">
                <a:latin typeface="Calibri"/>
                <a:cs typeface="Calibri"/>
              </a:rPr>
              <a:t> </a:t>
            </a:r>
            <a:r>
              <a:rPr sz="1800" spc="-20" dirty="0">
                <a:latin typeface="Calibri"/>
                <a:cs typeface="Calibri"/>
              </a:rPr>
              <a:t>Life</a:t>
            </a:r>
            <a:r>
              <a:rPr sz="1800" spc="20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or</a:t>
            </a:r>
            <a:r>
              <a:rPr sz="1800" spc="5" dirty="0">
                <a:latin typeface="Calibri"/>
                <a:cs typeface="Calibri"/>
              </a:rPr>
              <a:t> </a:t>
            </a:r>
            <a:r>
              <a:rPr sz="1800" spc="-20" dirty="0">
                <a:latin typeface="Calibri"/>
                <a:cs typeface="Calibri"/>
              </a:rPr>
              <a:t>Life</a:t>
            </a:r>
            <a:r>
              <a:rPr sz="1800" spc="10" dirty="0">
                <a:latin typeface="Calibri"/>
                <a:cs typeface="Calibri"/>
              </a:rPr>
              <a:t> </a:t>
            </a:r>
            <a:r>
              <a:rPr sz="1800" spc="-15" dirty="0">
                <a:latin typeface="Calibri"/>
                <a:cs typeface="Calibri"/>
              </a:rPr>
              <a:t>force.</a:t>
            </a:r>
            <a:endParaRPr sz="1800">
              <a:latin typeface="Calibri"/>
              <a:cs typeface="Calibri"/>
            </a:endParaRPr>
          </a:p>
          <a:p>
            <a:pPr marL="12700" marR="1097915">
              <a:lnSpc>
                <a:spcPct val="200000"/>
              </a:lnSpc>
            </a:pPr>
            <a:r>
              <a:rPr sz="1800" spc="-10" dirty="0">
                <a:latin typeface="Calibri"/>
                <a:cs typeface="Calibri"/>
              </a:rPr>
              <a:t>Vitality</a:t>
            </a:r>
            <a:r>
              <a:rPr sz="1800" spc="20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signifies</a:t>
            </a:r>
            <a:r>
              <a:rPr sz="1800" spc="5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liveliness</a:t>
            </a:r>
            <a:r>
              <a:rPr sz="1800" spc="1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in</a:t>
            </a:r>
            <a:r>
              <a:rPr sz="1800" spc="10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buildings.</a:t>
            </a:r>
            <a:r>
              <a:rPr sz="1800" dirty="0">
                <a:latin typeface="Calibri"/>
                <a:cs typeface="Calibri"/>
              </a:rPr>
              <a:t> It</a:t>
            </a:r>
            <a:r>
              <a:rPr sz="1800" spc="5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is</a:t>
            </a:r>
            <a:r>
              <a:rPr sz="1800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obtained</a:t>
            </a:r>
            <a:r>
              <a:rPr sz="1800" spc="30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by</a:t>
            </a:r>
            <a:r>
              <a:rPr sz="1800" spc="15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varying</a:t>
            </a:r>
            <a:r>
              <a:rPr sz="1800" spc="-10" dirty="0">
                <a:latin typeface="Calibri"/>
                <a:cs typeface="Calibri"/>
              </a:rPr>
              <a:t> proportion</a:t>
            </a:r>
            <a:r>
              <a:rPr sz="1800" spc="25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of</a:t>
            </a:r>
            <a:r>
              <a:rPr sz="1800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solid</a:t>
            </a:r>
            <a:r>
              <a:rPr sz="1800" spc="1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and</a:t>
            </a:r>
            <a:r>
              <a:rPr sz="1800" spc="20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void. </a:t>
            </a:r>
            <a:r>
              <a:rPr sz="1800" spc="-390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Accentuated</a:t>
            </a:r>
            <a:r>
              <a:rPr sz="1800" spc="15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by</a:t>
            </a:r>
            <a:r>
              <a:rPr sz="1800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cantilevers,</a:t>
            </a:r>
            <a:r>
              <a:rPr sz="1800" spc="5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curves,</a:t>
            </a:r>
            <a:r>
              <a:rPr sz="1800" spc="5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slope,</a:t>
            </a:r>
            <a:r>
              <a:rPr sz="1800" spc="5" dirty="0">
                <a:latin typeface="Calibri"/>
                <a:cs typeface="Calibri"/>
              </a:rPr>
              <a:t> </a:t>
            </a:r>
            <a:r>
              <a:rPr sz="1800" spc="-30" dirty="0">
                <a:latin typeface="Calibri"/>
                <a:cs typeface="Calibri"/>
              </a:rPr>
              <a:t>colour,</a:t>
            </a:r>
            <a:r>
              <a:rPr sz="1800" spc="1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façade</a:t>
            </a:r>
            <a:r>
              <a:rPr sz="1800" spc="20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treatment.</a:t>
            </a:r>
            <a:endParaRPr sz="1800">
              <a:latin typeface="Calibri"/>
              <a:cs typeface="Calibri"/>
            </a:endParaRPr>
          </a:p>
          <a:p>
            <a:pPr marL="12700" marR="5776595">
              <a:lnSpc>
                <a:spcPts val="4320"/>
              </a:lnSpc>
              <a:spcBef>
                <a:spcPts val="505"/>
              </a:spcBef>
            </a:pPr>
            <a:r>
              <a:rPr sz="1800" spc="-10" dirty="0">
                <a:latin typeface="Calibri"/>
                <a:cs typeface="Calibri"/>
              </a:rPr>
              <a:t>Vitality</a:t>
            </a:r>
            <a:r>
              <a:rPr sz="1800" spc="1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express</a:t>
            </a:r>
            <a:r>
              <a:rPr sz="1800" spc="-25" dirty="0">
                <a:latin typeface="Calibri"/>
                <a:cs typeface="Calibri"/>
              </a:rPr>
              <a:t> </a:t>
            </a:r>
            <a:r>
              <a:rPr sz="1800" spc="-15" dirty="0">
                <a:latin typeface="Calibri"/>
                <a:cs typeface="Calibri"/>
              </a:rPr>
              <a:t>life</a:t>
            </a:r>
            <a:r>
              <a:rPr sz="1800" spc="20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,bold,</a:t>
            </a:r>
            <a:r>
              <a:rPr sz="1800" spc="1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and </a:t>
            </a:r>
            <a:r>
              <a:rPr sz="1800" spc="-5" dirty="0">
                <a:latin typeface="Calibri"/>
                <a:cs typeface="Calibri"/>
              </a:rPr>
              <a:t>dynamism. </a:t>
            </a:r>
            <a:r>
              <a:rPr sz="1800" spc="-39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It</a:t>
            </a:r>
            <a:r>
              <a:rPr sz="1800" spc="-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can</a:t>
            </a:r>
            <a:r>
              <a:rPr sz="1800" spc="15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be achieved</a:t>
            </a:r>
            <a:r>
              <a:rPr sz="1800" spc="15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by</a:t>
            </a:r>
            <a:r>
              <a:rPr sz="1800" spc="10" dirty="0">
                <a:latin typeface="Calibri"/>
                <a:cs typeface="Calibri"/>
              </a:rPr>
              <a:t> </a:t>
            </a:r>
            <a:r>
              <a:rPr sz="1800" spc="-15" dirty="0">
                <a:latin typeface="Calibri"/>
                <a:cs typeface="Calibri"/>
              </a:rPr>
              <a:t>contrast.</a:t>
            </a:r>
            <a:endParaRPr sz="18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sz="135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1800" spc="-15" dirty="0">
                <a:latin typeface="Calibri"/>
                <a:cs typeface="Calibri"/>
              </a:rPr>
              <a:t>Contrast</a:t>
            </a:r>
            <a:r>
              <a:rPr sz="1800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can</a:t>
            </a:r>
            <a:r>
              <a:rPr sz="1800" spc="20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be</a:t>
            </a:r>
            <a:r>
              <a:rPr sz="1800" spc="5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of</a:t>
            </a:r>
            <a:r>
              <a:rPr sz="1800" spc="2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color</a:t>
            </a:r>
            <a:r>
              <a:rPr sz="1800" spc="1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,</a:t>
            </a:r>
            <a:r>
              <a:rPr sz="1800" spc="10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tone</a:t>
            </a:r>
            <a:r>
              <a:rPr sz="1800" dirty="0">
                <a:latin typeface="Calibri"/>
                <a:cs typeface="Calibri"/>
              </a:rPr>
              <a:t> </a:t>
            </a:r>
            <a:r>
              <a:rPr sz="1800" spc="-20" dirty="0">
                <a:latin typeface="Calibri"/>
                <a:cs typeface="Calibri"/>
              </a:rPr>
              <a:t>,texture</a:t>
            </a:r>
            <a:r>
              <a:rPr sz="1800" spc="2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,</a:t>
            </a:r>
            <a:r>
              <a:rPr sz="1800" spc="10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direction</a:t>
            </a:r>
            <a:r>
              <a:rPr sz="1800" spc="4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,</a:t>
            </a:r>
            <a:r>
              <a:rPr sz="1800" spc="10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proportion</a:t>
            </a:r>
            <a:r>
              <a:rPr sz="1800" spc="1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,</a:t>
            </a:r>
            <a:r>
              <a:rPr sz="1800" spc="10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solid</a:t>
            </a:r>
            <a:r>
              <a:rPr sz="1800" spc="1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,</a:t>
            </a:r>
            <a:r>
              <a:rPr sz="1800" spc="10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void.</a:t>
            </a:r>
            <a:endParaRPr sz="18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175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1800" dirty="0">
                <a:latin typeface="Calibri"/>
                <a:cs typeface="Calibri"/>
              </a:rPr>
              <a:t>But</a:t>
            </a:r>
            <a:r>
              <a:rPr sz="1800" spc="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too</a:t>
            </a:r>
            <a:r>
              <a:rPr sz="1800" spc="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many</a:t>
            </a:r>
            <a:r>
              <a:rPr sz="1800" spc="10" dirty="0">
                <a:latin typeface="Calibri"/>
                <a:cs typeface="Calibri"/>
              </a:rPr>
              <a:t> </a:t>
            </a:r>
            <a:r>
              <a:rPr sz="1800" spc="-15" dirty="0">
                <a:latin typeface="Calibri"/>
                <a:cs typeface="Calibri"/>
              </a:rPr>
              <a:t>contrasting</a:t>
            </a:r>
            <a:r>
              <a:rPr sz="1800" spc="25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elements or</a:t>
            </a:r>
            <a:r>
              <a:rPr sz="1800" spc="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too</a:t>
            </a:r>
            <a:r>
              <a:rPr sz="1800" spc="5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much</a:t>
            </a:r>
            <a:r>
              <a:rPr sz="1800" spc="20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of</a:t>
            </a:r>
            <a:r>
              <a:rPr sz="1800" spc="20" dirty="0">
                <a:latin typeface="Calibri"/>
                <a:cs typeface="Calibri"/>
              </a:rPr>
              <a:t> </a:t>
            </a:r>
            <a:r>
              <a:rPr sz="1800" spc="-15" dirty="0">
                <a:latin typeface="Calibri"/>
                <a:cs typeface="Calibri"/>
              </a:rPr>
              <a:t>contrast</a:t>
            </a:r>
            <a:r>
              <a:rPr sz="1800" spc="10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Will</a:t>
            </a:r>
            <a:r>
              <a:rPr sz="1800" spc="25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impair</a:t>
            </a:r>
            <a:r>
              <a:rPr sz="1800" spc="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harmony</a:t>
            </a:r>
            <a:r>
              <a:rPr sz="1800" spc="1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and</a:t>
            </a:r>
            <a:r>
              <a:rPr sz="1800" spc="20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tend</a:t>
            </a:r>
            <a:r>
              <a:rPr sz="1800" spc="2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to</a:t>
            </a:r>
            <a:r>
              <a:rPr sz="1800" spc="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produce</a:t>
            </a:r>
            <a:r>
              <a:rPr sz="1800" spc="1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a</a:t>
            </a:r>
            <a:endParaRPr sz="18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1800" spc="-5" dirty="0">
                <a:latin typeface="Calibri"/>
                <a:cs typeface="Calibri"/>
              </a:rPr>
              <a:t>multiplicity</a:t>
            </a:r>
            <a:r>
              <a:rPr sz="1800" spc="10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of</a:t>
            </a:r>
            <a:r>
              <a:rPr sz="1800" spc="-2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equal</a:t>
            </a:r>
            <a:r>
              <a:rPr sz="1800" spc="-1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interests.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4177029" y="220472"/>
            <a:ext cx="1678939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000" spc="-170" dirty="0">
                <a:latin typeface="Tahoma"/>
                <a:cs typeface="Tahoma"/>
              </a:rPr>
              <a:t>Vitality</a:t>
            </a:r>
            <a:endParaRPr sz="4000">
              <a:latin typeface="Tahoma"/>
              <a:cs typeface="Tahoma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-7620" y="1016508"/>
            <a:ext cx="12207240" cy="60960"/>
            <a:chOff x="-7620" y="1016508"/>
            <a:chExt cx="12207240" cy="60960"/>
          </a:xfrm>
        </p:grpSpPr>
        <p:sp>
          <p:nvSpPr>
            <p:cNvPr id="5" name="object 5"/>
            <p:cNvSpPr/>
            <p:nvPr/>
          </p:nvSpPr>
          <p:spPr>
            <a:xfrm>
              <a:off x="0" y="1024128"/>
              <a:ext cx="12192000" cy="45720"/>
            </a:xfrm>
            <a:custGeom>
              <a:avLst/>
              <a:gdLst/>
              <a:ahLst/>
              <a:cxnLst/>
              <a:rect l="l" t="t" r="r" b="b"/>
              <a:pathLst>
                <a:path w="12192000" h="45719">
                  <a:moveTo>
                    <a:pt x="12192000" y="0"/>
                  </a:moveTo>
                  <a:lnTo>
                    <a:pt x="0" y="0"/>
                  </a:lnTo>
                  <a:lnTo>
                    <a:pt x="0" y="45720"/>
                  </a:lnTo>
                  <a:lnTo>
                    <a:pt x="12192000" y="45720"/>
                  </a:lnTo>
                  <a:lnTo>
                    <a:pt x="12192000" y="0"/>
                  </a:lnTo>
                  <a:close/>
                </a:path>
              </a:pathLst>
            </a:custGeom>
            <a:solidFill>
              <a:srgbClr val="9DBEB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0" y="1024128"/>
              <a:ext cx="12192000" cy="45720"/>
            </a:xfrm>
            <a:custGeom>
              <a:avLst/>
              <a:gdLst/>
              <a:ahLst/>
              <a:cxnLst/>
              <a:rect l="l" t="t" r="r" b="b"/>
              <a:pathLst>
                <a:path w="12192000" h="45719">
                  <a:moveTo>
                    <a:pt x="0" y="45720"/>
                  </a:moveTo>
                  <a:lnTo>
                    <a:pt x="12192000" y="45720"/>
                  </a:lnTo>
                  <a:lnTo>
                    <a:pt x="12192000" y="0"/>
                  </a:lnTo>
                  <a:lnTo>
                    <a:pt x="0" y="0"/>
                  </a:lnTo>
                  <a:lnTo>
                    <a:pt x="0" y="45720"/>
                  </a:lnTo>
                  <a:close/>
                </a:path>
              </a:pathLst>
            </a:custGeom>
            <a:ln w="15240">
              <a:solidFill>
                <a:srgbClr val="718B8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901951" y="213359"/>
            <a:ext cx="8136635" cy="5423916"/>
          </a:xfrm>
          <a:prstGeom prst="rect">
            <a:avLst/>
          </a:prstGeom>
        </p:spPr>
      </p:pic>
      <p:sp>
        <p:nvSpPr>
          <p:cNvPr id="3" name="object 3"/>
          <p:cNvSpPr txBox="1"/>
          <p:nvPr/>
        </p:nvSpPr>
        <p:spPr>
          <a:xfrm>
            <a:off x="1981580" y="5656275"/>
            <a:ext cx="703834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5" dirty="0">
                <a:latin typeface="Calibri"/>
                <a:cs typeface="Calibri"/>
              </a:rPr>
              <a:t>The</a:t>
            </a:r>
            <a:r>
              <a:rPr sz="1800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dancing</a:t>
            </a:r>
            <a:r>
              <a:rPr sz="1800" spc="25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building</a:t>
            </a:r>
            <a:r>
              <a:rPr sz="1800" spc="25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in</a:t>
            </a:r>
            <a:r>
              <a:rPr sz="1800" spc="10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Prague,</a:t>
            </a:r>
            <a:r>
              <a:rPr sz="1800" spc="5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give</a:t>
            </a:r>
            <a:r>
              <a:rPr sz="1800" dirty="0">
                <a:latin typeface="Calibri"/>
                <a:cs typeface="Calibri"/>
              </a:rPr>
              <a:t> sense</a:t>
            </a:r>
            <a:r>
              <a:rPr sz="1800" spc="-10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of dynamism</a:t>
            </a:r>
            <a:r>
              <a:rPr sz="1800" dirty="0">
                <a:latin typeface="Calibri"/>
                <a:cs typeface="Calibri"/>
              </a:rPr>
              <a:t> and</a:t>
            </a:r>
            <a:r>
              <a:rPr sz="1800" spc="50" dirty="0">
                <a:latin typeface="Calibri"/>
                <a:cs typeface="Calibri"/>
              </a:rPr>
              <a:t> </a:t>
            </a:r>
            <a:r>
              <a:rPr sz="1800" spc="-20" dirty="0">
                <a:latin typeface="Calibri"/>
                <a:cs typeface="Calibri"/>
              </a:rPr>
              <a:t>vitality.</a:t>
            </a:r>
            <a:endParaRPr sz="18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1800" spc="-5" dirty="0">
                <a:latin typeface="Calibri"/>
                <a:cs typeface="Calibri"/>
              </a:rPr>
              <a:t>The</a:t>
            </a:r>
            <a:r>
              <a:rPr sz="1800" spc="5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curvilinear</a:t>
            </a:r>
            <a:r>
              <a:rPr sz="1800" spc="3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forms </a:t>
            </a:r>
            <a:r>
              <a:rPr sz="1800" dirty="0">
                <a:latin typeface="Calibri"/>
                <a:cs typeface="Calibri"/>
              </a:rPr>
              <a:t>and</a:t>
            </a:r>
            <a:r>
              <a:rPr sz="1800" spc="20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irregular</a:t>
            </a:r>
            <a:r>
              <a:rPr sz="1800" spc="5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placed</a:t>
            </a:r>
            <a:r>
              <a:rPr sz="1800" spc="30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window</a:t>
            </a:r>
            <a:r>
              <a:rPr sz="1800" spc="440" dirty="0">
                <a:latin typeface="Calibri"/>
                <a:cs typeface="Calibri"/>
              </a:rPr>
              <a:t> </a:t>
            </a:r>
            <a:r>
              <a:rPr sz="1800" spc="-15" dirty="0">
                <a:latin typeface="Calibri"/>
                <a:cs typeface="Calibri"/>
              </a:rPr>
              <a:t>creates</a:t>
            </a:r>
            <a:r>
              <a:rPr sz="1800" spc="2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a visual </a:t>
            </a:r>
            <a:r>
              <a:rPr sz="1800" spc="-15" dirty="0">
                <a:latin typeface="Calibri"/>
                <a:cs typeface="Calibri"/>
              </a:rPr>
              <a:t>interest.</a:t>
            </a:r>
            <a:endParaRPr sz="1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106424" y="137160"/>
            <a:ext cx="6108191" cy="6108191"/>
          </a:xfrm>
          <a:prstGeom prst="rect">
            <a:avLst/>
          </a:prstGeom>
        </p:spPr>
      </p:pic>
      <p:pic>
        <p:nvPicPr>
          <p:cNvPr id="3" name="object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7693152" y="155447"/>
            <a:ext cx="3840479" cy="3035807"/>
          </a:xfrm>
          <a:prstGeom prst="rect">
            <a:avLst/>
          </a:prstGeom>
        </p:spPr>
      </p:pic>
      <p:sp>
        <p:nvSpPr>
          <p:cNvPr id="4" name="object 4"/>
          <p:cNvSpPr txBox="1"/>
          <p:nvPr/>
        </p:nvSpPr>
        <p:spPr>
          <a:xfrm>
            <a:off x="7604886" y="3209671"/>
            <a:ext cx="3761740" cy="27692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42290">
              <a:lnSpc>
                <a:spcPct val="100000"/>
              </a:lnSpc>
              <a:spcBef>
                <a:spcPts val="100"/>
              </a:spcBef>
            </a:pPr>
            <a:r>
              <a:rPr sz="1800" b="1" spc="-160" dirty="0">
                <a:latin typeface="Calibri"/>
                <a:cs typeface="Calibri"/>
              </a:rPr>
              <a:t>T</a:t>
            </a:r>
            <a:r>
              <a:rPr sz="1800" b="1" dirty="0">
                <a:latin typeface="Calibri"/>
                <a:cs typeface="Calibri"/>
              </a:rPr>
              <a:t>o</a:t>
            </a:r>
            <a:r>
              <a:rPr sz="1800" b="1" spc="5" dirty="0">
                <a:latin typeface="Calibri"/>
                <a:cs typeface="Calibri"/>
              </a:rPr>
              <a:t>d</a:t>
            </a:r>
            <a:r>
              <a:rPr sz="1800" b="1" spc="-95" dirty="0">
                <a:latin typeface="Calibri"/>
                <a:cs typeface="Calibri"/>
              </a:rPr>
              <a:t>’</a:t>
            </a:r>
            <a:r>
              <a:rPr sz="1800" b="1" dirty="0">
                <a:latin typeface="Calibri"/>
                <a:cs typeface="Calibri"/>
              </a:rPr>
              <a:t>s</a:t>
            </a:r>
            <a:r>
              <a:rPr sz="1800" b="1" spc="-35" dirty="0">
                <a:latin typeface="Calibri"/>
                <a:cs typeface="Calibri"/>
              </a:rPr>
              <a:t> </a:t>
            </a:r>
            <a:r>
              <a:rPr sz="1800" b="1" spc="-5" dirty="0">
                <a:latin typeface="Calibri"/>
                <a:cs typeface="Calibri"/>
              </a:rPr>
              <a:t>Omo</a:t>
            </a:r>
            <a:r>
              <a:rPr sz="1800" b="1" spc="-30" dirty="0">
                <a:latin typeface="Calibri"/>
                <a:cs typeface="Calibri"/>
              </a:rPr>
              <a:t>t</a:t>
            </a:r>
            <a:r>
              <a:rPr sz="1800" b="1" dirty="0">
                <a:latin typeface="Calibri"/>
                <a:cs typeface="Calibri"/>
              </a:rPr>
              <a:t>esan</a:t>
            </a:r>
            <a:r>
              <a:rPr sz="1800" b="1" spc="-10" dirty="0">
                <a:latin typeface="Calibri"/>
                <a:cs typeface="Calibri"/>
              </a:rPr>
              <a:t>d</a:t>
            </a:r>
            <a:r>
              <a:rPr sz="1800" b="1" dirty="0">
                <a:latin typeface="Calibri"/>
                <a:cs typeface="Calibri"/>
              </a:rPr>
              <a:t>o</a:t>
            </a:r>
            <a:r>
              <a:rPr sz="1800" b="1" spc="-25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Buildin</a:t>
            </a:r>
            <a:r>
              <a:rPr sz="1800" b="1" spc="-5" dirty="0">
                <a:latin typeface="Calibri"/>
                <a:cs typeface="Calibri"/>
              </a:rPr>
              <a:t>g</a:t>
            </a:r>
            <a:r>
              <a:rPr sz="1800" b="1" dirty="0">
                <a:latin typeface="Calibri"/>
                <a:cs typeface="Calibri"/>
              </a:rPr>
              <a:t>-</a:t>
            </a:r>
            <a:r>
              <a:rPr sz="1800" b="1" spc="-160" dirty="0">
                <a:latin typeface="Calibri"/>
                <a:cs typeface="Calibri"/>
              </a:rPr>
              <a:t>T</a:t>
            </a:r>
            <a:r>
              <a:rPr sz="1800" b="1" spc="-10" dirty="0">
                <a:latin typeface="Calibri"/>
                <a:cs typeface="Calibri"/>
              </a:rPr>
              <a:t>o</a:t>
            </a:r>
            <a:r>
              <a:rPr sz="1800" b="1" dirty="0">
                <a:latin typeface="Calibri"/>
                <a:cs typeface="Calibri"/>
              </a:rPr>
              <a:t>k</a:t>
            </a:r>
            <a:r>
              <a:rPr sz="1800" b="1" spc="-30" dirty="0">
                <a:latin typeface="Calibri"/>
                <a:cs typeface="Calibri"/>
              </a:rPr>
              <a:t>y</a:t>
            </a:r>
            <a:r>
              <a:rPr sz="1800" b="1" dirty="0">
                <a:latin typeface="Calibri"/>
                <a:cs typeface="Calibri"/>
              </a:rPr>
              <a:t>o  </a:t>
            </a:r>
            <a:r>
              <a:rPr sz="1800" b="1" spc="-5" dirty="0">
                <a:latin typeface="Calibri"/>
                <a:cs typeface="Calibri"/>
              </a:rPr>
              <a:t>by </a:t>
            </a:r>
            <a:r>
              <a:rPr sz="1800" b="1" spc="-50" dirty="0">
                <a:latin typeface="Calibri"/>
                <a:cs typeface="Calibri"/>
              </a:rPr>
              <a:t>Toyo</a:t>
            </a:r>
            <a:r>
              <a:rPr sz="1800" b="1" spc="-10" dirty="0">
                <a:latin typeface="Calibri"/>
                <a:cs typeface="Calibri"/>
              </a:rPr>
              <a:t> </a:t>
            </a:r>
            <a:r>
              <a:rPr sz="1800" b="1" spc="-5" dirty="0">
                <a:latin typeface="Calibri"/>
                <a:cs typeface="Calibri"/>
              </a:rPr>
              <a:t>Ito</a:t>
            </a:r>
            <a:endParaRPr sz="180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18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45"/>
              </a:spcBef>
            </a:pPr>
            <a:endParaRPr sz="1700">
              <a:latin typeface="Calibri"/>
              <a:cs typeface="Calibri"/>
            </a:endParaRPr>
          </a:p>
          <a:p>
            <a:pPr marL="12700" marR="5080">
              <a:lnSpc>
                <a:spcPct val="100000"/>
              </a:lnSpc>
              <a:spcBef>
                <a:spcPts val="5"/>
              </a:spcBef>
            </a:pPr>
            <a:r>
              <a:rPr sz="1800" spc="-5" dirty="0">
                <a:latin typeface="Calibri"/>
                <a:cs typeface="Calibri"/>
              </a:rPr>
              <a:t>Irregular </a:t>
            </a:r>
            <a:r>
              <a:rPr sz="1800" spc="-10" dirty="0">
                <a:latin typeface="Calibri"/>
                <a:cs typeface="Calibri"/>
              </a:rPr>
              <a:t>structural frames </a:t>
            </a:r>
            <a:r>
              <a:rPr sz="1800" spc="-15" dirty="0">
                <a:latin typeface="Calibri"/>
                <a:cs typeface="Calibri"/>
              </a:rPr>
              <a:t>creates </a:t>
            </a:r>
            <a:r>
              <a:rPr sz="1800" dirty="0">
                <a:latin typeface="Calibri"/>
                <a:cs typeface="Calibri"/>
              </a:rPr>
              <a:t>visual </a:t>
            </a:r>
            <a:r>
              <a:rPr sz="1800" spc="-395" dirty="0">
                <a:latin typeface="Calibri"/>
                <a:cs typeface="Calibri"/>
              </a:rPr>
              <a:t> </a:t>
            </a:r>
            <a:r>
              <a:rPr sz="1800" spc="-15" dirty="0">
                <a:latin typeface="Calibri"/>
                <a:cs typeface="Calibri"/>
              </a:rPr>
              <a:t>interest</a:t>
            </a:r>
            <a:r>
              <a:rPr sz="1800" dirty="0">
                <a:latin typeface="Calibri"/>
                <a:cs typeface="Calibri"/>
              </a:rPr>
              <a:t> and</a:t>
            </a:r>
            <a:r>
              <a:rPr sz="1800" spc="5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movement </a:t>
            </a:r>
            <a:r>
              <a:rPr sz="1800" dirty="0">
                <a:latin typeface="Calibri"/>
                <a:cs typeface="Calibri"/>
              </a:rPr>
              <a:t>.</a:t>
            </a:r>
            <a:r>
              <a:rPr sz="1800" spc="-5" dirty="0">
                <a:latin typeface="Calibri"/>
                <a:cs typeface="Calibri"/>
              </a:rPr>
              <a:t> </a:t>
            </a:r>
            <a:r>
              <a:rPr sz="1800" spc="-20" dirty="0">
                <a:latin typeface="Calibri"/>
                <a:cs typeface="Calibri"/>
              </a:rPr>
              <a:t>Draws</a:t>
            </a:r>
            <a:r>
              <a:rPr sz="1800" dirty="0">
                <a:latin typeface="Calibri"/>
                <a:cs typeface="Calibri"/>
              </a:rPr>
              <a:t> </a:t>
            </a:r>
            <a:r>
              <a:rPr sz="1800" spc="-15" dirty="0">
                <a:latin typeface="Calibri"/>
                <a:cs typeface="Calibri"/>
              </a:rPr>
              <a:t>eye </a:t>
            </a:r>
            <a:r>
              <a:rPr sz="1800" spc="-10" dirty="0">
                <a:latin typeface="Calibri"/>
                <a:cs typeface="Calibri"/>
              </a:rPr>
              <a:t> </a:t>
            </a:r>
            <a:r>
              <a:rPr sz="1800" spc="-15" dirty="0">
                <a:latin typeface="Calibri"/>
                <a:cs typeface="Calibri"/>
              </a:rPr>
              <a:t>upward</a:t>
            </a:r>
            <a:r>
              <a:rPr sz="1800" spc="15" dirty="0">
                <a:latin typeface="Calibri"/>
                <a:cs typeface="Calibri"/>
              </a:rPr>
              <a:t> </a:t>
            </a:r>
            <a:r>
              <a:rPr sz="1800" spc="-15" dirty="0">
                <a:latin typeface="Calibri"/>
                <a:cs typeface="Calibri"/>
              </a:rPr>
              <a:t>creates</a:t>
            </a:r>
            <a:r>
              <a:rPr sz="1800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dynamism.</a:t>
            </a:r>
            <a:endParaRPr sz="18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1750">
              <a:latin typeface="Calibri"/>
              <a:cs typeface="Calibri"/>
            </a:endParaRPr>
          </a:p>
          <a:p>
            <a:pPr marL="12700" marR="365760">
              <a:lnSpc>
                <a:spcPct val="100000"/>
              </a:lnSpc>
            </a:pPr>
            <a:r>
              <a:rPr sz="1800" spc="-10" dirty="0">
                <a:latin typeface="Calibri"/>
                <a:cs typeface="Calibri"/>
              </a:rPr>
              <a:t>Vitality</a:t>
            </a:r>
            <a:r>
              <a:rPr sz="1800" spc="15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achieved</a:t>
            </a:r>
            <a:r>
              <a:rPr sz="1800" spc="10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through </a:t>
            </a:r>
            <a:r>
              <a:rPr sz="1800" spc="-15" dirty="0">
                <a:latin typeface="Calibri"/>
                <a:cs typeface="Calibri"/>
              </a:rPr>
              <a:t>contrast</a:t>
            </a:r>
            <a:r>
              <a:rPr sz="1800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of </a:t>
            </a:r>
            <a:r>
              <a:rPr sz="1800" spc="-39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material</a:t>
            </a:r>
            <a:r>
              <a:rPr sz="1800" dirty="0">
                <a:latin typeface="Calibri"/>
                <a:cs typeface="Calibri"/>
              </a:rPr>
              <a:t> and</a:t>
            </a:r>
            <a:r>
              <a:rPr sz="1800" spc="5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solid</a:t>
            </a:r>
            <a:r>
              <a:rPr sz="1800" spc="1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and</a:t>
            </a:r>
            <a:r>
              <a:rPr sz="1800" spc="10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void.</a:t>
            </a:r>
            <a:endParaRPr sz="1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12648" y="140207"/>
            <a:ext cx="11333988" cy="3810000"/>
          </a:xfrm>
          <a:prstGeom prst="rect">
            <a:avLst/>
          </a:prstGeom>
        </p:spPr>
      </p:pic>
      <p:sp>
        <p:nvSpPr>
          <p:cNvPr id="3" name="object 3"/>
          <p:cNvSpPr txBox="1"/>
          <p:nvPr/>
        </p:nvSpPr>
        <p:spPr>
          <a:xfrm>
            <a:off x="513689" y="3979926"/>
            <a:ext cx="10347960" cy="85725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132579">
              <a:lnSpc>
                <a:spcPct val="100000"/>
              </a:lnSpc>
              <a:spcBef>
                <a:spcPts val="100"/>
              </a:spcBef>
            </a:pPr>
            <a:r>
              <a:rPr sz="1800" b="1" spc="-35" dirty="0">
                <a:latin typeface="Calibri"/>
                <a:cs typeface="Calibri"/>
              </a:rPr>
              <a:t>TWA</a:t>
            </a:r>
            <a:r>
              <a:rPr sz="1800" b="1" spc="-10" dirty="0">
                <a:latin typeface="Calibri"/>
                <a:cs typeface="Calibri"/>
              </a:rPr>
              <a:t> </a:t>
            </a:r>
            <a:r>
              <a:rPr sz="1800" b="1" spc="-25" dirty="0">
                <a:latin typeface="Calibri"/>
                <a:cs typeface="Calibri"/>
              </a:rPr>
              <a:t>Terminal </a:t>
            </a:r>
            <a:r>
              <a:rPr sz="1800" b="1" spc="-5" dirty="0">
                <a:latin typeface="Calibri"/>
                <a:cs typeface="Calibri"/>
              </a:rPr>
              <a:t>by</a:t>
            </a:r>
            <a:r>
              <a:rPr sz="1800" b="1" spc="5" dirty="0">
                <a:latin typeface="Calibri"/>
                <a:cs typeface="Calibri"/>
              </a:rPr>
              <a:t> </a:t>
            </a:r>
            <a:r>
              <a:rPr sz="1800" b="1" spc="-15" dirty="0">
                <a:latin typeface="Calibri"/>
                <a:cs typeface="Calibri"/>
              </a:rPr>
              <a:t>Eero</a:t>
            </a:r>
            <a:r>
              <a:rPr sz="1800" b="1" spc="-20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Saarinen,</a:t>
            </a:r>
            <a:r>
              <a:rPr sz="1800" b="1" spc="-20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New</a:t>
            </a:r>
            <a:r>
              <a:rPr sz="1800" b="1" spc="-20" dirty="0">
                <a:latin typeface="Calibri"/>
                <a:cs typeface="Calibri"/>
              </a:rPr>
              <a:t> </a:t>
            </a:r>
            <a:r>
              <a:rPr sz="1800" b="1" spc="-40" dirty="0">
                <a:latin typeface="Calibri"/>
                <a:cs typeface="Calibri"/>
              </a:rPr>
              <a:t>York</a:t>
            </a:r>
            <a:endParaRPr sz="18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18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1800" spc="-5" dirty="0">
                <a:latin typeface="Calibri"/>
                <a:cs typeface="Calibri"/>
              </a:rPr>
              <a:t>The</a:t>
            </a:r>
            <a:r>
              <a:rPr sz="1800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build</a:t>
            </a:r>
            <a:r>
              <a:rPr sz="1800" spc="25" dirty="0">
                <a:latin typeface="Calibri"/>
                <a:cs typeface="Calibri"/>
              </a:rPr>
              <a:t> </a:t>
            </a:r>
            <a:r>
              <a:rPr sz="1800" spc="-15" dirty="0">
                <a:latin typeface="Calibri"/>
                <a:cs typeface="Calibri"/>
              </a:rPr>
              <a:t>form</a:t>
            </a:r>
            <a:r>
              <a:rPr sz="1800" spc="10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is</a:t>
            </a:r>
            <a:r>
              <a:rPr sz="1800" spc="5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inspired</a:t>
            </a:r>
            <a:r>
              <a:rPr sz="1800" spc="20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by</a:t>
            </a:r>
            <a:r>
              <a:rPr sz="1800" spc="20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Bird</a:t>
            </a:r>
            <a:r>
              <a:rPr sz="1800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flight.</a:t>
            </a:r>
            <a:r>
              <a:rPr sz="1800" spc="10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The</a:t>
            </a:r>
            <a:r>
              <a:rPr sz="1800" spc="15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unusual</a:t>
            </a:r>
            <a:r>
              <a:rPr sz="1800" dirty="0">
                <a:latin typeface="Calibri"/>
                <a:cs typeface="Calibri"/>
              </a:rPr>
              <a:t> </a:t>
            </a:r>
            <a:r>
              <a:rPr sz="1800" spc="-15" dirty="0">
                <a:latin typeface="Calibri"/>
                <a:cs typeface="Calibri"/>
              </a:rPr>
              <a:t>form</a:t>
            </a:r>
            <a:r>
              <a:rPr sz="1800" spc="10" dirty="0">
                <a:latin typeface="Calibri"/>
                <a:cs typeface="Calibri"/>
              </a:rPr>
              <a:t> </a:t>
            </a:r>
            <a:r>
              <a:rPr sz="1800" spc="-15" dirty="0">
                <a:latin typeface="Calibri"/>
                <a:cs typeface="Calibri"/>
              </a:rPr>
              <a:t>creates</a:t>
            </a:r>
            <a:r>
              <a:rPr sz="1800" spc="2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a</a:t>
            </a:r>
            <a:r>
              <a:rPr sz="1800" spc="5" dirty="0">
                <a:latin typeface="Calibri"/>
                <a:cs typeface="Calibri"/>
              </a:rPr>
              <a:t> </a:t>
            </a:r>
            <a:r>
              <a:rPr sz="1800" spc="-15" dirty="0">
                <a:latin typeface="Calibri"/>
                <a:cs typeface="Calibri"/>
              </a:rPr>
              <a:t>interest</a:t>
            </a:r>
            <a:r>
              <a:rPr sz="1800" spc="15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gives </a:t>
            </a:r>
            <a:r>
              <a:rPr sz="1800" dirty="0">
                <a:latin typeface="Calibri"/>
                <a:cs typeface="Calibri"/>
              </a:rPr>
              <a:t>a</a:t>
            </a:r>
            <a:r>
              <a:rPr sz="1800" spc="5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sense</a:t>
            </a:r>
            <a:r>
              <a:rPr sz="1800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of</a:t>
            </a:r>
            <a:r>
              <a:rPr sz="1800" spc="15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motion</a:t>
            </a:r>
            <a:r>
              <a:rPr sz="1800" spc="2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and</a:t>
            </a:r>
            <a:r>
              <a:rPr sz="1800" spc="5" dirty="0">
                <a:latin typeface="Calibri"/>
                <a:cs typeface="Calibri"/>
              </a:rPr>
              <a:t> </a:t>
            </a:r>
            <a:r>
              <a:rPr sz="1800" spc="-20" dirty="0">
                <a:latin typeface="Calibri"/>
                <a:cs typeface="Calibri"/>
              </a:rPr>
              <a:t>vitality.</a:t>
            </a:r>
            <a:endParaRPr sz="1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177029" y="220472"/>
            <a:ext cx="1821814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000" spc="-330" dirty="0">
                <a:latin typeface="Tahoma"/>
                <a:cs typeface="Tahoma"/>
              </a:rPr>
              <a:t>REPOSE</a:t>
            </a:r>
            <a:endParaRPr sz="4000">
              <a:latin typeface="Tahoma"/>
              <a:cs typeface="Tahoma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-7620" y="1016508"/>
            <a:ext cx="12207240" cy="60960"/>
            <a:chOff x="-7620" y="1016508"/>
            <a:chExt cx="12207240" cy="60960"/>
          </a:xfrm>
        </p:grpSpPr>
        <p:sp>
          <p:nvSpPr>
            <p:cNvPr id="4" name="object 4"/>
            <p:cNvSpPr/>
            <p:nvPr/>
          </p:nvSpPr>
          <p:spPr>
            <a:xfrm>
              <a:off x="0" y="1024128"/>
              <a:ext cx="12192000" cy="45720"/>
            </a:xfrm>
            <a:custGeom>
              <a:avLst/>
              <a:gdLst/>
              <a:ahLst/>
              <a:cxnLst/>
              <a:rect l="l" t="t" r="r" b="b"/>
              <a:pathLst>
                <a:path w="12192000" h="45719">
                  <a:moveTo>
                    <a:pt x="12192000" y="0"/>
                  </a:moveTo>
                  <a:lnTo>
                    <a:pt x="0" y="0"/>
                  </a:lnTo>
                  <a:lnTo>
                    <a:pt x="0" y="45720"/>
                  </a:lnTo>
                  <a:lnTo>
                    <a:pt x="12192000" y="45720"/>
                  </a:lnTo>
                  <a:lnTo>
                    <a:pt x="12192000" y="0"/>
                  </a:lnTo>
                  <a:close/>
                </a:path>
              </a:pathLst>
            </a:custGeom>
            <a:solidFill>
              <a:srgbClr val="9DBEB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0" y="1024128"/>
              <a:ext cx="12192000" cy="45720"/>
            </a:xfrm>
            <a:custGeom>
              <a:avLst/>
              <a:gdLst/>
              <a:ahLst/>
              <a:cxnLst/>
              <a:rect l="l" t="t" r="r" b="b"/>
              <a:pathLst>
                <a:path w="12192000" h="45719">
                  <a:moveTo>
                    <a:pt x="0" y="45720"/>
                  </a:moveTo>
                  <a:lnTo>
                    <a:pt x="12192000" y="45720"/>
                  </a:lnTo>
                  <a:lnTo>
                    <a:pt x="12192000" y="0"/>
                  </a:lnTo>
                  <a:lnTo>
                    <a:pt x="0" y="0"/>
                  </a:lnTo>
                  <a:lnTo>
                    <a:pt x="0" y="45720"/>
                  </a:lnTo>
                  <a:close/>
                </a:path>
              </a:pathLst>
            </a:custGeom>
            <a:ln w="15240">
              <a:solidFill>
                <a:srgbClr val="718B8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/>
          <p:cNvSpPr txBox="1"/>
          <p:nvPr/>
        </p:nvSpPr>
        <p:spPr>
          <a:xfrm>
            <a:off x="625551" y="1642109"/>
            <a:ext cx="5354955" cy="27692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10" dirty="0">
                <a:latin typeface="Calibri"/>
                <a:cs typeface="Calibri"/>
              </a:rPr>
              <a:t>Repose</a:t>
            </a:r>
            <a:r>
              <a:rPr sz="1800" spc="15" dirty="0">
                <a:latin typeface="Calibri"/>
                <a:cs typeface="Calibri"/>
              </a:rPr>
              <a:t> </a:t>
            </a:r>
            <a:r>
              <a:rPr sz="1800" spc="-20" dirty="0">
                <a:latin typeface="Calibri"/>
                <a:cs typeface="Calibri"/>
              </a:rPr>
              <a:t>refer</a:t>
            </a:r>
            <a:r>
              <a:rPr sz="1800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to</a:t>
            </a:r>
            <a:r>
              <a:rPr sz="1800" spc="-5" dirty="0">
                <a:latin typeface="Calibri"/>
                <a:cs typeface="Calibri"/>
              </a:rPr>
              <a:t> </a:t>
            </a:r>
            <a:r>
              <a:rPr sz="1800" spc="-15" dirty="0">
                <a:latin typeface="Calibri"/>
                <a:cs typeface="Calibri"/>
              </a:rPr>
              <a:t>Rest,</a:t>
            </a:r>
            <a:r>
              <a:rPr sz="1800" spc="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tranquillity</a:t>
            </a:r>
            <a:r>
              <a:rPr sz="1800" spc="2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and</a:t>
            </a:r>
            <a:r>
              <a:rPr sz="1800" spc="15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quietness.</a:t>
            </a:r>
            <a:endParaRPr sz="18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1750">
              <a:latin typeface="Calibri"/>
              <a:cs typeface="Calibri"/>
            </a:endParaRPr>
          </a:p>
          <a:p>
            <a:pPr marL="12700" marR="5080">
              <a:lnSpc>
                <a:spcPct val="100000"/>
              </a:lnSpc>
            </a:pPr>
            <a:r>
              <a:rPr sz="1800" dirty="0">
                <a:latin typeface="Calibri"/>
                <a:cs typeface="Calibri"/>
              </a:rPr>
              <a:t>Its</a:t>
            </a:r>
            <a:r>
              <a:rPr sz="1800" spc="-15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is</a:t>
            </a:r>
            <a:r>
              <a:rPr sz="1800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opposite</a:t>
            </a:r>
            <a:r>
              <a:rPr sz="1800" spc="10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to</a:t>
            </a:r>
            <a:r>
              <a:rPr sz="1800" spc="5" dirty="0">
                <a:latin typeface="Calibri"/>
                <a:cs typeface="Calibri"/>
              </a:rPr>
              <a:t> </a:t>
            </a:r>
            <a:r>
              <a:rPr sz="1800" spc="-20" dirty="0">
                <a:latin typeface="Calibri"/>
                <a:cs typeface="Calibri"/>
              </a:rPr>
              <a:t>vitality,</a:t>
            </a:r>
            <a:r>
              <a:rPr sz="1800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creating</a:t>
            </a:r>
            <a:r>
              <a:rPr sz="1800" spc="3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a</a:t>
            </a:r>
            <a:r>
              <a:rPr sz="1800" spc="-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sense</a:t>
            </a:r>
            <a:r>
              <a:rPr sz="1800" spc="-15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of</a:t>
            </a:r>
            <a:r>
              <a:rPr sz="1800" spc="30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pleasant</a:t>
            </a:r>
            <a:r>
              <a:rPr sz="1800" spc="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and </a:t>
            </a:r>
            <a:r>
              <a:rPr sz="1800" spc="-395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peacefulness.</a:t>
            </a:r>
            <a:endParaRPr sz="18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175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z="1800" spc="-10" dirty="0">
                <a:latin typeface="Calibri"/>
                <a:cs typeface="Calibri"/>
              </a:rPr>
              <a:t>Repose</a:t>
            </a:r>
            <a:r>
              <a:rPr sz="1800" spc="1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can</a:t>
            </a:r>
            <a:r>
              <a:rPr sz="1800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be</a:t>
            </a:r>
            <a:r>
              <a:rPr sz="1800" spc="15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achieved</a:t>
            </a:r>
            <a:r>
              <a:rPr sz="1800" spc="15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in</a:t>
            </a:r>
            <a:r>
              <a:rPr sz="1800" spc="10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form, </a:t>
            </a:r>
            <a:r>
              <a:rPr sz="1800" spc="-5" dirty="0">
                <a:latin typeface="Calibri"/>
                <a:cs typeface="Calibri"/>
              </a:rPr>
              <a:t>shape,</a:t>
            </a:r>
            <a:r>
              <a:rPr sz="1800" spc="10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materials</a:t>
            </a:r>
            <a:r>
              <a:rPr sz="1800" spc="-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,</a:t>
            </a:r>
            <a:endParaRPr sz="18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1800" spc="-35" dirty="0">
                <a:latin typeface="Calibri"/>
                <a:cs typeface="Calibri"/>
              </a:rPr>
              <a:t>colour.</a:t>
            </a:r>
            <a:endParaRPr sz="18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1750">
              <a:latin typeface="Calibri"/>
              <a:cs typeface="Calibri"/>
            </a:endParaRPr>
          </a:p>
          <a:p>
            <a:pPr marL="12700" marR="247015">
              <a:lnSpc>
                <a:spcPct val="100000"/>
              </a:lnSpc>
            </a:pPr>
            <a:r>
              <a:rPr sz="1800" spc="-10" dirty="0">
                <a:latin typeface="Calibri"/>
                <a:cs typeface="Calibri"/>
              </a:rPr>
              <a:t>Carefully</a:t>
            </a:r>
            <a:r>
              <a:rPr sz="1800" spc="10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introduce</a:t>
            </a:r>
            <a:r>
              <a:rPr sz="1800" spc="10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landscape</a:t>
            </a:r>
            <a:r>
              <a:rPr sz="1800" spc="1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and</a:t>
            </a:r>
            <a:r>
              <a:rPr sz="1800" spc="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waterbody</a:t>
            </a:r>
            <a:r>
              <a:rPr sz="1800" spc="15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in</a:t>
            </a:r>
            <a:r>
              <a:rPr sz="1800" spc="10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design </a:t>
            </a:r>
            <a:r>
              <a:rPr sz="1800" spc="-39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can</a:t>
            </a:r>
            <a:r>
              <a:rPr sz="1800" spc="10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exemplify </a:t>
            </a:r>
            <a:r>
              <a:rPr sz="1800" spc="-5" dirty="0">
                <a:latin typeface="Calibri"/>
                <a:cs typeface="Calibri"/>
              </a:rPr>
              <a:t>repose.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625551" y="4659833"/>
            <a:ext cx="4722495" cy="57531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10" dirty="0">
                <a:latin typeface="Calibri"/>
                <a:cs typeface="Calibri"/>
              </a:rPr>
              <a:t>material</a:t>
            </a:r>
            <a:r>
              <a:rPr sz="1800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honesty</a:t>
            </a:r>
            <a:r>
              <a:rPr sz="1800" dirty="0">
                <a:latin typeface="Calibri"/>
                <a:cs typeface="Calibri"/>
              </a:rPr>
              <a:t> and</a:t>
            </a:r>
            <a:r>
              <a:rPr sz="1800" spc="10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structural</a:t>
            </a:r>
            <a:r>
              <a:rPr sz="1800" spc="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integrity</a:t>
            </a:r>
            <a:r>
              <a:rPr sz="1800" spc="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exemplify</a:t>
            </a:r>
            <a:endParaRPr sz="18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z="1800" spc="-10" dirty="0">
                <a:latin typeface="Calibri"/>
                <a:cs typeface="Calibri"/>
              </a:rPr>
              <a:t>repose </a:t>
            </a:r>
            <a:r>
              <a:rPr sz="1800" dirty="0">
                <a:latin typeface="Calibri"/>
                <a:cs typeface="Calibri"/>
              </a:rPr>
              <a:t>and</a:t>
            </a:r>
            <a:r>
              <a:rPr sz="1800" spc="-5" dirty="0">
                <a:latin typeface="Calibri"/>
                <a:cs typeface="Calibri"/>
              </a:rPr>
              <a:t> </a:t>
            </a:r>
            <a:r>
              <a:rPr sz="1800" spc="-15" dirty="0">
                <a:latin typeface="Calibri"/>
                <a:cs typeface="Calibri"/>
              </a:rPr>
              <a:t>restrain.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6487414" y="5114035"/>
            <a:ext cx="5548630" cy="11233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5" dirty="0">
                <a:latin typeface="Calibri"/>
                <a:cs typeface="Calibri"/>
              </a:rPr>
              <a:t>The </a:t>
            </a:r>
            <a:r>
              <a:rPr sz="1800" dirty="0">
                <a:latin typeface="Calibri"/>
                <a:cs typeface="Calibri"/>
              </a:rPr>
              <a:t>use</a:t>
            </a:r>
            <a:r>
              <a:rPr sz="1800" spc="-5" dirty="0">
                <a:latin typeface="Calibri"/>
                <a:cs typeface="Calibri"/>
              </a:rPr>
              <a:t> of</a:t>
            </a:r>
            <a:r>
              <a:rPr sz="1800" spc="10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white</a:t>
            </a:r>
            <a:r>
              <a:rPr sz="1800" spc="1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marble, the</a:t>
            </a:r>
            <a:r>
              <a:rPr sz="1800" spc="5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blue</a:t>
            </a:r>
            <a:r>
              <a:rPr sz="1800" spc="5" dirty="0">
                <a:latin typeface="Calibri"/>
                <a:cs typeface="Calibri"/>
              </a:rPr>
              <a:t> </a:t>
            </a:r>
            <a:r>
              <a:rPr sz="1800" spc="-35" dirty="0">
                <a:latin typeface="Calibri"/>
                <a:cs typeface="Calibri"/>
              </a:rPr>
              <a:t>sky,</a:t>
            </a:r>
            <a:r>
              <a:rPr sz="1800" spc="-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lush</a:t>
            </a:r>
            <a:r>
              <a:rPr sz="1800" spc="-5" dirty="0">
                <a:latin typeface="Calibri"/>
                <a:cs typeface="Calibri"/>
              </a:rPr>
              <a:t> green</a:t>
            </a:r>
            <a:r>
              <a:rPr sz="1800" spc="5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landscape</a:t>
            </a:r>
            <a:endParaRPr sz="18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1800" dirty="0">
                <a:latin typeface="Calibri"/>
                <a:cs typeface="Calibri"/>
              </a:rPr>
              <a:t>and</a:t>
            </a:r>
            <a:r>
              <a:rPr sz="1800" spc="10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still</a:t>
            </a:r>
            <a:r>
              <a:rPr sz="1800" dirty="0">
                <a:latin typeface="Calibri"/>
                <a:cs typeface="Calibri"/>
              </a:rPr>
              <a:t> </a:t>
            </a:r>
            <a:r>
              <a:rPr sz="1800" spc="-15" dirty="0">
                <a:latin typeface="Calibri"/>
                <a:cs typeface="Calibri"/>
              </a:rPr>
              <a:t>water</a:t>
            </a:r>
            <a:r>
              <a:rPr sz="1800" spc="1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personify</a:t>
            </a:r>
            <a:r>
              <a:rPr sz="1800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repose</a:t>
            </a:r>
            <a:r>
              <a:rPr sz="1800" spc="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and</a:t>
            </a:r>
            <a:r>
              <a:rPr sz="1800" spc="10" dirty="0">
                <a:latin typeface="Calibri"/>
                <a:cs typeface="Calibri"/>
              </a:rPr>
              <a:t> </a:t>
            </a:r>
            <a:r>
              <a:rPr sz="1800" spc="-20" dirty="0">
                <a:latin typeface="Calibri"/>
                <a:cs typeface="Calibri"/>
              </a:rPr>
              <a:t>tranquillity.</a:t>
            </a:r>
            <a:endParaRPr sz="1800">
              <a:latin typeface="Calibri"/>
              <a:cs typeface="Calibri"/>
            </a:endParaRPr>
          </a:p>
          <a:p>
            <a:pPr marL="12700" marR="280670">
              <a:lnSpc>
                <a:spcPct val="100000"/>
              </a:lnSpc>
            </a:pPr>
            <a:r>
              <a:rPr sz="1800" spc="-5" dirty="0">
                <a:latin typeface="Calibri"/>
                <a:cs typeface="Calibri"/>
              </a:rPr>
              <a:t>The </a:t>
            </a:r>
            <a:r>
              <a:rPr sz="1800" spc="-10" dirty="0">
                <a:latin typeface="Calibri"/>
                <a:cs typeface="Calibri"/>
              </a:rPr>
              <a:t>structure</a:t>
            </a:r>
            <a:r>
              <a:rPr sz="1800" spc="20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with</a:t>
            </a:r>
            <a:r>
              <a:rPr sz="1800" spc="5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dome</a:t>
            </a:r>
            <a:r>
              <a:rPr sz="1800" dirty="0">
                <a:latin typeface="Calibri"/>
                <a:cs typeface="Calibri"/>
              </a:rPr>
              <a:t> and</a:t>
            </a:r>
            <a:r>
              <a:rPr sz="1800" spc="5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minarets </a:t>
            </a:r>
            <a:r>
              <a:rPr sz="1800" spc="-10" dirty="0">
                <a:latin typeface="Calibri"/>
                <a:cs typeface="Calibri"/>
              </a:rPr>
              <a:t>frames</a:t>
            </a:r>
            <a:r>
              <a:rPr sz="1800" spc="-1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the</a:t>
            </a:r>
            <a:r>
              <a:rPr sz="1800" spc="10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image </a:t>
            </a:r>
            <a:r>
              <a:rPr sz="1800" spc="-39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and</a:t>
            </a:r>
            <a:r>
              <a:rPr sz="1800" spc="10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brings</a:t>
            </a:r>
            <a:r>
              <a:rPr sz="1800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calmness.</a:t>
            </a:r>
            <a:endParaRPr sz="1800">
              <a:latin typeface="Calibri"/>
              <a:cs typeface="Calibri"/>
            </a:endParaRPr>
          </a:p>
        </p:txBody>
      </p:sp>
      <p:pic>
        <p:nvPicPr>
          <p:cNvPr id="9" name="object 9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408420" y="1353311"/>
            <a:ext cx="5637276" cy="3707891"/>
          </a:xfrm>
          <a:prstGeom prst="rect">
            <a:avLst/>
          </a:prstGeom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49808" y="509016"/>
            <a:ext cx="7266432" cy="4331208"/>
          </a:xfrm>
          <a:prstGeom prst="rect">
            <a:avLst/>
          </a:prstGeom>
        </p:spPr>
      </p:pic>
      <p:sp>
        <p:nvSpPr>
          <p:cNvPr id="3" name="object 3"/>
          <p:cNvSpPr txBox="1"/>
          <p:nvPr/>
        </p:nvSpPr>
        <p:spPr>
          <a:xfrm>
            <a:off x="828547" y="5132323"/>
            <a:ext cx="6964045" cy="574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800" b="1" spc="-5" dirty="0">
                <a:latin typeface="Calibri"/>
                <a:cs typeface="Calibri"/>
              </a:rPr>
              <a:t>The Gandhi</a:t>
            </a:r>
            <a:r>
              <a:rPr sz="1800" b="1" spc="-10" dirty="0">
                <a:latin typeface="Calibri"/>
                <a:cs typeface="Calibri"/>
              </a:rPr>
              <a:t> Bhawan</a:t>
            </a:r>
            <a:r>
              <a:rPr sz="1800" b="1" spc="10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is</a:t>
            </a:r>
            <a:r>
              <a:rPr sz="1800" spc="-2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a </a:t>
            </a:r>
            <a:r>
              <a:rPr sz="1800" spc="-5" dirty="0">
                <a:latin typeface="Calibri"/>
                <a:cs typeface="Calibri"/>
              </a:rPr>
              <a:t>major landmark</a:t>
            </a:r>
            <a:r>
              <a:rPr sz="1800" spc="5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of</a:t>
            </a:r>
            <a:r>
              <a:rPr sz="1800" dirty="0">
                <a:latin typeface="Calibri"/>
                <a:cs typeface="Calibri"/>
              </a:rPr>
              <a:t> the</a:t>
            </a:r>
            <a:r>
              <a:rPr sz="1800" spc="20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city</a:t>
            </a:r>
            <a:r>
              <a:rPr sz="1800" spc="5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of</a:t>
            </a:r>
            <a:r>
              <a:rPr sz="1800" spc="15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Chandigarh,</a:t>
            </a:r>
            <a:r>
              <a:rPr sz="1800" spc="25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India. </a:t>
            </a:r>
            <a:r>
              <a:rPr sz="1800" dirty="0">
                <a:latin typeface="Calibri"/>
                <a:cs typeface="Calibri"/>
              </a:rPr>
              <a:t>It </a:t>
            </a:r>
            <a:r>
              <a:rPr sz="1800" spc="-390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was</a:t>
            </a:r>
            <a:r>
              <a:rPr sz="1800" spc="-5" dirty="0">
                <a:latin typeface="Calibri"/>
                <a:cs typeface="Calibri"/>
              </a:rPr>
              <a:t> designed</a:t>
            </a:r>
            <a:r>
              <a:rPr sz="1800" spc="10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by</a:t>
            </a:r>
            <a:r>
              <a:rPr sz="1800" dirty="0">
                <a:latin typeface="Calibri"/>
                <a:cs typeface="Calibri"/>
              </a:rPr>
              <a:t> the</a:t>
            </a:r>
            <a:r>
              <a:rPr sz="1800" spc="10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architect</a:t>
            </a:r>
            <a:r>
              <a:rPr sz="1800" spc="40" dirty="0">
                <a:latin typeface="Calibri"/>
                <a:cs typeface="Calibri"/>
              </a:rPr>
              <a:t> </a:t>
            </a:r>
            <a:r>
              <a:rPr sz="1800" u="heavy" spc="-10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Calibri"/>
                <a:cs typeface="Calibri"/>
                <a:hlinkClick r:id="rId3"/>
              </a:rPr>
              <a:t>Pierre</a:t>
            </a:r>
            <a:r>
              <a:rPr sz="1800" u="heavy" spc="10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Calibri"/>
                <a:cs typeface="Calibri"/>
                <a:hlinkClick r:id="rId3"/>
              </a:rPr>
              <a:t> </a:t>
            </a:r>
            <a:r>
              <a:rPr sz="1800" u="heavy" spc="-5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Calibri"/>
                <a:cs typeface="Calibri"/>
                <a:hlinkClick r:id="rId3"/>
              </a:rPr>
              <a:t>Jeanneret</a:t>
            </a:r>
            <a:r>
              <a:rPr sz="1800" spc="-5" dirty="0">
                <a:latin typeface="Calibri"/>
                <a:cs typeface="Calibri"/>
              </a:rPr>
              <a:t>,</a:t>
            </a:r>
            <a:r>
              <a:rPr sz="1800" spc="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a</a:t>
            </a:r>
            <a:r>
              <a:rPr sz="1800" spc="-5" dirty="0">
                <a:latin typeface="Calibri"/>
                <a:cs typeface="Calibri"/>
              </a:rPr>
              <a:t> cousin</a:t>
            </a:r>
            <a:r>
              <a:rPr sz="1800" spc="10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of</a:t>
            </a:r>
            <a:r>
              <a:rPr sz="1800" spc="20" dirty="0">
                <a:latin typeface="Calibri"/>
                <a:cs typeface="Calibri"/>
              </a:rPr>
              <a:t> </a:t>
            </a:r>
            <a:r>
              <a:rPr sz="1800" u="heavy" spc="-5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Calibri"/>
                <a:cs typeface="Calibri"/>
                <a:hlinkClick r:id="rId4"/>
              </a:rPr>
              <a:t>Le</a:t>
            </a:r>
            <a:r>
              <a:rPr sz="1800" u="heavy" spc="10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Calibri"/>
                <a:cs typeface="Calibri"/>
                <a:hlinkClick r:id="rId4"/>
              </a:rPr>
              <a:t> </a:t>
            </a:r>
            <a:r>
              <a:rPr sz="1800" u="heavy" spc="-5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Calibri"/>
                <a:cs typeface="Calibri"/>
                <a:hlinkClick r:id="rId4"/>
              </a:rPr>
              <a:t>Corbusier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8575675" y="861440"/>
            <a:ext cx="3041015" cy="22205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85725">
              <a:lnSpc>
                <a:spcPct val="100000"/>
              </a:lnSpc>
              <a:spcBef>
                <a:spcPts val="100"/>
              </a:spcBef>
            </a:pPr>
            <a:r>
              <a:rPr sz="1800" spc="-5" dirty="0">
                <a:latin typeface="Calibri"/>
                <a:cs typeface="Calibri"/>
              </a:rPr>
              <a:t>The bold solid mass, absence of </a:t>
            </a:r>
            <a:r>
              <a:rPr sz="1800" spc="-395" dirty="0">
                <a:latin typeface="Calibri"/>
                <a:cs typeface="Calibri"/>
              </a:rPr>
              <a:t> </a:t>
            </a:r>
            <a:r>
              <a:rPr sz="1800" spc="-15" dirty="0">
                <a:latin typeface="Calibri"/>
                <a:cs typeface="Calibri"/>
              </a:rPr>
              <a:t>contrast</a:t>
            </a:r>
            <a:r>
              <a:rPr sz="1800" spc="-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,</a:t>
            </a:r>
            <a:r>
              <a:rPr sz="1800" spc="-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reflecting</a:t>
            </a:r>
            <a:r>
              <a:rPr sz="1800" spc="10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pool </a:t>
            </a:r>
            <a:r>
              <a:rPr sz="1800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personify</a:t>
            </a:r>
            <a:r>
              <a:rPr sz="1800" spc="-10" dirty="0">
                <a:latin typeface="Calibri"/>
                <a:cs typeface="Calibri"/>
              </a:rPr>
              <a:t> repose</a:t>
            </a:r>
            <a:r>
              <a:rPr sz="1800" spc="1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and</a:t>
            </a:r>
            <a:r>
              <a:rPr sz="1800" spc="-5" dirty="0">
                <a:latin typeface="Calibri"/>
                <a:cs typeface="Calibri"/>
              </a:rPr>
              <a:t> </a:t>
            </a:r>
            <a:r>
              <a:rPr sz="1800" spc="-15" dirty="0">
                <a:latin typeface="Calibri"/>
                <a:cs typeface="Calibri"/>
              </a:rPr>
              <a:t>restraint.</a:t>
            </a:r>
            <a:endParaRPr sz="18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1750">
              <a:latin typeface="Calibri"/>
              <a:cs typeface="Calibri"/>
            </a:endParaRPr>
          </a:p>
          <a:p>
            <a:pPr marL="12700" marR="5080">
              <a:lnSpc>
                <a:spcPct val="100000"/>
              </a:lnSpc>
            </a:pPr>
            <a:r>
              <a:rPr sz="1800" spc="-5" dirty="0">
                <a:latin typeface="Calibri"/>
                <a:cs typeface="Calibri"/>
              </a:rPr>
              <a:t>The</a:t>
            </a:r>
            <a:r>
              <a:rPr sz="1800" spc="-10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minimalistic</a:t>
            </a:r>
            <a:r>
              <a:rPr sz="1800" spc="25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design of</a:t>
            </a:r>
            <a:r>
              <a:rPr sz="1800" spc="-1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a </a:t>
            </a:r>
            <a:r>
              <a:rPr sz="1800" spc="5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building</a:t>
            </a:r>
            <a:r>
              <a:rPr sz="1800" spc="2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and</a:t>
            </a:r>
            <a:r>
              <a:rPr sz="1800" spc="1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the</a:t>
            </a:r>
            <a:r>
              <a:rPr sz="1800" spc="10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surrounding </a:t>
            </a:r>
            <a:r>
              <a:rPr sz="1800" spc="-5" dirty="0">
                <a:latin typeface="Calibri"/>
                <a:cs typeface="Calibri"/>
              </a:rPr>
              <a:t> landscape</a:t>
            </a:r>
            <a:r>
              <a:rPr sz="1800" spc="5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together brings in </a:t>
            </a:r>
            <a:r>
              <a:rPr sz="1800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peace</a:t>
            </a:r>
            <a:r>
              <a:rPr sz="1800" dirty="0">
                <a:latin typeface="Calibri"/>
                <a:cs typeface="Calibri"/>
              </a:rPr>
              <a:t> and</a:t>
            </a:r>
            <a:r>
              <a:rPr sz="1800" spc="10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calmness</a:t>
            </a:r>
            <a:r>
              <a:rPr sz="1800" spc="-1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to </a:t>
            </a:r>
            <a:r>
              <a:rPr sz="1800" spc="-25" dirty="0">
                <a:latin typeface="Calibri"/>
                <a:cs typeface="Calibri"/>
              </a:rPr>
              <a:t>observer.</a:t>
            </a:r>
            <a:endParaRPr sz="1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88392" y="406908"/>
            <a:ext cx="8351520" cy="5600700"/>
          </a:xfrm>
          <a:prstGeom prst="rect">
            <a:avLst/>
          </a:prstGeom>
        </p:spPr>
      </p:pic>
      <p:sp>
        <p:nvSpPr>
          <p:cNvPr id="3" name="object 3"/>
          <p:cNvSpPr txBox="1"/>
          <p:nvPr/>
        </p:nvSpPr>
        <p:spPr>
          <a:xfrm>
            <a:off x="8790178" y="584708"/>
            <a:ext cx="3129915" cy="30435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10" dirty="0">
                <a:latin typeface="Calibri"/>
                <a:cs typeface="Calibri"/>
              </a:rPr>
              <a:t>Church</a:t>
            </a:r>
            <a:r>
              <a:rPr sz="1800" b="1" spc="-30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on</a:t>
            </a:r>
            <a:r>
              <a:rPr sz="1800" b="1" spc="-30" dirty="0">
                <a:latin typeface="Calibri"/>
                <a:cs typeface="Calibri"/>
              </a:rPr>
              <a:t> </a:t>
            </a:r>
            <a:r>
              <a:rPr sz="1800" b="1" spc="-15" dirty="0">
                <a:latin typeface="Calibri"/>
                <a:cs typeface="Calibri"/>
              </a:rPr>
              <a:t>water </a:t>
            </a:r>
            <a:r>
              <a:rPr sz="1800" b="1" spc="-5" dirty="0">
                <a:latin typeface="Calibri"/>
                <a:cs typeface="Calibri"/>
              </a:rPr>
              <a:t>by</a:t>
            </a:r>
            <a:r>
              <a:rPr sz="1800" b="1" spc="-10" dirty="0">
                <a:latin typeface="Calibri"/>
                <a:cs typeface="Calibri"/>
              </a:rPr>
              <a:t> </a:t>
            </a:r>
            <a:r>
              <a:rPr sz="1800" b="1" spc="-30" dirty="0">
                <a:latin typeface="Calibri"/>
                <a:cs typeface="Calibri"/>
              </a:rPr>
              <a:t>Tadao</a:t>
            </a:r>
            <a:r>
              <a:rPr sz="1800" b="1" spc="-15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Ando</a:t>
            </a:r>
            <a:endParaRPr sz="18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1750">
              <a:latin typeface="Calibri"/>
              <a:cs typeface="Calibri"/>
            </a:endParaRPr>
          </a:p>
          <a:p>
            <a:pPr marL="12700" marR="5080">
              <a:lnSpc>
                <a:spcPct val="100000"/>
              </a:lnSpc>
            </a:pPr>
            <a:r>
              <a:rPr sz="1800" spc="-5" dirty="0">
                <a:latin typeface="Calibri"/>
                <a:cs typeface="Calibri"/>
              </a:rPr>
              <a:t>The</a:t>
            </a:r>
            <a:r>
              <a:rPr sz="1800" spc="-10" dirty="0">
                <a:latin typeface="Calibri"/>
                <a:cs typeface="Calibri"/>
              </a:rPr>
              <a:t> low</a:t>
            </a:r>
            <a:r>
              <a:rPr sz="1800" spc="10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rise</a:t>
            </a:r>
            <a:r>
              <a:rPr sz="1800" dirty="0">
                <a:latin typeface="Calibri"/>
                <a:cs typeface="Calibri"/>
              </a:rPr>
              <a:t> </a:t>
            </a:r>
            <a:r>
              <a:rPr sz="1800" spc="-15" dirty="0">
                <a:latin typeface="Calibri"/>
                <a:cs typeface="Calibri"/>
              </a:rPr>
              <a:t>concrete</a:t>
            </a:r>
            <a:r>
              <a:rPr sz="1800" spc="30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structure </a:t>
            </a:r>
            <a:r>
              <a:rPr sz="1800" spc="-5" dirty="0">
                <a:latin typeface="Calibri"/>
                <a:cs typeface="Calibri"/>
              </a:rPr>
              <a:t> minimalistic design </a:t>
            </a:r>
            <a:r>
              <a:rPr sz="1800" dirty="0">
                <a:latin typeface="Calibri"/>
                <a:cs typeface="Calibri"/>
              </a:rPr>
              <a:t>and </a:t>
            </a:r>
            <a:r>
              <a:rPr sz="1800" spc="-10" dirty="0">
                <a:latin typeface="Calibri"/>
                <a:cs typeface="Calibri"/>
              </a:rPr>
              <a:t>reflecting </a:t>
            </a:r>
            <a:r>
              <a:rPr sz="1800" spc="-395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pool</a:t>
            </a:r>
            <a:r>
              <a:rPr sz="1800" dirty="0">
                <a:latin typeface="Calibri"/>
                <a:cs typeface="Calibri"/>
              </a:rPr>
              <a:t> , </a:t>
            </a:r>
            <a:r>
              <a:rPr sz="1800" spc="-5" dirty="0">
                <a:latin typeface="Calibri"/>
                <a:cs typeface="Calibri"/>
              </a:rPr>
              <a:t>view</a:t>
            </a:r>
            <a:r>
              <a:rPr sz="1800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through</a:t>
            </a:r>
            <a:r>
              <a:rPr sz="1800" spc="5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lush</a:t>
            </a:r>
            <a:r>
              <a:rPr sz="1800" spc="-10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green </a:t>
            </a:r>
            <a:r>
              <a:rPr sz="1800" dirty="0">
                <a:latin typeface="Calibri"/>
                <a:cs typeface="Calibri"/>
              </a:rPr>
              <a:t> </a:t>
            </a:r>
            <a:r>
              <a:rPr sz="1800" spc="-15" dirty="0">
                <a:latin typeface="Calibri"/>
                <a:cs typeface="Calibri"/>
              </a:rPr>
              <a:t>creates</a:t>
            </a:r>
            <a:r>
              <a:rPr sz="1800" spc="2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the</a:t>
            </a:r>
            <a:r>
              <a:rPr sz="1800" spc="35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sense</a:t>
            </a:r>
            <a:r>
              <a:rPr sz="1800" spc="15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of</a:t>
            </a:r>
            <a:r>
              <a:rPr sz="1800" spc="15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calmness </a:t>
            </a:r>
            <a:r>
              <a:rPr sz="1800" dirty="0">
                <a:latin typeface="Calibri"/>
                <a:cs typeface="Calibri"/>
              </a:rPr>
              <a:t> and</a:t>
            </a:r>
            <a:r>
              <a:rPr sz="1800" spc="10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peacefulness.</a:t>
            </a:r>
            <a:endParaRPr sz="18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1750">
              <a:latin typeface="Calibri"/>
              <a:cs typeface="Calibri"/>
            </a:endParaRPr>
          </a:p>
          <a:p>
            <a:pPr marL="12700" marR="108585">
              <a:lnSpc>
                <a:spcPct val="100000"/>
              </a:lnSpc>
              <a:spcBef>
                <a:spcPts val="5"/>
              </a:spcBef>
            </a:pPr>
            <a:r>
              <a:rPr sz="1800" spc="-10" dirty="0">
                <a:latin typeface="Calibri"/>
                <a:cs typeface="Calibri"/>
              </a:rPr>
              <a:t>Church </a:t>
            </a:r>
            <a:r>
              <a:rPr sz="1800" spc="-5" dirty="0">
                <a:latin typeface="Calibri"/>
                <a:cs typeface="Calibri"/>
              </a:rPr>
              <a:t>on </a:t>
            </a:r>
            <a:r>
              <a:rPr sz="1800" dirty="0">
                <a:latin typeface="Calibri"/>
                <a:cs typeface="Calibri"/>
              </a:rPr>
              <a:t>the </a:t>
            </a:r>
            <a:r>
              <a:rPr sz="1800" spc="-10" dirty="0">
                <a:latin typeface="Calibri"/>
                <a:cs typeface="Calibri"/>
              </a:rPr>
              <a:t>Water” </a:t>
            </a:r>
            <a:r>
              <a:rPr sz="1800" spc="-5" dirty="0">
                <a:latin typeface="Calibri"/>
                <a:cs typeface="Calibri"/>
              </a:rPr>
              <a:t>maintains </a:t>
            </a:r>
            <a:r>
              <a:rPr sz="1800" spc="-39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a</a:t>
            </a:r>
            <a:r>
              <a:rPr sz="1800" spc="-5" dirty="0">
                <a:latin typeface="Calibri"/>
                <a:cs typeface="Calibri"/>
              </a:rPr>
              <a:t> harmonious</a:t>
            </a:r>
            <a:r>
              <a:rPr sz="1800" dirty="0">
                <a:latin typeface="Calibri"/>
                <a:cs typeface="Calibri"/>
              </a:rPr>
              <a:t> and</a:t>
            </a:r>
            <a:r>
              <a:rPr sz="1800" spc="5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spiritual </a:t>
            </a:r>
            <a:r>
              <a:rPr sz="1800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relationship</a:t>
            </a:r>
            <a:r>
              <a:rPr sz="1800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with</a:t>
            </a:r>
            <a:r>
              <a:rPr sz="1800" spc="10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nature.</a:t>
            </a:r>
            <a:endParaRPr sz="1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177029" y="220472"/>
            <a:ext cx="2098040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000" spc="-254" dirty="0">
                <a:latin typeface="Tahoma"/>
                <a:cs typeface="Tahoma"/>
              </a:rPr>
              <a:t>Restraint</a:t>
            </a:r>
            <a:endParaRPr sz="4000">
              <a:latin typeface="Tahoma"/>
              <a:cs typeface="Tahoma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-7620" y="1016508"/>
            <a:ext cx="12207240" cy="60960"/>
            <a:chOff x="-7620" y="1016508"/>
            <a:chExt cx="12207240" cy="60960"/>
          </a:xfrm>
        </p:grpSpPr>
        <p:sp>
          <p:nvSpPr>
            <p:cNvPr id="4" name="object 4"/>
            <p:cNvSpPr/>
            <p:nvPr/>
          </p:nvSpPr>
          <p:spPr>
            <a:xfrm>
              <a:off x="0" y="1024128"/>
              <a:ext cx="12192000" cy="45720"/>
            </a:xfrm>
            <a:custGeom>
              <a:avLst/>
              <a:gdLst/>
              <a:ahLst/>
              <a:cxnLst/>
              <a:rect l="l" t="t" r="r" b="b"/>
              <a:pathLst>
                <a:path w="12192000" h="45719">
                  <a:moveTo>
                    <a:pt x="12192000" y="0"/>
                  </a:moveTo>
                  <a:lnTo>
                    <a:pt x="0" y="0"/>
                  </a:lnTo>
                  <a:lnTo>
                    <a:pt x="0" y="45720"/>
                  </a:lnTo>
                  <a:lnTo>
                    <a:pt x="12192000" y="45720"/>
                  </a:lnTo>
                  <a:lnTo>
                    <a:pt x="12192000" y="0"/>
                  </a:lnTo>
                  <a:close/>
                </a:path>
              </a:pathLst>
            </a:custGeom>
            <a:solidFill>
              <a:srgbClr val="9DBEB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0" y="1024128"/>
              <a:ext cx="12192000" cy="45720"/>
            </a:xfrm>
            <a:custGeom>
              <a:avLst/>
              <a:gdLst/>
              <a:ahLst/>
              <a:cxnLst/>
              <a:rect l="l" t="t" r="r" b="b"/>
              <a:pathLst>
                <a:path w="12192000" h="45719">
                  <a:moveTo>
                    <a:pt x="0" y="45720"/>
                  </a:moveTo>
                  <a:lnTo>
                    <a:pt x="12192000" y="45720"/>
                  </a:lnTo>
                  <a:lnTo>
                    <a:pt x="12192000" y="0"/>
                  </a:lnTo>
                  <a:lnTo>
                    <a:pt x="0" y="0"/>
                  </a:lnTo>
                  <a:lnTo>
                    <a:pt x="0" y="45720"/>
                  </a:lnTo>
                  <a:close/>
                </a:path>
              </a:pathLst>
            </a:custGeom>
            <a:ln w="15240">
              <a:solidFill>
                <a:srgbClr val="718B8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/>
          <p:cNvSpPr txBox="1"/>
          <p:nvPr/>
        </p:nvSpPr>
        <p:spPr>
          <a:xfrm>
            <a:off x="424992" y="1127887"/>
            <a:ext cx="11181080" cy="520890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spc="-15" dirty="0">
                <a:latin typeface="Calibri"/>
                <a:cs typeface="Calibri"/>
              </a:rPr>
              <a:t>Restraint</a:t>
            </a:r>
            <a:r>
              <a:rPr sz="2000" spc="1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means</a:t>
            </a:r>
            <a:r>
              <a:rPr sz="2000" spc="1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a</a:t>
            </a:r>
            <a:r>
              <a:rPr sz="2000" spc="5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measure</a:t>
            </a:r>
            <a:r>
              <a:rPr sz="2000" spc="20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or</a:t>
            </a:r>
            <a:r>
              <a:rPr sz="2000" spc="-10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condition</a:t>
            </a:r>
            <a:r>
              <a:rPr sz="2000" spc="-15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that</a:t>
            </a:r>
            <a:r>
              <a:rPr sz="2000" spc="5" dirty="0">
                <a:latin typeface="Calibri"/>
                <a:cs typeface="Calibri"/>
              </a:rPr>
              <a:t> </a:t>
            </a:r>
            <a:r>
              <a:rPr sz="2000" spc="-15" dirty="0">
                <a:latin typeface="Calibri"/>
                <a:cs typeface="Calibri"/>
              </a:rPr>
              <a:t>keeps</a:t>
            </a:r>
            <a:r>
              <a:rPr sz="2000" spc="5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something</a:t>
            </a:r>
            <a:r>
              <a:rPr sz="2000" spc="5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under</a:t>
            </a:r>
            <a:r>
              <a:rPr sz="2000" spc="-10" dirty="0">
                <a:latin typeface="Calibri"/>
                <a:cs typeface="Calibri"/>
              </a:rPr>
              <a:t> </a:t>
            </a:r>
            <a:r>
              <a:rPr sz="2000" spc="-15" dirty="0">
                <a:latin typeface="Calibri"/>
                <a:cs typeface="Calibri"/>
              </a:rPr>
              <a:t>control.</a:t>
            </a:r>
            <a:endParaRPr sz="20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195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2000" spc="-15" dirty="0">
                <a:latin typeface="Calibri"/>
                <a:cs typeface="Calibri"/>
              </a:rPr>
              <a:t>Restraint</a:t>
            </a:r>
            <a:r>
              <a:rPr sz="2000" spc="10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brings</a:t>
            </a:r>
            <a:r>
              <a:rPr sz="2000" spc="20" dirty="0">
                <a:latin typeface="Calibri"/>
                <a:cs typeface="Calibri"/>
              </a:rPr>
              <a:t> </a:t>
            </a:r>
            <a:r>
              <a:rPr sz="2000" spc="-5" dirty="0">
                <a:solidFill>
                  <a:srgbClr val="FF0000"/>
                </a:solidFill>
                <a:latin typeface="Calibri"/>
                <a:cs typeface="Calibri"/>
              </a:rPr>
              <a:t>simplicity</a:t>
            </a:r>
            <a:r>
              <a:rPr sz="2000" spc="1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FF0000"/>
                </a:solidFill>
                <a:latin typeface="Calibri"/>
                <a:cs typeface="Calibri"/>
              </a:rPr>
              <a:t>and</a:t>
            </a:r>
            <a:r>
              <a:rPr sz="2000" spc="-1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000" spc="-5" dirty="0">
                <a:solidFill>
                  <a:srgbClr val="FF0000"/>
                </a:solidFill>
                <a:latin typeface="Calibri"/>
                <a:cs typeface="Calibri"/>
              </a:rPr>
              <a:t>elegance</a:t>
            </a:r>
            <a:r>
              <a:rPr sz="2000" spc="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FF0000"/>
                </a:solidFill>
                <a:latin typeface="Calibri"/>
                <a:cs typeface="Calibri"/>
              </a:rPr>
              <a:t>in</a:t>
            </a:r>
            <a:r>
              <a:rPr sz="2000" spc="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FF0000"/>
                </a:solidFill>
                <a:latin typeface="Calibri"/>
                <a:cs typeface="Calibri"/>
              </a:rPr>
              <a:t>the</a:t>
            </a:r>
            <a:r>
              <a:rPr sz="2000" spc="-5" dirty="0">
                <a:solidFill>
                  <a:srgbClr val="FF0000"/>
                </a:solidFill>
                <a:latin typeface="Calibri"/>
                <a:cs typeface="Calibri"/>
              </a:rPr>
              <a:t> design</a:t>
            </a:r>
            <a:r>
              <a:rPr sz="2000" spc="-5" dirty="0">
                <a:latin typeface="Calibri"/>
                <a:cs typeface="Calibri"/>
              </a:rPr>
              <a:t>.</a:t>
            </a:r>
            <a:endParaRPr sz="20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195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2000" spc="-15" dirty="0">
                <a:latin typeface="Calibri"/>
                <a:cs typeface="Calibri"/>
              </a:rPr>
              <a:t>Restrain</a:t>
            </a:r>
            <a:r>
              <a:rPr sz="2000" spc="15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characterised</a:t>
            </a:r>
            <a:r>
              <a:rPr sz="2000" spc="15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by </a:t>
            </a:r>
            <a:r>
              <a:rPr sz="2000" spc="-5" dirty="0">
                <a:solidFill>
                  <a:srgbClr val="FF0000"/>
                </a:solidFill>
                <a:latin typeface="Calibri"/>
                <a:cs typeface="Calibri"/>
              </a:rPr>
              <a:t>Minimalistic</a:t>
            </a:r>
            <a:r>
              <a:rPr sz="2000" spc="4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FF0000"/>
                </a:solidFill>
                <a:latin typeface="Calibri"/>
                <a:cs typeface="Calibri"/>
              </a:rPr>
              <a:t>in</a:t>
            </a:r>
            <a:r>
              <a:rPr sz="2000" spc="-5" dirty="0">
                <a:solidFill>
                  <a:srgbClr val="FF0000"/>
                </a:solidFill>
                <a:latin typeface="Calibri"/>
                <a:cs typeface="Calibri"/>
              </a:rPr>
              <a:t> design</a:t>
            </a:r>
            <a:r>
              <a:rPr sz="2000" spc="-5" dirty="0">
                <a:latin typeface="Calibri"/>
                <a:cs typeface="Calibri"/>
              </a:rPr>
              <a:t>,</a:t>
            </a:r>
            <a:r>
              <a:rPr sz="2000" dirty="0">
                <a:latin typeface="Calibri"/>
                <a:cs typeface="Calibri"/>
              </a:rPr>
              <a:t> </a:t>
            </a:r>
            <a:r>
              <a:rPr sz="2000" spc="-10" dirty="0">
                <a:solidFill>
                  <a:srgbClr val="FF0000"/>
                </a:solidFill>
                <a:latin typeface="Calibri"/>
                <a:cs typeface="Calibri"/>
              </a:rPr>
              <a:t>concentrate</a:t>
            </a:r>
            <a:r>
              <a:rPr sz="2000" spc="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000" spc="-5" dirty="0">
                <a:solidFill>
                  <a:srgbClr val="FF0000"/>
                </a:solidFill>
                <a:latin typeface="Calibri"/>
                <a:cs typeface="Calibri"/>
              </a:rPr>
              <a:t>on</a:t>
            </a:r>
            <a:r>
              <a:rPr sz="2000" spc="-1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FF0000"/>
                </a:solidFill>
                <a:latin typeface="Calibri"/>
                <a:cs typeface="Calibri"/>
              </a:rPr>
              <a:t>the</a:t>
            </a:r>
            <a:r>
              <a:rPr sz="2000" spc="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FF0000"/>
                </a:solidFill>
                <a:latin typeface="Calibri"/>
                <a:cs typeface="Calibri"/>
              </a:rPr>
              <a:t>functionality</a:t>
            </a:r>
            <a:r>
              <a:rPr sz="2000" spc="1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of</a:t>
            </a:r>
            <a:r>
              <a:rPr sz="2000" spc="44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the</a:t>
            </a:r>
            <a:r>
              <a:rPr sz="2000" spc="-5" dirty="0">
                <a:latin typeface="Calibri"/>
                <a:cs typeface="Calibri"/>
              </a:rPr>
              <a:t> building</a:t>
            </a:r>
            <a:r>
              <a:rPr sz="2000" spc="45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without</a:t>
            </a:r>
            <a:endParaRPr sz="20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2000" dirty="0">
                <a:latin typeface="Calibri"/>
                <a:cs typeface="Calibri"/>
              </a:rPr>
              <a:t>additional</a:t>
            </a:r>
            <a:r>
              <a:rPr sz="2000" spc="-60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ornamentation.</a:t>
            </a:r>
            <a:endParaRPr sz="20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1950">
              <a:latin typeface="Calibri"/>
              <a:cs typeface="Calibri"/>
            </a:endParaRPr>
          </a:p>
          <a:p>
            <a:pPr marL="12700" marR="5080">
              <a:lnSpc>
                <a:spcPct val="100000"/>
              </a:lnSpc>
            </a:pPr>
            <a:r>
              <a:rPr sz="2000" spc="-15" dirty="0">
                <a:latin typeface="Calibri"/>
                <a:cs typeface="Calibri"/>
              </a:rPr>
              <a:t>Restraint</a:t>
            </a:r>
            <a:r>
              <a:rPr sz="2000" spc="1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in</a:t>
            </a:r>
            <a:r>
              <a:rPr sz="2000" spc="5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design</a:t>
            </a:r>
            <a:r>
              <a:rPr sz="2000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is</a:t>
            </a:r>
            <a:r>
              <a:rPr sz="2000" spc="1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the quality</a:t>
            </a:r>
            <a:r>
              <a:rPr sz="2000" spc="5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of</a:t>
            </a:r>
            <a:r>
              <a:rPr sz="2000" spc="-10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holding</a:t>
            </a:r>
            <a:r>
              <a:rPr sz="2000" spc="-1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it</a:t>
            </a:r>
            <a:r>
              <a:rPr sz="2000" spc="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back</a:t>
            </a:r>
            <a:r>
              <a:rPr sz="2000" spc="1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and</a:t>
            </a:r>
            <a:r>
              <a:rPr sz="2000" spc="-15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implementing</a:t>
            </a:r>
            <a:r>
              <a:rPr sz="2000" spc="20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something</a:t>
            </a:r>
            <a:r>
              <a:rPr sz="2000" spc="40" dirty="0"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FF0000"/>
                </a:solidFill>
                <a:latin typeface="Calibri"/>
                <a:cs typeface="Calibri"/>
              </a:rPr>
              <a:t>which </a:t>
            </a:r>
            <a:r>
              <a:rPr sz="2000" spc="-10" dirty="0">
                <a:solidFill>
                  <a:srgbClr val="FF0000"/>
                </a:solidFill>
                <a:latin typeface="Calibri"/>
                <a:cs typeface="Calibri"/>
              </a:rPr>
              <a:t>solves</a:t>
            </a:r>
            <a:r>
              <a:rPr sz="2000" spc="2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FF0000"/>
                </a:solidFill>
                <a:latin typeface="Calibri"/>
                <a:cs typeface="Calibri"/>
              </a:rPr>
              <a:t>the</a:t>
            </a:r>
            <a:r>
              <a:rPr sz="2000" spc="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000" spc="-10" dirty="0">
                <a:solidFill>
                  <a:srgbClr val="FF0000"/>
                </a:solidFill>
                <a:latin typeface="Calibri"/>
                <a:cs typeface="Calibri"/>
              </a:rPr>
              <a:t>problem</a:t>
            </a:r>
            <a:r>
              <a:rPr sz="2000" spc="-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FF0000"/>
                </a:solidFill>
                <a:latin typeface="Calibri"/>
                <a:cs typeface="Calibri"/>
              </a:rPr>
              <a:t>in </a:t>
            </a:r>
            <a:r>
              <a:rPr sz="2000" spc="-434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FF0000"/>
                </a:solidFill>
                <a:latin typeface="Calibri"/>
                <a:cs typeface="Calibri"/>
              </a:rPr>
              <a:t>the</a:t>
            </a:r>
            <a:r>
              <a:rPr sz="2000" spc="-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000" spc="-10" dirty="0">
                <a:solidFill>
                  <a:srgbClr val="FF0000"/>
                </a:solidFill>
                <a:latin typeface="Calibri"/>
                <a:cs typeface="Calibri"/>
              </a:rPr>
              <a:t>simplest</a:t>
            </a:r>
            <a:r>
              <a:rPr sz="2000" spc="2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000" spc="-25" dirty="0">
                <a:solidFill>
                  <a:srgbClr val="FF0000"/>
                </a:solidFill>
                <a:latin typeface="Calibri"/>
                <a:cs typeface="Calibri"/>
              </a:rPr>
              <a:t>way</a:t>
            </a:r>
            <a:r>
              <a:rPr sz="2000" spc="-1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000" spc="-5" dirty="0">
                <a:solidFill>
                  <a:srgbClr val="FF0000"/>
                </a:solidFill>
                <a:latin typeface="Calibri"/>
                <a:cs typeface="Calibri"/>
              </a:rPr>
              <a:t>possible.</a:t>
            </a:r>
            <a:endParaRPr sz="20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195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2000" spc="-5" dirty="0">
                <a:latin typeface="Calibri"/>
                <a:cs typeface="Calibri"/>
              </a:rPr>
              <a:t>Often</a:t>
            </a:r>
            <a:r>
              <a:rPr sz="2000" spc="-10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designers</a:t>
            </a:r>
            <a:r>
              <a:rPr sz="2000" spc="5" dirty="0">
                <a:latin typeface="Calibri"/>
                <a:cs typeface="Calibri"/>
              </a:rPr>
              <a:t> </a:t>
            </a:r>
            <a:r>
              <a:rPr sz="2000" spc="-15" dirty="0">
                <a:latin typeface="Calibri"/>
                <a:cs typeface="Calibri"/>
              </a:rPr>
              <a:t>want</a:t>
            </a:r>
            <a:r>
              <a:rPr sz="2000" spc="5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to</a:t>
            </a:r>
            <a:r>
              <a:rPr sz="2000" spc="-15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show</a:t>
            </a:r>
            <a:r>
              <a:rPr sz="2000" spc="-10" dirty="0">
                <a:latin typeface="Calibri"/>
                <a:cs typeface="Calibri"/>
              </a:rPr>
              <a:t> </a:t>
            </a:r>
            <a:r>
              <a:rPr sz="2000" spc="-40" dirty="0">
                <a:latin typeface="Calibri"/>
                <a:cs typeface="Calibri"/>
              </a:rPr>
              <a:t>off,</a:t>
            </a:r>
            <a:r>
              <a:rPr sz="2000" spc="-5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imprint</a:t>
            </a:r>
            <a:r>
              <a:rPr sz="2000" spc="1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their</a:t>
            </a:r>
            <a:r>
              <a:rPr sz="2000" spc="10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own</a:t>
            </a:r>
            <a:r>
              <a:rPr sz="2000" spc="-15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identity</a:t>
            </a:r>
            <a:r>
              <a:rPr sz="2000" dirty="0">
                <a:latin typeface="Calibri"/>
                <a:cs typeface="Calibri"/>
              </a:rPr>
              <a:t> on</a:t>
            </a:r>
            <a:r>
              <a:rPr sz="2000" spc="-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a</a:t>
            </a:r>
            <a:r>
              <a:rPr sz="2000" spc="-10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piece</a:t>
            </a:r>
            <a:r>
              <a:rPr sz="2000" spc="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of</a:t>
            </a:r>
            <a:r>
              <a:rPr sz="2000" spc="-5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work.</a:t>
            </a:r>
            <a:endParaRPr sz="2000">
              <a:latin typeface="Calibri"/>
              <a:cs typeface="Calibri"/>
            </a:endParaRPr>
          </a:p>
          <a:p>
            <a:pPr marL="12700" marR="48260">
              <a:lnSpc>
                <a:spcPct val="100000"/>
              </a:lnSpc>
              <a:spcBef>
                <a:spcPts val="5"/>
              </a:spcBef>
            </a:pPr>
            <a:r>
              <a:rPr sz="2000" spc="-65" dirty="0">
                <a:latin typeface="Calibri"/>
                <a:cs typeface="Calibri"/>
              </a:rPr>
              <a:t>Too</a:t>
            </a:r>
            <a:r>
              <a:rPr sz="2000" spc="-1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much </a:t>
            </a:r>
            <a:r>
              <a:rPr sz="2000" spc="-5" dirty="0">
                <a:latin typeface="Calibri"/>
                <a:cs typeface="Calibri"/>
              </a:rPr>
              <a:t>of</a:t>
            </a:r>
            <a:r>
              <a:rPr sz="2000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ornamentation,</a:t>
            </a:r>
            <a:r>
              <a:rPr sz="2000" spc="5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overwhelming</a:t>
            </a:r>
            <a:r>
              <a:rPr sz="2000" spc="5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colours</a:t>
            </a:r>
            <a:r>
              <a:rPr sz="2000" spc="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, </a:t>
            </a:r>
            <a:r>
              <a:rPr sz="2000" spc="-10" dirty="0">
                <a:latin typeface="Calibri"/>
                <a:cs typeface="Calibri"/>
              </a:rPr>
              <a:t>too</a:t>
            </a:r>
            <a:r>
              <a:rPr sz="2000" spc="-5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many detail</a:t>
            </a:r>
            <a:r>
              <a:rPr sz="2000" spc="10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results</a:t>
            </a:r>
            <a:r>
              <a:rPr sz="2000" spc="2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in</a:t>
            </a:r>
            <a:r>
              <a:rPr sz="2000" spc="-5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lost</a:t>
            </a:r>
            <a:r>
              <a:rPr sz="2000" spc="20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of</a:t>
            </a:r>
            <a:r>
              <a:rPr sz="2000" spc="15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focus</a:t>
            </a:r>
            <a:r>
              <a:rPr sz="2000" spc="-2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and</a:t>
            </a:r>
            <a:r>
              <a:rPr sz="2000" spc="5" dirty="0">
                <a:latin typeface="Calibri"/>
                <a:cs typeface="Calibri"/>
              </a:rPr>
              <a:t> </a:t>
            </a:r>
            <a:r>
              <a:rPr sz="2000" spc="-15" dirty="0">
                <a:latin typeface="Calibri"/>
                <a:cs typeface="Calibri"/>
              </a:rPr>
              <a:t>destroy</a:t>
            </a:r>
            <a:r>
              <a:rPr sz="2000" spc="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the </a:t>
            </a:r>
            <a:r>
              <a:rPr sz="2000" spc="-440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beauty</a:t>
            </a:r>
            <a:r>
              <a:rPr sz="2000" spc="-20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of</a:t>
            </a:r>
            <a:r>
              <a:rPr sz="2000" spc="-1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the </a:t>
            </a:r>
            <a:r>
              <a:rPr sz="2000" spc="-5" dirty="0">
                <a:latin typeface="Calibri"/>
                <a:cs typeface="Calibri"/>
              </a:rPr>
              <a:t>building.</a:t>
            </a:r>
            <a:endParaRPr sz="2000">
              <a:latin typeface="Calibri"/>
              <a:cs typeface="Calibri"/>
            </a:endParaRPr>
          </a:p>
          <a:p>
            <a:pPr marL="12700" marR="2696845">
              <a:lnSpc>
                <a:spcPts val="4800"/>
              </a:lnSpc>
              <a:spcBef>
                <a:spcPts val="359"/>
              </a:spcBef>
            </a:pPr>
            <a:r>
              <a:rPr sz="2000" spc="-10" dirty="0">
                <a:latin typeface="Calibri"/>
                <a:cs typeface="Calibri"/>
              </a:rPr>
              <a:t>Controlled</a:t>
            </a:r>
            <a:r>
              <a:rPr sz="2000" spc="5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Proportion</a:t>
            </a:r>
            <a:r>
              <a:rPr sz="2000" spc="2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and</a:t>
            </a:r>
            <a:r>
              <a:rPr sz="2000" spc="-10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minimal</a:t>
            </a:r>
            <a:r>
              <a:rPr sz="2000" spc="30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design</a:t>
            </a:r>
            <a:r>
              <a:rPr sz="2000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brings</a:t>
            </a:r>
            <a:r>
              <a:rPr sz="2000" dirty="0">
                <a:latin typeface="Calibri"/>
                <a:cs typeface="Calibri"/>
              </a:rPr>
              <a:t> in</a:t>
            </a:r>
            <a:r>
              <a:rPr sz="2000" spc="10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inherited</a:t>
            </a:r>
            <a:r>
              <a:rPr sz="2000" spc="10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aesthetics</a:t>
            </a:r>
            <a:r>
              <a:rPr sz="2000" spc="2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in</a:t>
            </a:r>
            <a:r>
              <a:rPr sz="2000" spc="10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design. </a:t>
            </a:r>
            <a:r>
              <a:rPr sz="2000" spc="-44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It</a:t>
            </a:r>
            <a:r>
              <a:rPr sz="2000" spc="-1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is</a:t>
            </a:r>
            <a:r>
              <a:rPr sz="2000" spc="1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an </a:t>
            </a:r>
            <a:r>
              <a:rPr sz="2000" spc="-10" dirty="0">
                <a:latin typeface="Calibri"/>
                <a:cs typeface="Calibri"/>
              </a:rPr>
              <a:t>architecture</a:t>
            </a:r>
            <a:r>
              <a:rPr sz="2000" spc="15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based</a:t>
            </a:r>
            <a:r>
              <a:rPr sz="2000" spc="-10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on</a:t>
            </a:r>
            <a:r>
              <a:rPr sz="2000" spc="5" dirty="0">
                <a:latin typeface="Calibri"/>
                <a:cs typeface="Calibri"/>
              </a:rPr>
              <a:t> </a:t>
            </a:r>
            <a:r>
              <a:rPr sz="2000" spc="-10" dirty="0">
                <a:solidFill>
                  <a:srgbClr val="FF0000"/>
                </a:solidFill>
                <a:latin typeface="Calibri"/>
                <a:cs typeface="Calibri"/>
              </a:rPr>
              <a:t>material</a:t>
            </a:r>
            <a:r>
              <a:rPr sz="2000" spc="3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000" spc="-5" dirty="0">
                <a:solidFill>
                  <a:srgbClr val="FF0000"/>
                </a:solidFill>
                <a:latin typeface="Calibri"/>
                <a:cs typeface="Calibri"/>
              </a:rPr>
              <a:t>honesty</a:t>
            </a:r>
            <a:r>
              <a:rPr sz="2000" spc="-2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FF0000"/>
                </a:solidFill>
                <a:latin typeface="Calibri"/>
                <a:cs typeface="Calibri"/>
              </a:rPr>
              <a:t>and </a:t>
            </a:r>
            <a:r>
              <a:rPr sz="2000" spc="-10" dirty="0">
                <a:solidFill>
                  <a:srgbClr val="FF0000"/>
                </a:solidFill>
                <a:latin typeface="Calibri"/>
                <a:cs typeface="Calibri"/>
              </a:rPr>
              <a:t>structural</a:t>
            </a:r>
            <a:r>
              <a:rPr sz="200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000" spc="-20" dirty="0">
                <a:solidFill>
                  <a:srgbClr val="FF0000"/>
                </a:solidFill>
                <a:latin typeface="Calibri"/>
                <a:cs typeface="Calibri"/>
              </a:rPr>
              <a:t>integrity.</a:t>
            </a:r>
            <a:endParaRPr sz="20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886764" y="363473"/>
            <a:ext cx="8001634" cy="22205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323215">
              <a:lnSpc>
                <a:spcPct val="100000"/>
              </a:lnSpc>
              <a:spcBef>
                <a:spcPts val="100"/>
              </a:spcBef>
              <a:tabLst>
                <a:tab pos="2018030" algn="l"/>
              </a:tabLst>
            </a:pPr>
            <a:r>
              <a:rPr sz="1800" b="1" dirty="0">
                <a:latin typeface="Calibri"/>
                <a:cs typeface="Calibri"/>
              </a:rPr>
              <a:t>Mies</a:t>
            </a:r>
            <a:r>
              <a:rPr sz="1800" b="1" spc="-25" dirty="0">
                <a:latin typeface="Calibri"/>
                <a:cs typeface="Calibri"/>
              </a:rPr>
              <a:t> </a:t>
            </a:r>
            <a:r>
              <a:rPr sz="1800" b="1" spc="-10" dirty="0">
                <a:latin typeface="Calibri"/>
                <a:cs typeface="Calibri"/>
              </a:rPr>
              <a:t>van</a:t>
            </a:r>
            <a:r>
              <a:rPr sz="1800" b="1" dirty="0">
                <a:latin typeface="Calibri"/>
                <a:cs typeface="Calibri"/>
              </a:rPr>
              <a:t> der</a:t>
            </a:r>
            <a:r>
              <a:rPr sz="1800" b="1" spc="-20" dirty="0">
                <a:latin typeface="Calibri"/>
                <a:cs typeface="Calibri"/>
              </a:rPr>
              <a:t> rohe’s	</a:t>
            </a:r>
            <a:r>
              <a:rPr sz="1800" spc="-5" dirty="0">
                <a:latin typeface="Calibri"/>
                <a:cs typeface="Calibri"/>
              </a:rPr>
              <a:t>dictum</a:t>
            </a:r>
            <a:r>
              <a:rPr sz="1800" spc="15" dirty="0">
                <a:latin typeface="Calibri"/>
                <a:cs typeface="Calibri"/>
              </a:rPr>
              <a:t> </a:t>
            </a:r>
            <a:r>
              <a:rPr sz="1800" spc="-5" dirty="0">
                <a:solidFill>
                  <a:srgbClr val="FF0000"/>
                </a:solidFill>
                <a:latin typeface="Calibri"/>
                <a:cs typeface="Calibri"/>
              </a:rPr>
              <a:t>“less is</a:t>
            </a:r>
            <a:r>
              <a:rPr sz="180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1800" spc="-10" dirty="0">
                <a:solidFill>
                  <a:srgbClr val="FF0000"/>
                </a:solidFill>
                <a:latin typeface="Calibri"/>
                <a:cs typeface="Calibri"/>
              </a:rPr>
              <a:t>more”</a:t>
            </a:r>
            <a:r>
              <a:rPr sz="1800" spc="1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as seen</a:t>
            </a:r>
            <a:r>
              <a:rPr sz="1800" spc="-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in </a:t>
            </a:r>
            <a:r>
              <a:rPr sz="1800" spc="-5" dirty="0">
                <a:latin typeface="Calibri"/>
                <a:cs typeface="Calibri"/>
              </a:rPr>
              <a:t>his</a:t>
            </a:r>
            <a:r>
              <a:rPr sz="1800" spc="1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work</a:t>
            </a:r>
            <a:r>
              <a:rPr sz="1800" spc="5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Barcelona</a:t>
            </a:r>
            <a:r>
              <a:rPr sz="1800" spc="10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pavilion </a:t>
            </a:r>
            <a:r>
              <a:rPr sz="1800" spc="-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and</a:t>
            </a:r>
            <a:r>
              <a:rPr sz="1800" spc="10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Farnsworth</a:t>
            </a:r>
            <a:r>
              <a:rPr sz="1800" spc="-5" dirty="0">
                <a:latin typeface="Calibri"/>
                <a:cs typeface="Calibri"/>
              </a:rPr>
              <a:t> house</a:t>
            </a:r>
            <a:r>
              <a:rPr sz="1800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are</a:t>
            </a:r>
            <a:r>
              <a:rPr sz="1800" dirty="0">
                <a:latin typeface="Calibri"/>
                <a:cs typeface="Calibri"/>
              </a:rPr>
              <a:t> the</a:t>
            </a:r>
            <a:r>
              <a:rPr sz="1800" spc="15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classic</a:t>
            </a:r>
            <a:r>
              <a:rPr sz="1800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example</a:t>
            </a:r>
            <a:r>
              <a:rPr sz="1800" spc="-5" dirty="0">
                <a:latin typeface="Calibri"/>
                <a:cs typeface="Calibri"/>
              </a:rPr>
              <a:t> of</a:t>
            </a:r>
            <a:r>
              <a:rPr sz="1800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simplicity</a:t>
            </a:r>
            <a:r>
              <a:rPr sz="1800" spc="2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and</a:t>
            </a:r>
            <a:r>
              <a:rPr sz="1800" spc="5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elegance</a:t>
            </a:r>
            <a:r>
              <a:rPr sz="1800" spc="25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in </a:t>
            </a:r>
            <a:r>
              <a:rPr sz="1800" dirty="0">
                <a:latin typeface="Calibri"/>
                <a:cs typeface="Calibri"/>
              </a:rPr>
              <a:t>design.</a:t>
            </a:r>
            <a:endParaRPr sz="18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1750">
              <a:latin typeface="Calibri"/>
              <a:cs typeface="Calibri"/>
            </a:endParaRPr>
          </a:p>
          <a:p>
            <a:pPr marL="12700" marR="5080">
              <a:lnSpc>
                <a:spcPct val="100000"/>
              </a:lnSpc>
            </a:pPr>
            <a:r>
              <a:rPr sz="1800" dirty="0">
                <a:latin typeface="Calibri"/>
                <a:cs typeface="Calibri"/>
              </a:rPr>
              <a:t>In </a:t>
            </a:r>
            <a:r>
              <a:rPr sz="1800" spc="-10" dirty="0">
                <a:latin typeface="Calibri"/>
                <a:cs typeface="Calibri"/>
              </a:rPr>
              <a:t>Farnsworth</a:t>
            </a:r>
            <a:r>
              <a:rPr sz="1800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buildings</a:t>
            </a:r>
            <a:r>
              <a:rPr sz="1800" spc="25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made</a:t>
            </a:r>
            <a:r>
              <a:rPr sz="1800" dirty="0">
                <a:latin typeface="Calibri"/>
                <a:cs typeface="Calibri"/>
              </a:rPr>
              <a:t> use </a:t>
            </a:r>
            <a:r>
              <a:rPr sz="1800" spc="-5" dirty="0">
                <a:latin typeface="Calibri"/>
                <a:cs typeface="Calibri"/>
              </a:rPr>
              <a:t>of</a:t>
            </a:r>
            <a:r>
              <a:rPr sz="1800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modern</a:t>
            </a:r>
            <a:r>
              <a:rPr sz="1800" spc="10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materials</a:t>
            </a:r>
            <a:r>
              <a:rPr sz="1800" spc="-5" dirty="0">
                <a:latin typeface="Calibri"/>
                <a:cs typeface="Calibri"/>
              </a:rPr>
              <a:t> such </a:t>
            </a:r>
            <a:r>
              <a:rPr sz="1800" dirty="0">
                <a:latin typeface="Calibri"/>
                <a:cs typeface="Calibri"/>
              </a:rPr>
              <a:t>as</a:t>
            </a:r>
            <a:r>
              <a:rPr sz="1800" spc="5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industrial</a:t>
            </a:r>
            <a:r>
              <a:rPr sz="1800" spc="1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steel</a:t>
            </a:r>
            <a:r>
              <a:rPr sz="1800" spc="-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and </a:t>
            </a:r>
            <a:r>
              <a:rPr sz="1800" spc="5" dirty="0">
                <a:latin typeface="Calibri"/>
                <a:cs typeface="Calibri"/>
              </a:rPr>
              <a:t> </a:t>
            </a:r>
            <a:r>
              <a:rPr sz="1800" spc="-15" dirty="0">
                <a:latin typeface="Calibri"/>
                <a:cs typeface="Calibri"/>
              </a:rPr>
              <a:t>plate</a:t>
            </a:r>
            <a:r>
              <a:rPr sz="1800" spc="4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glass</a:t>
            </a:r>
            <a:r>
              <a:rPr sz="1800" spc="2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to</a:t>
            </a:r>
            <a:r>
              <a:rPr sz="1800" spc="35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define</a:t>
            </a:r>
            <a:r>
              <a:rPr sz="1800" spc="4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interior</a:t>
            </a:r>
            <a:r>
              <a:rPr sz="1800" spc="40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spaces.</a:t>
            </a:r>
            <a:r>
              <a:rPr sz="1800" spc="20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He</a:t>
            </a:r>
            <a:r>
              <a:rPr sz="1800" spc="50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strived</a:t>
            </a:r>
            <a:r>
              <a:rPr sz="1800" spc="35" dirty="0">
                <a:latin typeface="Calibri"/>
                <a:cs typeface="Calibri"/>
              </a:rPr>
              <a:t> </a:t>
            </a:r>
            <a:r>
              <a:rPr sz="1800" spc="-15" dirty="0">
                <a:latin typeface="Calibri"/>
                <a:cs typeface="Calibri"/>
              </a:rPr>
              <a:t>towards</a:t>
            </a:r>
            <a:r>
              <a:rPr sz="1800" spc="5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an</a:t>
            </a:r>
            <a:r>
              <a:rPr sz="1800" spc="3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architecture</a:t>
            </a:r>
            <a:r>
              <a:rPr sz="1800" spc="75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with</a:t>
            </a:r>
            <a:r>
              <a:rPr sz="1800" spc="4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a </a:t>
            </a:r>
            <a:r>
              <a:rPr sz="1800" spc="5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minimal</a:t>
            </a:r>
            <a:r>
              <a:rPr sz="1800" spc="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framework</a:t>
            </a:r>
            <a:r>
              <a:rPr sz="1800" spc="-5" dirty="0">
                <a:latin typeface="Calibri"/>
                <a:cs typeface="Calibri"/>
              </a:rPr>
              <a:t> of</a:t>
            </a:r>
            <a:r>
              <a:rPr sz="1800" spc="10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structural</a:t>
            </a:r>
            <a:r>
              <a:rPr sz="1800" spc="10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order</a:t>
            </a:r>
            <a:r>
              <a:rPr sz="1800" spc="10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balanced</a:t>
            </a:r>
            <a:r>
              <a:rPr sz="1800" spc="10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against</a:t>
            </a:r>
            <a:r>
              <a:rPr sz="1800" spc="1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the </a:t>
            </a:r>
            <a:r>
              <a:rPr sz="1800" spc="-5" dirty="0">
                <a:latin typeface="Calibri"/>
                <a:cs typeface="Calibri"/>
              </a:rPr>
              <a:t>implied</a:t>
            </a:r>
            <a:r>
              <a:rPr sz="1800" spc="30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freedom</a:t>
            </a:r>
            <a:r>
              <a:rPr sz="1800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of</a:t>
            </a:r>
            <a:r>
              <a:rPr sz="1800" spc="15" dirty="0">
                <a:latin typeface="Calibri"/>
                <a:cs typeface="Calibri"/>
              </a:rPr>
              <a:t> </a:t>
            </a:r>
            <a:r>
              <a:rPr sz="1800" spc="5" dirty="0">
                <a:latin typeface="Calibri"/>
                <a:cs typeface="Calibri"/>
              </a:rPr>
              <a:t>free- </a:t>
            </a:r>
            <a:r>
              <a:rPr sz="1800" spc="10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flowing</a:t>
            </a:r>
            <a:r>
              <a:rPr sz="1800" spc="25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open</a:t>
            </a:r>
            <a:r>
              <a:rPr sz="1800" spc="1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space. </a:t>
            </a:r>
            <a:r>
              <a:rPr sz="1800" spc="-5" dirty="0">
                <a:latin typeface="Calibri"/>
                <a:cs typeface="Calibri"/>
              </a:rPr>
              <a:t>He</a:t>
            </a:r>
            <a:r>
              <a:rPr sz="1800" spc="10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called</a:t>
            </a:r>
            <a:r>
              <a:rPr sz="1800" spc="20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his</a:t>
            </a:r>
            <a:r>
              <a:rPr sz="1800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buildings</a:t>
            </a:r>
            <a:r>
              <a:rPr sz="1800" spc="2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“skin </a:t>
            </a:r>
            <a:r>
              <a:rPr sz="1800" dirty="0">
                <a:latin typeface="Calibri"/>
                <a:cs typeface="Calibri"/>
              </a:rPr>
              <a:t>and</a:t>
            </a:r>
            <a:r>
              <a:rPr sz="1800" spc="10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bones” </a:t>
            </a:r>
            <a:r>
              <a:rPr sz="1800" spc="-10" dirty="0">
                <a:latin typeface="Calibri"/>
                <a:cs typeface="Calibri"/>
              </a:rPr>
              <a:t>architecture.</a:t>
            </a:r>
            <a:r>
              <a:rPr sz="1800" spc="30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He</a:t>
            </a:r>
            <a:r>
              <a:rPr sz="1800" spc="20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sought</a:t>
            </a:r>
            <a:r>
              <a:rPr sz="1800" spc="-1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a </a:t>
            </a:r>
            <a:r>
              <a:rPr sz="1800" spc="-390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rational</a:t>
            </a:r>
            <a:r>
              <a:rPr sz="1800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approach</a:t>
            </a:r>
            <a:r>
              <a:rPr sz="1800" spc="5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that</a:t>
            </a:r>
            <a:r>
              <a:rPr sz="1800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would</a:t>
            </a:r>
            <a:r>
              <a:rPr sz="1800" spc="5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guide</a:t>
            </a:r>
            <a:r>
              <a:rPr sz="1800" spc="1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the</a:t>
            </a:r>
            <a:r>
              <a:rPr sz="1800" spc="10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creative</a:t>
            </a:r>
            <a:r>
              <a:rPr sz="1800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process </a:t>
            </a:r>
            <a:r>
              <a:rPr sz="1800" spc="-5" dirty="0">
                <a:latin typeface="Calibri"/>
                <a:cs typeface="Calibri"/>
              </a:rPr>
              <a:t>of</a:t>
            </a:r>
            <a:r>
              <a:rPr sz="1800" spc="10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architectural</a:t>
            </a:r>
            <a:r>
              <a:rPr sz="1800" spc="15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design.</a:t>
            </a:r>
            <a:endParaRPr sz="1800">
              <a:latin typeface="Calibri"/>
              <a:cs typeface="Calibri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149096" y="2753867"/>
            <a:ext cx="6320028" cy="3208019"/>
          </a:xfrm>
          <a:prstGeom prst="rect">
            <a:avLst/>
          </a:prstGeom>
        </p:spPr>
      </p:pic>
      <p:sp>
        <p:nvSpPr>
          <p:cNvPr id="4" name="object 4"/>
          <p:cNvSpPr txBox="1"/>
          <p:nvPr/>
        </p:nvSpPr>
        <p:spPr>
          <a:xfrm>
            <a:off x="886764" y="5979972"/>
            <a:ext cx="9050020" cy="3003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5" dirty="0">
                <a:latin typeface="Calibri"/>
                <a:cs typeface="Calibri"/>
              </a:rPr>
              <a:t>The </a:t>
            </a:r>
            <a:r>
              <a:rPr sz="1800" spc="-10" dirty="0">
                <a:latin typeface="Calibri"/>
                <a:cs typeface="Calibri"/>
              </a:rPr>
              <a:t>Farnsworth</a:t>
            </a:r>
            <a:r>
              <a:rPr sz="1800" spc="5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House,</a:t>
            </a:r>
            <a:r>
              <a:rPr sz="1800" spc="5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built</a:t>
            </a:r>
            <a:r>
              <a:rPr sz="1800" spc="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by</a:t>
            </a:r>
            <a:r>
              <a:rPr sz="1800" spc="15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Ludwig</a:t>
            </a:r>
            <a:r>
              <a:rPr sz="1800" spc="50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Mies</a:t>
            </a:r>
            <a:r>
              <a:rPr sz="1800" spc="10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van</a:t>
            </a:r>
            <a:r>
              <a:rPr sz="1800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der</a:t>
            </a:r>
            <a:r>
              <a:rPr sz="1800" dirty="0">
                <a:latin typeface="Calibri"/>
                <a:cs typeface="Calibri"/>
              </a:rPr>
              <a:t> </a:t>
            </a:r>
            <a:r>
              <a:rPr sz="1800" spc="-15" dirty="0">
                <a:latin typeface="Calibri"/>
                <a:cs typeface="Calibri"/>
              </a:rPr>
              <a:t>Rohe</a:t>
            </a:r>
            <a:r>
              <a:rPr sz="1800" spc="20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in</a:t>
            </a:r>
            <a:r>
              <a:rPr sz="1800" spc="10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1951</a:t>
            </a:r>
            <a:r>
              <a:rPr sz="1800" spc="1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and </a:t>
            </a:r>
            <a:r>
              <a:rPr sz="1800" spc="-10" dirty="0">
                <a:latin typeface="Calibri"/>
                <a:cs typeface="Calibri"/>
              </a:rPr>
              <a:t>located</a:t>
            </a:r>
            <a:r>
              <a:rPr sz="1800" spc="30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near </a:t>
            </a:r>
            <a:r>
              <a:rPr sz="1800" spc="-10" dirty="0">
                <a:latin typeface="Calibri"/>
                <a:cs typeface="Calibri"/>
              </a:rPr>
              <a:t>Plano,</a:t>
            </a:r>
            <a:r>
              <a:rPr sz="1800" spc="15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Illinois</a:t>
            </a:r>
            <a:endParaRPr sz="1800">
              <a:latin typeface="Calibri"/>
              <a:cs typeface="Calibri"/>
            </a:endParaRPr>
          </a:p>
        </p:txBody>
      </p:sp>
      <p:pic>
        <p:nvPicPr>
          <p:cNvPr id="5" name="object 5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7694676" y="2753867"/>
            <a:ext cx="4280916" cy="3208019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523488" y="1924811"/>
            <a:ext cx="5145023" cy="3008376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5020183" y="538098"/>
            <a:ext cx="2077720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000" spc="-50" dirty="0">
                <a:latin typeface="Tahoma"/>
                <a:cs typeface="Tahoma"/>
              </a:rPr>
              <a:t>Contra</a:t>
            </a:r>
            <a:r>
              <a:rPr sz="4000" spc="-385" dirty="0">
                <a:latin typeface="Tahoma"/>
                <a:cs typeface="Tahoma"/>
              </a:rPr>
              <a:t>st</a:t>
            </a:r>
            <a:endParaRPr sz="4000">
              <a:latin typeface="Tahoma"/>
              <a:cs typeface="Tahoma"/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260347" y="486155"/>
            <a:ext cx="8819388" cy="4962144"/>
          </a:xfrm>
          <a:prstGeom prst="rect">
            <a:avLst/>
          </a:prstGeom>
        </p:spPr>
      </p:pic>
      <p:sp>
        <p:nvSpPr>
          <p:cNvPr id="3" name="object 3"/>
          <p:cNvSpPr txBox="1"/>
          <p:nvPr/>
        </p:nvSpPr>
        <p:spPr>
          <a:xfrm>
            <a:off x="1688719" y="5534355"/>
            <a:ext cx="7306309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5" dirty="0">
                <a:latin typeface="Calibri"/>
                <a:cs typeface="Calibri"/>
              </a:rPr>
              <a:t>Villa</a:t>
            </a:r>
            <a:r>
              <a:rPr sz="1800" spc="25" dirty="0">
                <a:latin typeface="Calibri"/>
                <a:cs typeface="Calibri"/>
              </a:rPr>
              <a:t> </a:t>
            </a:r>
            <a:r>
              <a:rPr sz="1800" spc="-15" dirty="0">
                <a:latin typeface="Calibri"/>
                <a:cs typeface="Calibri"/>
              </a:rPr>
              <a:t>Savoye</a:t>
            </a:r>
            <a:r>
              <a:rPr sz="1800" spc="-5" dirty="0">
                <a:latin typeface="Calibri"/>
                <a:cs typeface="Calibri"/>
              </a:rPr>
              <a:t> villa</a:t>
            </a:r>
            <a:r>
              <a:rPr sz="1800" spc="10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Paris,</a:t>
            </a:r>
            <a:r>
              <a:rPr sz="1800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France.</a:t>
            </a:r>
            <a:r>
              <a:rPr sz="1800" spc="1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It</a:t>
            </a:r>
            <a:r>
              <a:rPr sz="1800" spc="-1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was</a:t>
            </a:r>
            <a:r>
              <a:rPr sz="1800" spc="15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designed by</a:t>
            </a:r>
            <a:r>
              <a:rPr sz="1800" spc="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Swiss</a:t>
            </a:r>
            <a:r>
              <a:rPr sz="1800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architects</a:t>
            </a:r>
            <a:r>
              <a:rPr sz="1800" spc="10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Le</a:t>
            </a:r>
            <a:r>
              <a:rPr sz="1800" spc="10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Corbusier</a:t>
            </a:r>
            <a:endParaRPr sz="1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223873" y="5088763"/>
            <a:ext cx="9632950" cy="11233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35" dirty="0">
                <a:latin typeface="Calibri"/>
                <a:cs typeface="Calibri"/>
              </a:rPr>
              <a:t>Toyota</a:t>
            </a:r>
            <a:r>
              <a:rPr sz="1800" b="1" spc="-25" dirty="0">
                <a:latin typeface="Calibri"/>
                <a:cs typeface="Calibri"/>
              </a:rPr>
              <a:t> </a:t>
            </a:r>
            <a:r>
              <a:rPr sz="1800" b="1" spc="-5" dirty="0">
                <a:latin typeface="Calibri"/>
                <a:cs typeface="Calibri"/>
              </a:rPr>
              <a:t>municipal</a:t>
            </a:r>
            <a:r>
              <a:rPr sz="1800" b="1" spc="-55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Museum</a:t>
            </a:r>
            <a:r>
              <a:rPr sz="1800" b="1" spc="-30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of</a:t>
            </a:r>
            <a:r>
              <a:rPr sz="1800" b="1" spc="-5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Art,</a:t>
            </a:r>
            <a:r>
              <a:rPr sz="1800" b="1" spc="-5" dirty="0">
                <a:latin typeface="Calibri"/>
                <a:cs typeface="Calibri"/>
              </a:rPr>
              <a:t> </a:t>
            </a:r>
            <a:r>
              <a:rPr sz="1800" b="1" spc="-25" dirty="0">
                <a:latin typeface="Calibri"/>
                <a:cs typeface="Calibri"/>
              </a:rPr>
              <a:t>Yoshio</a:t>
            </a:r>
            <a:r>
              <a:rPr sz="1800" b="1" spc="-20" dirty="0">
                <a:latin typeface="Calibri"/>
                <a:cs typeface="Calibri"/>
              </a:rPr>
              <a:t> Taniguchi.</a:t>
            </a:r>
            <a:endParaRPr sz="18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1750">
              <a:latin typeface="Calibri"/>
              <a:cs typeface="Calibri"/>
            </a:endParaRPr>
          </a:p>
          <a:p>
            <a:pPr marL="12700" marR="5080">
              <a:lnSpc>
                <a:spcPct val="100000"/>
              </a:lnSpc>
            </a:pPr>
            <a:r>
              <a:rPr sz="1800" spc="-5" dirty="0">
                <a:latin typeface="Calibri"/>
                <a:cs typeface="Calibri"/>
              </a:rPr>
              <a:t>This building</a:t>
            </a:r>
            <a:r>
              <a:rPr sz="1800" spc="25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design</a:t>
            </a:r>
            <a:r>
              <a:rPr sz="1800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brings</a:t>
            </a:r>
            <a:r>
              <a:rPr sz="1800" spc="20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in</a:t>
            </a:r>
            <a:r>
              <a:rPr sz="1800" spc="10" dirty="0">
                <a:latin typeface="Calibri"/>
                <a:cs typeface="Calibri"/>
              </a:rPr>
              <a:t> </a:t>
            </a:r>
            <a:r>
              <a:rPr sz="1800" spc="-15" dirty="0">
                <a:latin typeface="Calibri"/>
                <a:cs typeface="Calibri"/>
              </a:rPr>
              <a:t>restrain</a:t>
            </a:r>
            <a:r>
              <a:rPr sz="1800" spc="-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and</a:t>
            </a:r>
            <a:r>
              <a:rPr sz="1800" spc="15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repose. The</a:t>
            </a:r>
            <a:r>
              <a:rPr sz="1800" spc="5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use</a:t>
            </a:r>
            <a:r>
              <a:rPr sz="1800" spc="5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of</a:t>
            </a:r>
            <a:r>
              <a:rPr sz="1800" spc="20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white</a:t>
            </a:r>
            <a:r>
              <a:rPr sz="1800" spc="15" dirty="0">
                <a:latin typeface="Calibri"/>
                <a:cs typeface="Calibri"/>
              </a:rPr>
              <a:t> </a:t>
            </a:r>
            <a:r>
              <a:rPr sz="1800" spc="-15" dirty="0">
                <a:latin typeface="Calibri"/>
                <a:cs typeface="Calibri"/>
              </a:rPr>
              <a:t>frosted</a:t>
            </a:r>
            <a:r>
              <a:rPr sz="1800" spc="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glass</a:t>
            </a:r>
            <a:r>
              <a:rPr sz="1800" spc="1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,shimmery</a:t>
            </a:r>
            <a:r>
              <a:rPr sz="1800" spc="-10" dirty="0">
                <a:latin typeface="Calibri"/>
                <a:cs typeface="Calibri"/>
              </a:rPr>
              <a:t> reflection </a:t>
            </a:r>
            <a:r>
              <a:rPr sz="1800" spc="-5" dirty="0">
                <a:latin typeface="Calibri"/>
                <a:cs typeface="Calibri"/>
              </a:rPr>
              <a:t> pool,</a:t>
            </a:r>
            <a:r>
              <a:rPr sz="1800" spc="1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the</a:t>
            </a:r>
            <a:r>
              <a:rPr sz="1800" spc="5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bold</a:t>
            </a:r>
            <a:r>
              <a:rPr sz="1800" spc="25" dirty="0">
                <a:latin typeface="Calibri"/>
                <a:cs typeface="Calibri"/>
              </a:rPr>
              <a:t> </a:t>
            </a:r>
            <a:r>
              <a:rPr sz="1800" spc="-15" dirty="0">
                <a:latin typeface="Calibri"/>
                <a:cs typeface="Calibri"/>
              </a:rPr>
              <a:t>horizontal</a:t>
            </a:r>
            <a:r>
              <a:rPr sz="1800" spc="1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mass</a:t>
            </a:r>
            <a:r>
              <a:rPr sz="1800" spc="-5" dirty="0">
                <a:latin typeface="Calibri"/>
                <a:cs typeface="Calibri"/>
              </a:rPr>
              <a:t> </a:t>
            </a:r>
            <a:r>
              <a:rPr sz="1800" spc="-15" dirty="0">
                <a:latin typeface="Calibri"/>
                <a:cs typeface="Calibri"/>
              </a:rPr>
              <a:t>contrasting</a:t>
            </a:r>
            <a:r>
              <a:rPr sz="1800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black</a:t>
            </a:r>
            <a:r>
              <a:rPr sz="1800" spc="1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granite</a:t>
            </a:r>
            <a:r>
              <a:rPr sz="1800" spc="20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arch</a:t>
            </a:r>
            <a:r>
              <a:rPr sz="1800" spc="10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brings</a:t>
            </a:r>
            <a:r>
              <a:rPr sz="1800" spc="2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a sense</a:t>
            </a:r>
            <a:r>
              <a:rPr sz="1800" spc="-10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of</a:t>
            </a:r>
            <a:r>
              <a:rPr sz="1800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calmness</a:t>
            </a:r>
            <a:r>
              <a:rPr sz="1800" spc="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and</a:t>
            </a:r>
            <a:r>
              <a:rPr sz="1800" spc="15" dirty="0">
                <a:latin typeface="Calibri"/>
                <a:cs typeface="Calibri"/>
              </a:rPr>
              <a:t> </a:t>
            </a:r>
            <a:r>
              <a:rPr sz="1800" spc="-15" dirty="0">
                <a:latin typeface="Calibri"/>
                <a:cs typeface="Calibri"/>
              </a:rPr>
              <a:t>tranquillity.</a:t>
            </a:r>
            <a:endParaRPr sz="1800">
              <a:latin typeface="Calibri"/>
              <a:cs typeface="Calibri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011936" y="239268"/>
            <a:ext cx="8095488" cy="4762500"/>
          </a:xfrm>
          <a:prstGeom prst="rect">
            <a:avLst/>
          </a:prstGeom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910967" y="210134"/>
            <a:ext cx="5893435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000" spc="-80" dirty="0">
                <a:latin typeface="Tahoma"/>
                <a:cs typeface="Tahoma"/>
              </a:rPr>
              <a:t>Accentuation/Emphasis</a:t>
            </a:r>
            <a:endParaRPr sz="4000">
              <a:latin typeface="Tahoma"/>
              <a:cs typeface="Tahoma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-7620" y="1016508"/>
            <a:ext cx="12207240" cy="60960"/>
            <a:chOff x="-7620" y="1016508"/>
            <a:chExt cx="12207240" cy="60960"/>
          </a:xfrm>
        </p:grpSpPr>
        <p:sp>
          <p:nvSpPr>
            <p:cNvPr id="4" name="object 4"/>
            <p:cNvSpPr/>
            <p:nvPr/>
          </p:nvSpPr>
          <p:spPr>
            <a:xfrm>
              <a:off x="0" y="1024128"/>
              <a:ext cx="12192000" cy="45720"/>
            </a:xfrm>
            <a:custGeom>
              <a:avLst/>
              <a:gdLst/>
              <a:ahLst/>
              <a:cxnLst/>
              <a:rect l="l" t="t" r="r" b="b"/>
              <a:pathLst>
                <a:path w="12192000" h="45719">
                  <a:moveTo>
                    <a:pt x="12192000" y="0"/>
                  </a:moveTo>
                  <a:lnTo>
                    <a:pt x="0" y="0"/>
                  </a:lnTo>
                  <a:lnTo>
                    <a:pt x="0" y="45720"/>
                  </a:lnTo>
                  <a:lnTo>
                    <a:pt x="12192000" y="45720"/>
                  </a:lnTo>
                  <a:lnTo>
                    <a:pt x="12192000" y="0"/>
                  </a:lnTo>
                  <a:close/>
                </a:path>
              </a:pathLst>
            </a:custGeom>
            <a:solidFill>
              <a:srgbClr val="9DBEB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0" y="1024128"/>
              <a:ext cx="12192000" cy="45720"/>
            </a:xfrm>
            <a:custGeom>
              <a:avLst/>
              <a:gdLst/>
              <a:ahLst/>
              <a:cxnLst/>
              <a:rect l="l" t="t" r="r" b="b"/>
              <a:pathLst>
                <a:path w="12192000" h="45719">
                  <a:moveTo>
                    <a:pt x="0" y="45720"/>
                  </a:moveTo>
                  <a:lnTo>
                    <a:pt x="12192000" y="45720"/>
                  </a:lnTo>
                  <a:lnTo>
                    <a:pt x="12192000" y="0"/>
                  </a:lnTo>
                  <a:lnTo>
                    <a:pt x="0" y="0"/>
                  </a:lnTo>
                  <a:lnTo>
                    <a:pt x="0" y="45720"/>
                  </a:lnTo>
                  <a:close/>
                </a:path>
              </a:pathLst>
            </a:custGeom>
            <a:ln w="15240">
              <a:solidFill>
                <a:srgbClr val="718B8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/>
          <p:cNvSpPr txBox="1"/>
          <p:nvPr/>
        </p:nvSpPr>
        <p:spPr>
          <a:xfrm>
            <a:off x="646887" y="1571625"/>
            <a:ext cx="9176385" cy="27692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5" dirty="0">
                <a:latin typeface="Calibri"/>
                <a:cs typeface="Calibri"/>
              </a:rPr>
              <a:t>Accentuation</a:t>
            </a:r>
            <a:r>
              <a:rPr sz="1800" spc="1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means</a:t>
            </a:r>
            <a:r>
              <a:rPr sz="1800" spc="5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emphasis </a:t>
            </a:r>
            <a:r>
              <a:rPr sz="1800" spc="-10" dirty="0">
                <a:latin typeface="Calibri"/>
                <a:cs typeface="Calibri"/>
              </a:rPr>
              <a:t>certain</a:t>
            </a:r>
            <a:r>
              <a:rPr sz="1800" spc="20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part</a:t>
            </a:r>
            <a:r>
              <a:rPr sz="1800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of</a:t>
            </a:r>
            <a:r>
              <a:rPr sz="1800" spc="1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the</a:t>
            </a:r>
            <a:r>
              <a:rPr sz="1800" spc="5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building</a:t>
            </a:r>
            <a:r>
              <a:rPr sz="1800" spc="25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or</a:t>
            </a:r>
            <a:r>
              <a:rPr sz="1800" spc="10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highlight</a:t>
            </a:r>
            <a:r>
              <a:rPr sz="1800" spc="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certain</a:t>
            </a:r>
            <a:r>
              <a:rPr sz="1800" spc="25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parts</a:t>
            </a:r>
            <a:r>
              <a:rPr sz="1800" spc="-15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in</a:t>
            </a:r>
            <a:r>
              <a:rPr sz="1800" spc="1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the</a:t>
            </a:r>
            <a:r>
              <a:rPr sz="1800" spc="15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building.</a:t>
            </a:r>
            <a:endParaRPr sz="1800">
              <a:latin typeface="Calibri"/>
              <a:cs typeface="Calibri"/>
            </a:endParaRPr>
          </a:p>
          <a:p>
            <a:pPr marL="12700" marR="3920490">
              <a:lnSpc>
                <a:spcPct val="200000"/>
              </a:lnSpc>
            </a:pPr>
            <a:r>
              <a:rPr sz="1800" spc="-5" dirty="0">
                <a:latin typeface="Calibri"/>
                <a:cs typeface="Calibri"/>
              </a:rPr>
              <a:t>This </a:t>
            </a:r>
            <a:r>
              <a:rPr sz="1800" spc="-15" dirty="0">
                <a:latin typeface="Calibri"/>
                <a:cs typeface="Calibri"/>
              </a:rPr>
              <a:t>creates</a:t>
            </a:r>
            <a:r>
              <a:rPr sz="1800" spc="1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visual</a:t>
            </a:r>
            <a:r>
              <a:rPr sz="1800" spc="10" dirty="0">
                <a:latin typeface="Calibri"/>
                <a:cs typeface="Calibri"/>
              </a:rPr>
              <a:t> </a:t>
            </a:r>
            <a:r>
              <a:rPr sz="1800" spc="-15" dirty="0">
                <a:latin typeface="Calibri"/>
                <a:cs typeface="Calibri"/>
              </a:rPr>
              <a:t>interest</a:t>
            </a:r>
            <a:r>
              <a:rPr sz="1800" spc="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and</a:t>
            </a:r>
            <a:r>
              <a:rPr sz="1800" spc="15" dirty="0">
                <a:latin typeface="Calibri"/>
                <a:cs typeface="Calibri"/>
              </a:rPr>
              <a:t> </a:t>
            </a:r>
            <a:r>
              <a:rPr sz="1800" spc="-15" dirty="0">
                <a:latin typeface="Calibri"/>
                <a:cs typeface="Calibri"/>
              </a:rPr>
              <a:t>focus</a:t>
            </a:r>
            <a:r>
              <a:rPr sz="1800" spc="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in</a:t>
            </a:r>
            <a:r>
              <a:rPr sz="1800" spc="1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the</a:t>
            </a:r>
            <a:r>
              <a:rPr sz="1800" spc="1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composition. </a:t>
            </a:r>
            <a:r>
              <a:rPr sz="1800" spc="-390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Accentuation</a:t>
            </a:r>
            <a:r>
              <a:rPr sz="1800" spc="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can</a:t>
            </a:r>
            <a:r>
              <a:rPr sz="1800" spc="15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be</a:t>
            </a:r>
            <a:r>
              <a:rPr sz="1800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achieved</a:t>
            </a:r>
            <a:endParaRPr sz="18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1800" spc="-5" dirty="0">
                <a:latin typeface="Calibri"/>
                <a:cs typeface="Calibri"/>
              </a:rPr>
              <a:t>By</a:t>
            </a:r>
            <a:r>
              <a:rPr sz="1800" spc="-90" dirty="0">
                <a:latin typeface="Calibri"/>
                <a:cs typeface="Calibri"/>
              </a:rPr>
              <a:t> </a:t>
            </a:r>
            <a:r>
              <a:rPr sz="1800" spc="-15" dirty="0">
                <a:latin typeface="Calibri"/>
                <a:cs typeface="Calibri"/>
              </a:rPr>
              <a:t>contrast</a:t>
            </a:r>
            <a:endParaRPr sz="18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1800" spc="-10" dirty="0">
                <a:latin typeface="Calibri"/>
                <a:cs typeface="Calibri"/>
              </a:rPr>
              <a:t>B</a:t>
            </a:r>
            <a:r>
              <a:rPr sz="1800" dirty="0">
                <a:latin typeface="Calibri"/>
                <a:cs typeface="Calibri"/>
              </a:rPr>
              <a:t>y</a:t>
            </a:r>
            <a:r>
              <a:rPr sz="1800" spc="-1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Massing</a:t>
            </a:r>
            <a:endParaRPr sz="1800">
              <a:latin typeface="Calibri"/>
              <a:cs typeface="Calibri"/>
            </a:endParaRPr>
          </a:p>
          <a:p>
            <a:pPr marL="12700" marR="7483475">
              <a:lnSpc>
                <a:spcPct val="100000"/>
              </a:lnSpc>
              <a:spcBef>
                <a:spcPts val="5"/>
              </a:spcBef>
            </a:pPr>
            <a:r>
              <a:rPr sz="1800" spc="-5" dirty="0">
                <a:latin typeface="Calibri"/>
                <a:cs typeface="Calibri"/>
              </a:rPr>
              <a:t>By</a:t>
            </a:r>
            <a:r>
              <a:rPr sz="1800" spc="-7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ornamentation </a:t>
            </a:r>
            <a:r>
              <a:rPr sz="1800" spc="-390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By</a:t>
            </a:r>
            <a:r>
              <a:rPr sz="1800" spc="-20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colour</a:t>
            </a:r>
            <a:endParaRPr sz="18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1800" spc="-5" dirty="0">
                <a:latin typeface="Calibri"/>
                <a:cs typeface="Calibri"/>
              </a:rPr>
              <a:t>By</a:t>
            </a:r>
            <a:r>
              <a:rPr sz="1800" spc="-50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positioning</a:t>
            </a:r>
            <a:endParaRPr sz="1800">
              <a:latin typeface="Calibri"/>
              <a:cs typeface="Calibri"/>
            </a:endParaRPr>
          </a:p>
        </p:txBody>
      </p:sp>
      <p:pic>
        <p:nvPicPr>
          <p:cNvPr id="7" name="object 7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102608" y="2846832"/>
            <a:ext cx="8025384" cy="3162300"/>
          </a:xfrm>
          <a:prstGeom prst="rect">
            <a:avLst/>
          </a:prstGeom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865376" y="147828"/>
            <a:ext cx="7536180" cy="4413504"/>
          </a:xfrm>
          <a:prstGeom prst="rect">
            <a:avLst/>
          </a:prstGeom>
        </p:spPr>
      </p:pic>
      <p:sp>
        <p:nvSpPr>
          <p:cNvPr id="3" name="object 3"/>
          <p:cNvSpPr txBox="1"/>
          <p:nvPr/>
        </p:nvSpPr>
        <p:spPr>
          <a:xfrm>
            <a:off x="1801114" y="4981447"/>
            <a:ext cx="7190740" cy="11233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5" dirty="0">
                <a:latin typeface="Calibri"/>
                <a:cs typeface="Calibri"/>
              </a:rPr>
              <a:t>Jama </a:t>
            </a:r>
            <a:r>
              <a:rPr sz="1800" b="1" dirty="0">
                <a:latin typeface="Calibri"/>
                <a:cs typeface="Calibri"/>
              </a:rPr>
              <a:t>Masjid</a:t>
            </a:r>
            <a:r>
              <a:rPr sz="1800" b="1" spc="-5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of</a:t>
            </a:r>
            <a:r>
              <a:rPr sz="1800" b="1" spc="15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Delhi-</a:t>
            </a:r>
            <a:r>
              <a:rPr sz="1800" b="1" spc="-30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The</a:t>
            </a:r>
            <a:r>
              <a:rPr sz="1800" spc="430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entrance</a:t>
            </a:r>
            <a:r>
              <a:rPr sz="1800" spc="15" dirty="0">
                <a:latin typeface="Calibri"/>
                <a:cs typeface="Calibri"/>
              </a:rPr>
              <a:t> </a:t>
            </a:r>
            <a:r>
              <a:rPr sz="1800" spc="-20" dirty="0">
                <a:latin typeface="Calibri"/>
                <a:cs typeface="Calibri"/>
              </a:rPr>
              <a:t>gate</a:t>
            </a:r>
            <a:r>
              <a:rPr sz="1800" spc="5" dirty="0">
                <a:latin typeface="Calibri"/>
                <a:cs typeface="Calibri"/>
              </a:rPr>
              <a:t> </a:t>
            </a:r>
            <a:r>
              <a:rPr sz="1800" spc="-20" dirty="0">
                <a:latin typeface="Calibri"/>
                <a:cs typeface="Calibri"/>
              </a:rPr>
              <a:t>way</a:t>
            </a:r>
            <a:r>
              <a:rPr sz="1800" spc="15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is</a:t>
            </a:r>
            <a:r>
              <a:rPr sz="1800" spc="5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emphasised/</a:t>
            </a:r>
            <a:r>
              <a:rPr sz="1800" spc="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accentuated</a:t>
            </a:r>
            <a:r>
              <a:rPr sz="1800" spc="15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by</a:t>
            </a:r>
            <a:endParaRPr sz="18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1800" b="1" spc="-5" dirty="0">
                <a:latin typeface="Calibri"/>
                <a:cs typeface="Calibri"/>
              </a:rPr>
              <a:t>Position</a:t>
            </a:r>
            <a:r>
              <a:rPr sz="1800" spc="-5" dirty="0">
                <a:latin typeface="Calibri"/>
                <a:cs typeface="Calibri"/>
              </a:rPr>
              <a:t>-</a:t>
            </a:r>
            <a:r>
              <a:rPr sz="1800" spc="-50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placing</a:t>
            </a:r>
            <a:r>
              <a:rPr sz="1800" spc="10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at center</a:t>
            </a:r>
            <a:endParaRPr sz="18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1800" b="1" spc="-10" dirty="0">
                <a:latin typeface="Calibri"/>
                <a:cs typeface="Calibri"/>
              </a:rPr>
              <a:t>Size</a:t>
            </a:r>
            <a:r>
              <a:rPr sz="1800" spc="-10" dirty="0">
                <a:latin typeface="Calibri"/>
                <a:cs typeface="Calibri"/>
              </a:rPr>
              <a:t>-</a:t>
            </a:r>
            <a:r>
              <a:rPr sz="1800" spc="-2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the</a:t>
            </a:r>
            <a:r>
              <a:rPr sz="1800" spc="10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arch</a:t>
            </a:r>
            <a:r>
              <a:rPr sz="1800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opening</a:t>
            </a:r>
            <a:r>
              <a:rPr sz="1800" spc="25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is</a:t>
            </a:r>
            <a:r>
              <a:rPr sz="1800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prominent</a:t>
            </a:r>
            <a:r>
              <a:rPr sz="1800" spc="5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in</a:t>
            </a:r>
            <a:r>
              <a:rPr sz="1800" spc="10" dirty="0">
                <a:latin typeface="Calibri"/>
                <a:cs typeface="Calibri"/>
              </a:rPr>
              <a:t> </a:t>
            </a:r>
            <a:r>
              <a:rPr sz="1800" spc="-15" dirty="0">
                <a:latin typeface="Calibri"/>
                <a:cs typeface="Calibri"/>
              </a:rPr>
              <a:t>size</a:t>
            </a:r>
            <a:r>
              <a:rPr sz="1800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compare</a:t>
            </a:r>
            <a:r>
              <a:rPr sz="1800" spc="1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to</a:t>
            </a:r>
            <a:r>
              <a:rPr sz="1800" spc="-5" dirty="0">
                <a:latin typeface="Calibri"/>
                <a:cs typeface="Calibri"/>
              </a:rPr>
              <a:t> </a:t>
            </a:r>
            <a:r>
              <a:rPr sz="1800" spc="-15" dirty="0">
                <a:latin typeface="Calibri"/>
                <a:cs typeface="Calibri"/>
              </a:rPr>
              <a:t>rest</a:t>
            </a:r>
            <a:r>
              <a:rPr sz="1800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of</a:t>
            </a:r>
            <a:r>
              <a:rPr sz="1800" spc="1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the </a:t>
            </a:r>
            <a:r>
              <a:rPr sz="1800" spc="-5" dirty="0">
                <a:latin typeface="Calibri"/>
                <a:cs typeface="Calibri"/>
              </a:rPr>
              <a:t>building</a:t>
            </a:r>
            <a:endParaRPr sz="18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1800" b="1" spc="-10" dirty="0">
                <a:latin typeface="Calibri"/>
                <a:cs typeface="Calibri"/>
              </a:rPr>
              <a:t>Contrast</a:t>
            </a:r>
            <a:r>
              <a:rPr sz="1800" spc="-10" dirty="0">
                <a:latin typeface="Calibri"/>
                <a:cs typeface="Calibri"/>
              </a:rPr>
              <a:t>-</a:t>
            </a:r>
            <a:r>
              <a:rPr sz="1800" spc="-3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the</a:t>
            </a:r>
            <a:r>
              <a:rPr sz="1800" spc="10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arch</a:t>
            </a:r>
            <a:r>
              <a:rPr sz="1800" spc="-5" dirty="0">
                <a:latin typeface="Calibri"/>
                <a:cs typeface="Calibri"/>
              </a:rPr>
              <a:t> opening</a:t>
            </a:r>
            <a:r>
              <a:rPr sz="1800" spc="25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is</a:t>
            </a:r>
            <a:r>
              <a:rPr sz="1800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negative</a:t>
            </a:r>
            <a:r>
              <a:rPr sz="1800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space within</a:t>
            </a:r>
            <a:r>
              <a:rPr sz="1800" spc="2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the </a:t>
            </a:r>
            <a:r>
              <a:rPr sz="1800" spc="-5" dirty="0">
                <a:latin typeface="Calibri"/>
                <a:cs typeface="Calibri"/>
              </a:rPr>
              <a:t>solid</a:t>
            </a:r>
            <a:r>
              <a:rPr sz="1800" spc="10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mass.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5613896" y="3977513"/>
            <a:ext cx="260350" cy="985519"/>
          </a:xfrm>
          <a:custGeom>
            <a:avLst/>
            <a:gdLst/>
            <a:ahLst/>
            <a:cxnLst/>
            <a:rect l="l" t="t" r="r" b="b"/>
            <a:pathLst>
              <a:path w="260350" h="985520">
                <a:moveTo>
                  <a:pt x="130059" y="114898"/>
                </a:moveTo>
                <a:lnTo>
                  <a:pt x="101103" y="164537"/>
                </a:lnTo>
                <a:lnTo>
                  <a:pt x="101103" y="985519"/>
                </a:lnTo>
                <a:lnTo>
                  <a:pt x="159015" y="985519"/>
                </a:lnTo>
                <a:lnTo>
                  <a:pt x="159015" y="164537"/>
                </a:lnTo>
                <a:lnTo>
                  <a:pt x="130059" y="114898"/>
                </a:lnTo>
                <a:close/>
              </a:path>
              <a:path w="260350" h="985520">
                <a:moveTo>
                  <a:pt x="130059" y="0"/>
                </a:moveTo>
                <a:lnTo>
                  <a:pt x="3694" y="216662"/>
                </a:lnTo>
                <a:lnTo>
                  <a:pt x="0" y="227494"/>
                </a:lnTo>
                <a:lnTo>
                  <a:pt x="710" y="238553"/>
                </a:lnTo>
                <a:lnTo>
                  <a:pt x="5516" y="248540"/>
                </a:lnTo>
                <a:lnTo>
                  <a:pt x="14108" y="256159"/>
                </a:lnTo>
                <a:lnTo>
                  <a:pt x="24997" y="259907"/>
                </a:lnTo>
                <a:lnTo>
                  <a:pt x="36064" y="259191"/>
                </a:lnTo>
                <a:lnTo>
                  <a:pt x="46059" y="254355"/>
                </a:lnTo>
                <a:lnTo>
                  <a:pt x="53732" y="245744"/>
                </a:lnTo>
                <a:lnTo>
                  <a:pt x="101103" y="164537"/>
                </a:lnTo>
                <a:lnTo>
                  <a:pt x="101103" y="57404"/>
                </a:lnTo>
                <a:lnTo>
                  <a:pt x="163539" y="57404"/>
                </a:lnTo>
                <a:lnTo>
                  <a:pt x="130059" y="0"/>
                </a:lnTo>
                <a:close/>
              </a:path>
              <a:path w="260350" h="985520">
                <a:moveTo>
                  <a:pt x="163539" y="57404"/>
                </a:moveTo>
                <a:lnTo>
                  <a:pt x="159015" y="57404"/>
                </a:lnTo>
                <a:lnTo>
                  <a:pt x="159015" y="164537"/>
                </a:lnTo>
                <a:lnTo>
                  <a:pt x="206386" y="245744"/>
                </a:lnTo>
                <a:lnTo>
                  <a:pt x="214060" y="254355"/>
                </a:lnTo>
                <a:lnTo>
                  <a:pt x="224055" y="259191"/>
                </a:lnTo>
                <a:lnTo>
                  <a:pt x="235122" y="259907"/>
                </a:lnTo>
                <a:lnTo>
                  <a:pt x="246010" y="256159"/>
                </a:lnTo>
                <a:lnTo>
                  <a:pt x="254603" y="248540"/>
                </a:lnTo>
                <a:lnTo>
                  <a:pt x="259409" y="238553"/>
                </a:lnTo>
                <a:lnTo>
                  <a:pt x="260119" y="227494"/>
                </a:lnTo>
                <a:lnTo>
                  <a:pt x="256424" y="216662"/>
                </a:lnTo>
                <a:lnTo>
                  <a:pt x="163539" y="57404"/>
                </a:lnTo>
                <a:close/>
              </a:path>
              <a:path w="260350" h="985520">
                <a:moveTo>
                  <a:pt x="159015" y="57404"/>
                </a:moveTo>
                <a:lnTo>
                  <a:pt x="101103" y="57404"/>
                </a:lnTo>
                <a:lnTo>
                  <a:pt x="101103" y="164537"/>
                </a:lnTo>
                <a:lnTo>
                  <a:pt x="130059" y="114898"/>
                </a:lnTo>
                <a:lnTo>
                  <a:pt x="105040" y="72009"/>
                </a:lnTo>
                <a:lnTo>
                  <a:pt x="159015" y="72009"/>
                </a:lnTo>
                <a:lnTo>
                  <a:pt x="159015" y="57404"/>
                </a:lnTo>
                <a:close/>
              </a:path>
              <a:path w="260350" h="985520">
                <a:moveTo>
                  <a:pt x="159015" y="72009"/>
                </a:moveTo>
                <a:lnTo>
                  <a:pt x="155078" y="72009"/>
                </a:lnTo>
                <a:lnTo>
                  <a:pt x="130059" y="114898"/>
                </a:lnTo>
                <a:lnTo>
                  <a:pt x="159015" y="164537"/>
                </a:lnTo>
                <a:lnTo>
                  <a:pt x="159015" y="72009"/>
                </a:lnTo>
                <a:close/>
              </a:path>
              <a:path w="260350" h="985520">
                <a:moveTo>
                  <a:pt x="155078" y="72009"/>
                </a:moveTo>
                <a:lnTo>
                  <a:pt x="105040" y="72009"/>
                </a:lnTo>
                <a:lnTo>
                  <a:pt x="130059" y="114898"/>
                </a:lnTo>
                <a:lnTo>
                  <a:pt x="155078" y="7200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45008" y="470916"/>
            <a:ext cx="6656832" cy="4428744"/>
          </a:xfrm>
          <a:prstGeom prst="rect">
            <a:avLst/>
          </a:prstGeom>
        </p:spPr>
      </p:pic>
      <p:pic>
        <p:nvPicPr>
          <p:cNvPr id="3" name="object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7455407" y="470916"/>
            <a:ext cx="4291584" cy="3433572"/>
          </a:xfrm>
          <a:prstGeom prst="rect">
            <a:avLst/>
          </a:prstGeom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177029" y="220472"/>
            <a:ext cx="2026920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000" spc="-210" dirty="0">
                <a:latin typeface="Tahoma"/>
                <a:cs typeface="Tahoma"/>
              </a:rPr>
              <a:t>Stren</a:t>
            </a:r>
            <a:r>
              <a:rPr sz="4000" spc="-225" dirty="0">
                <a:latin typeface="Tahoma"/>
                <a:cs typeface="Tahoma"/>
              </a:rPr>
              <a:t>g</a:t>
            </a:r>
            <a:r>
              <a:rPr sz="4000" spc="-315" dirty="0">
                <a:latin typeface="Tahoma"/>
                <a:cs typeface="Tahoma"/>
              </a:rPr>
              <a:t>th</a:t>
            </a:r>
            <a:endParaRPr sz="4000">
              <a:latin typeface="Tahoma"/>
              <a:cs typeface="Tahoma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-7620" y="1016508"/>
            <a:ext cx="12207240" cy="60960"/>
            <a:chOff x="-7620" y="1016508"/>
            <a:chExt cx="12207240" cy="60960"/>
          </a:xfrm>
        </p:grpSpPr>
        <p:sp>
          <p:nvSpPr>
            <p:cNvPr id="4" name="object 4"/>
            <p:cNvSpPr/>
            <p:nvPr/>
          </p:nvSpPr>
          <p:spPr>
            <a:xfrm>
              <a:off x="0" y="1024128"/>
              <a:ext cx="12192000" cy="45720"/>
            </a:xfrm>
            <a:custGeom>
              <a:avLst/>
              <a:gdLst/>
              <a:ahLst/>
              <a:cxnLst/>
              <a:rect l="l" t="t" r="r" b="b"/>
              <a:pathLst>
                <a:path w="12192000" h="45719">
                  <a:moveTo>
                    <a:pt x="12192000" y="0"/>
                  </a:moveTo>
                  <a:lnTo>
                    <a:pt x="0" y="0"/>
                  </a:lnTo>
                  <a:lnTo>
                    <a:pt x="0" y="45720"/>
                  </a:lnTo>
                  <a:lnTo>
                    <a:pt x="12192000" y="45720"/>
                  </a:lnTo>
                  <a:lnTo>
                    <a:pt x="12192000" y="0"/>
                  </a:lnTo>
                  <a:close/>
                </a:path>
              </a:pathLst>
            </a:custGeom>
            <a:solidFill>
              <a:srgbClr val="9DBEB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0" y="1024128"/>
              <a:ext cx="12192000" cy="45720"/>
            </a:xfrm>
            <a:custGeom>
              <a:avLst/>
              <a:gdLst/>
              <a:ahLst/>
              <a:cxnLst/>
              <a:rect l="l" t="t" r="r" b="b"/>
              <a:pathLst>
                <a:path w="12192000" h="45719">
                  <a:moveTo>
                    <a:pt x="0" y="45720"/>
                  </a:moveTo>
                  <a:lnTo>
                    <a:pt x="12192000" y="45720"/>
                  </a:lnTo>
                  <a:lnTo>
                    <a:pt x="12192000" y="0"/>
                  </a:lnTo>
                  <a:lnTo>
                    <a:pt x="0" y="0"/>
                  </a:lnTo>
                  <a:lnTo>
                    <a:pt x="0" y="45720"/>
                  </a:lnTo>
                  <a:close/>
                </a:path>
              </a:pathLst>
            </a:custGeom>
            <a:ln w="15240">
              <a:solidFill>
                <a:srgbClr val="718B8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/>
          <p:cNvSpPr txBox="1"/>
          <p:nvPr/>
        </p:nvSpPr>
        <p:spPr>
          <a:xfrm>
            <a:off x="362813" y="1573148"/>
            <a:ext cx="6170930" cy="471995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95"/>
              </a:spcBef>
            </a:pPr>
            <a:r>
              <a:rPr sz="2800" spc="-5" dirty="0">
                <a:latin typeface="Calibri"/>
                <a:cs typeface="Calibri"/>
              </a:rPr>
              <a:t>It is</a:t>
            </a:r>
            <a:r>
              <a:rPr sz="2800" dirty="0">
                <a:latin typeface="Calibri"/>
                <a:cs typeface="Calibri"/>
              </a:rPr>
              <a:t> </a:t>
            </a:r>
            <a:r>
              <a:rPr sz="2800" spc="-15" dirty="0">
                <a:latin typeface="Calibri"/>
                <a:cs typeface="Calibri"/>
              </a:rPr>
              <a:t>expression</a:t>
            </a:r>
            <a:r>
              <a:rPr sz="2800" spc="45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of </a:t>
            </a:r>
            <a:r>
              <a:rPr sz="2800" spc="-15" dirty="0">
                <a:latin typeface="Calibri"/>
                <a:cs typeface="Calibri"/>
              </a:rPr>
              <a:t>durability</a:t>
            </a:r>
            <a:r>
              <a:rPr sz="2800" spc="25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and</a:t>
            </a:r>
            <a:r>
              <a:rPr sz="2800" spc="20" dirty="0">
                <a:latin typeface="Calibri"/>
                <a:cs typeface="Calibri"/>
              </a:rPr>
              <a:t> </a:t>
            </a:r>
            <a:r>
              <a:rPr sz="2800" spc="-15" dirty="0">
                <a:latin typeface="Calibri"/>
                <a:cs typeface="Calibri"/>
              </a:rPr>
              <a:t>stability</a:t>
            </a:r>
            <a:r>
              <a:rPr sz="2800" spc="15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in </a:t>
            </a:r>
            <a:r>
              <a:rPr sz="2800" spc="-620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design.</a:t>
            </a:r>
            <a:endParaRPr sz="2800">
              <a:latin typeface="Calibri"/>
              <a:cs typeface="Calibri"/>
            </a:endParaRPr>
          </a:p>
          <a:p>
            <a:pPr marL="12700" marR="354965">
              <a:lnSpc>
                <a:spcPts val="6720"/>
              </a:lnSpc>
              <a:spcBef>
                <a:spcPts val="785"/>
              </a:spcBef>
            </a:pPr>
            <a:r>
              <a:rPr sz="2800" spc="-10" dirty="0">
                <a:latin typeface="Calibri"/>
                <a:cs typeface="Calibri"/>
              </a:rPr>
              <a:t>Building</a:t>
            </a:r>
            <a:r>
              <a:rPr sz="2800" spc="40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visually</a:t>
            </a:r>
            <a:r>
              <a:rPr sz="2800" spc="10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looks</a:t>
            </a:r>
            <a:r>
              <a:rPr sz="2800" spc="15" dirty="0">
                <a:latin typeface="Calibri"/>
                <a:cs typeface="Calibri"/>
              </a:rPr>
              <a:t> </a:t>
            </a:r>
            <a:r>
              <a:rPr sz="2800" spc="-20" dirty="0">
                <a:latin typeface="Calibri"/>
                <a:cs typeface="Calibri"/>
              </a:rPr>
              <a:t>strong</a:t>
            </a:r>
            <a:r>
              <a:rPr sz="2800" spc="15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and</a:t>
            </a:r>
            <a:r>
              <a:rPr sz="2800" spc="10" dirty="0">
                <a:latin typeface="Calibri"/>
                <a:cs typeface="Calibri"/>
              </a:rPr>
              <a:t> </a:t>
            </a:r>
            <a:r>
              <a:rPr sz="2800" spc="-15" dirty="0">
                <a:latin typeface="Calibri"/>
                <a:cs typeface="Calibri"/>
              </a:rPr>
              <a:t>stable. </a:t>
            </a:r>
            <a:r>
              <a:rPr sz="2800" spc="-620" dirty="0">
                <a:latin typeface="Calibri"/>
                <a:cs typeface="Calibri"/>
              </a:rPr>
              <a:t> </a:t>
            </a:r>
            <a:r>
              <a:rPr sz="2800" spc="-15" dirty="0">
                <a:latin typeface="Calibri"/>
                <a:cs typeface="Calibri"/>
              </a:rPr>
              <a:t>Strenght</a:t>
            </a:r>
            <a:r>
              <a:rPr sz="2800" spc="5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can</a:t>
            </a:r>
            <a:r>
              <a:rPr sz="2800" spc="10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be</a:t>
            </a:r>
            <a:r>
              <a:rPr sz="2800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achieved</a:t>
            </a:r>
            <a:r>
              <a:rPr sz="2800" dirty="0">
                <a:latin typeface="Calibri"/>
                <a:cs typeface="Calibri"/>
              </a:rPr>
              <a:t> </a:t>
            </a:r>
            <a:r>
              <a:rPr sz="2800" spc="-15" dirty="0">
                <a:latin typeface="Calibri"/>
                <a:cs typeface="Calibri"/>
              </a:rPr>
              <a:t>by</a:t>
            </a:r>
            <a:endParaRPr sz="2800">
              <a:latin typeface="Calibri"/>
              <a:cs typeface="Calibri"/>
            </a:endParaRPr>
          </a:p>
          <a:p>
            <a:pPr marL="12700">
              <a:lnSpc>
                <a:spcPts val="2580"/>
              </a:lnSpc>
            </a:pPr>
            <a:r>
              <a:rPr sz="2800" b="1" spc="-5" dirty="0">
                <a:latin typeface="Calibri"/>
                <a:cs typeface="Calibri"/>
              </a:rPr>
              <a:t>Use</a:t>
            </a:r>
            <a:r>
              <a:rPr sz="2800" b="1" spc="5" dirty="0">
                <a:latin typeface="Calibri"/>
                <a:cs typeface="Calibri"/>
              </a:rPr>
              <a:t> </a:t>
            </a:r>
            <a:r>
              <a:rPr sz="2800" b="1" spc="-5" dirty="0">
                <a:latin typeface="Calibri"/>
                <a:cs typeface="Calibri"/>
              </a:rPr>
              <a:t>of</a:t>
            </a:r>
            <a:r>
              <a:rPr sz="2800" b="1" dirty="0">
                <a:latin typeface="Calibri"/>
                <a:cs typeface="Calibri"/>
              </a:rPr>
              <a:t> </a:t>
            </a:r>
            <a:r>
              <a:rPr sz="2800" b="1" spc="-15" dirty="0">
                <a:latin typeface="Calibri"/>
                <a:cs typeface="Calibri"/>
              </a:rPr>
              <a:t>material-</a:t>
            </a:r>
            <a:r>
              <a:rPr sz="2800" b="1" spc="35" dirty="0">
                <a:latin typeface="Calibri"/>
                <a:cs typeface="Calibri"/>
              </a:rPr>
              <a:t> </a:t>
            </a:r>
            <a:r>
              <a:rPr sz="2800" spc="-20" dirty="0">
                <a:latin typeface="Calibri"/>
                <a:cs typeface="Calibri"/>
              </a:rPr>
              <a:t>stone</a:t>
            </a:r>
            <a:r>
              <a:rPr sz="2800" spc="15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,</a:t>
            </a:r>
            <a:r>
              <a:rPr sz="2800" dirty="0">
                <a:latin typeface="Calibri"/>
                <a:cs typeface="Calibri"/>
              </a:rPr>
              <a:t> </a:t>
            </a:r>
            <a:r>
              <a:rPr sz="2800" spc="-15" dirty="0">
                <a:latin typeface="Calibri"/>
                <a:cs typeface="Calibri"/>
              </a:rPr>
              <a:t>rough</a:t>
            </a:r>
            <a:r>
              <a:rPr sz="2800" spc="15" dirty="0">
                <a:latin typeface="Calibri"/>
                <a:cs typeface="Calibri"/>
              </a:rPr>
              <a:t> </a:t>
            </a:r>
            <a:r>
              <a:rPr sz="2800" spc="-20" dirty="0">
                <a:latin typeface="Calibri"/>
                <a:cs typeface="Calibri"/>
              </a:rPr>
              <a:t>textured</a:t>
            </a:r>
            <a:endParaRPr sz="28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2800" spc="-10" dirty="0">
                <a:latin typeface="Calibri"/>
                <a:cs typeface="Calibri"/>
              </a:rPr>
              <a:t>finish</a:t>
            </a:r>
            <a:endParaRPr sz="28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2800" b="1" spc="-15" dirty="0">
                <a:latin typeface="Calibri"/>
                <a:cs typeface="Calibri"/>
              </a:rPr>
              <a:t>By</a:t>
            </a:r>
            <a:r>
              <a:rPr sz="2800" b="1" dirty="0">
                <a:latin typeface="Calibri"/>
                <a:cs typeface="Calibri"/>
              </a:rPr>
              <a:t> </a:t>
            </a:r>
            <a:r>
              <a:rPr sz="2800" b="1" spc="-10" dirty="0">
                <a:latin typeface="Calibri"/>
                <a:cs typeface="Calibri"/>
              </a:rPr>
              <a:t>massing-</a:t>
            </a:r>
            <a:r>
              <a:rPr sz="2800" b="1" spc="20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wide </a:t>
            </a:r>
            <a:r>
              <a:rPr sz="2800" spc="-10" dirty="0">
                <a:latin typeface="Calibri"/>
                <a:cs typeface="Calibri"/>
              </a:rPr>
              <a:t>base</a:t>
            </a:r>
            <a:r>
              <a:rPr sz="2800" spc="5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and</a:t>
            </a:r>
            <a:r>
              <a:rPr sz="2800" spc="25" dirty="0">
                <a:latin typeface="Calibri"/>
                <a:cs typeface="Calibri"/>
              </a:rPr>
              <a:t> </a:t>
            </a:r>
            <a:r>
              <a:rPr sz="2800" spc="-20" dirty="0">
                <a:latin typeface="Calibri"/>
                <a:cs typeface="Calibri"/>
              </a:rPr>
              <a:t>narrow</a:t>
            </a:r>
            <a:r>
              <a:rPr sz="2800" spc="5" dirty="0">
                <a:latin typeface="Calibri"/>
                <a:cs typeface="Calibri"/>
              </a:rPr>
              <a:t> </a:t>
            </a:r>
            <a:r>
              <a:rPr sz="2800" spc="-15" dirty="0">
                <a:latin typeface="Calibri"/>
                <a:cs typeface="Calibri"/>
              </a:rPr>
              <a:t>tower</a:t>
            </a:r>
            <a:endParaRPr sz="28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2800" b="1" spc="-15" dirty="0">
                <a:latin typeface="Calibri"/>
                <a:cs typeface="Calibri"/>
              </a:rPr>
              <a:t>By</a:t>
            </a:r>
            <a:r>
              <a:rPr sz="2800" b="1" spc="-10" dirty="0">
                <a:latin typeface="Calibri"/>
                <a:cs typeface="Calibri"/>
              </a:rPr>
              <a:t> </a:t>
            </a:r>
            <a:r>
              <a:rPr sz="2800" b="1" spc="-5" dirty="0">
                <a:latin typeface="Calibri"/>
                <a:cs typeface="Calibri"/>
              </a:rPr>
              <a:t>shape-</a:t>
            </a:r>
            <a:r>
              <a:rPr sz="2800" b="1" spc="25" dirty="0">
                <a:latin typeface="Calibri"/>
                <a:cs typeface="Calibri"/>
              </a:rPr>
              <a:t> </a:t>
            </a:r>
            <a:r>
              <a:rPr sz="2800" spc="-15" dirty="0">
                <a:latin typeface="Calibri"/>
                <a:cs typeface="Calibri"/>
              </a:rPr>
              <a:t>Pyramid</a:t>
            </a:r>
            <a:r>
              <a:rPr sz="2800" spc="20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and</a:t>
            </a:r>
            <a:r>
              <a:rPr sz="2800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rectangle</a:t>
            </a:r>
            <a:endParaRPr sz="28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2800" b="1" spc="-15" dirty="0">
                <a:latin typeface="Calibri"/>
                <a:cs typeface="Calibri"/>
              </a:rPr>
              <a:t>By</a:t>
            </a:r>
            <a:r>
              <a:rPr sz="2800" b="1" spc="-5" dirty="0">
                <a:latin typeface="Calibri"/>
                <a:cs typeface="Calibri"/>
              </a:rPr>
              <a:t> </a:t>
            </a:r>
            <a:r>
              <a:rPr sz="2800" b="1" spc="-15" dirty="0">
                <a:latin typeface="Calibri"/>
                <a:cs typeface="Calibri"/>
              </a:rPr>
              <a:t>structural</a:t>
            </a:r>
            <a:r>
              <a:rPr sz="2800" b="1" spc="30" dirty="0">
                <a:latin typeface="Calibri"/>
                <a:cs typeface="Calibri"/>
              </a:rPr>
              <a:t> </a:t>
            </a:r>
            <a:r>
              <a:rPr sz="2800" b="1" spc="-15" dirty="0">
                <a:latin typeface="Calibri"/>
                <a:cs typeface="Calibri"/>
              </a:rPr>
              <a:t>element</a:t>
            </a:r>
            <a:r>
              <a:rPr sz="2800" b="1" spc="25" dirty="0">
                <a:latin typeface="Calibri"/>
                <a:cs typeface="Calibri"/>
              </a:rPr>
              <a:t> </a:t>
            </a:r>
            <a:r>
              <a:rPr sz="2800" b="1" spc="-5" dirty="0">
                <a:latin typeface="Calibri"/>
                <a:cs typeface="Calibri"/>
              </a:rPr>
              <a:t>position</a:t>
            </a:r>
            <a:endParaRPr sz="2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251203" y="323088"/>
            <a:ext cx="9863328" cy="3816096"/>
          </a:xfrm>
          <a:prstGeom prst="rect">
            <a:avLst/>
          </a:prstGeom>
        </p:spPr>
      </p:pic>
      <p:sp>
        <p:nvSpPr>
          <p:cNvPr id="3" name="object 3"/>
          <p:cNvSpPr txBox="1"/>
          <p:nvPr/>
        </p:nvSpPr>
        <p:spPr>
          <a:xfrm>
            <a:off x="1646301" y="4157853"/>
            <a:ext cx="9593580" cy="11233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10" dirty="0">
                <a:latin typeface="Calibri"/>
                <a:cs typeface="Calibri"/>
              </a:rPr>
              <a:t>Rashtrapati</a:t>
            </a:r>
            <a:r>
              <a:rPr sz="1800" spc="-15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Bhavan-New</a:t>
            </a:r>
            <a:r>
              <a:rPr sz="1800" spc="-2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Delhi.</a:t>
            </a:r>
            <a:endParaRPr sz="18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175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1800" spc="-10" dirty="0">
                <a:latin typeface="Calibri"/>
                <a:cs typeface="Calibri"/>
              </a:rPr>
              <a:t>Strength</a:t>
            </a:r>
            <a:r>
              <a:rPr sz="1800" spc="10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is</a:t>
            </a:r>
            <a:r>
              <a:rPr sz="1800" spc="10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expressed</a:t>
            </a:r>
            <a:r>
              <a:rPr sz="1800" spc="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by</a:t>
            </a:r>
            <a:r>
              <a:rPr sz="1800" spc="20" dirty="0">
                <a:latin typeface="Calibri"/>
                <a:cs typeface="Calibri"/>
              </a:rPr>
              <a:t> </a:t>
            </a:r>
            <a:r>
              <a:rPr sz="1800" spc="-15" dirty="0">
                <a:latin typeface="Calibri"/>
                <a:cs typeface="Calibri"/>
              </a:rPr>
              <a:t>size</a:t>
            </a:r>
            <a:r>
              <a:rPr sz="1800" spc="15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or</a:t>
            </a:r>
            <a:r>
              <a:rPr sz="1800" spc="5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magnitude</a:t>
            </a:r>
            <a:r>
              <a:rPr sz="1800" spc="25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of</a:t>
            </a:r>
            <a:r>
              <a:rPr sz="1800" spc="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structure.</a:t>
            </a:r>
            <a:r>
              <a:rPr sz="1800" spc="30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Building</a:t>
            </a:r>
            <a:r>
              <a:rPr sz="1800" spc="1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expresses</a:t>
            </a:r>
            <a:r>
              <a:rPr sz="1800" spc="-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robustness</a:t>
            </a:r>
            <a:r>
              <a:rPr sz="1800" spc="5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in</a:t>
            </a:r>
            <a:r>
              <a:rPr sz="1800" spc="25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its</a:t>
            </a:r>
            <a:r>
              <a:rPr sz="1800" spc="10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expression.</a:t>
            </a:r>
            <a:endParaRPr sz="18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z="1800" spc="-10" dirty="0">
                <a:latin typeface="Calibri"/>
                <a:cs typeface="Calibri"/>
              </a:rPr>
              <a:t>Strength</a:t>
            </a:r>
            <a:r>
              <a:rPr sz="1800" dirty="0">
                <a:latin typeface="Calibri"/>
                <a:cs typeface="Calibri"/>
              </a:rPr>
              <a:t> is</a:t>
            </a:r>
            <a:r>
              <a:rPr sz="1800" spc="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also </a:t>
            </a:r>
            <a:r>
              <a:rPr sz="1800" spc="-10" dirty="0">
                <a:latin typeface="Calibri"/>
                <a:cs typeface="Calibri"/>
              </a:rPr>
              <a:t>expressed</a:t>
            </a:r>
            <a:r>
              <a:rPr sz="1800" spc="-5" dirty="0">
                <a:latin typeface="Calibri"/>
                <a:cs typeface="Calibri"/>
              </a:rPr>
              <a:t> by</a:t>
            </a:r>
            <a:r>
              <a:rPr sz="1800" spc="10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use</a:t>
            </a:r>
            <a:r>
              <a:rPr sz="1800" spc="5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of</a:t>
            </a:r>
            <a:r>
              <a:rPr sz="1800" spc="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material</a:t>
            </a:r>
            <a:r>
              <a:rPr sz="1800" spc="2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–red</a:t>
            </a:r>
            <a:r>
              <a:rPr sz="1800" spc="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stone</a:t>
            </a:r>
            <a:r>
              <a:rPr sz="1800" spc="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and</a:t>
            </a:r>
            <a:r>
              <a:rPr sz="1800" spc="1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rough</a:t>
            </a:r>
            <a:r>
              <a:rPr sz="1800" dirty="0">
                <a:latin typeface="Calibri"/>
                <a:cs typeface="Calibri"/>
              </a:rPr>
              <a:t> </a:t>
            </a:r>
            <a:r>
              <a:rPr sz="1800" spc="-15" dirty="0">
                <a:latin typeface="Calibri"/>
                <a:cs typeface="Calibri"/>
              </a:rPr>
              <a:t>texture</a:t>
            </a:r>
            <a:r>
              <a:rPr sz="1800" spc="15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finish.</a:t>
            </a:r>
            <a:endParaRPr sz="1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29184" y="178307"/>
            <a:ext cx="10581132" cy="5489448"/>
          </a:xfrm>
          <a:prstGeom prst="rect">
            <a:avLst/>
          </a:prstGeom>
        </p:spPr>
      </p:pic>
      <p:sp>
        <p:nvSpPr>
          <p:cNvPr id="3" name="object 3"/>
          <p:cNvSpPr txBox="1"/>
          <p:nvPr/>
        </p:nvSpPr>
        <p:spPr>
          <a:xfrm>
            <a:off x="483209" y="5774842"/>
            <a:ext cx="9592310" cy="574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5" dirty="0">
                <a:latin typeface="Calibri"/>
                <a:cs typeface="Calibri"/>
              </a:rPr>
              <a:t>The</a:t>
            </a:r>
            <a:r>
              <a:rPr sz="1800" spc="-20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United</a:t>
            </a:r>
            <a:r>
              <a:rPr sz="1800" spc="10" dirty="0">
                <a:latin typeface="Calibri"/>
                <a:cs typeface="Calibri"/>
              </a:rPr>
              <a:t> </a:t>
            </a:r>
            <a:r>
              <a:rPr sz="1800" spc="-20" dirty="0">
                <a:latin typeface="Calibri"/>
                <a:cs typeface="Calibri"/>
              </a:rPr>
              <a:t>state</a:t>
            </a:r>
            <a:r>
              <a:rPr sz="1800" spc="-10" dirty="0">
                <a:latin typeface="Calibri"/>
                <a:cs typeface="Calibri"/>
              </a:rPr>
              <a:t> capital-Washington.</a:t>
            </a:r>
            <a:endParaRPr sz="18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z="1800" spc="-10" dirty="0">
                <a:latin typeface="Calibri"/>
                <a:cs typeface="Calibri"/>
              </a:rPr>
              <a:t>Strength</a:t>
            </a:r>
            <a:r>
              <a:rPr sz="1800" spc="1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is</a:t>
            </a:r>
            <a:r>
              <a:rPr sz="1800" spc="10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expressed</a:t>
            </a:r>
            <a:r>
              <a:rPr sz="1800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by</a:t>
            </a:r>
            <a:r>
              <a:rPr sz="1800" spc="20" dirty="0">
                <a:latin typeface="Calibri"/>
                <a:cs typeface="Calibri"/>
              </a:rPr>
              <a:t> </a:t>
            </a:r>
            <a:r>
              <a:rPr sz="1800" spc="-15" dirty="0">
                <a:latin typeface="Calibri"/>
                <a:cs typeface="Calibri"/>
              </a:rPr>
              <a:t>size</a:t>
            </a:r>
            <a:r>
              <a:rPr sz="1800" spc="10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or</a:t>
            </a:r>
            <a:r>
              <a:rPr sz="1800" spc="5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magnitude</a:t>
            </a:r>
            <a:r>
              <a:rPr sz="1800" spc="30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of</a:t>
            </a:r>
            <a:r>
              <a:rPr sz="1800" spc="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structure.</a:t>
            </a:r>
            <a:r>
              <a:rPr sz="1800" spc="25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Building</a:t>
            </a:r>
            <a:r>
              <a:rPr sz="1800" spc="20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expresses robustness</a:t>
            </a:r>
            <a:r>
              <a:rPr sz="1800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in</a:t>
            </a:r>
            <a:r>
              <a:rPr sz="1800" spc="25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its</a:t>
            </a:r>
            <a:r>
              <a:rPr sz="1800" spc="10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expression.</a:t>
            </a:r>
            <a:endParaRPr sz="1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177029" y="220472"/>
            <a:ext cx="2298065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000" spc="-200" dirty="0">
                <a:latin typeface="Tahoma"/>
                <a:cs typeface="Tahoma"/>
              </a:rPr>
              <a:t>Definition</a:t>
            </a:r>
            <a:endParaRPr sz="4000">
              <a:latin typeface="Tahoma"/>
              <a:cs typeface="Tahoma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353364" y="1295146"/>
            <a:ext cx="5543550" cy="386715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630555">
              <a:lnSpc>
                <a:spcPct val="100000"/>
              </a:lnSpc>
              <a:spcBef>
                <a:spcPts val="100"/>
              </a:spcBef>
            </a:pPr>
            <a:r>
              <a:rPr sz="1800" spc="-5" dirty="0">
                <a:latin typeface="Calibri"/>
                <a:cs typeface="Calibri"/>
              </a:rPr>
              <a:t>Clearly</a:t>
            </a:r>
            <a:r>
              <a:rPr sz="1800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defining</a:t>
            </a:r>
            <a:r>
              <a:rPr sz="1800" spc="1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the</a:t>
            </a:r>
            <a:r>
              <a:rPr sz="1800" spc="25" dirty="0">
                <a:latin typeface="Calibri"/>
                <a:cs typeface="Calibri"/>
              </a:rPr>
              <a:t> </a:t>
            </a:r>
            <a:r>
              <a:rPr sz="1800" spc="-10" dirty="0">
                <a:solidFill>
                  <a:srgbClr val="FF0000"/>
                </a:solidFill>
                <a:latin typeface="Calibri"/>
                <a:cs typeface="Calibri"/>
              </a:rPr>
              <a:t>outer</a:t>
            </a:r>
            <a:r>
              <a:rPr sz="1800" spc="1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1800" spc="-5" dirty="0">
                <a:solidFill>
                  <a:srgbClr val="FF0000"/>
                </a:solidFill>
                <a:latin typeface="Calibri"/>
                <a:cs typeface="Calibri"/>
              </a:rPr>
              <a:t>line</a:t>
            </a:r>
            <a:r>
              <a:rPr sz="1800" spc="1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1800" spc="-5" dirty="0">
                <a:solidFill>
                  <a:srgbClr val="FF0000"/>
                </a:solidFill>
                <a:latin typeface="Calibri"/>
                <a:cs typeface="Calibri"/>
              </a:rPr>
              <a:t>or</a:t>
            </a:r>
            <a:r>
              <a:rPr sz="1800" spc="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FF0000"/>
                </a:solidFill>
                <a:latin typeface="Calibri"/>
                <a:cs typeface="Calibri"/>
              </a:rPr>
              <a:t>the </a:t>
            </a:r>
            <a:r>
              <a:rPr sz="1800" spc="-10" dirty="0">
                <a:solidFill>
                  <a:srgbClr val="FF0000"/>
                </a:solidFill>
                <a:latin typeface="Calibri"/>
                <a:cs typeface="Calibri"/>
              </a:rPr>
              <a:t>form</a:t>
            </a:r>
            <a:r>
              <a:rPr sz="1800" spc="-5" dirty="0">
                <a:solidFill>
                  <a:srgbClr val="FF0000"/>
                </a:solidFill>
                <a:latin typeface="Calibri"/>
                <a:cs typeface="Calibri"/>
              </a:rPr>
              <a:t> of</a:t>
            </a:r>
            <a:r>
              <a:rPr sz="1800" spc="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1800" spc="-15" dirty="0">
                <a:solidFill>
                  <a:srgbClr val="FF0000"/>
                </a:solidFill>
                <a:latin typeface="Calibri"/>
                <a:cs typeface="Calibri"/>
              </a:rPr>
              <a:t>any </a:t>
            </a:r>
            <a:r>
              <a:rPr sz="1800" spc="-1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1800" spc="-5" dirty="0">
                <a:solidFill>
                  <a:srgbClr val="FF0000"/>
                </a:solidFill>
                <a:latin typeface="Calibri"/>
                <a:cs typeface="Calibri"/>
              </a:rPr>
              <a:t>components</a:t>
            </a:r>
            <a:r>
              <a:rPr sz="1800" spc="-1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1800" spc="-5" dirty="0">
                <a:solidFill>
                  <a:srgbClr val="FF0000"/>
                </a:solidFill>
                <a:latin typeface="Calibri"/>
                <a:cs typeface="Calibri"/>
              </a:rPr>
              <a:t>of</a:t>
            </a:r>
            <a:r>
              <a:rPr sz="1800" spc="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FF0000"/>
                </a:solidFill>
                <a:latin typeface="Calibri"/>
                <a:cs typeface="Calibri"/>
              </a:rPr>
              <a:t>a</a:t>
            </a:r>
            <a:r>
              <a:rPr sz="1800" spc="-1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1800" spc="-5" dirty="0">
                <a:solidFill>
                  <a:srgbClr val="FF0000"/>
                </a:solidFill>
                <a:latin typeface="Calibri"/>
                <a:cs typeface="Calibri"/>
              </a:rPr>
              <a:t>building</a:t>
            </a:r>
            <a:r>
              <a:rPr sz="1800" spc="2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1800" spc="-5" dirty="0">
                <a:solidFill>
                  <a:srgbClr val="FF0000"/>
                </a:solidFill>
                <a:latin typeface="Calibri"/>
                <a:cs typeface="Calibri"/>
              </a:rPr>
              <a:t>or</a:t>
            </a:r>
            <a:r>
              <a:rPr sz="180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1800" spc="-15" dirty="0">
                <a:solidFill>
                  <a:srgbClr val="FF0000"/>
                </a:solidFill>
                <a:latin typeface="Calibri"/>
                <a:cs typeface="Calibri"/>
              </a:rPr>
              <a:t>any</a:t>
            </a:r>
            <a:r>
              <a:rPr sz="1800" spc="-5" dirty="0">
                <a:solidFill>
                  <a:srgbClr val="FF0000"/>
                </a:solidFill>
                <a:latin typeface="Calibri"/>
                <a:cs typeface="Calibri"/>
              </a:rPr>
              <a:t> part</a:t>
            </a:r>
            <a:r>
              <a:rPr sz="1800" spc="-1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1800" spc="-5" dirty="0">
                <a:solidFill>
                  <a:srgbClr val="FF0000"/>
                </a:solidFill>
                <a:latin typeface="Calibri"/>
                <a:cs typeface="Calibri"/>
              </a:rPr>
              <a:t>of</a:t>
            </a:r>
            <a:r>
              <a:rPr sz="1800" spc="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FF0000"/>
                </a:solidFill>
                <a:latin typeface="Calibri"/>
                <a:cs typeface="Calibri"/>
              </a:rPr>
              <a:t>the</a:t>
            </a:r>
            <a:r>
              <a:rPr sz="1800" spc="-5" dirty="0">
                <a:solidFill>
                  <a:srgbClr val="FF0000"/>
                </a:solidFill>
                <a:latin typeface="Calibri"/>
                <a:cs typeface="Calibri"/>
              </a:rPr>
              <a:t> building.</a:t>
            </a:r>
            <a:endParaRPr sz="18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1750">
              <a:latin typeface="Calibri"/>
              <a:cs typeface="Calibri"/>
            </a:endParaRPr>
          </a:p>
          <a:p>
            <a:pPr marL="12700" marR="982344">
              <a:lnSpc>
                <a:spcPct val="100000"/>
              </a:lnSpc>
            </a:pPr>
            <a:r>
              <a:rPr sz="1800" spc="-10" dirty="0">
                <a:latin typeface="Calibri"/>
                <a:cs typeface="Calibri"/>
              </a:rPr>
              <a:t>Example-</a:t>
            </a:r>
            <a:r>
              <a:rPr sz="1800" spc="-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defining</a:t>
            </a:r>
            <a:r>
              <a:rPr sz="1800" spc="1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the</a:t>
            </a:r>
            <a:r>
              <a:rPr sz="1800" spc="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arch</a:t>
            </a:r>
            <a:r>
              <a:rPr sz="1800" spc="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and</a:t>
            </a:r>
            <a:r>
              <a:rPr sz="1800" spc="5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window</a:t>
            </a:r>
            <a:r>
              <a:rPr sz="1800" spc="15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opening. </a:t>
            </a:r>
            <a:r>
              <a:rPr sz="1800" spc="-39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Defining</a:t>
            </a:r>
            <a:r>
              <a:rPr sz="1800" spc="10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various</a:t>
            </a:r>
            <a:r>
              <a:rPr sz="1800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floor</a:t>
            </a:r>
            <a:r>
              <a:rPr sz="1800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in</a:t>
            </a:r>
            <a:r>
              <a:rPr sz="1800" spc="1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the</a:t>
            </a:r>
            <a:r>
              <a:rPr sz="1800" spc="10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tall </a:t>
            </a:r>
            <a:r>
              <a:rPr sz="1800" spc="-5" dirty="0">
                <a:latin typeface="Calibri"/>
                <a:cs typeface="Calibri"/>
              </a:rPr>
              <a:t>building.</a:t>
            </a:r>
            <a:endParaRPr sz="18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175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1800" b="1" spc="-5" dirty="0">
                <a:latin typeface="Calibri"/>
                <a:cs typeface="Calibri"/>
              </a:rPr>
              <a:t>Example:</a:t>
            </a:r>
            <a:endParaRPr sz="18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1800" spc="-10" dirty="0">
                <a:latin typeface="Calibri"/>
                <a:cs typeface="Calibri"/>
              </a:rPr>
              <a:t>Architect</a:t>
            </a:r>
            <a:r>
              <a:rPr sz="1800" spc="25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Loius</a:t>
            </a:r>
            <a:r>
              <a:rPr sz="1800" b="1" spc="-15" dirty="0">
                <a:latin typeface="Calibri"/>
                <a:cs typeface="Calibri"/>
              </a:rPr>
              <a:t> </a:t>
            </a:r>
            <a:r>
              <a:rPr sz="1800" b="1" spc="-5" dirty="0">
                <a:latin typeface="Calibri"/>
                <a:cs typeface="Calibri"/>
              </a:rPr>
              <a:t>Sullivan</a:t>
            </a:r>
            <a:r>
              <a:rPr sz="1800" b="1" spc="-40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defined</a:t>
            </a:r>
            <a:r>
              <a:rPr sz="1800" spc="20" dirty="0">
                <a:latin typeface="Calibri"/>
                <a:cs typeface="Calibri"/>
              </a:rPr>
              <a:t> </a:t>
            </a:r>
            <a:r>
              <a:rPr sz="1800" spc="-15" dirty="0">
                <a:latin typeface="Calibri"/>
                <a:cs typeface="Calibri"/>
              </a:rPr>
              <a:t>architectural</a:t>
            </a:r>
            <a:r>
              <a:rPr sz="1800" spc="30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expression</a:t>
            </a:r>
            <a:r>
              <a:rPr sz="1800" spc="-5" dirty="0">
                <a:latin typeface="Calibri"/>
                <a:cs typeface="Calibri"/>
              </a:rPr>
              <a:t> </a:t>
            </a:r>
            <a:r>
              <a:rPr sz="1800" spc="-15" dirty="0">
                <a:latin typeface="Calibri"/>
                <a:cs typeface="Calibri"/>
              </a:rPr>
              <a:t>for</a:t>
            </a:r>
            <a:endParaRPr sz="18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1800" spc="-10" dirty="0">
                <a:latin typeface="Calibri"/>
                <a:cs typeface="Calibri"/>
              </a:rPr>
              <a:t>tall</a:t>
            </a:r>
            <a:r>
              <a:rPr sz="1800" spc="-15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buildings</a:t>
            </a:r>
            <a:r>
              <a:rPr sz="1800" spc="10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in</a:t>
            </a:r>
            <a:r>
              <a:rPr sz="1800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his</a:t>
            </a:r>
            <a:r>
              <a:rPr sz="1800" spc="5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initial</a:t>
            </a:r>
            <a:r>
              <a:rPr sz="1800" spc="10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projects.</a:t>
            </a:r>
            <a:endParaRPr sz="18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1750">
              <a:latin typeface="Calibri"/>
              <a:cs typeface="Calibri"/>
            </a:endParaRPr>
          </a:p>
          <a:p>
            <a:pPr marL="12700" marR="175260">
              <a:lnSpc>
                <a:spcPct val="100000"/>
              </a:lnSpc>
            </a:pPr>
            <a:r>
              <a:rPr sz="1800" dirty="0">
                <a:latin typeface="Calibri"/>
                <a:cs typeface="Calibri"/>
              </a:rPr>
              <a:t>In </a:t>
            </a:r>
            <a:r>
              <a:rPr sz="1800" b="1" spc="-15" dirty="0">
                <a:latin typeface="Calibri"/>
                <a:cs typeface="Calibri"/>
              </a:rPr>
              <a:t>Wainwright </a:t>
            </a:r>
            <a:r>
              <a:rPr sz="1800" b="1" dirty="0">
                <a:latin typeface="Calibri"/>
                <a:cs typeface="Calibri"/>
              </a:rPr>
              <a:t>Building</a:t>
            </a:r>
            <a:r>
              <a:rPr sz="1800" dirty="0">
                <a:latin typeface="Calibri"/>
                <a:cs typeface="Calibri"/>
              </a:rPr>
              <a:t>, the base, </a:t>
            </a:r>
            <a:r>
              <a:rPr sz="1800" spc="-5" dirty="0">
                <a:latin typeface="Calibri"/>
                <a:cs typeface="Calibri"/>
              </a:rPr>
              <a:t>shaft </a:t>
            </a:r>
            <a:r>
              <a:rPr sz="1800" dirty="0">
                <a:latin typeface="Calibri"/>
                <a:cs typeface="Calibri"/>
              </a:rPr>
              <a:t>and the </a:t>
            </a:r>
            <a:r>
              <a:rPr sz="1800" spc="-10" dirty="0">
                <a:latin typeface="Calibri"/>
                <a:cs typeface="Calibri"/>
              </a:rPr>
              <a:t>top </a:t>
            </a:r>
            <a:r>
              <a:rPr sz="1800" spc="-15" dirty="0">
                <a:latin typeface="Calibri"/>
                <a:cs typeface="Calibri"/>
              </a:rPr>
              <a:t>floors </a:t>
            </a:r>
            <a:r>
              <a:rPr sz="1800" spc="-39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are</a:t>
            </a:r>
            <a:r>
              <a:rPr sz="1800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clearly</a:t>
            </a:r>
            <a:r>
              <a:rPr sz="1800" spc="25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defined</a:t>
            </a:r>
            <a:r>
              <a:rPr sz="1800" spc="5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by</a:t>
            </a:r>
            <a:r>
              <a:rPr sz="1800" spc="15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giving</a:t>
            </a:r>
            <a:r>
              <a:rPr sz="1800" spc="20" dirty="0">
                <a:latin typeface="Calibri"/>
                <a:cs typeface="Calibri"/>
              </a:rPr>
              <a:t> </a:t>
            </a:r>
            <a:r>
              <a:rPr sz="1800" spc="-15" dirty="0">
                <a:latin typeface="Calibri"/>
                <a:cs typeface="Calibri"/>
              </a:rPr>
              <a:t>different</a:t>
            </a:r>
            <a:r>
              <a:rPr sz="1800" spc="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surface</a:t>
            </a:r>
            <a:r>
              <a:rPr sz="1800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treatment. </a:t>
            </a:r>
            <a:r>
              <a:rPr sz="1800" spc="-5" dirty="0">
                <a:latin typeface="Calibri"/>
                <a:cs typeface="Calibri"/>
              </a:rPr>
              <a:t> He</a:t>
            </a:r>
            <a:r>
              <a:rPr sz="1800" spc="15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argued</a:t>
            </a:r>
            <a:r>
              <a:rPr sz="1800" spc="1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each</a:t>
            </a:r>
            <a:r>
              <a:rPr sz="1800" spc="15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floor</a:t>
            </a:r>
            <a:r>
              <a:rPr sz="1800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has </a:t>
            </a:r>
            <a:r>
              <a:rPr sz="1800" spc="-15" dirty="0">
                <a:latin typeface="Calibri"/>
                <a:cs typeface="Calibri"/>
              </a:rPr>
              <a:t>different</a:t>
            </a:r>
            <a:r>
              <a:rPr sz="1800" spc="5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purpose</a:t>
            </a:r>
            <a:r>
              <a:rPr sz="1800" dirty="0">
                <a:latin typeface="Calibri"/>
                <a:cs typeface="Calibri"/>
              </a:rPr>
              <a:t> and</a:t>
            </a:r>
            <a:r>
              <a:rPr sz="1800" spc="10" dirty="0">
                <a:latin typeface="Calibri"/>
                <a:cs typeface="Calibri"/>
              </a:rPr>
              <a:t> </a:t>
            </a:r>
            <a:r>
              <a:rPr sz="1800" spc="-15" dirty="0">
                <a:latin typeface="Calibri"/>
                <a:cs typeface="Calibri"/>
              </a:rPr>
              <a:t>therefore </a:t>
            </a:r>
            <a:r>
              <a:rPr sz="1800" spc="-395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should</a:t>
            </a:r>
            <a:r>
              <a:rPr sz="1800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be</a:t>
            </a:r>
            <a:r>
              <a:rPr sz="1800" dirty="0">
                <a:latin typeface="Calibri"/>
                <a:cs typeface="Calibri"/>
              </a:rPr>
              <a:t> </a:t>
            </a:r>
            <a:r>
              <a:rPr sz="1800" spc="-15" dirty="0">
                <a:latin typeface="Calibri"/>
                <a:cs typeface="Calibri"/>
              </a:rPr>
              <a:t>treated</a:t>
            </a:r>
            <a:r>
              <a:rPr sz="1800" spc="15" dirty="0">
                <a:latin typeface="Calibri"/>
                <a:cs typeface="Calibri"/>
              </a:rPr>
              <a:t> </a:t>
            </a:r>
            <a:r>
              <a:rPr sz="1800" spc="-20" dirty="0">
                <a:latin typeface="Calibri"/>
                <a:cs typeface="Calibri"/>
              </a:rPr>
              <a:t>differently.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353364" y="5410911"/>
            <a:ext cx="5349875" cy="8483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800" spc="-5" dirty="0">
                <a:latin typeface="Calibri"/>
                <a:cs typeface="Calibri"/>
              </a:rPr>
              <a:t>The edge</a:t>
            </a:r>
            <a:r>
              <a:rPr sz="1800" spc="10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of</a:t>
            </a:r>
            <a:r>
              <a:rPr sz="1800" spc="-1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the </a:t>
            </a:r>
            <a:r>
              <a:rPr sz="1800" spc="-5" dirty="0">
                <a:latin typeface="Calibri"/>
                <a:cs typeface="Calibri"/>
              </a:rPr>
              <a:t>building</a:t>
            </a:r>
            <a:r>
              <a:rPr sz="1800" spc="30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is defined by</a:t>
            </a:r>
            <a:r>
              <a:rPr sz="1800" spc="5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wide</a:t>
            </a:r>
            <a:r>
              <a:rPr sz="1800" spc="10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heavy</a:t>
            </a:r>
            <a:r>
              <a:rPr sz="1800" spc="-15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vertical </a:t>
            </a:r>
            <a:r>
              <a:rPr sz="1800" spc="-39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column.</a:t>
            </a:r>
            <a:endParaRPr sz="1800">
              <a:latin typeface="Calibri"/>
              <a:cs typeface="Calibri"/>
            </a:endParaRPr>
          </a:p>
          <a:p>
            <a:pPr marL="64135">
              <a:lnSpc>
                <a:spcPct val="100000"/>
              </a:lnSpc>
            </a:pPr>
            <a:r>
              <a:rPr sz="1800" dirty="0">
                <a:latin typeface="Calibri"/>
                <a:cs typeface="Calibri"/>
              </a:rPr>
              <a:t>the</a:t>
            </a:r>
            <a:r>
              <a:rPr sz="1800" spc="10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top</a:t>
            </a:r>
            <a:r>
              <a:rPr sz="1800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floor</a:t>
            </a:r>
            <a:r>
              <a:rPr sz="1800" spc="5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is</a:t>
            </a:r>
            <a:r>
              <a:rPr sz="1800" dirty="0">
                <a:latin typeface="Calibri"/>
                <a:cs typeface="Calibri"/>
              </a:rPr>
              <a:t> </a:t>
            </a:r>
            <a:r>
              <a:rPr sz="1800" spc="-15" dirty="0">
                <a:latin typeface="Calibri"/>
                <a:cs typeface="Calibri"/>
              </a:rPr>
              <a:t>treated</a:t>
            </a:r>
            <a:r>
              <a:rPr sz="1800" spc="2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as</a:t>
            </a:r>
            <a:r>
              <a:rPr sz="1800" spc="-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capital</a:t>
            </a:r>
            <a:r>
              <a:rPr sz="1800" spc="15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with</a:t>
            </a:r>
            <a:r>
              <a:rPr sz="1800" spc="15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wide</a:t>
            </a:r>
            <a:r>
              <a:rPr sz="1800" spc="20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overhanging.</a:t>
            </a:r>
            <a:endParaRPr sz="1800">
              <a:latin typeface="Calibri"/>
              <a:cs typeface="Calibri"/>
            </a:endParaRPr>
          </a:p>
        </p:txBody>
      </p:sp>
      <p:grpSp>
        <p:nvGrpSpPr>
          <p:cNvPr id="5" name="object 5"/>
          <p:cNvGrpSpPr/>
          <p:nvPr/>
        </p:nvGrpSpPr>
        <p:grpSpPr>
          <a:xfrm>
            <a:off x="-7620" y="1016508"/>
            <a:ext cx="12207240" cy="4869180"/>
            <a:chOff x="-7620" y="1016508"/>
            <a:chExt cx="12207240" cy="4869180"/>
          </a:xfrm>
        </p:grpSpPr>
        <p:sp>
          <p:nvSpPr>
            <p:cNvPr id="6" name="object 6"/>
            <p:cNvSpPr/>
            <p:nvPr/>
          </p:nvSpPr>
          <p:spPr>
            <a:xfrm>
              <a:off x="0" y="1024128"/>
              <a:ext cx="12192000" cy="45720"/>
            </a:xfrm>
            <a:custGeom>
              <a:avLst/>
              <a:gdLst/>
              <a:ahLst/>
              <a:cxnLst/>
              <a:rect l="l" t="t" r="r" b="b"/>
              <a:pathLst>
                <a:path w="12192000" h="45719">
                  <a:moveTo>
                    <a:pt x="12192000" y="0"/>
                  </a:moveTo>
                  <a:lnTo>
                    <a:pt x="0" y="0"/>
                  </a:lnTo>
                  <a:lnTo>
                    <a:pt x="0" y="45720"/>
                  </a:lnTo>
                  <a:lnTo>
                    <a:pt x="12192000" y="45720"/>
                  </a:lnTo>
                  <a:lnTo>
                    <a:pt x="12192000" y="0"/>
                  </a:lnTo>
                  <a:close/>
                </a:path>
              </a:pathLst>
            </a:custGeom>
            <a:solidFill>
              <a:srgbClr val="9DBEB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0" y="1024128"/>
              <a:ext cx="12192000" cy="45720"/>
            </a:xfrm>
            <a:custGeom>
              <a:avLst/>
              <a:gdLst/>
              <a:ahLst/>
              <a:cxnLst/>
              <a:rect l="l" t="t" r="r" b="b"/>
              <a:pathLst>
                <a:path w="12192000" h="45719">
                  <a:moveTo>
                    <a:pt x="0" y="45720"/>
                  </a:moveTo>
                  <a:lnTo>
                    <a:pt x="12192000" y="45720"/>
                  </a:lnTo>
                  <a:lnTo>
                    <a:pt x="12192000" y="0"/>
                  </a:lnTo>
                  <a:lnTo>
                    <a:pt x="0" y="0"/>
                  </a:lnTo>
                  <a:lnTo>
                    <a:pt x="0" y="45720"/>
                  </a:lnTo>
                  <a:close/>
                </a:path>
              </a:pathLst>
            </a:custGeom>
            <a:ln w="15240">
              <a:solidFill>
                <a:srgbClr val="718B8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8" name="object 8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7277099" y="1121664"/>
              <a:ext cx="4764023" cy="4764024"/>
            </a:xfrm>
            <a:prstGeom prst="rect">
              <a:avLst/>
            </a:prstGeom>
          </p:spPr>
        </p:pic>
      </p:grpSp>
      <p:sp>
        <p:nvSpPr>
          <p:cNvPr id="9" name="object 9"/>
          <p:cNvSpPr txBox="1"/>
          <p:nvPr/>
        </p:nvSpPr>
        <p:spPr>
          <a:xfrm>
            <a:off x="6662419" y="5904687"/>
            <a:ext cx="537781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10" dirty="0">
                <a:latin typeface="Calibri"/>
                <a:cs typeface="Calibri"/>
              </a:rPr>
              <a:t>Wainwright</a:t>
            </a:r>
            <a:r>
              <a:rPr sz="1800" spc="-5" dirty="0">
                <a:latin typeface="Calibri"/>
                <a:cs typeface="Calibri"/>
              </a:rPr>
              <a:t> building</a:t>
            </a:r>
            <a:r>
              <a:rPr sz="1800" spc="20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at</a:t>
            </a:r>
            <a:r>
              <a:rPr sz="1800" spc="-5" dirty="0">
                <a:latin typeface="Calibri"/>
                <a:cs typeface="Calibri"/>
              </a:rPr>
              <a:t> St. Louis,</a:t>
            </a:r>
            <a:r>
              <a:rPr sz="1800" spc="25" dirty="0">
                <a:latin typeface="Calibri"/>
                <a:cs typeface="Calibri"/>
              </a:rPr>
              <a:t> </a:t>
            </a:r>
            <a:r>
              <a:rPr sz="1800" spc="-25" dirty="0">
                <a:latin typeface="Calibri"/>
                <a:cs typeface="Calibri"/>
              </a:rPr>
              <a:t>Missour,</a:t>
            </a:r>
            <a:r>
              <a:rPr sz="1800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by</a:t>
            </a:r>
            <a:r>
              <a:rPr sz="1800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loius</a:t>
            </a:r>
            <a:r>
              <a:rPr sz="1800" spc="1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Sullivan</a:t>
            </a:r>
            <a:endParaRPr sz="1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31647" y="321563"/>
            <a:ext cx="3319272" cy="3107436"/>
          </a:xfrm>
          <a:prstGeom prst="rect">
            <a:avLst/>
          </a:prstGeom>
        </p:spPr>
      </p:pic>
      <p:pic>
        <p:nvPicPr>
          <p:cNvPr id="3" name="object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8045195" y="321563"/>
            <a:ext cx="4056888" cy="5699760"/>
          </a:xfrm>
          <a:prstGeom prst="rect">
            <a:avLst/>
          </a:prstGeom>
        </p:spPr>
      </p:pic>
      <p:pic>
        <p:nvPicPr>
          <p:cNvPr id="4" name="object 4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3998976" y="321563"/>
            <a:ext cx="3268979" cy="2449067"/>
          </a:xfrm>
          <a:prstGeom prst="rect">
            <a:avLst/>
          </a:prstGeom>
        </p:spPr>
      </p:pic>
      <p:pic>
        <p:nvPicPr>
          <p:cNvPr id="5" name="object 5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3998976" y="3214116"/>
            <a:ext cx="3741420" cy="2807207"/>
          </a:xfrm>
          <a:prstGeom prst="rect">
            <a:avLst/>
          </a:prstGeom>
        </p:spPr>
      </p:pic>
      <p:sp>
        <p:nvSpPr>
          <p:cNvPr id="6" name="object 6"/>
          <p:cNvSpPr txBox="1"/>
          <p:nvPr/>
        </p:nvSpPr>
        <p:spPr>
          <a:xfrm>
            <a:off x="970280" y="3951478"/>
            <a:ext cx="163893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10" dirty="0">
                <a:latin typeface="Calibri"/>
                <a:cs typeface="Calibri"/>
              </a:rPr>
              <a:t>Defining</a:t>
            </a:r>
            <a:r>
              <a:rPr sz="1800" spc="-35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Opening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5021326" y="2766440"/>
            <a:ext cx="167767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10" dirty="0">
                <a:latin typeface="Calibri"/>
                <a:cs typeface="Calibri"/>
              </a:rPr>
              <a:t>Defining</a:t>
            </a:r>
            <a:r>
              <a:rPr sz="1800" spc="-20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entrance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5418582" y="6024778"/>
            <a:ext cx="130873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10" dirty="0">
                <a:latin typeface="Calibri"/>
                <a:cs typeface="Calibri"/>
              </a:rPr>
              <a:t>Defining</a:t>
            </a:r>
            <a:r>
              <a:rPr sz="1800" spc="-30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edge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9161780" y="6024778"/>
            <a:ext cx="127889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10" dirty="0">
                <a:latin typeface="Calibri"/>
                <a:cs typeface="Calibri"/>
              </a:rPr>
              <a:t>Defining</a:t>
            </a:r>
            <a:r>
              <a:rPr sz="1800" spc="-40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Arch</a:t>
            </a:r>
            <a:endParaRPr sz="1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726051" y="209245"/>
            <a:ext cx="2077720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000" spc="-135" dirty="0">
                <a:latin typeface="Tahoma"/>
                <a:cs typeface="Tahoma"/>
              </a:rPr>
              <a:t>Contrast</a:t>
            </a:r>
            <a:endParaRPr sz="4000">
              <a:latin typeface="Tahoma"/>
              <a:cs typeface="Tahoma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-7620" y="1016508"/>
            <a:ext cx="12207240" cy="60960"/>
            <a:chOff x="-7620" y="1016508"/>
            <a:chExt cx="12207240" cy="60960"/>
          </a:xfrm>
        </p:grpSpPr>
        <p:sp>
          <p:nvSpPr>
            <p:cNvPr id="4" name="object 4"/>
            <p:cNvSpPr/>
            <p:nvPr/>
          </p:nvSpPr>
          <p:spPr>
            <a:xfrm>
              <a:off x="0" y="1024128"/>
              <a:ext cx="12192000" cy="45720"/>
            </a:xfrm>
            <a:custGeom>
              <a:avLst/>
              <a:gdLst/>
              <a:ahLst/>
              <a:cxnLst/>
              <a:rect l="l" t="t" r="r" b="b"/>
              <a:pathLst>
                <a:path w="12192000" h="45719">
                  <a:moveTo>
                    <a:pt x="12192000" y="0"/>
                  </a:moveTo>
                  <a:lnTo>
                    <a:pt x="0" y="0"/>
                  </a:lnTo>
                  <a:lnTo>
                    <a:pt x="0" y="45720"/>
                  </a:lnTo>
                  <a:lnTo>
                    <a:pt x="12192000" y="45720"/>
                  </a:lnTo>
                  <a:lnTo>
                    <a:pt x="12192000" y="0"/>
                  </a:lnTo>
                  <a:close/>
                </a:path>
              </a:pathLst>
            </a:custGeom>
            <a:solidFill>
              <a:srgbClr val="9DBEB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0" y="1024128"/>
              <a:ext cx="12192000" cy="45720"/>
            </a:xfrm>
            <a:custGeom>
              <a:avLst/>
              <a:gdLst/>
              <a:ahLst/>
              <a:cxnLst/>
              <a:rect l="l" t="t" r="r" b="b"/>
              <a:pathLst>
                <a:path w="12192000" h="45719">
                  <a:moveTo>
                    <a:pt x="0" y="45720"/>
                  </a:moveTo>
                  <a:lnTo>
                    <a:pt x="12192000" y="45720"/>
                  </a:lnTo>
                  <a:lnTo>
                    <a:pt x="12192000" y="0"/>
                  </a:lnTo>
                  <a:lnTo>
                    <a:pt x="0" y="0"/>
                  </a:lnTo>
                  <a:lnTo>
                    <a:pt x="0" y="45720"/>
                  </a:lnTo>
                  <a:close/>
                </a:path>
              </a:pathLst>
            </a:custGeom>
            <a:ln w="15240">
              <a:solidFill>
                <a:srgbClr val="718B8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/>
          <p:cNvSpPr txBox="1"/>
          <p:nvPr/>
        </p:nvSpPr>
        <p:spPr>
          <a:xfrm>
            <a:off x="371347" y="1327784"/>
            <a:ext cx="6319520" cy="35921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5" dirty="0">
                <a:solidFill>
                  <a:srgbClr val="FF0000"/>
                </a:solidFill>
                <a:latin typeface="Calibri"/>
                <a:cs typeface="Calibri"/>
              </a:rPr>
              <a:t>Opposition</a:t>
            </a:r>
            <a:r>
              <a:rPr sz="1800" spc="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1800" spc="-5" dirty="0">
                <a:solidFill>
                  <a:srgbClr val="FF0000"/>
                </a:solidFill>
                <a:latin typeface="Calibri"/>
                <a:cs typeface="Calibri"/>
              </a:rPr>
              <a:t>or</a:t>
            </a:r>
            <a:r>
              <a:rPr sz="1800" spc="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1800" spc="-5" dirty="0">
                <a:solidFill>
                  <a:srgbClr val="FF0000"/>
                </a:solidFill>
                <a:latin typeface="Calibri"/>
                <a:cs typeface="Calibri"/>
              </a:rPr>
              <a:t>dissimilar elements </a:t>
            </a:r>
            <a:r>
              <a:rPr sz="1800" dirty="0">
                <a:solidFill>
                  <a:srgbClr val="FF0000"/>
                </a:solidFill>
                <a:latin typeface="Calibri"/>
                <a:cs typeface="Calibri"/>
              </a:rPr>
              <a:t>in</a:t>
            </a:r>
            <a:r>
              <a:rPr sz="1800" spc="1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FF0000"/>
                </a:solidFill>
                <a:latin typeface="Calibri"/>
                <a:cs typeface="Calibri"/>
              </a:rPr>
              <a:t>a</a:t>
            </a:r>
            <a:r>
              <a:rPr sz="1800" spc="-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1800" spc="-10" dirty="0">
                <a:solidFill>
                  <a:srgbClr val="FF0000"/>
                </a:solidFill>
                <a:latin typeface="Calibri"/>
                <a:cs typeface="Calibri"/>
              </a:rPr>
              <a:t>work</a:t>
            </a:r>
            <a:r>
              <a:rPr sz="1800" spc="1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of</a:t>
            </a:r>
            <a:r>
              <a:rPr sz="1800" spc="5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design</a:t>
            </a:r>
            <a:r>
              <a:rPr sz="1800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to</a:t>
            </a:r>
            <a:r>
              <a:rPr sz="1800" spc="-5" dirty="0">
                <a:latin typeface="Calibri"/>
                <a:cs typeface="Calibri"/>
              </a:rPr>
              <a:t> intensify</a:t>
            </a:r>
            <a:endParaRPr sz="18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1800" dirty="0">
                <a:latin typeface="Calibri"/>
                <a:cs typeface="Calibri"/>
              </a:rPr>
              <a:t>each</a:t>
            </a:r>
            <a:r>
              <a:rPr sz="1800" spc="1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element’s</a:t>
            </a:r>
            <a:r>
              <a:rPr sz="1800" spc="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properties</a:t>
            </a:r>
            <a:r>
              <a:rPr sz="1800" spc="1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and</a:t>
            </a:r>
            <a:r>
              <a:rPr sz="1800" spc="10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produce</a:t>
            </a:r>
            <a:r>
              <a:rPr sz="1800" spc="1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a</a:t>
            </a:r>
            <a:r>
              <a:rPr sz="1800" spc="1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more</a:t>
            </a:r>
            <a:r>
              <a:rPr sz="1800" spc="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dynamic</a:t>
            </a:r>
            <a:r>
              <a:rPr sz="1800" spc="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expression.</a:t>
            </a:r>
            <a:endParaRPr sz="18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1750">
              <a:latin typeface="Calibri"/>
              <a:cs typeface="Calibri"/>
            </a:endParaRPr>
          </a:p>
          <a:p>
            <a:pPr marL="12700" marR="101600">
              <a:lnSpc>
                <a:spcPct val="100000"/>
              </a:lnSpc>
            </a:pPr>
            <a:r>
              <a:rPr sz="1800" spc="-5" dirty="0">
                <a:latin typeface="Calibri"/>
                <a:cs typeface="Calibri"/>
              </a:rPr>
              <a:t>The</a:t>
            </a:r>
            <a:r>
              <a:rPr sz="1800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interdependency</a:t>
            </a:r>
            <a:r>
              <a:rPr sz="1800" spc="35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of</a:t>
            </a:r>
            <a:r>
              <a:rPr sz="1800" dirty="0">
                <a:latin typeface="Calibri"/>
                <a:cs typeface="Calibri"/>
              </a:rPr>
              <a:t> the</a:t>
            </a:r>
            <a:r>
              <a:rPr sz="1800" spc="5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elements</a:t>
            </a:r>
            <a:r>
              <a:rPr sz="1800" dirty="0">
                <a:latin typeface="Calibri"/>
                <a:cs typeface="Calibri"/>
              </a:rPr>
              <a:t> is</a:t>
            </a:r>
            <a:r>
              <a:rPr sz="1800" spc="5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achieved</a:t>
            </a:r>
            <a:r>
              <a:rPr sz="1800" spc="15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by</a:t>
            </a:r>
            <a:r>
              <a:rPr sz="1800" spc="1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the </a:t>
            </a:r>
            <a:r>
              <a:rPr sz="1800" spc="-5" dirty="0">
                <a:latin typeface="Calibri"/>
                <a:cs typeface="Calibri"/>
              </a:rPr>
              <a:t>tension</a:t>
            </a:r>
            <a:r>
              <a:rPr sz="1800" spc="10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of </a:t>
            </a:r>
            <a:r>
              <a:rPr sz="1800" spc="-39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their </a:t>
            </a:r>
            <a:r>
              <a:rPr sz="1800" spc="-10" dirty="0">
                <a:solidFill>
                  <a:srgbClr val="FF0000"/>
                </a:solidFill>
                <a:latin typeface="Calibri"/>
                <a:cs typeface="Calibri"/>
              </a:rPr>
              <a:t>opposite</a:t>
            </a:r>
            <a:r>
              <a:rPr sz="1800" spc="1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1800" spc="-10" dirty="0">
                <a:solidFill>
                  <a:srgbClr val="FF0000"/>
                </a:solidFill>
                <a:latin typeface="Calibri"/>
                <a:cs typeface="Calibri"/>
              </a:rPr>
              <a:t>characteristics.</a:t>
            </a:r>
            <a:endParaRPr sz="18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1750">
              <a:latin typeface="Calibri"/>
              <a:cs typeface="Calibri"/>
            </a:endParaRPr>
          </a:p>
          <a:p>
            <a:pPr marL="12700" marR="34290">
              <a:lnSpc>
                <a:spcPct val="100000"/>
              </a:lnSpc>
            </a:pPr>
            <a:r>
              <a:rPr sz="1800" spc="-15" dirty="0">
                <a:latin typeface="Calibri"/>
                <a:cs typeface="Calibri"/>
              </a:rPr>
              <a:t>Contrast</a:t>
            </a:r>
            <a:r>
              <a:rPr sz="1800" dirty="0">
                <a:latin typeface="Calibri"/>
                <a:cs typeface="Calibri"/>
              </a:rPr>
              <a:t> </a:t>
            </a:r>
            <a:r>
              <a:rPr sz="1800" spc="-15" dirty="0">
                <a:latin typeface="Calibri"/>
                <a:cs typeface="Calibri"/>
              </a:rPr>
              <a:t>creates</a:t>
            </a:r>
            <a:r>
              <a:rPr sz="1800" spc="1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a</a:t>
            </a:r>
            <a:r>
              <a:rPr sz="1800" spc="20" dirty="0"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FF0000"/>
                </a:solidFill>
                <a:latin typeface="Calibri"/>
                <a:cs typeface="Calibri"/>
              </a:rPr>
              <a:t>visual</a:t>
            </a:r>
            <a:r>
              <a:rPr sz="1800" spc="-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1800" spc="-25" dirty="0">
                <a:solidFill>
                  <a:srgbClr val="FF0000"/>
                </a:solidFill>
                <a:latin typeface="Calibri"/>
                <a:cs typeface="Calibri"/>
              </a:rPr>
              <a:t>variety,</a:t>
            </a:r>
            <a:r>
              <a:rPr sz="1800" spc="1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1800" spc="-15" dirty="0">
                <a:solidFill>
                  <a:srgbClr val="FF0000"/>
                </a:solidFill>
                <a:latin typeface="Calibri"/>
                <a:cs typeface="Calibri"/>
              </a:rPr>
              <a:t>excitement</a:t>
            </a:r>
            <a:r>
              <a:rPr sz="1800" spc="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FF0000"/>
                </a:solidFill>
                <a:latin typeface="Calibri"/>
                <a:cs typeface="Calibri"/>
              </a:rPr>
              <a:t>and</a:t>
            </a:r>
            <a:r>
              <a:rPr sz="1800" spc="1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1800" spc="-15" dirty="0">
                <a:solidFill>
                  <a:srgbClr val="FF0000"/>
                </a:solidFill>
                <a:latin typeface="Calibri"/>
                <a:cs typeface="Calibri"/>
              </a:rPr>
              <a:t>interest</a:t>
            </a:r>
            <a:r>
              <a:rPr sz="1800" spc="1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to</a:t>
            </a:r>
            <a:r>
              <a:rPr sz="1800" dirty="0">
                <a:latin typeface="Calibri"/>
                <a:cs typeface="Calibri"/>
              </a:rPr>
              <a:t> the </a:t>
            </a:r>
            <a:r>
              <a:rPr sz="1800" spc="5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building</a:t>
            </a:r>
            <a:r>
              <a:rPr sz="1800" spc="2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and</a:t>
            </a:r>
            <a:r>
              <a:rPr sz="1800" spc="1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can</a:t>
            </a:r>
            <a:r>
              <a:rPr sz="1800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be</a:t>
            </a:r>
            <a:r>
              <a:rPr sz="1800" spc="10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achieved</a:t>
            </a:r>
            <a:r>
              <a:rPr sz="1800" spc="15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in</a:t>
            </a:r>
            <a:r>
              <a:rPr sz="1800" spc="10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one building</a:t>
            </a:r>
            <a:r>
              <a:rPr sz="1800" spc="25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or</a:t>
            </a:r>
            <a:r>
              <a:rPr sz="1800" spc="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a</a:t>
            </a:r>
            <a:r>
              <a:rPr sz="1800" spc="-10" dirty="0">
                <a:latin typeface="Calibri"/>
                <a:cs typeface="Calibri"/>
              </a:rPr>
              <a:t> group</a:t>
            </a:r>
            <a:r>
              <a:rPr sz="1800" spc="10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of buildings </a:t>
            </a:r>
            <a:r>
              <a:rPr sz="1800" spc="-395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on</a:t>
            </a:r>
            <a:r>
              <a:rPr sz="1800" spc="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the </a:t>
            </a:r>
            <a:r>
              <a:rPr sz="1800" spc="-5" dirty="0">
                <a:latin typeface="Calibri"/>
                <a:cs typeface="Calibri"/>
              </a:rPr>
              <a:t>scale of</a:t>
            </a:r>
            <a:r>
              <a:rPr sz="1800" spc="10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streetscape.</a:t>
            </a:r>
            <a:endParaRPr sz="18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1750">
              <a:latin typeface="Calibri"/>
              <a:cs typeface="Calibri"/>
            </a:endParaRPr>
          </a:p>
          <a:p>
            <a:pPr marL="12700" marR="182245">
              <a:lnSpc>
                <a:spcPct val="100000"/>
              </a:lnSpc>
              <a:spcBef>
                <a:spcPts val="5"/>
              </a:spcBef>
            </a:pPr>
            <a:r>
              <a:rPr sz="1800" spc="-15" dirty="0">
                <a:latin typeface="Calibri"/>
                <a:cs typeface="Calibri"/>
              </a:rPr>
              <a:t>Contrast</a:t>
            </a:r>
            <a:r>
              <a:rPr sz="1800" spc="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can</a:t>
            </a:r>
            <a:r>
              <a:rPr sz="1800" spc="15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be</a:t>
            </a:r>
            <a:r>
              <a:rPr sz="1800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recognized</a:t>
            </a:r>
            <a:r>
              <a:rPr sz="1800" spc="30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in</a:t>
            </a:r>
            <a:r>
              <a:rPr sz="1800" spc="1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a</a:t>
            </a:r>
            <a:r>
              <a:rPr sz="1800" spc="5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building,</a:t>
            </a:r>
            <a:r>
              <a:rPr sz="1800" spc="2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when</a:t>
            </a:r>
            <a:r>
              <a:rPr sz="1800" spc="1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two</a:t>
            </a:r>
            <a:r>
              <a:rPr sz="1800" spc="10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adjacent</a:t>
            </a:r>
            <a:r>
              <a:rPr sz="1800" spc="5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parts </a:t>
            </a:r>
            <a:r>
              <a:rPr sz="1800" spc="-390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are</a:t>
            </a:r>
            <a:r>
              <a:rPr sz="1800" dirty="0">
                <a:latin typeface="Calibri"/>
                <a:cs typeface="Calibri"/>
              </a:rPr>
              <a:t> </a:t>
            </a:r>
            <a:r>
              <a:rPr sz="1800" spc="-15" dirty="0">
                <a:latin typeface="Calibri"/>
                <a:cs typeface="Calibri"/>
              </a:rPr>
              <a:t>different</a:t>
            </a:r>
            <a:r>
              <a:rPr sz="1800" spc="10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from</a:t>
            </a:r>
            <a:r>
              <a:rPr sz="1800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one</a:t>
            </a:r>
            <a:r>
              <a:rPr sz="1800" spc="10" dirty="0">
                <a:latin typeface="Calibri"/>
                <a:cs typeface="Calibri"/>
              </a:rPr>
              <a:t> </a:t>
            </a:r>
            <a:r>
              <a:rPr sz="1800" spc="-25" dirty="0">
                <a:latin typeface="Calibri"/>
                <a:cs typeface="Calibri"/>
              </a:rPr>
              <a:t>another</a:t>
            </a:r>
            <a:r>
              <a:rPr sz="1800" spc="-25" dirty="0">
                <a:solidFill>
                  <a:srgbClr val="FF0000"/>
                </a:solidFill>
                <a:latin typeface="Calibri"/>
                <a:cs typeface="Calibri"/>
              </a:rPr>
              <a:t>,</a:t>
            </a:r>
            <a:r>
              <a:rPr sz="1800" spc="1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1800" spc="-15" dirty="0">
                <a:solidFill>
                  <a:srgbClr val="FF0000"/>
                </a:solidFill>
                <a:latin typeface="Calibri"/>
                <a:cs typeface="Calibri"/>
              </a:rPr>
              <a:t>different</a:t>
            </a:r>
            <a:r>
              <a:rPr sz="1800" spc="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1800" spc="-10" dirty="0">
                <a:solidFill>
                  <a:srgbClr val="FF0000"/>
                </a:solidFill>
                <a:latin typeface="Calibri"/>
                <a:cs typeface="Calibri"/>
              </a:rPr>
              <a:t>materials,</a:t>
            </a:r>
            <a:r>
              <a:rPr sz="1800" spc="2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1800" spc="-15" dirty="0">
                <a:solidFill>
                  <a:srgbClr val="FF0000"/>
                </a:solidFill>
                <a:latin typeface="Calibri"/>
                <a:cs typeface="Calibri"/>
              </a:rPr>
              <a:t>colors</a:t>
            </a:r>
            <a:r>
              <a:rPr sz="1800" spc="2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FF0000"/>
                </a:solidFill>
                <a:latin typeface="Calibri"/>
                <a:cs typeface="Calibri"/>
              </a:rPr>
              <a:t>and </a:t>
            </a:r>
            <a:r>
              <a:rPr sz="1800" spc="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1800" spc="-10" dirty="0">
                <a:solidFill>
                  <a:srgbClr val="FF0000"/>
                </a:solidFill>
                <a:latin typeface="Calibri"/>
                <a:cs typeface="Calibri"/>
              </a:rPr>
              <a:t>textures. </a:t>
            </a:r>
            <a:r>
              <a:rPr sz="1800" spc="-5" dirty="0">
                <a:solidFill>
                  <a:srgbClr val="FF0000"/>
                </a:solidFill>
                <a:latin typeface="Calibri"/>
                <a:cs typeface="Calibri"/>
              </a:rPr>
              <a:t>Light,</a:t>
            </a:r>
            <a:r>
              <a:rPr sz="1800" dirty="0">
                <a:solidFill>
                  <a:srgbClr val="FF0000"/>
                </a:solidFill>
                <a:latin typeface="Calibri"/>
                <a:cs typeface="Calibri"/>
              </a:rPr>
              <a:t> shade</a:t>
            </a:r>
            <a:r>
              <a:rPr sz="1800" spc="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FF0000"/>
                </a:solidFill>
                <a:latin typeface="Calibri"/>
                <a:cs typeface="Calibri"/>
              </a:rPr>
              <a:t>and</a:t>
            </a:r>
            <a:r>
              <a:rPr sz="1800" spc="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1800" spc="-5" dirty="0">
                <a:solidFill>
                  <a:srgbClr val="FF0000"/>
                </a:solidFill>
                <a:latin typeface="Calibri"/>
                <a:cs typeface="Calibri"/>
              </a:rPr>
              <a:t>shadow</a:t>
            </a:r>
            <a:r>
              <a:rPr sz="180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1800" spc="-5" dirty="0">
                <a:solidFill>
                  <a:srgbClr val="FF0000"/>
                </a:solidFill>
                <a:latin typeface="Calibri"/>
                <a:cs typeface="Calibri"/>
              </a:rPr>
              <a:t>of</a:t>
            </a:r>
            <a:r>
              <a:rPr sz="1800" spc="1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FF0000"/>
                </a:solidFill>
                <a:latin typeface="Calibri"/>
                <a:cs typeface="Calibri"/>
              </a:rPr>
              <a:t>masses</a:t>
            </a:r>
            <a:r>
              <a:rPr sz="1800" spc="-2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FF0000"/>
                </a:solidFill>
                <a:latin typeface="Calibri"/>
                <a:cs typeface="Calibri"/>
              </a:rPr>
              <a:t>also</a:t>
            </a:r>
            <a:r>
              <a:rPr sz="1800" spc="-1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1800" spc="-15" dirty="0">
                <a:solidFill>
                  <a:srgbClr val="FF0000"/>
                </a:solidFill>
                <a:latin typeface="Calibri"/>
                <a:cs typeface="Calibri"/>
              </a:rPr>
              <a:t>create</a:t>
            </a:r>
            <a:r>
              <a:rPr sz="1800" spc="1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1800" spc="-15" dirty="0">
                <a:solidFill>
                  <a:srgbClr val="FF0000"/>
                </a:solidFill>
                <a:latin typeface="Calibri"/>
                <a:cs typeface="Calibri"/>
              </a:rPr>
              <a:t>contrast.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371347" y="5168900"/>
            <a:ext cx="638810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51435">
              <a:lnSpc>
                <a:spcPct val="100000"/>
              </a:lnSpc>
              <a:spcBef>
                <a:spcPts val="100"/>
              </a:spcBef>
            </a:pPr>
            <a:r>
              <a:rPr sz="1800" spc="-15" dirty="0">
                <a:latin typeface="Calibri"/>
                <a:cs typeface="Calibri"/>
              </a:rPr>
              <a:t>Even</a:t>
            </a:r>
            <a:r>
              <a:rPr sz="1800" spc="5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on </a:t>
            </a:r>
            <a:r>
              <a:rPr sz="1800" dirty="0">
                <a:latin typeface="Calibri"/>
                <a:cs typeface="Calibri"/>
              </a:rPr>
              <a:t>the</a:t>
            </a:r>
            <a:r>
              <a:rPr sz="1800" spc="15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scale of </a:t>
            </a:r>
            <a:r>
              <a:rPr sz="1800" spc="-10" dirty="0">
                <a:latin typeface="Calibri"/>
                <a:cs typeface="Calibri"/>
              </a:rPr>
              <a:t>streetscape,</a:t>
            </a:r>
            <a:r>
              <a:rPr sz="1800" spc="10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adjacent</a:t>
            </a:r>
            <a:r>
              <a:rPr sz="1800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old</a:t>
            </a:r>
            <a:r>
              <a:rPr sz="1800" spc="1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and</a:t>
            </a:r>
            <a:r>
              <a:rPr sz="1800" spc="1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modern </a:t>
            </a:r>
            <a:r>
              <a:rPr sz="1800" spc="-5" dirty="0">
                <a:latin typeface="Calibri"/>
                <a:cs typeface="Calibri"/>
              </a:rPr>
              <a:t>buildings </a:t>
            </a:r>
            <a:r>
              <a:rPr sz="1800" spc="-390" dirty="0">
                <a:latin typeface="Calibri"/>
                <a:cs typeface="Calibri"/>
              </a:rPr>
              <a:t> </a:t>
            </a:r>
            <a:r>
              <a:rPr sz="1800" spc="-15" dirty="0">
                <a:latin typeface="Calibri"/>
                <a:cs typeface="Calibri"/>
              </a:rPr>
              <a:t>create</a:t>
            </a:r>
            <a:r>
              <a:rPr sz="1800" spc="1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and</a:t>
            </a:r>
            <a:r>
              <a:rPr sz="1800" spc="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interesting</a:t>
            </a:r>
            <a:r>
              <a:rPr sz="1800" spc="25" dirty="0">
                <a:latin typeface="Calibri"/>
                <a:cs typeface="Calibri"/>
              </a:rPr>
              <a:t> </a:t>
            </a:r>
            <a:r>
              <a:rPr sz="1800" spc="-15" dirty="0">
                <a:latin typeface="Calibri"/>
                <a:cs typeface="Calibri"/>
              </a:rPr>
              <a:t>contrast.</a:t>
            </a:r>
            <a:endParaRPr sz="1800">
              <a:latin typeface="Calibri"/>
              <a:cs typeface="Calibri"/>
            </a:endParaRPr>
          </a:p>
        </p:txBody>
      </p:sp>
      <p:pic>
        <p:nvPicPr>
          <p:cNvPr id="8" name="object 8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943343" y="1200911"/>
            <a:ext cx="5172456" cy="3444240"/>
          </a:xfrm>
          <a:prstGeom prst="rect">
            <a:avLst/>
          </a:prstGeom>
        </p:spPr>
      </p:pic>
      <p:sp>
        <p:nvSpPr>
          <p:cNvPr id="9" name="object 9"/>
          <p:cNvSpPr txBox="1"/>
          <p:nvPr/>
        </p:nvSpPr>
        <p:spPr>
          <a:xfrm>
            <a:off x="7270495" y="4882972"/>
            <a:ext cx="4488180" cy="57531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Calibri"/>
                <a:cs typeface="Calibri"/>
              </a:rPr>
              <a:t>In</a:t>
            </a:r>
            <a:r>
              <a:rPr sz="1800" spc="-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the</a:t>
            </a:r>
            <a:r>
              <a:rPr sz="1800" spc="5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above building</a:t>
            </a:r>
            <a:r>
              <a:rPr sz="1800" spc="1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the</a:t>
            </a:r>
            <a:r>
              <a:rPr sz="1800" spc="-5" dirty="0">
                <a:latin typeface="Calibri"/>
                <a:cs typeface="Calibri"/>
              </a:rPr>
              <a:t> </a:t>
            </a:r>
            <a:r>
              <a:rPr sz="1800" spc="-15" dirty="0">
                <a:latin typeface="Calibri"/>
                <a:cs typeface="Calibri"/>
              </a:rPr>
              <a:t>contrast</a:t>
            </a:r>
            <a:r>
              <a:rPr sz="1800" spc="-5" dirty="0">
                <a:latin typeface="Calibri"/>
                <a:cs typeface="Calibri"/>
              </a:rPr>
              <a:t> is</a:t>
            </a:r>
            <a:r>
              <a:rPr sz="1800" spc="5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observed </a:t>
            </a:r>
            <a:r>
              <a:rPr sz="1800" dirty="0">
                <a:latin typeface="Calibri"/>
                <a:cs typeface="Calibri"/>
              </a:rPr>
              <a:t>in</a:t>
            </a:r>
            <a:endParaRPr sz="18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z="1800" spc="-35" dirty="0">
                <a:latin typeface="Calibri"/>
                <a:cs typeface="Calibri"/>
              </a:rPr>
              <a:t>Texture</a:t>
            </a:r>
            <a:r>
              <a:rPr sz="1800" spc="-1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, </a:t>
            </a:r>
            <a:r>
              <a:rPr sz="1800" spc="-30" dirty="0">
                <a:latin typeface="Calibri"/>
                <a:cs typeface="Calibri"/>
              </a:rPr>
              <a:t>colour,</a:t>
            </a:r>
            <a:r>
              <a:rPr sz="1800" spc="5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solid</a:t>
            </a:r>
            <a:r>
              <a:rPr sz="1800" dirty="0">
                <a:latin typeface="Calibri"/>
                <a:cs typeface="Calibri"/>
              </a:rPr>
              <a:t> and</a:t>
            </a:r>
            <a:r>
              <a:rPr sz="1800" spc="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void.</a:t>
            </a:r>
            <a:endParaRPr sz="1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46176" y="2383535"/>
            <a:ext cx="4116324" cy="2692908"/>
          </a:xfrm>
          <a:prstGeom prst="rect">
            <a:avLst/>
          </a:prstGeom>
        </p:spPr>
      </p:pic>
      <p:sp>
        <p:nvSpPr>
          <p:cNvPr id="3" name="object 3"/>
          <p:cNvSpPr txBox="1"/>
          <p:nvPr/>
        </p:nvSpPr>
        <p:spPr>
          <a:xfrm>
            <a:off x="844092" y="1008329"/>
            <a:ext cx="10255885" cy="130619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95"/>
              </a:spcBef>
            </a:pPr>
            <a:r>
              <a:rPr sz="2800" spc="-5" dirty="0">
                <a:latin typeface="Calibri"/>
                <a:cs typeface="Calibri"/>
              </a:rPr>
              <a:t>The</a:t>
            </a:r>
            <a:r>
              <a:rPr sz="2800" spc="5" dirty="0">
                <a:latin typeface="Calibri"/>
                <a:cs typeface="Calibri"/>
              </a:rPr>
              <a:t> </a:t>
            </a:r>
            <a:r>
              <a:rPr sz="2800" spc="-10" dirty="0">
                <a:solidFill>
                  <a:srgbClr val="FF0000"/>
                </a:solidFill>
                <a:latin typeface="Calibri"/>
                <a:cs typeface="Calibri"/>
              </a:rPr>
              <a:t>articulation</a:t>
            </a:r>
            <a:r>
              <a:rPr sz="2800" spc="2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800" spc="-5" dirty="0">
                <a:solidFill>
                  <a:srgbClr val="FF0000"/>
                </a:solidFill>
                <a:latin typeface="Calibri"/>
                <a:cs typeface="Calibri"/>
              </a:rPr>
              <a:t>of</a:t>
            </a:r>
            <a:r>
              <a:rPr sz="280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800" spc="-5" dirty="0">
                <a:solidFill>
                  <a:srgbClr val="FF0000"/>
                </a:solidFill>
                <a:latin typeface="Calibri"/>
                <a:cs typeface="Calibri"/>
              </a:rPr>
              <a:t>the</a:t>
            </a:r>
            <a:r>
              <a:rPr sz="280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800" spc="-10" dirty="0">
                <a:solidFill>
                  <a:srgbClr val="FF0000"/>
                </a:solidFill>
                <a:latin typeface="Calibri"/>
                <a:cs typeface="Calibri"/>
              </a:rPr>
              <a:t>importance</a:t>
            </a:r>
            <a:r>
              <a:rPr sz="2800" spc="2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800" spc="-5" dirty="0">
                <a:solidFill>
                  <a:srgbClr val="FF0000"/>
                </a:solidFill>
                <a:latin typeface="Calibri"/>
                <a:cs typeface="Calibri"/>
              </a:rPr>
              <a:t>or</a:t>
            </a:r>
            <a:r>
              <a:rPr sz="2800" spc="1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800" spc="-10" dirty="0">
                <a:solidFill>
                  <a:srgbClr val="FF0000"/>
                </a:solidFill>
                <a:latin typeface="Calibri"/>
                <a:cs typeface="Calibri"/>
              </a:rPr>
              <a:t>significance</a:t>
            </a:r>
            <a:r>
              <a:rPr sz="2800" spc="5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of</a:t>
            </a:r>
            <a:r>
              <a:rPr sz="2800" spc="5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a</a:t>
            </a:r>
            <a:r>
              <a:rPr sz="2800" dirty="0">
                <a:latin typeface="Calibri"/>
                <a:cs typeface="Calibri"/>
              </a:rPr>
              <a:t> </a:t>
            </a:r>
            <a:r>
              <a:rPr sz="2800" spc="-20" dirty="0">
                <a:latin typeface="Calibri"/>
                <a:cs typeface="Calibri"/>
              </a:rPr>
              <a:t>form</a:t>
            </a:r>
            <a:r>
              <a:rPr sz="2800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or</a:t>
            </a:r>
            <a:r>
              <a:rPr sz="2800" spc="5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space</a:t>
            </a:r>
            <a:r>
              <a:rPr sz="2800" spc="20" dirty="0">
                <a:latin typeface="Calibri"/>
                <a:cs typeface="Calibri"/>
              </a:rPr>
              <a:t> </a:t>
            </a:r>
            <a:r>
              <a:rPr sz="2800" spc="-15" dirty="0">
                <a:latin typeface="Calibri"/>
                <a:cs typeface="Calibri"/>
              </a:rPr>
              <a:t>by </a:t>
            </a:r>
            <a:r>
              <a:rPr sz="2800" spc="-620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its</a:t>
            </a:r>
            <a:r>
              <a:rPr sz="2800" spc="10" dirty="0">
                <a:latin typeface="Calibri"/>
                <a:cs typeface="Calibri"/>
              </a:rPr>
              <a:t> </a:t>
            </a:r>
            <a:r>
              <a:rPr sz="2800" spc="-20" dirty="0">
                <a:latin typeface="Calibri"/>
                <a:cs typeface="Calibri"/>
              </a:rPr>
              <a:t>size,</a:t>
            </a:r>
            <a:r>
              <a:rPr sz="2800" spc="5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shape,</a:t>
            </a:r>
            <a:r>
              <a:rPr sz="2800" spc="20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or</a:t>
            </a:r>
            <a:r>
              <a:rPr sz="2800" spc="10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placement</a:t>
            </a:r>
            <a:r>
              <a:rPr sz="2800" spc="40" dirty="0">
                <a:latin typeface="Calibri"/>
                <a:cs typeface="Calibri"/>
              </a:rPr>
              <a:t> </a:t>
            </a:r>
            <a:r>
              <a:rPr sz="2800" spc="-20" dirty="0">
                <a:solidFill>
                  <a:srgbClr val="FF0000"/>
                </a:solidFill>
                <a:latin typeface="Calibri"/>
                <a:cs typeface="Calibri"/>
              </a:rPr>
              <a:t>relative</a:t>
            </a:r>
            <a:r>
              <a:rPr sz="2800" spc="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800" spc="-20" dirty="0">
                <a:solidFill>
                  <a:srgbClr val="FF0000"/>
                </a:solidFill>
                <a:latin typeface="Calibri"/>
                <a:cs typeface="Calibri"/>
              </a:rPr>
              <a:t>to</a:t>
            </a:r>
            <a:r>
              <a:rPr sz="280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800" spc="-5" dirty="0">
                <a:solidFill>
                  <a:srgbClr val="FF0000"/>
                </a:solidFill>
                <a:latin typeface="Calibri"/>
                <a:cs typeface="Calibri"/>
              </a:rPr>
              <a:t>the</a:t>
            </a:r>
            <a:r>
              <a:rPr sz="2800" spc="1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800" spc="-10" dirty="0">
                <a:solidFill>
                  <a:srgbClr val="FF0000"/>
                </a:solidFill>
                <a:latin typeface="Calibri"/>
                <a:cs typeface="Calibri"/>
              </a:rPr>
              <a:t>other</a:t>
            </a:r>
            <a:r>
              <a:rPr sz="2800" spc="1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800" spc="-20" dirty="0">
                <a:solidFill>
                  <a:srgbClr val="FF0000"/>
                </a:solidFill>
                <a:latin typeface="Calibri"/>
                <a:cs typeface="Calibri"/>
              </a:rPr>
              <a:t>forms</a:t>
            </a:r>
            <a:r>
              <a:rPr sz="2800" spc="1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800" spc="-5" dirty="0">
                <a:solidFill>
                  <a:srgbClr val="FF0000"/>
                </a:solidFill>
                <a:latin typeface="Calibri"/>
                <a:cs typeface="Calibri"/>
              </a:rPr>
              <a:t>and</a:t>
            </a:r>
            <a:r>
              <a:rPr sz="2800" spc="1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800" spc="-10" dirty="0">
                <a:solidFill>
                  <a:srgbClr val="FF0000"/>
                </a:solidFill>
                <a:latin typeface="Calibri"/>
                <a:cs typeface="Calibri"/>
              </a:rPr>
              <a:t>spaces</a:t>
            </a:r>
            <a:r>
              <a:rPr sz="2800" spc="7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of </a:t>
            </a:r>
            <a:r>
              <a:rPr sz="2800" spc="-5" dirty="0">
                <a:latin typeface="Calibri"/>
                <a:cs typeface="Calibri"/>
              </a:rPr>
              <a:t> the</a:t>
            </a:r>
            <a:r>
              <a:rPr sz="2800" dirty="0">
                <a:latin typeface="Calibri"/>
                <a:cs typeface="Calibri"/>
              </a:rPr>
              <a:t> </a:t>
            </a:r>
            <a:r>
              <a:rPr sz="2800" spc="-20" dirty="0">
                <a:latin typeface="Calibri"/>
                <a:cs typeface="Calibri"/>
              </a:rPr>
              <a:t>organization</a:t>
            </a:r>
            <a:endParaRPr sz="2800">
              <a:latin typeface="Calibri"/>
              <a:cs typeface="Calibri"/>
            </a:endParaRPr>
          </a:p>
        </p:txBody>
      </p:sp>
      <p:pic>
        <p:nvPicPr>
          <p:cNvPr id="4" name="object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5413247" y="2383535"/>
            <a:ext cx="4789932" cy="2692908"/>
          </a:xfrm>
          <a:prstGeom prst="rect">
            <a:avLst/>
          </a:prstGeom>
        </p:spPr>
      </p:pic>
      <p:sp>
        <p:nvSpPr>
          <p:cNvPr id="5" name="object 5"/>
          <p:cNvSpPr txBox="1"/>
          <p:nvPr/>
        </p:nvSpPr>
        <p:spPr>
          <a:xfrm>
            <a:off x="758139" y="5232272"/>
            <a:ext cx="9036685" cy="574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51435">
              <a:lnSpc>
                <a:spcPct val="100000"/>
              </a:lnSpc>
              <a:spcBef>
                <a:spcPts val="100"/>
              </a:spcBef>
            </a:pPr>
            <a:r>
              <a:rPr sz="1800" spc="-5" dirty="0">
                <a:latin typeface="Calibri"/>
                <a:cs typeface="Calibri"/>
              </a:rPr>
              <a:t>The</a:t>
            </a:r>
            <a:r>
              <a:rPr sz="1800" spc="10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value</a:t>
            </a:r>
            <a:r>
              <a:rPr sz="1800" dirty="0">
                <a:latin typeface="Calibri"/>
                <a:cs typeface="Calibri"/>
              </a:rPr>
              <a:t> </a:t>
            </a:r>
            <a:r>
              <a:rPr sz="1800" spc="-20" dirty="0">
                <a:latin typeface="Calibri"/>
                <a:cs typeface="Calibri"/>
              </a:rPr>
              <a:t>system</a:t>
            </a:r>
            <a:r>
              <a:rPr sz="1800" spc="-5" dirty="0">
                <a:latin typeface="Calibri"/>
                <a:cs typeface="Calibri"/>
              </a:rPr>
              <a:t> by</a:t>
            </a:r>
            <a:r>
              <a:rPr sz="1800" spc="15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which</a:t>
            </a:r>
            <a:r>
              <a:rPr sz="1800" spc="30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relative</a:t>
            </a:r>
            <a:r>
              <a:rPr sz="1800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importance</a:t>
            </a:r>
            <a:r>
              <a:rPr sz="1800" spc="15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is</a:t>
            </a:r>
            <a:r>
              <a:rPr sz="1800" spc="20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measured will</a:t>
            </a:r>
            <a:r>
              <a:rPr sz="1800" spc="20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of</a:t>
            </a:r>
            <a:r>
              <a:rPr sz="1800" spc="15" dirty="0">
                <a:latin typeface="Calibri"/>
                <a:cs typeface="Calibri"/>
              </a:rPr>
              <a:t> </a:t>
            </a:r>
            <a:r>
              <a:rPr sz="1800" spc="-15" dirty="0">
                <a:latin typeface="Calibri"/>
                <a:cs typeface="Calibri"/>
              </a:rPr>
              <a:t>course</a:t>
            </a:r>
            <a:r>
              <a:rPr sz="1800" spc="5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depend</a:t>
            </a:r>
            <a:r>
              <a:rPr sz="1800" spc="15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on</a:t>
            </a:r>
            <a:r>
              <a:rPr sz="1800" spc="1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the</a:t>
            </a:r>
            <a:r>
              <a:rPr sz="1800" spc="10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specific </a:t>
            </a:r>
            <a:r>
              <a:rPr sz="1800" spc="-390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situation,</a:t>
            </a:r>
            <a:r>
              <a:rPr sz="1800" spc="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the needs</a:t>
            </a:r>
            <a:r>
              <a:rPr sz="1800" spc="1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and</a:t>
            </a:r>
            <a:r>
              <a:rPr sz="1800" spc="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desires</a:t>
            </a:r>
            <a:r>
              <a:rPr sz="1800" spc="5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of </a:t>
            </a:r>
            <a:r>
              <a:rPr sz="1800" dirty="0">
                <a:latin typeface="Calibri"/>
                <a:cs typeface="Calibri"/>
              </a:rPr>
              <a:t>the</a:t>
            </a:r>
            <a:r>
              <a:rPr sz="1800" spc="1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users,</a:t>
            </a:r>
            <a:r>
              <a:rPr sz="1800" spc="-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and</a:t>
            </a:r>
            <a:r>
              <a:rPr sz="1800" spc="1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the </a:t>
            </a:r>
            <a:r>
              <a:rPr sz="1800" spc="-5" dirty="0">
                <a:latin typeface="Calibri"/>
                <a:cs typeface="Calibri"/>
              </a:rPr>
              <a:t>decisions</a:t>
            </a:r>
            <a:r>
              <a:rPr sz="1800" spc="15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of</a:t>
            </a:r>
            <a:r>
              <a:rPr sz="1800" dirty="0">
                <a:latin typeface="Calibri"/>
                <a:cs typeface="Calibri"/>
              </a:rPr>
              <a:t> the</a:t>
            </a:r>
            <a:r>
              <a:rPr sz="1800" spc="15" dirty="0">
                <a:latin typeface="Calibri"/>
                <a:cs typeface="Calibri"/>
              </a:rPr>
              <a:t> </a:t>
            </a:r>
            <a:r>
              <a:rPr sz="1800" spc="-25" dirty="0">
                <a:latin typeface="Calibri"/>
                <a:cs typeface="Calibri"/>
              </a:rPr>
              <a:t>designer.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4177029" y="220472"/>
            <a:ext cx="2401570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000" spc="-190" dirty="0">
                <a:latin typeface="Tahoma"/>
                <a:cs typeface="Tahoma"/>
              </a:rPr>
              <a:t>Hiera</a:t>
            </a:r>
            <a:r>
              <a:rPr sz="4000" spc="-140" dirty="0">
                <a:latin typeface="Tahoma"/>
                <a:cs typeface="Tahoma"/>
              </a:rPr>
              <a:t>r</a:t>
            </a:r>
            <a:r>
              <a:rPr sz="4000" spc="95" dirty="0">
                <a:latin typeface="Tahoma"/>
                <a:cs typeface="Tahoma"/>
              </a:rPr>
              <a:t>chy</a:t>
            </a:r>
            <a:endParaRPr sz="4000">
              <a:latin typeface="Tahoma"/>
              <a:cs typeface="Tahoma"/>
            </a:endParaRPr>
          </a:p>
        </p:txBody>
      </p:sp>
      <p:grpSp>
        <p:nvGrpSpPr>
          <p:cNvPr id="7" name="object 7"/>
          <p:cNvGrpSpPr/>
          <p:nvPr/>
        </p:nvGrpSpPr>
        <p:grpSpPr>
          <a:xfrm>
            <a:off x="-7620" y="1016508"/>
            <a:ext cx="12207240" cy="60960"/>
            <a:chOff x="-7620" y="1016508"/>
            <a:chExt cx="12207240" cy="60960"/>
          </a:xfrm>
        </p:grpSpPr>
        <p:sp>
          <p:nvSpPr>
            <p:cNvPr id="8" name="object 8"/>
            <p:cNvSpPr/>
            <p:nvPr/>
          </p:nvSpPr>
          <p:spPr>
            <a:xfrm>
              <a:off x="0" y="1024128"/>
              <a:ext cx="12192000" cy="45720"/>
            </a:xfrm>
            <a:custGeom>
              <a:avLst/>
              <a:gdLst/>
              <a:ahLst/>
              <a:cxnLst/>
              <a:rect l="l" t="t" r="r" b="b"/>
              <a:pathLst>
                <a:path w="12192000" h="45719">
                  <a:moveTo>
                    <a:pt x="12192000" y="0"/>
                  </a:moveTo>
                  <a:lnTo>
                    <a:pt x="0" y="0"/>
                  </a:lnTo>
                  <a:lnTo>
                    <a:pt x="0" y="45720"/>
                  </a:lnTo>
                  <a:lnTo>
                    <a:pt x="12192000" y="45720"/>
                  </a:lnTo>
                  <a:lnTo>
                    <a:pt x="12192000" y="0"/>
                  </a:lnTo>
                  <a:close/>
                </a:path>
              </a:pathLst>
            </a:custGeom>
            <a:solidFill>
              <a:srgbClr val="9DBEB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0" y="1024128"/>
              <a:ext cx="12192000" cy="45720"/>
            </a:xfrm>
            <a:custGeom>
              <a:avLst/>
              <a:gdLst/>
              <a:ahLst/>
              <a:cxnLst/>
              <a:rect l="l" t="t" r="r" b="b"/>
              <a:pathLst>
                <a:path w="12192000" h="45719">
                  <a:moveTo>
                    <a:pt x="0" y="45720"/>
                  </a:moveTo>
                  <a:lnTo>
                    <a:pt x="12192000" y="45720"/>
                  </a:lnTo>
                  <a:lnTo>
                    <a:pt x="12192000" y="0"/>
                  </a:lnTo>
                  <a:lnTo>
                    <a:pt x="0" y="0"/>
                  </a:lnTo>
                  <a:lnTo>
                    <a:pt x="0" y="45720"/>
                  </a:lnTo>
                  <a:close/>
                </a:path>
              </a:pathLst>
            </a:custGeom>
            <a:ln w="15240">
              <a:solidFill>
                <a:srgbClr val="718B8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2000" cy="6334125"/>
          </a:xfrm>
          <a:custGeom>
            <a:avLst/>
            <a:gdLst/>
            <a:ahLst/>
            <a:cxnLst/>
            <a:rect l="l" t="t" r="r" b="b"/>
            <a:pathLst>
              <a:path w="12192000" h="6334125">
                <a:moveTo>
                  <a:pt x="0" y="6333744"/>
                </a:moveTo>
                <a:lnTo>
                  <a:pt x="12192000" y="6333744"/>
                </a:lnTo>
                <a:lnTo>
                  <a:pt x="12192000" y="0"/>
                </a:lnTo>
                <a:lnTo>
                  <a:pt x="0" y="0"/>
                </a:lnTo>
                <a:lnTo>
                  <a:pt x="0" y="6333744"/>
                </a:lnTo>
                <a:close/>
              </a:path>
            </a:pathLst>
          </a:custGeom>
          <a:solidFill>
            <a:srgbClr val="E0E0DB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3" name="object 3"/>
          <p:cNvGrpSpPr/>
          <p:nvPr/>
        </p:nvGrpSpPr>
        <p:grpSpPr>
          <a:xfrm>
            <a:off x="0" y="6333744"/>
            <a:ext cx="12192000" cy="524510"/>
            <a:chOff x="0" y="6333744"/>
            <a:chExt cx="12192000" cy="524510"/>
          </a:xfrm>
        </p:grpSpPr>
        <p:sp>
          <p:nvSpPr>
            <p:cNvPr id="4" name="object 4"/>
            <p:cNvSpPr/>
            <p:nvPr/>
          </p:nvSpPr>
          <p:spPr>
            <a:xfrm>
              <a:off x="0" y="6400799"/>
              <a:ext cx="12192000" cy="457200"/>
            </a:xfrm>
            <a:custGeom>
              <a:avLst/>
              <a:gdLst/>
              <a:ahLst/>
              <a:cxnLst/>
              <a:rect l="l" t="t" r="r" b="b"/>
              <a:pathLst>
                <a:path w="12192000" h="457200">
                  <a:moveTo>
                    <a:pt x="12192000" y="0"/>
                  </a:moveTo>
                  <a:lnTo>
                    <a:pt x="0" y="0"/>
                  </a:lnTo>
                  <a:lnTo>
                    <a:pt x="0" y="457199"/>
                  </a:lnTo>
                  <a:lnTo>
                    <a:pt x="12192000" y="457199"/>
                  </a:lnTo>
                  <a:lnTo>
                    <a:pt x="12192000" y="0"/>
                  </a:lnTo>
                  <a:close/>
                </a:path>
              </a:pathLst>
            </a:custGeom>
            <a:solidFill>
              <a:srgbClr val="82847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0" y="6333744"/>
              <a:ext cx="12192000" cy="67310"/>
            </a:xfrm>
            <a:custGeom>
              <a:avLst/>
              <a:gdLst/>
              <a:ahLst/>
              <a:cxnLst/>
              <a:rect l="l" t="t" r="r" b="b"/>
              <a:pathLst>
                <a:path w="12192000" h="67310">
                  <a:moveTo>
                    <a:pt x="12192000" y="0"/>
                  </a:moveTo>
                  <a:lnTo>
                    <a:pt x="0" y="0"/>
                  </a:lnTo>
                  <a:lnTo>
                    <a:pt x="0" y="67055"/>
                  </a:lnTo>
                  <a:lnTo>
                    <a:pt x="12192000" y="67055"/>
                  </a:lnTo>
                  <a:lnTo>
                    <a:pt x="12192000" y="0"/>
                  </a:lnTo>
                  <a:close/>
                </a:path>
              </a:pathLst>
            </a:custGeom>
            <a:solidFill>
              <a:srgbClr val="ACACA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1407667" y="110109"/>
            <a:ext cx="2063750" cy="6807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300" b="0" spc="-75" dirty="0">
                <a:solidFill>
                  <a:srgbClr val="FF0000"/>
                </a:solidFill>
                <a:latin typeface="Calibri Light"/>
                <a:cs typeface="Calibri Light"/>
              </a:rPr>
              <a:t>Hierarchy</a:t>
            </a:r>
            <a:endParaRPr sz="4300">
              <a:latin typeface="Calibri Light"/>
              <a:cs typeface="Calibri Light"/>
            </a:endParaRPr>
          </a:p>
        </p:txBody>
      </p:sp>
      <p:pic>
        <p:nvPicPr>
          <p:cNvPr id="7" name="object 7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144524" y="1002791"/>
            <a:ext cx="2465831" cy="5062728"/>
          </a:xfrm>
          <a:prstGeom prst="rect">
            <a:avLst/>
          </a:prstGeom>
        </p:spPr>
      </p:pic>
      <p:sp>
        <p:nvSpPr>
          <p:cNvPr id="8" name="object 8"/>
          <p:cNvSpPr txBox="1"/>
          <p:nvPr/>
        </p:nvSpPr>
        <p:spPr>
          <a:xfrm>
            <a:off x="1180591" y="926338"/>
            <a:ext cx="9992360" cy="521271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2953385">
              <a:lnSpc>
                <a:spcPct val="100000"/>
              </a:lnSpc>
              <a:spcBef>
                <a:spcPts val="105"/>
              </a:spcBef>
            </a:pPr>
            <a:r>
              <a:rPr sz="2000" spc="-15" dirty="0">
                <a:solidFill>
                  <a:srgbClr val="FF0000"/>
                </a:solidFill>
                <a:latin typeface="Calibri"/>
                <a:cs typeface="Calibri"/>
              </a:rPr>
              <a:t>Hierarchy</a:t>
            </a:r>
            <a:r>
              <a:rPr sz="2000" spc="-2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000" spc="-10" dirty="0">
                <a:solidFill>
                  <a:srgbClr val="FF0000"/>
                </a:solidFill>
                <a:latin typeface="Calibri"/>
                <a:cs typeface="Calibri"/>
              </a:rPr>
              <a:t>by</a:t>
            </a:r>
            <a:r>
              <a:rPr sz="2000" spc="-3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000" spc="-15" dirty="0">
                <a:solidFill>
                  <a:srgbClr val="FF0000"/>
                </a:solidFill>
                <a:latin typeface="Calibri"/>
                <a:cs typeface="Calibri"/>
              </a:rPr>
              <a:t>Size</a:t>
            </a:r>
            <a:endParaRPr sz="2000">
              <a:latin typeface="Calibri"/>
              <a:cs typeface="Calibri"/>
            </a:endParaRPr>
          </a:p>
          <a:p>
            <a:pPr marL="2999105">
              <a:lnSpc>
                <a:spcPct val="100000"/>
              </a:lnSpc>
              <a:spcBef>
                <a:spcPts val="25"/>
              </a:spcBef>
            </a:pPr>
            <a:r>
              <a:rPr sz="1600" spc="-5" dirty="0">
                <a:latin typeface="Calibri"/>
                <a:cs typeface="Calibri"/>
              </a:rPr>
              <a:t>A</a:t>
            </a:r>
            <a:r>
              <a:rPr sz="1600" spc="5" dirty="0">
                <a:latin typeface="Calibri"/>
                <a:cs typeface="Calibri"/>
              </a:rPr>
              <a:t> </a:t>
            </a:r>
            <a:r>
              <a:rPr sz="1600" spc="-15" dirty="0">
                <a:latin typeface="Calibri"/>
                <a:cs typeface="Calibri"/>
              </a:rPr>
              <a:t>form</a:t>
            </a:r>
            <a:r>
              <a:rPr sz="1600" spc="20" dirty="0">
                <a:latin typeface="Calibri"/>
                <a:cs typeface="Calibri"/>
              </a:rPr>
              <a:t> </a:t>
            </a:r>
            <a:r>
              <a:rPr sz="1600" spc="-5" dirty="0">
                <a:latin typeface="Calibri"/>
                <a:cs typeface="Calibri"/>
              </a:rPr>
              <a:t>or</a:t>
            </a:r>
            <a:r>
              <a:rPr sz="1600" spc="15" dirty="0">
                <a:latin typeface="Calibri"/>
                <a:cs typeface="Calibri"/>
              </a:rPr>
              <a:t> </a:t>
            </a:r>
            <a:r>
              <a:rPr sz="1600" spc="-5" dirty="0">
                <a:latin typeface="Calibri"/>
                <a:cs typeface="Calibri"/>
              </a:rPr>
              <a:t>space</a:t>
            </a:r>
            <a:r>
              <a:rPr sz="1600" spc="5" dirty="0">
                <a:latin typeface="Calibri"/>
                <a:cs typeface="Calibri"/>
              </a:rPr>
              <a:t> </a:t>
            </a:r>
            <a:r>
              <a:rPr sz="1600" spc="-15" dirty="0">
                <a:latin typeface="Calibri"/>
                <a:cs typeface="Calibri"/>
              </a:rPr>
              <a:t>may</a:t>
            </a:r>
            <a:r>
              <a:rPr sz="1600" spc="5" dirty="0">
                <a:latin typeface="Calibri"/>
                <a:cs typeface="Calibri"/>
              </a:rPr>
              <a:t> </a:t>
            </a:r>
            <a:r>
              <a:rPr sz="1600" spc="-10" dirty="0">
                <a:latin typeface="Calibri"/>
                <a:cs typeface="Calibri"/>
              </a:rPr>
              <a:t>dominate</a:t>
            </a:r>
            <a:r>
              <a:rPr sz="1600" spc="-15" dirty="0">
                <a:latin typeface="Calibri"/>
                <a:cs typeface="Calibri"/>
              </a:rPr>
              <a:t> </a:t>
            </a:r>
            <a:r>
              <a:rPr sz="1600" spc="-5" dirty="0">
                <a:latin typeface="Calibri"/>
                <a:cs typeface="Calibri"/>
              </a:rPr>
              <a:t>an</a:t>
            </a:r>
            <a:r>
              <a:rPr sz="1600" dirty="0">
                <a:latin typeface="Calibri"/>
                <a:cs typeface="Calibri"/>
              </a:rPr>
              <a:t> </a:t>
            </a:r>
            <a:r>
              <a:rPr sz="1600" spc="-10" dirty="0">
                <a:latin typeface="Calibri"/>
                <a:cs typeface="Calibri"/>
              </a:rPr>
              <a:t>architectural</a:t>
            </a:r>
            <a:r>
              <a:rPr sz="1600" spc="5" dirty="0">
                <a:latin typeface="Calibri"/>
                <a:cs typeface="Calibri"/>
              </a:rPr>
              <a:t> </a:t>
            </a:r>
            <a:r>
              <a:rPr sz="1600" spc="-10" dirty="0">
                <a:latin typeface="Calibri"/>
                <a:cs typeface="Calibri"/>
              </a:rPr>
              <a:t>composition</a:t>
            </a:r>
            <a:r>
              <a:rPr sz="1600" spc="15" dirty="0">
                <a:latin typeface="Calibri"/>
                <a:cs typeface="Calibri"/>
              </a:rPr>
              <a:t> </a:t>
            </a:r>
            <a:r>
              <a:rPr sz="1600" spc="-10" dirty="0">
                <a:latin typeface="Calibri"/>
                <a:cs typeface="Calibri"/>
              </a:rPr>
              <a:t>by</a:t>
            </a:r>
            <a:r>
              <a:rPr sz="1600" dirty="0">
                <a:latin typeface="Calibri"/>
                <a:cs typeface="Calibri"/>
              </a:rPr>
              <a:t> </a:t>
            </a:r>
            <a:r>
              <a:rPr sz="1600" spc="-10" dirty="0">
                <a:latin typeface="Calibri"/>
                <a:cs typeface="Calibri"/>
              </a:rPr>
              <a:t>being</a:t>
            </a:r>
            <a:endParaRPr sz="16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  <a:tabLst>
                <a:tab pos="2953385" algn="l"/>
                <a:tab pos="9979025" algn="l"/>
              </a:tabLst>
            </a:pPr>
            <a:r>
              <a:rPr sz="1600" u="sng" spc="-5" dirty="0">
                <a:uFill>
                  <a:solidFill>
                    <a:srgbClr val="7E7E7E"/>
                  </a:solidFill>
                </a:uFill>
                <a:latin typeface="Calibri"/>
                <a:cs typeface="Calibri"/>
              </a:rPr>
              <a:t> 	</a:t>
            </a:r>
            <a:r>
              <a:rPr sz="1600" u="sng" spc="-10" dirty="0">
                <a:uFill>
                  <a:solidFill>
                    <a:srgbClr val="7E7E7E"/>
                  </a:solidFill>
                </a:uFill>
                <a:latin typeface="Calibri"/>
                <a:cs typeface="Calibri"/>
              </a:rPr>
              <a:t>significantly</a:t>
            </a:r>
            <a:r>
              <a:rPr sz="1600" u="sng" spc="-35" dirty="0">
                <a:uFill>
                  <a:solidFill>
                    <a:srgbClr val="7E7E7E"/>
                  </a:solidFill>
                </a:uFill>
                <a:latin typeface="Calibri"/>
                <a:cs typeface="Calibri"/>
              </a:rPr>
              <a:t> </a:t>
            </a:r>
            <a:r>
              <a:rPr sz="1600" u="sng" spc="-15" dirty="0">
                <a:uFill>
                  <a:solidFill>
                    <a:srgbClr val="7E7E7E"/>
                  </a:solidFill>
                </a:uFill>
                <a:latin typeface="Calibri"/>
                <a:cs typeface="Calibri"/>
              </a:rPr>
              <a:t>different</a:t>
            </a:r>
            <a:r>
              <a:rPr sz="1600" u="sng" spc="5" dirty="0">
                <a:uFill>
                  <a:solidFill>
                    <a:srgbClr val="7E7E7E"/>
                  </a:solidFill>
                </a:uFill>
                <a:latin typeface="Calibri"/>
                <a:cs typeface="Calibri"/>
              </a:rPr>
              <a:t> </a:t>
            </a:r>
            <a:r>
              <a:rPr sz="1600" u="sng" spc="-5" dirty="0">
                <a:uFill>
                  <a:solidFill>
                    <a:srgbClr val="7E7E7E"/>
                  </a:solidFill>
                </a:uFill>
                <a:latin typeface="Calibri"/>
                <a:cs typeface="Calibri"/>
              </a:rPr>
              <a:t>in</a:t>
            </a:r>
            <a:r>
              <a:rPr sz="1600" u="sng" dirty="0">
                <a:uFill>
                  <a:solidFill>
                    <a:srgbClr val="7E7E7E"/>
                  </a:solidFill>
                </a:uFill>
                <a:latin typeface="Calibri"/>
                <a:cs typeface="Calibri"/>
              </a:rPr>
              <a:t> </a:t>
            </a:r>
            <a:r>
              <a:rPr sz="1600" u="sng" spc="-15" dirty="0">
                <a:uFill>
                  <a:solidFill>
                    <a:srgbClr val="7E7E7E"/>
                  </a:solidFill>
                </a:uFill>
                <a:latin typeface="Calibri"/>
                <a:cs typeface="Calibri"/>
              </a:rPr>
              <a:t>size</a:t>
            </a:r>
            <a:r>
              <a:rPr sz="1600" u="sng" spc="10" dirty="0">
                <a:uFill>
                  <a:solidFill>
                    <a:srgbClr val="7E7E7E"/>
                  </a:solidFill>
                </a:uFill>
                <a:latin typeface="Calibri"/>
                <a:cs typeface="Calibri"/>
              </a:rPr>
              <a:t> </a:t>
            </a:r>
            <a:r>
              <a:rPr sz="1600" u="sng" spc="-15" dirty="0">
                <a:uFill>
                  <a:solidFill>
                    <a:srgbClr val="7E7E7E"/>
                  </a:solidFill>
                </a:uFill>
                <a:latin typeface="Calibri"/>
                <a:cs typeface="Calibri"/>
              </a:rPr>
              <a:t>from</a:t>
            </a:r>
            <a:r>
              <a:rPr sz="1600" u="sng" spc="5" dirty="0">
                <a:uFill>
                  <a:solidFill>
                    <a:srgbClr val="7E7E7E"/>
                  </a:solidFill>
                </a:uFill>
                <a:latin typeface="Calibri"/>
                <a:cs typeface="Calibri"/>
              </a:rPr>
              <a:t> </a:t>
            </a:r>
            <a:r>
              <a:rPr sz="1600" u="sng" dirty="0">
                <a:uFill>
                  <a:solidFill>
                    <a:srgbClr val="7E7E7E"/>
                  </a:solidFill>
                </a:uFill>
                <a:latin typeface="Calibri"/>
                <a:cs typeface="Calibri"/>
              </a:rPr>
              <a:t>all</a:t>
            </a:r>
            <a:r>
              <a:rPr sz="1600" u="sng" spc="-15" dirty="0">
                <a:uFill>
                  <a:solidFill>
                    <a:srgbClr val="7E7E7E"/>
                  </a:solidFill>
                </a:uFill>
                <a:latin typeface="Calibri"/>
                <a:cs typeface="Calibri"/>
              </a:rPr>
              <a:t> </a:t>
            </a:r>
            <a:r>
              <a:rPr sz="1600" u="sng" spc="-5" dirty="0">
                <a:uFill>
                  <a:solidFill>
                    <a:srgbClr val="7E7E7E"/>
                  </a:solidFill>
                </a:uFill>
                <a:latin typeface="Calibri"/>
                <a:cs typeface="Calibri"/>
              </a:rPr>
              <a:t>the</a:t>
            </a:r>
            <a:r>
              <a:rPr sz="1600" u="sng" spc="10" dirty="0">
                <a:uFill>
                  <a:solidFill>
                    <a:srgbClr val="7E7E7E"/>
                  </a:solidFill>
                </a:uFill>
                <a:latin typeface="Calibri"/>
                <a:cs typeface="Calibri"/>
              </a:rPr>
              <a:t> </a:t>
            </a:r>
            <a:r>
              <a:rPr sz="1600" u="sng" spc="-5" dirty="0">
                <a:uFill>
                  <a:solidFill>
                    <a:srgbClr val="7E7E7E"/>
                  </a:solidFill>
                </a:uFill>
                <a:latin typeface="Calibri"/>
                <a:cs typeface="Calibri"/>
              </a:rPr>
              <a:t>other</a:t>
            </a:r>
            <a:r>
              <a:rPr sz="1600" u="sng" spc="20" dirty="0">
                <a:uFill>
                  <a:solidFill>
                    <a:srgbClr val="7E7E7E"/>
                  </a:solidFill>
                </a:uFill>
                <a:latin typeface="Calibri"/>
                <a:cs typeface="Calibri"/>
              </a:rPr>
              <a:t> </a:t>
            </a:r>
            <a:r>
              <a:rPr sz="1600" u="sng" spc="-5" dirty="0">
                <a:uFill>
                  <a:solidFill>
                    <a:srgbClr val="7E7E7E"/>
                  </a:solidFill>
                </a:uFill>
                <a:latin typeface="Calibri"/>
                <a:cs typeface="Calibri"/>
              </a:rPr>
              <a:t>elements</a:t>
            </a:r>
            <a:r>
              <a:rPr sz="1600" u="sng" spc="10" dirty="0">
                <a:uFill>
                  <a:solidFill>
                    <a:srgbClr val="7E7E7E"/>
                  </a:solidFill>
                </a:uFill>
                <a:latin typeface="Calibri"/>
                <a:cs typeface="Calibri"/>
              </a:rPr>
              <a:t> </a:t>
            </a:r>
            <a:r>
              <a:rPr sz="1600" u="sng" spc="-5" dirty="0">
                <a:uFill>
                  <a:solidFill>
                    <a:srgbClr val="7E7E7E"/>
                  </a:solidFill>
                </a:uFill>
                <a:latin typeface="Calibri"/>
                <a:cs typeface="Calibri"/>
              </a:rPr>
              <a:t>in</a:t>
            </a:r>
            <a:r>
              <a:rPr sz="1600" u="sng" spc="-10" dirty="0">
                <a:uFill>
                  <a:solidFill>
                    <a:srgbClr val="7E7E7E"/>
                  </a:solidFill>
                </a:uFill>
                <a:latin typeface="Calibri"/>
                <a:cs typeface="Calibri"/>
              </a:rPr>
              <a:t> </a:t>
            </a:r>
            <a:r>
              <a:rPr sz="1600" u="sng" spc="-5" dirty="0">
                <a:uFill>
                  <a:solidFill>
                    <a:srgbClr val="7E7E7E"/>
                  </a:solidFill>
                </a:uFill>
                <a:latin typeface="Calibri"/>
                <a:cs typeface="Calibri"/>
              </a:rPr>
              <a:t>the</a:t>
            </a:r>
            <a:r>
              <a:rPr sz="1600" u="sng" spc="15" dirty="0">
                <a:uFill>
                  <a:solidFill>
                    <a:srgbClr val="7E7E7E"/>
                  </a:solidFill>
                </a:uFill>
                <a:latin typeface="Calibri"/>
                <a:cs typeface="Calibri"/>
              </a:rPr>
              <a:t> </a:t>
            </a:r>
            <a:r>
              <a:rPr sz="1600" u="sng" spc="-10" dirty="0">
                <a:uFill>
                  <a:solidFill>
                    <a:srgbClr val="7E7E7E"/>
                  </a:solidFill>
                </a:uFill>
                <a:latin typeface="Calibri"/>
                <a:cs typeface="Calibri"/>
              </a:rPr>
              <a:t>composition.	</a:t>
            </a:r>
            <a:endParaRPr sz="1600">
              <a:latin typeface="Calibri"/>
              <a:cs typeface="Calibri"/>
            </a:endParaRPr>
          </a:p>
          <a:p>
            <a:pPr marL="2953385" marR="531495">
              <a:lnSpc>
                <a:spcPct val="100000"/>
              </a:lnSpc>
            </a:pPr>
            <a:r>
              <a:rPr sz="1600" spc="-5" dirty="0">
                <a:latin typeface="Calibri"/>
                <a:cs typeface="Calibri"/>
              </a:rPr>
              <a:t>In</a:t>
            </a:r>
            <a:r>
              <a:rPr sz="1600" spc="-10" dirty="0">
                <a:latin typeface="Calibri"/>
                <a:cs typeface="Calibri"/>
              </a:rPr>
              <a:t> some</a:t>
            </a:r>
            <a:r>
              <a:rPr sz="1600" spc="15" dirty="0">
                <a:latin typeface="Calibri"/>
                <a:cs typeface="Calibri"/>
              </a:rPr>
              <a:t> </a:t>
            </a:r>
            <a:r>
              <a:rPr sz="1600" spc="-5" dirty="0">
                <a:latin typeface="Calibri"/>
                <a:cs typeface="Calibri"/>
              </a:rPr>
              <a:t>cases,</a:t>
            </a:r>
            <a:r>
              <a:rPr sz="1600" spc="15" dirty="0">
                <a:latin typeface="Calibri"/>
                <a:cs typeface="Calibri"/>
              </a:rPr>
              <a:t> </a:t>
            </a:r>
            <a:r>
              <a:rPr sz="1600" spc="-5" dirty="0">
                <a:latin typeface="Calibri"/>
                <a:cs typeface="Calibri"/>
              </a:rPr>
              <a:t>an</a:t>
            </a:r>
            <a:r>
              <a:rPr sz="1600" spc="5" dirty="0">
                <a:latin typeface="Calibri"/>
                <a:cs typeface="Calibri"/>
              </a:rPr>
              <a:t> </a:t>
            </a:r>
            <a:r>
              <a:rPr sz="1600" spc="-10" dirty="0">
                <a:latin typeface="Calibri"/>
                <a:cs typeface="Calibri"/>
              </a:rPr>
              <a:t>element</a:t>
            </a:r>
            <a:r>
              <a:rPr sz="1600" spc="20" dirty="0">
                <a:latin typeface="Calibri"/>
                <a:cs typeface="Calibri"/>
              </a:rPr>
              <a:t> </a:t>
            </a:r>
            <a:r>
              <a:rPr sz="1600" spc="-10" dirty="0">
                <a:latin typeface="Calibri"/>
                <a:cs typeface="Calibri"/>
              </a:rPr>
              <a:t>can</a:t>
            </a:r>
            <a:r>
              <a:rPr sz="1600" spc="5" dirty="0">
                <a:latin typeface="Calibri"/>
                <a:cs typeface="Calibri"/>
              </a:rPr>
              <a:t> </a:t>
            </a:r>
            <a:r>
              <a:rPr sz="1600" spc="-10" dirty="0">
                <a:latin typeface="Calibri"/>
                <a:cs typeface="Calibri"/>
              </a:rPr>
              <a:t>dominate</a:t>
            </a:r>
            <a:r>
              <a:rPr sz="1600" spc="-15" dirty="0">
                <a:latin typeface="Calibri"/>
                <a:cs typeface="Calibri"/>
              </a:rPr>
              <a:t> </a:t>
            </a:r>
            <a:r>
              <a:rPr sz="1600" spc="-10" dirty="0">
                <a:latin typeface="Calibri"/>
                <a:cs typeface="Calibri"/>
              </a:rPr>
              <a:t>by</a:t>
            </a:r>
            <a:r>
              <a:rPr sz="1600" spc="15" dirty="0">
                <a:latin typeface="Calibri"/>
                <a:cs typeface="Calibri"/>
              </a:rPr>
              <a:t> </a:t>
            </a:r>
            <a:r>
              <a:rPr sz="1600" spc="-5" dirty="0">
                <a:latin typeface="Calibri"/>
                <a:cs typeface="Calibri"/>
              </a:rPr>
              <a:t>being </a:t>
            </a:r>
            <a:r>
              <a:rPr sz="1600" spc="-10" dirty="0">
                <a:latin typeface="Calibri"/>
                <a:cs typeface="Calibri"/>
              </a:rPr>
              <a:t>significantly</a:t>
            </a:r>
            <a:r>
              <a:rPr sz="1600" spc="-35" dirty="0">
                <a:latin typeface="Calibri"/>
                <a:cs typeface="Calibri"/>
              </a:rPr>
              <a:t> </a:t>
            </a:r>
            <a:r>
              <a:rPr sz="1600" spc="-5" dirty="0">
                <a:latin typeface="Calibri"/>
                <a:cs typeface="Calibri"/>
              </a:rPr>
              <a:t>smaller</a:t>
            </a:r>
            <a:r>
              <a:rPr sz="1600" dirty="0">
                <a:latin typeface="Calibri"/>
                <a:cs typeface="Calibri"/>
              </a:rPr>
              <a:t> </a:t>
            </a:r>
            <a:r>
              <a:rPr sz="1600" spc="-5" dirty="0">
                <a:latin typeface="Calibri"/>
                <a:cs typeface="Calibri"/>
              </a:rPr>
              <a:t>than</a:t>
            </a:r>
            <a:r>
              <a:rPr sz="1600" spc="5" dirty="0">
                <a:latin typeface="Calibri"/>
                <a:cs typeface="Calibri"/>
              </a:rPr>
              <a:t> </a:t>
            </a:r>
            <a:r>
              <a:rPr sz="1600" spc="-5" dirty="0">
                <a:latin typeface="Calibri"/>
                <a:cs typeface="Calibri"/>
              </a:rPr>
              <a:t>the </a:t>
            </a:r>
            <a:r>
              <a:rPr sz="1600" spc="-345" dirty="0">
                <a:latin typeface="Calibri"/>
                <a:cs typeface="Calibri"/>
              </a:rPr>
              <a:t> </a:t>
            </a:r>
            <a:r>
              <a:rPr sz="1600" spc="-5" dirty="0">
                <a:latin typeface="Calibri"/>
                <a:cs typeface="Calibri"/>
              </a:rPr>
              <a:t>other</a:t>
            </a:r>
            <a:r>
              <a:rPr sz="1600" spc="10" dirty="0">
                <a:latin typeface="Calibri"/>
                <a:cs typeface="Calibri"/>
              </a:rPr>
              <a:t> </a:t>
            </a:r>
            <a:r>
              <a:rPr sz="1600" spc="-5" dirty="0">
                <a:latin typeface="Calibri"/>
                <a:cs typeface="Calibri"/>
              </a:rPr>
              <a:t>elements</a:t>
            </a:r>
            <a:r>
              <a:rPr sz="1600" spc="5" dirty="0">
                <a:latin typeface="Calibri"/>
                <a:cs typeface="Calibri"/>
              </a:rPr>
              <a:t> </a:t>
            </a:r>
            <a:r>
              <a:rPr sz="1600" spc="-5" dirty="0">
                <a:latin typeface="Calibri"/>
                <a:cs typeface="Calibri"/>
              </a:rPr>
              <a:t>in</a:t>
            </a:r>
            <a:r>
              <a:rPr sz="1600" spc="-15" dirty="0">
                <a:latin typeface="Calibri"/>
                <a:cs typeface="Calibri"/>
              </a:rPr>
              <a:t> </a:t>
            </a:r>
            <a:r>
              <a:rPr sz="1600" spc="-5" dirty="0">
                <a:latin typeface="Calibri"/>
                <a:cs typeface="Calibri"/>
              </a:rPr>
              <a:t>the</a:t>
            </a:r>
            <a:r>
              <a:rPr sz="1600" spc="5" dirty="0">
                <a:latin typeface="Calibri"/>
                <a:cs typeface="Calibri"/>
              </a:rPr>
              <a:t> </a:t>
            </a:r>
            <a:r>
              <a:rPr sz="1600" spc="-10" dirty="0">
                <a:latin typeface="Calibri"/>
                <a:cs typeface="Calibri"/>
              </a:rPr>
              <a:t>organization,</a:t>
            </a:r>
            <a:r>
              <a:rPr sz="1600" spc="-15" dirty="0">
                <a:latin typeface="Calibri"/>
                <a:cs typeface="Calibri"/>
              </a:rPr>
              <a:t> </a:t>
            </a:r>
            <a:r>
              <a:rPr sz="1600" spc="-10" dirty="0">
                <a:latin typeface="Calibri"/>
                <a:cs typeface="Calibri"/>
              </a:rPr>
              <a:t>but </a:t>
            </a:r>
            <a:r>
              <a:rPr sz="1600" spc="-5" dirty="0">
                <a:latin typeface="Calibri"/>
                <a:cs typeface="Calibri"/>
              </a:rPr>
              <a:t>placed in</a:t>
            </a:r>
            <a:r>
              <a:rPr sz="1600" spc="-10" dirty="0">
                <a:latin typeface="Calibri"/>
                <a:cs typeface="Calibri"/>
              </a:rPr>
              <a:t> </a:t>
            </a:r>
            <a:r>
              <a:rPr sz="1600" spc="-5" dirty="0">
                <a:latin typeface="Calibri"/>
                <a:cs typeface="Calibri"/>
              </a:rPr>
              <a:t>a</a:t>
            </a:r>
            <a:r>
              <a:rPr sz="1600" dirty="0">
                <a:latin typeface="Calibri"/>
                <a:cs typeface="Calibri"/>
              </a:rPr>
              <a:t> </a:t>
            </a:r>
            <a:r>
              <a:rPr sz="1600" spc="-5" dirty="0">
                <a:latin typeface="Calibri"/>
                <a:cs typeface="Calibri"/>
              </a:rPr>
              <a:t>well-defined</a:t>
            </a:r>
            <a:r>
              <a:rPr sz="1600" spc="-15" dirty="0">
                <a:latin typeface="Calibri"/>
                <a:cs typeface="Calibri"/>
              </a:rPr>
              <a:t> </a:t>
            </a:r>
            <a:r>
              <a:rPr sz="1600" spc="-10" dirty="0">
                <a:latin typeface="Calibri"/>
                <a:cs typeface="Calibri"/>
              </a:rPr>
              <a:t>setting.</a:t>
            </a:r>
            <a:endParaRPr sz="16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50"/>
              </a:spcBef>
            </a:pPr>
            <a:endParaRPr sz="1900">
              <a:latin typeface="Calibri"/>
              <a:cs typeface="Calibri"/>
            </a:endParaRPr>
          </a:p>
          <a:p>
            <a:pPr marL="2953385">
              <a:lnSpc>
                <a:spcPct val="100000"/>
              </a:lnSpc>
            </a:pPr>
            <a:r>
              <a:rPr sz="2000" spc="-15" dirty="0">
                <a:solidFill>
                  <a:srgbClr val="FF0000"/>
                </a:solidFill>
                <a:latin typeface="Calibri"/>
                <a:cs typeface="Calibri"/>
              </a:rPr>
              <a:t>Hierarchy </a:t>
            </a:r>
            <a:r>
              <a:rPr sz="2000" spc="-10" dirty="0">
                <a:solidFill>
                  <a:srgbClr val="FF0000"/>
                </a:solidFill>
                <a:latin typeface="Calibri"/>
                <a:cs typeface="Calibri"/>
              </a:rPr>
              <a:t>by</a:t>
            </a:r>
            <a:r>
              <a:rPr sz="2000" spc="-3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FF0000"/>
                </a:solidFill>
                <a:latin typeface="Calibri"/>
                <a:cs typeface="Calibri"/>
              </a:rPr>
              <a:t>Shape</a:t>
            </a:r>
            <a:endParaRPr sz="2000">
              <a:latin typeface="Calibri"/>
              <a:cs typeface="Calibri"/>
            </a:endParaRPr>
          </a:p>
          <a:p>
            <a:pPr marL="2999105">
              <a:lnSpc>
                <a:spcPct val="100000"/>
              </a:lnSpc>
              <a:spcBef>
                <a:spcPts val="30"/>
              </a:spcBef>
            </a:pPr>
            <a:r>
              <a:rPr sz="1600" spc="-5" dirty="0">
                <a:latin typeface="Calibri"/>
                <a:cs typeface="Calibri"/>
              </a:rPr>
              <a:t>A </a:t>
            </a:r>
            <a:r>
              <a:rPr sz="1600" spc="-15" dirty="0">
                <a:latin typeface="Calibri"/>
                <a:cs typeface="Calibri"/>
              </a:rPr>
              <a:t>form</a:t>
            </a:r>
            <a:r>
              <a:rPr sz="1600" spc="15" dirty="0">
                <a:latin typeface="Calibri"/>
                <a:cs typeface="Calibri"/>
              </a:rPr>
              <a:t> </a:t>
            </a:r>
            <a:r>
              <a:rPr sz="1600" spc="-5" dirty="0">
                <a:latin typeface="Calibri"/>
                <a:cs typeface="Calibri"/>
              </a:rPr>
              <a:t>or</a:t>
            </a:r>
            <a:r>
              <a:rPr sz="1600" spc="10" dirty="0">
                <a:latin typeface="Calibri"/>
                <a:cs typeface="Calibri"/>
              </a:rPr>
              <a:t> </a:t>
            </a:r>
            <a:r>
              <a:rPr sz="1600" spc="-5" dirty="0">
                <a:latin typeface="Calibri"/>
                <a:cs typeface="Calibri"/>
              </a:rPr>
              <a:t>space</a:t>
            </a:r>
            <a:r>
              <a:rPr sz="1600" dirty="0">
                <a:latin typeface="Calibri"/>
                <a:cs typeface="Calibri"/>
              </a:rPr>
              <a:t> </a:t>
            </a:r>
            <a:r>
              <a:rPr sz="1600" spc="-10" dirty="0">
                <a:latin typeface="Calibri"/>
                <a:cs typeface="Calibri"/>
              </a:rPr>
              <a:t>can</a:t>
            </a:r>
            <a:r>
              <a:rPr sz="1600" spc="-5" dirty="0">
                <a:latin typeface="Calibri"/>
                <a:cs typeface="Calibri"/>
              </a:rPr>
              <a:t> be made</a:t>
            </a:r>
            <a:r>
              <a:rPr sz="1600" spc="5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visually</a:t>
            </a:r>
            <a:r>
              <a:rPr sz="1600" spc="-25" dirty="0">
                <a:latin typeface="Calibri"/>
                <a:cs typeface="Calibri"/>
              </a:rPr>
              <a:t> </a:t>
            </a:r>
            <a:r>
              <a:rPr sz="1600" spc="-5" dirty="0">
                <a:latin typeface="Calibri"/>
                <a:cs typeface="Calibri"/>
              </a:rPr>
              <a:t>dominant</a:t>
            </a:r>
            <a:r>
              <a:rPr sz="1600" spc="-10" dirty="0">
                <a:latin typeface="Calibri"/>
                <a:cs typeface="Calibri"/>
              </a:rPr>
              <a:t> by</a:t>
            </a:r>
            <a:r>
              <a:rPr sz="1600" spc="5" dirty="0">
                <a:latin typeface="Calibri"/>
                <a:cs typeface="Calibri"/>
              </a:rPr>
              <a:t> </a:t>
            </a:r>
            <a:r>
              <a:rPr sz="1600" spc="-5" dirty="0">
                <a:latin typeface="Calibri"/>
                <a:cs typeface="Calibri"/>
              </a:rPr>
              <a:t>clearly</a:t>
            </a:r>
            <a:r>
              <a:rPr sz="1600" dirty="0">
                <a:latin typeface="Calibri"/>
                <a:cs typeface="Calibri"/>
              </a:rPr>
              <a:t> </a:t>
            </a:r>
            <a:r>
              <a:rPr sz="1600" spc="-10" dirty="0">
                <a:latin typeface="Calibri"/>
                <a:cs typeface="Calibri"/>
              </a:rPr>
              <a:t>differentiating</a:t>
            </a:r>
            <a:r>
              <a:rPr sz="1600" spc="-50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its</a:t>
            </a:r>
            <a:endParaRPr sz="1600">
              <a:latin typeface="Calibri"/>
              <a:cs typeface="Calibri"/>
            </a:endParaRPr>
          </a:p>
          <a:p>
            <a:pPr marL="2953385">
              <a:lnSpc>
                <a:spcPct val="100000"/>
              </a:lnSpc>
            </a:pPr>
            <a:r>
              <a:rPr sz="1600" spc="-5" dirty="0">
                <a:latin typeface="Calibri"/>
                <a:cs typeface="Calibri"/>
              </a:rPr>
              <a:t>shape</a:t>
            </a:r>
            <a:r>
              <a:rPr sz="1600" spc="-10" dirty="0">
                <a:latin typeface="Calibri"/>
                <a:cs typeface="Calibri"/>
              </a:rPr>
              <a:t> </a:t>
            </a:r>
            <a:r>
              <a:rPr sz="1600" spc="-15" dirty="0">
                <a:latin typeface="Calibri"/>
                <a:cs typeface="Calibri"/>
              </a:rPr>
              <a:t>from</a:t>
            </a:r>
            <a:r>
              <a:rPr sz="1600" spc="15" dirty="0">
                <a:latin typeface="Calibri"/>
                <a:cs typeface="Calibri"/>
              </a:rPr>
              <a:t> </a:t>
            </a:r>
            <a:r>
              <a:rPr sz="1600" spc="-10" dirty="0">
                <a:latin typeface="Calibri"/>
                <a:cs typeface="Calibri"/>
              </a:rPr>
              <a:t>that</a:t>
            </a:r>
            <a:r>
              <a:rPr sz="1600" spc="-15" dirty="0">
                <a:latin typeface="Calibri"/>
                <a:cs typeface="Calibri"/>
              </a:rPr>
              <a:t> </a:t>
            </a:r>
            <a:r>
              <a:rPr sz="1600" spc="-5" dirty="0">
                <a:latin typeface="Calibri"/>
                <a:cs typeface="Calibri"/>
              </a:rPr>
              <a:t>of the</a:t>
            </a:r>
            <a:r>
              <a:rPr sz="1600" spc="5" dirty="0">
                <a:latin typeface="Calibri"/>
                <a:cs typeface="Calibri"/>
              </a:rPr>
              <a:t> </a:t>
            </a:r>
            <a:r>
              <a:rPr sz="1600" spc="-5" dirty="0">
                <a:latin typeface="Calibri"/>
                <a:cs typeface="Calibri"/>
              </a:rPr>
              <a:t>other</a:t>
            </a:r>
            <a:r>
              <a:rPr sz="1600" spc="10" dirty="0">
                <a:latin typeface="Calibri"/>
                <a:cs typeface="Calibri"/>
              </a:rPr>
              <a:t> </a:t>
            </a:r>
            <a:r>
              <a:rPr sz="1600" spc="-5" dirty="0">
                <a:latin typeface="Calibri"/>
                <a:cs typeface="Calibri"/>
              </a:rPr>
              <a:t>elements</a:t>
            </a:r>
            <a:r>
              <a:rPr sz="1600" spc="5" dirty="0">
                <a:latin typeface="Calibri"/>
                <a:cs typeface="Calibri"/>
              </a:rPr>
              <a:t> </a:t>
            </a:r>
            <a:r>
              <a:rPr sz="1600" spc="-5" dirty="0">
                <a:latin typeface="Calibri"/>
                <a:cs typeface="Calibri"/>
              </a:rPr>
              <a:t>in</a:t>
            </a:r>
            <a:r>
              <a:rPr sz="1600" spc="-15" dirty="0">
                <a:latin typeface="Calibri"/>
                <a:cs typeface="Calibri"/>
              </a:rPr>
              <a:t> </a:t>
            </a:r>
            <a:r>
              <a:rPr sz="1600" spc="-5" dirty="0">
                <a:latin typeface="Calibri"/>
                <a:cs typeface="Calibri"/>
              </a:rPr>
              <a:t>the</a:t>
            </a:r>
            <a:r>
              <a:rPr sz="1600" spc="5" dirty="0">
                <a:latin typeface="Calibri"/>
                <a:cs typeface="Calibri"/>
              </a:rPr>
              <a:t> </a:t>
            </a:r>
            <a:r>
              <a:rPr sz="1600" spc="-10" dirty="0">
                <a:latin typeface="Calibri"/>
                <a:cs typeface="Calibri"/>
              </a:rPr>
              <a:t>composition.</a:t>
            </a:r>
            <a:endParaRPr sz="1600">
              <a:latin typeface="Calibri"/>
              <a:cs typeface="Calibri"/>
            </a:endParaRPr>
          </a:p>
          <a:p>
            <a:pPr marL="2953385" marR="915035">
              <a:lnSpc>
                <a:spcPct val="100000"/>
              </a:lnSpc>
            </a:pPr>
            <a:r>
              <a:rPr sz="1600" spc="-5" dirty="0">
                <a:latin typeface="Calibri"/>
                <a:cs typeface="Calibri"/>
              </a:rPr>
              <a:t>A</a:t>
            </a:r>
            <a:r>
              <a:rPr sz="1600" spc="5" dirty="0">
                <a:latin typeface="Calibri"/>
                <a:cs typeface="Calibri"/>
              </a:rPr>
              <a:t> </a:t>
            </a:r>
            <a:r>
              <a:rPr sz="1600" spc="-10" dirty="0">
                <a:latin typeface="Calibri"/>
                <a:cs typeface="Calibri"/>
              </a:rPr>
              <a:t>discernible</a:t>
            </a:r>
            <a:r>
              <a:rPr sz="1600" spc="5" dirty="0">
                <a:latin typeface="Calibri"/>
                <a:cs typeface="Calibri"/>
              </a:rPr>
              <a:t> </a:t>
            </a:r>
            <a:r>
              <a:rPr sz="1600" spc="-15" dirty="0">
                <a:latin typeface="Calibri"/>
                <a:cs typeface="Calibri"/>
              </a:rPr>
              <a:t>contrast</a:t>
            </a:r>
            <a:r>
              <a:rPr sz="1600" spc="15" dirty="0">
                <a:latin typeface="Calibri"/>
                <a:cs typeface="Calibri"/>
              </a:rPr>
              <a:t> </a:t>
            </a:r>
            <a:r>
              <a:rPr sz="1600" spc="-5" dirty="0">
                <a:latin typeface="Calibri"/>
                <a:cs typeface="Calibri"/>
              </a:rPr>
              <a:t>in</a:t>
            </a:r>
            <a:r>
              <a:rPr sz="1600" spc="-10" dirty="0">
                <a:latin typeface="Calibri"/>
                <a:cs typeface="Calibri"/>
              </a:rPr>
              <a:t> </a:t>
            </a:r>
            <a:r>
              <a:rPr sz="1600" spc="-5" dirty="0">
                <a:latin typeface="Calibri"/>
                <a:cs typeface="Calibri"/>
              </a:rPr>
              <a:t>shape</a:t>
            </a:r>
            <a:r>
              <a:rPr sz="1600" dirty="0">
                <a:latin typeface="Calibri"/>
                <a:cs typeface="Calibri"/>
              </a:rPr>
              <a:t> </a:t>
            </a:r>
            <a:r>
              <a:rPr sz="1600" spc="-5" dirty="0">
                <a:latin typeface="Calibri"/>
                <a:cs typeface="Calibri"/>
              </a:rPr>
              <a:t>is critical,</a:t>
            </a:r>
            <a:r>
              <a:rPr sz="1600" spc="-15" dirty="0">
                <a:latin typeface="Calibri"/>
                <a:cs typeface="Calibri"/>
              </a:rPr>
              <a:t> </a:t>
            </a:r>
            <a:r>
              <a:rPr sz="1600" spc="-5" dirty="0">
                <a:latin typeface="Calibri"/>
                <a:cs typeface="Calibri"/>
              </a:rPr>
              <a:t>it</a:t>
            </a:r>
            <a:r>
              <a:rPr sz="1600" spc="-10" dirty="0">
                <a:latin typeface="Calibri"/>
                <a:cs typeface="Calibri"/>
              </a:rPr>
              <a:t> can</a:t>
            </a:r>
            <a:r>
              <a:rPr sz="1600" spc="10" dirty="0">
                <a:latin typeface="Calibri"/>
                <a:cs typeface="Calibri"/>
              </a:rPr>
              <a:t> </a:t>
            </a:r>
            <a:r>
              <a:rPr sz="1600" spc="-5" dirty="0">
                <a:latin typeface="Calibri"/>
                <a:cs typeface="Calibri"/>
              </a:rPr>
              <a:t>be</a:t>
            </a:r>
            <a:r>
              <a:rPr sz="1600" spc="10" dirty="0">
                <a:latin typeface="Calibri"/>
                <a:cs typeface="Calibri"/>
              </a:rPr>
              <a:t> </a:t>
            </a:r>
            <a:r>
              <a:rPr sz="1600" spc="-5" dirty="0">
                <a:latin typeface="Calibri"/>
                <a:cs typeface="Calibri"/>
              </a:rPr>
              <a:t>a</a:t>
            </a:r>
            <a:r>
              <a:rPr sz="1600" spc="-10" dirty="0">
                <a:latin typeface="Calibri"/>
                <a:cs typeface="Calibri"/>
              </a:rPr>
              <a:t> </a:t>
            </a:r>
            <a:r>
              <a:rPr sz="1600" spc="-5" dirty="0">
                <a:latin typeface="Calibri"/>
                <a:cs typeface="Calibri"/>
              </a:rPr>
              <a:t>change in </a:t>
            </a:r>
            <a:r>
              <a:rPr sz="1600" spc="-10" dirty="0">
                <a:latin typeface="Calibri"/>
                <a:cs typeface="Calibri"/>
              </a:rPr>
              <a:t>geometry</a:t>
            </a:r>
            <a:r>
              <a:rPr sz="1600" spc="35" dirty="0">
                <a:latin typeface="Calibri"/>
                <a:cs typeface="Calibri"/>
              </a:rPr>
              <a:t> </a:t>
            </a:r>
            <a:r>
              <a:rPr sz="1600" spc="-10" dirty="0">
                <a:latin typeface="Calibri"/>
                <a:cs typeface="Calibri"/>
              </a:rPr>
              <a:t>or </a:t>
            </a:r>
            <a:r>
              <a:rPr sz="1600" spc="-345" dirty="0">
                <a:latin typeface="Calibri"/>
                <a:cs typeface="Calibri"/>
              </a:rPr>
              <a:t> </a:t>
            </a:r>
            <a:r>
              <a:rPr sz="1600" spc="-15" dirty="0">
                <a:latin typeface="Calibri"/>
                <a:cs typeface="Calibri"/>
              </a:rPr>
              <a:t>regularity.</a:t>
            </a:r>
            <a:r>
              <a:rPr sz="1600" dirty="0">
                <a:latin typeface="Calibri"/>
                <a:cs typeface="Calibri"/>
              </a:rPr>
              <a:t> </a:t>
            </a:r>
            <a:r>
              <a:rPr sz="1600" spc="-5" dirty="0">
                <a:latin typeface="Calibri"/>
                <a:cs typeface="Calibri"/>
              </a:rPr>
              <a:t>Shape</a:t>
            </a:r>
            <a:r>
              <a:rPr sz="1600" dirty="0">
                <a:latin typeface="Calibri"/>
                <a:cs typeface="Calibri"/>
              </a:rPr>
              <a:t> </a:t>
            </a:r>
            <a:r>
              <a:rPr sz="1600" spc="-10" dirty="0">
                <a:latin typeface="Calibri"/>
                <a:cs typeface="Calibri"/>
              </a:rPr>
              <a:t>should</a:t>
            </a:r>
            <a:r>
              <a:rPr sz="1600" dirty="0">
                <a:latin typeface="Calibri"/>
                <a:cs typeface="Calibri"/>
              </a:rPr>
              <a:t> </a:t>
            </a:r>
            <a:r>
              <a:rPr sz="1600" spc="-5" dirty="0">
                <a:latin typeface="Calibri"/>
                <a:cs typeface="Calibri"/>
              </a:rPr>
              <a:t>be</a:t>
            </a:r>
            <a:r>
              <a:rPr sz="1600" spc="5" dirty="0">
                <a:latin typeface="Calibri"/>
                <a:cs typeface="Calibri"/>
              </a:rPr>
              <a:t> </a:t>
            </a:r>
            <a:r>
              <a:rPr sz="1600" spc="-10" dirty="0">
                <a:latin typeface="Calibri"/>
                <a:cs typeface="Calibri"/>
              </a:rPr>
              <a:t>compatible</a:t>
            </a:r>
            <a:r>
              <a:rPr sz="1600" spc="-20" dirty="0">
                <a:latin typeface="Calibri"/>
                <a:cs typeface="Calibri"/>
              </a:rPr>
              <a:t> </a:t>
            </a:r>
            <a:r>
              <a:rPr sz="1600" spc="-5" dirty="0">
                <a:latin typeface="Calibri"/>
                <a:cs typeface="Calibri"/>
              </a:rPr>
              <a:t>with functional</a:t>
            </a:r>
            <a:r>
              <a:rPr sz="1600" spc="-20" dirty="0">
                <a:latin typeface="Calibri"/>
                <a:cs typeface="Calibri"/>
              </a:rPr>
              <a:t> </a:t>
            </a:r>
            <a:r>
              <a:rPr sz="1600" spc="-10" dirty="0">
                <a:latin typeface="Calibri"/>
                <a:cs typeface="Calibri"/>
              </a:rPr>
              <a:t>use.</a:t>
            </a:r>
            <a:endParaRPr sz="16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55"/>
              </a:spcBef>
            </a:pPr>
            <a:endParaRPr sz="1900">
              <a:latin typeface="Calibri"/>
              <a:cs typeface="Calibri"/>
            </a:endParaRPr>
          </a:p>
          <a:p>
            <a:pPr marL="2953385">
              <a:lnSpc>
                <a:spcPct val="100000"/>
              </a:lnSpc>
            </a:pPr>
            <a:r>
              <a:rPr sz="2000" spc="-15" dirty="0">
                <a:solidFill>
                  <a:srgbClr val="FF0000"/>
                </a:solidFill>
                <a:latin typeface="Calibri"/>
                <a:cs typeface="Calibri"/>
              </a:rPr>
              <a:t>Hierarchy</a:t>
            </a:r>
            <a:r>
              <a:rPr sz="2000" spc="-10" dirty="0">
                <a:solidFill>
                  <a:srgbClr val="FF0000"/>
                </a:solidFill>
                <a:latin typeface="Calibri"/>
                <a:cs typeface="Calibri"/>
              </a:rPr>
              <a:t> by</a:t>
            </a:r>
            <a:r>
              <a:rPr sz="2000" spc="-2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000" spc="-5" dirty="0">
                <a:solidFill>
                  <a:srgbClr val="FF0000"/>
                </a:solidFill>
                <a:latin typeface="Calibri"/>
                <a:cs typeface="Calibri"/>
              </a:rPr>
              <a:t>Placement</a:t>
            </a:r>
            <a:endParaRPr sz="2000">
              <a:latin typeface="Calibri"/>
              <a:cs typeface="Calibri"/>
            </a:endParaRPr>
          </a:p>
          <a:p>
            <a:pPr marL="2953385" marR="406400">
              <a:lnSpc>
                <a:spcPct val="100000"/>
              </a:lnSpc>
              <a:spcBef>
                <a:spcPts val="30"/>
              </a:spcBef>
            </a:pPr>
            <a:r>
              <a:rPr sz="1600" spc="-5" dirty="0">
                <a:latin typeface="Calibri"/>
                <a:cs typeface="Calibri"/>
              </a:rPr>
              <a:t>A</a:t>
            </a:r>
            <a:r>
              <a:rPr sz="1600" dirty="0">
                <a:latin typeface="Calibri"/>
                <a:cs typeface="Calibri"/>
              </a:rPr>
              <a:t> </a:t>
            </a:r>
            <a:r>
              <a:rPr sz="1600" spc="-15" dirty="0">
                <a:latin typeface="Calibri"/>
                <a:cs typeface="Calibri"/>
              </a:rPr>
              <a:t>form</a:t>
            </a:r>
            <a:r>
              <a:rPr sz="1600" spc="20" dirty="0">
                <a:latin typeface="Calibri"/>
                <a:cs typeface="Calibri"/>
              </a:rPr>
              <a:t> </a:t>
            </a:r>
            <a:r>
              <a:rPr sz="1600" spc="-5" dirty="0">
                <a:latin typeface="Calibri"/>
                <a:cs typeface="Calibri"/>
              </a:rPr>
              <a:t>or</a:t>
            </a:r>
            <a:r>
              <a:rPr sz="1600" spc="10" dirty="0">
                <a:latin typeface="Calibri"/>
                <a:cs typeface="Calibri"/>
              </a:rPr>
              <a:t> </a:t>
            </a:r>
            <a:r>
              <a:rPr sz="1600" spc="-5" dirty="0">
                <a:latin typeface="Calibri"/>
                <a:cs typeface="Calibri"/>
              </a:rPr>
              <a:t>space</a:t>
            </a:r>
            <a:r>
              <a:rPr sz="1600" spc="5" dirty="0">
                <a:latin typeface="Calibri"/>
                <a:cs typeface="Calibri"/>
              </a:rPr>
              <a:t> </a:t>
            </a:r>
            <a:r>
              <a:rPr sz="1600" spc="-15" dirty="0">
                <a:latin typeface="Calibri"/>
                <a:cs typeface="Calibri"/>
              </a:rPr>
              <a:t>may</a:t>
            </a:r>
            <a:r>
              <a:rPr sz="1600" spc="5" dirty="0">
                <a:latin typeface="Calibri"/>
                <a:cs typeface="Calibri"/>
              </a:rPr>
              <a:t> </a:t>
            </a:r>
            <a:r>
              <a:rPr sz="1600" spc="-5" dirty="0">
                <a:latin typeface="Calibri"/>
                <a:cs typeface="Calibri"/>
              </a:rPr>
              <a:t>be</a:t>
            </a:r>
            <a:r>
              <a:rPr sz="1600" spc="-10" dirty="0">
                <a:latin typeface="Calibri"/>
                <a:cs typeface="Calibri"/>
              </a:rPr>
              <a:t> strategically</a:t>
            </a:r>
            <a:r>
              <a:rPr sz="1600" spc="-25" dirty="0">
                <a:latin typeface="Calibri"/>
                <a:cs typeface="Calibri"/>
              </a:rPr>
              <a:t> </a:t>
            </a:r>
            <a:r>
              <a:rPr sz="1600" spc="-5" dirty="0">
                <a:latin typeface="Calibri"/>
                <a:cs typeface="Calibri"/>
              </a:rPr>
              <a:t>placed</a:t>
            </a:r>
            <a:r>
              <a:rPr sz="1600" spc="-15" dirty="0">
                <a:latin typeface="Calibri"/>
                <a:cs typeface="Calibri"/>
              </a:rPr>
              <a:t> </a:t>
            </a:r>
            <a:r>
              <a:rPr sz="1600" spc="-10" dirty="0">
                <a:latin typeface="Calibri"/>
                <a:cs typeface="Calibri"/>
              </a:rPr>
              <a:t>to</a:t>
            </a:r>
            <a:r>
              <a:rPr sz="1600" spc="10" dirty="0">
                <a:latin typeface="Calibri"/>
                <a:cs typeface="Calibri"/>
              </a:rPr>
              <a:t> </a:t>
            </a:r>
            <a:r>
              <a:rPr sz="1600" spc="-5" dirty="0">
                <a:latin typeface="Calibri"/>
                <a:cs typeface="Calibri"/>
              </a:rPr>
              <a:t>call</a:t>
            </a:r>
            <a:r>
              <a:rPr sz="1600" spc="-20" dirty="0">
                <a:latin typeface="Calibri"/>
                <a:cs typeface="Calibri"/>
              </a:rPr>
              <a:t> </a:t>
            </a:r>
            <a:r>
              <a:rPr sz="1600" spc="-10" dirty="0">
                <a:latin typeface="Calibri"/>
                <a:cs typeface="Calibri"/>
              </a:rPr>
              <a:t>attention</a:t>
            </a:r>
            <a:r>
              <a:rPr sz="1600" spc="-15" dirty="0">
                <a:latin typeface="Calibri"/>
                <a:cs typeface="Calibri"/>
              </a:rPr>
              <a:t> </a:t>
            </a:r>
            <a:r>
              <a:rPr sz="1600" spc="-10" dirty="0">
                <a:latin typeface="Calibri"/>
                <a:cs typeface="Calibri"/>
              </a:rPr>
              <a:t>to</a:t>
            </a:r>
            <a:r>
              <a:rPr sz="1600" dirty="0">
                <a:latin typeface="Calibri"/>
                <a:cs typeface="Calibri"/>
              </a:rPr>
              <a:t> </a:t>
            </a:r>
            <a:r>
              <a:rPr sz="1600" spc="-5" dirty="0">
                <a:latin typeface="Calibri"/>
                <a:cs typeface="Calibri"/>
              </a:rPr>
              <a:t>itself</a:t>
            </a:r>
            <a:r>
              <a:rPr sz="1600" spc="-10" dirty="0">
                <a:latin typeface="Calibri"/>
                <a:cs typeface="Calibri"/>
              </a:rPr>
              <a:t> </a:t>
            </a:r>
            <a:r>
              <a:rPr sz="1600" spc="-5" dirty="0">
                <a:latin typeface="Calibri"/>
                <a:cs typeface="Calibri"/>
              </a:rPr>
              <a:t>as</a:t>
            </a:r>
            <a:r>
              <a:rPr sz="1600" dirty="0">
                <a:latin typeface="Calibri"/>
                <a:cs typeface="Calibri"/>
              </a:rPr>
              <a:t> </a:t>
            </a:r>
            <a:r>
              <a:rPr sz="1600" spc="-5" dirty="0">
                <a:latin typeface="Calibri"/>
                <a:cs typeface="Calibri"/>
              </a:rPr>
              <a:t>being </a:t>
            </a:r>
            <a:r>
              <a:rPr sz="1600" spc="-10" dirty="0">
                <a:latin typeface="Calibri"/>
                <a:cs typeface="Calibri"/>
              </a:rPr>
              <a:t>the </a:t>
            </a:r>
            <a:r>
              <a:rPr sz="1600" spc="-350" dirty="0">
                <a:latin typeface="Calibri"/>
                <a:cs typeface="Calibri"/>
              </a:rPr>
              <a:t> </a:t>
            </a:r>
            <a:r>
              <a:rPr sz="1600" spc="-10" dirty="0">
                <a:latin typeface="Calibri"/>
                <a:cs typeface="Calibri"/>
              </a:rPr>
              <a:t>most</a:t>
            </a:r>
            <a:r>
              <a:rPr sz="1600" spc="10" dirty="0">
                <a:latin typeface="Calibri"/>
                <a:cs typeface="Calibri"/>
              </a:rPr>
              <a:t> </a:t>
            </a:r>
            <a:r>
              <a:rPr sz="1600" spc="-10" dirty="0">
                <a:latin typeface="Calibri"/>
                <a:cs typeface="Calibri"/>
              </a:rPr>
              <a:t>important</a:t>
            </a:r>
            <a:r>
              <a:rPr sz="1600" dirty="0">
                <a:latin typeface="Calibri"/>
                <a:cs typeface="Calibri"/>
              </a:rPr>
              <a:t> </a:t>
            </a:r>
            <a:r>
              <a:rPr sz="1600" spc="-10" dirty="0">
                <a:latin typeface="Calibri"/>
                <a:cs typeface="Calibri"/>
              </a:rPr>
              <a:t>element</a:t>
            </a:r>
            <a:r>
              <a:rPr sz="1600" spc="10" dirty="0">
                <a:latin typeface="Calibri"/>
                <a:cs typeface="Calibri"/>
              </a:rPr>
              <a:t> </a:t>
            </a:r>
            <a:r>
              <a:rPr sz="1600" spc="-5" dirty="0">
                <a:latin typeface="Calibri"/>
                <a:cs typeface="Calibri"/>
              </a:rPr>
              <a:t>in</a:t>
            </a:r>
            <a:r>
              <a:rPr sz="1600" spc="-15" dirty="0">
                <a:latin typeface="Calibri"/>
                <a:cs typeface="Calibri"/>
              </a:rPr>
              <a:t> </a:t>
            </a:r>
            <a:r>
              <a:rPr sz="1600" spc="-5" dirty="0">
                <a:latin typeface="Calibri"/>
                <a:cs typeface="Calibri"/>
              </a:rPr>
              <a:t>a </a:t>
            </a:r>
            <a:r>
              <a:rPr sz="1600" spc="-10" dirty="0">
                <a:latin typeface="Calibri"/>
                <a:cs typeface="Calibri"/>
              </a:rPr>
              <a:t>composition.</a:t>
            </a:r>
            <a:endParaRPr sz="1600">
              <a:latin typeface="Calibri"/>
              <a:cs typeface="Calibri"/>
            </a:endParaRPr>
          </a:p>
          <a:p>
            <a:pPr marL="2953385">
              <a:lnSpc>
                <a:spcPct val="100000"/>
              </a:lnSpc>
            </a:pPr>
            <a:r>
              <a:rPr sz="1600" spc="-10" dirty="0">
                <a:latin typeface="Calibri"/>
                <a:cs typeface="Calibri"/>
              </a:rPr>
              <a:t>Hierarchically</a:t>
            </a:r>
            <a:r>
              <a:rPr sz="1600" spc="5" dirty="0">
                <a:latin typeface="Calibri"/>
                <a:cs typeface="Calibri"/>
              </a:rPr>
              <a:t> </a:t>
            </a:r>
            <a:r>
              <a:rPr sz="1600" spc="-10" dirty="0">
                <a:latin typeface="Calibri"/>
                <a:cs typeface="Calibri"/>
              </a:rPr>
              <a:t>important</a:t>
            </a:r>
            <a:r>
              <a:rPr sz="1600" spc="5" dirty="0">
                <a:latin typeface="Calibri"/>
                <a:cs typeface="Calibri"/>
              </a:rPr>
              <a:t> </a:t>
            </a:r>
            <a:r>
              <a:rPr sz="1600" spc="-10" dirty="0">
                <a:latin typeface="Calibri"/>
                <a:cs typeface="Calibri"/>
              </a:rPr>
              <a:t>locations </a:t>
            </a:r>
            <a:r>
              <a:rPr sz="1600" spc="-15" dirty="0">
                <a:latin typeface="Calibri"/>
                <a:cs typeface="Calibri"/>
              </a:rPr>
              <a:t>for</a:t>
            </a:r>
            <a:r>
              <a:rPr sz="1600" spc="15" dirty="0">
                <a:latin typeface="Calibri"/>
                <a:cs typeface="Calibri"/>
              </a:rPr>
              <a:t> </a:t>
            </a:r>
            <a:r>
              <a:rPr sz="1600" spc="-5" dirty="0">
                <a:latin typeface="Calibri"/>
                <a:cs typeface="Calibri"/>
              </a:rPr>
              <a:t>a</a:t>
            </a:r>
            <a:r>
              <a:rPr sz="1600" dirty="0">
                <a:latin typeface="Calibri"/>
                <a:cs typeface="Calibri"/>
              </a:rPr>
              <a:t> </a:t>
            </a:r>
            <a:r>
              <a:rPr sz="1600" spc="-15" dirty="0">
                <a:latin typeface="Calibri"/>
                <a:cs typeface="Calibri"/>
              </a:rPr>
              <a:t>form</a:t>
            </a:r>
            <a:r>
              <a:rPr sz="1600" spc="25" dirty="0">
                <a:latin typeface="Calibri"/>
                <a:cs typeface="Calibri"/>
              </a:rPr>
              <a:t> </a:t>
            </a:r>
            <a:r>
              <a:rPr sz="1600" spc="-5" dirty="0">
                <a:latin typeface="Calibri"/>
                <a:cs typeface="Calibri"/>
              </a:rPr>
              <a:t>or</a:t>
            </a:r>
            <a:r>
              <a:rPr sz="1600" spc="15" dirty="0">
                <a:latin typeface="Calibri"/>
                <a:cs typeface="Calibri"/>
              </a:rPr>
              <a:t> </a:t>
            </a:r>
            <a:r>
              <a:rPr sz="1600" spc="-5" dirty="0">
                <a:latin typeface="Calibri"/>
                <a:cs typeface="Calibri"/>
              </a:rPr>
              <a:t>space include:</a:t>
            </a:r>
            <a:endParaRPr sz="1600">
              <a:latin typeface="Calibri"/>
              <a:cs typeface="Calibri"/>
            </a:endParaRPr>
          </a:p>
          <a:p>
            <a:pPr marL="3100705" indent="-147955">
              <a:lnSpc>
                <a:spcPct val="100000"/>
              </a:lnSpc>
              <a:buChar char="•"/>
              <a:tabLst>
                <a:tab pos="3101340" algn="l"/>
              </a:tabLst>
            </a:pPr>
            <a:r>
              <a:rPr sz="1600" spc="-5" dirty="0">
                <a:latin typeface="Calibri"/>
                <a:cs typeface="Calibri"/>
              </a:rPr>
              <a:t>the</a:t>
            </a:r>
            <a:r>
              <a:rPr sz="1600" spc="-10" dirty="0">
                <a:latin typeface="Calibri"/>
                <a:cs typeface="Calibri"/>
              </a:rPr>
              <a:t> </a:t>
            </a:r>
            <a:r>
              <a:rPr sz="1600" spc="-5" dirty="0">
                <a:latin typeface="Calibri"/>
                <a:cs typeface="Calibri"/>
              </a:rPr>
              <a:t>termination</a:t>
            </a:r>
            <a:r>
              <a:rPr sz="1600" spc="-10" dirty="0">
                <a:latin typeface="Calibri"/>
                <a:cs typeface="Calibri"/>
              </a:rPr>
              <a:t> </a:t>
            </a:r>
            <a:r>
              <a:rPr sz="1600" spc="-5" dirty="0">
                <a:latin typeface="Calibri"/>
                <a:cs typeface="Calibri"/>
              </a:rPr>
              <a:t>of a</a:t>
            </a:r>
            <a:r>
              <a:rPr sz="1600" dirty="0">
                <a:latin typeface="Calibri"/>
                <a:cs typeface="Calibri"/>
              </a:rPr>
              <a:t> </a:t>
            </a:r>
            <a:r>
              <a:rPr sz="1600" spc="-5" dirty="0">
                <a:latin typeface="Calibri"/>
                <a:cs typeface="Calibri"/>
              </a:rPr>
              <a:t>linear</a:t>
            </a:r>
            <a:r>
              <a:rPr sz="1600" spc="-10" dirty="0">
                <a:latin typeface="Calibri"/>
                <a:cs typeface="Calibri"/>
              </a:rPr>
              <a:t> sequence</a:t>
            </a:r>
            <a:r>
              <a:rPr sz="1600" spc="5" dirty="0">
                <a:latin typeface="Calibri"/>
                <a:cs typeface="Calibri"/>
              </a:rPr>
              <a:t> </a:t>
            </a:r>
            <a:r>
              <a:rPr sz="1600" spc="-5" dirty="0">
                <a:latin typeface="Calibri"/>
                <a:cs typeface="Calibri"/>
              </a:rPr>
              <a:t>or</a:t>
            </a:r>
            <a:r>
              <a:rPr sz="1600" spc="5" dirty="0">
                <a:latin typeface="Calibri"/>
                <a:cs typeface="Calibri"/>
              </a:rPr>
              <a:t> </a:t>
            </a:r>
            <a:r>
              <a:rPr sz="1600" spc="-5" dirty="0">
                <a:latin typeface="Calibri"/>
                <a:cs typeface="Calibri"/>
              </a:rPr>
              <a:t>axial</a:t>
            </a:r>
            <a:r>
              <a:rPr sz="1600" spc="-40" dirty="0">
                <a:latin typeface="Calibri"/>
                <a:cs typeface="Calibri"/>
              </a:rPr>
              <a:t> </a:t>
            </a:r>
            <a:r>
              <a:rPr sz="1600" spc="-10" dirty="0">
                <a:latin typeface="Calibri"/>
                <a:cs typeface="Calibri"/>
              </a:rPr>
              <a:t>organization</a:t>
            </a:r>
            <a:endParaRPr sz="1600">
              <a:latin typeface="Calibri"/>
              <a:cs typeface="Calibri"/>
            </a:endParaRPr>
          </a:p>
          <a:p>
            <a:pPr marL="3100705" indent="-147955">
              <a:lnSpc>
                <a:spcPct val="100000"/>
              </a:lnSpc>
              <a:buChar char="•"/>
              <a:tabLst>
                <a:tab pos="3101340" algn="l"/>
              </a:tabLst>
            </a:pPr>
            <a:r>
              <a:rPr sz="1600" spc="-5" dirty="0">
                <a:latin typeface="Calibri"/>
                <a:cs typeface="Calibri"/>
              </a:rPr>
              <a:t>the</a:t>
            </a:r>
            <a:r>
              <a:rPr sz="1600" spc="-10" dirty="0">
                <a:latin typeface="Calibri"/>
                <a:cs typeface="Calibri"/>
              </a:rPr>
              <a:t> centerpiece</a:t>
            </a:r>
            <a:r>
              <a:rPr sz="1600" spc="20" dirty="0">
                <a:latin typeface="Calibri"/>
                <a:cs typeface="Calibri"/>
              </a:rPr>
              <a:t> </a:t>
            </a:r>
            <a:r>
              <a:rPr sz="1600" spc="-5" dirty="0">
                <a:latin typeface="Calibri"/>
                <a:cs typeface="Calibri"/>
              </a:rPr>
              <a:t>of</a:t>
            </a:r>
            <a:r>
              <a:rPr sz="1600" dirty="0">
                <a:latin typeface="Calibri"/>
                <a:cs typeface="Calibri"/>
              </a:rPr>
              <a:t> </a:t>
            </a:r>
            <a:r>
              <a:rPr sz="1600" spc="-5" dirty="0">
                <a:latin typeface="Calibri"/>
                <a:cs typeface="Calibri"/>
              </a:rPr>
              <a:t>a</a:t>
            </a:r>
            <a:r>
              <a:rPr sz="1600" spc="-10" dirty="0">
                <a:latin typeface="Calibri"/>
                <a:cs typeface="Calibri"/>
              </a:rPr>
              <a:t> symmetrical</a:t>
            </a:r>
            <a:r>
              <a:rPr sz="1600" dirty="0">
                <a:latin typeface="Calibri"/>
                <a:cs typeface="Calibri"/>
              </a:rPr>
              <a:t> </a:t>
            </a:r>
            <a:r>
              <a:rPr sz="1600" spc="-10" dirty="0">
                <a:latin typeface="Calibri"/>
                <a:cs typeface="Calibri"/>
              </a:rPr>
              <a:t>organization</a:t>
            </a:r>
            <a:endParaRPr sz="1600">
              <a:latin typeface="Calibri"/>
              <a:cs typeface="Calibri"/>
            </a:endParaRPr>
          </a:p>
          <a:p>
            <a:pPr marL="3100705" indent="-147955">
              <a:lnSpc>
                <a:spcPct val="100000"/>
              </a:lnSpc>
              <a:buChar char="•"/>
              <a:tabLst>
                <a:tab pos="3101340" algn="l"/>
              </a:tabLst>
            </a:pPr>
            <a:r>
              <a:rPr sz="1600" spc="-5" dirty="0">
                <a:latin typeface="Calibri"/>
                <a:cs typeface="Calibri"/>
              </a:rPr>
              <a:t>the</a:t>
            </a:r>
            <a:r>
              <a:rPr sz="1600" spc="-15" dirty="0">
                <a:latin typeface="Calibri"/>
                <a:cs typeface="Calibri"/>
              </a:rPr>
              <a:t> focus</a:t>
            </a:r>
            <a:r>
              <a:rPr sz="1600" spc="-5" dirty="0">
                <a:latin typeface="Calibri"/>
                <a:cs typeface="Calibri"/>
              </a:rPr>
              <a:t> of</a:t>
            </a:r>
            <a:r>
              <a:rPr sz="1600" spc="5" dirty="0">
                <a:latin typeface="Calibri"/>
                <a:cs typeface="Calibri"/>
              </a:rPr>
              <a:t> </a:t>
            </a:r>
            <a:r>
              <a:rPr sz="1600" spc="-5" dirty="0">
                <a:latin typeface="Calibri"/>
                <a:cs typeface="Calibri"/>
              </a:rPr>
              <a:t>a</a:t>
            </a:r>
            <a:r>
              <a:rPr sz="1600" spc="-15" dirty="0">
                <a:latin typeface="Calibri"/>
                <a:cs typeface="Calibri"/>
              </a:rPr>
              <a:t> </a:t>
            </a:r>
            <a:r>
              <a:rPr sz="1600" spc="-10" dirty="0">
                <a:latin typeface="Calibri"/>
                <a:cs typeface="Calibri"/>
              </a:rPr>
              <a:t>centralized</a:t>
            </a:r>
            <a:r>
              <a:rPr sz="1600" spc="-5" dirty="0">
                <a:latin typeface="Calibri"/>
                <a:cs typeface="Calibri"/>
              </a:rPr>
              <a:t> or</a:t>
            </a:r>
            <a:r>
              <a:rPr sz="1600" dirty="0">
                <a:latin typeface="Calibri"/>
                <a:cs typeface="Calibri"/>
              </a:rPr>
              <a:t> </a:t>
            </a:r>
            <a:r>
              <a:rPr sz="1600" spc="-10" dirty="0">
                <a:latin typeface="Calibri"/>
                <a:cs typeface="Calibri"/>
              </a:rPr>
              <a:t>radial</a:t>
            </a:r>
            <a:r>
              <a:rPr sz="1600" spc="-25" dirty="0">
                <a:latin typeface="Calibri"/>
                <a:cs typeface="Calibri"/>
              </a:rPr>
              <a:t> </a:t>
            </a:r>
            <a:r>
              <a:rPr sz="1600" spc="-10" dirty="0">
                <a:latin typeface="Calibri"/>
                <a:cs typeface="Calibri"/>
              </a:rPr>
              <a:t>organization</a:t>
            </a:r>
            <a:endParaRPr sz="1600">
              <a:latin typeface="Calibri"/>
              <a:cs typeface="Calibri"/>
            </a:endParaRPr>
          </a:p>
          <a:p>
            <a:pPr marL="3100705" indent="-147955">
              <a:lnSpc>
                <a:spcPct val="100000"/>
              </a:lnSpc>
              <a:buChar char="•"/>
              <a:tabLst>
                <a:tab pos="3101340" algn="l"/>
              </a:tabLst>
            </a:pPr>
            <a:r>
              <a:rPr sz="1600" spc="-5" dirty="0">
                <a:latin typeface="Calibri"/>
                <a:cs typeface="Calibri"/>
              </a:rPr>
              <a:t>being</a:t>
            </a:r>
            <a:r>
              <a:rPr sz="1600" spc="-10" dirty="0">
                <a:latin typeface="Calibri"/>
                <a:cs typeface="Calibri"/>
              </a:rPr>
              <a:t> </a:t>
            </a:r>
            <a:r>
              <a:rPr sz="1600" spc="-15" dirty="0">
                <a:latin typeface="Calibri"/>
                <a:cs typeface="Calibri"/>
              </a:rPr>
              <a:t>offset</a:t>
            </a:r>
            <a:r>
              <a:rPr sz="1600" spc="10" dirty="0">
                <a:latin typeface="Calibri"/>
                <a:cs typeface="Calibri"/>
              </a:rPr>
              <a:t> </a:t>
            </a:r>
            <a:r>
              <a:rPr sz="1600" spc="-10" dirty="0">
                <a:latin typeface="Calibri"/>
                <a:cs typeface="Calibri"/>
              </a:rPr>
              <a:t>above,</a:t>
            </a:r>
            <a:r>
              <a:rPr sz="1600" spc="15" dirty="0">
                <a:latin typeface="Calibri"/>
                <a:cs typeface="Calibri"/>
              </a:rPr>
              <a:t> </a:t>
            </a:r>
            <a:r>
              <a:rPr sz="1600" spc="-30" dirty="0">
                <a:latin typeface="Calibri"/>
                <a:cs typeface="Calibri"/>
              </a:rPr>
              <a:t>below,</a:t>
            </a:r>
            <a:r>
              <a:rPr sz="1600" spc="15" dirty="0">
                <a:latin typeface="Calibri"/>
                <a:cs typeface="Calibri"/>
              </a:rPr>
              <a:t> </a:t>
            </a:r>
            <a:r>
              <a:rPr sz="1600" spc="-5" dirty="0">
                <a:latin typeface="Calibri"/>
                <a:cs typeface="Calibri"/>
              </a:rPr>
              <a:t>or</a:t>
            </a:r>
            <a:r>
              <a:rPr sz="1600" spc="10" dirty="0">
                <a:latin typeface="Calibri"/>
                <a:cs typeface="Calibri"/>
              </a:rPr>
              <a:t> </a:t>
            </a:r>
            <a:r>
              <a:rPr sz="1600" spc="-5" dirty="0">
                <a:latin typeface="Calibri"/>
                <a:cs typeface="Calibri"/>
              </a:rPr>
              <a:t>in</a:t>
            </a:r>
            <a:r>
              <a:rPr sz="1600" spc="-15" dirty="0">
                <a:latin typeface="Calibri"/>
                <a:cs typeface="Calibri"/>
              </a:rPr>
              <a:t> </a:t>
            </a:r>
            <a:r>
              <a:rPr sz="1600" spc="-5" dirty="0">
                <a:latin typeface="Calibri"/>
                <a:cs typeface="Calibri"/>
              </a:rPr>
              <a:t>the</a:t>
            </a:r>
            <a:r>
              <a:rPr sz="1600" spc="10" dirty="0">
                <a:latin typeface="Calibri"/>
                <a:cs typeface="Calibri"/>
              </a:rPr>
              <a:t> </a:t>
            </a:r>
            <a:r>
              <a:rPr sz="1600" spc="-15" dirty="0">
                <a:latin typeface="Calibri"/>
                <a:cs typeface="Calibri"/>
              </a:rPr>
              <a:t>foreground</a:t>
            </a:r>
            <a:r>
              <a:rPr sz="1600" spc="35" dirty="0">
                <a:latin typeface="Calibri"/>
                <a:cs typeface="Calibri"/>
              </a:rPr>
              <a:t> </a:t>
            </a:r>
            <a:r>
              <a:rPr sz="1600" spc="-5" dirty="0">
                <a:latin typeface="Calibri"/>
                <a:cs typeface="Calibri"/>
              </a:rPr>
              <a:t>of a</a:t>
            </a:r>
            <a:r>
              <a:rPr sz="1600" dirty="0">
                <a:latin typeface="Calibri"/>
                <a:cs typeface="Calibri"/>
              </a:rPr>
              <a:t> </a:t>
            </a:r>
            <a:r>
              <a:rPr sz="1600" spc="-10" dirty="0">
                <a:latin typeface="Calibri"/>
                <a:cs typeface="Calibri"/>
              </a:rPr>
              <a:t>composition</a:t>
            </a:r>
            <a:endParaRPr sz="16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11708" y="32003"/>
            <a:ext cx="4892040" cy="6400800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6912609" y="1165605"/>
            <a:ext cx="3260090" cy="11226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800" b="0" spc="-15" dirty="0">
                <a:latin typeface="Calibri"/>
                <a:cs typeface="Calibri"/>
              </a:rPr>
              <a:t>Hierarchy</a:t>
            </a:r>
            <a:r>
              <a:rPr sz="1800" b="0" spc="15" dirty="0">
                <a:latin typeface="Calibri"/>
                <a:cs typeface="Calibri"/>
              </a:rPr>
              <a:t> </a:t>
            </a:r>
            <a:r>
              <a:rPr sz="1800" b="0" spc="-5" dirty="0">
                <a:latin typeface="Calibri"/>
                <a:cs typeface="Calibri"/>
              </a:rPr>
              <a:t>is</a:t>
            </a:r>
            <a:r>
              <a:rPr sz="1800" b="0" dirty="0">
                <a:latin typeface="Calibri"/>
                <a:cs typeface="Calibri"/>
              </a:rPr>
              <a:t> </a:t>
            </a:r>
            <a:r>
              <a:rPr sz="1800" b="0" spc="-15" dirty="0">
                <a:latin typeface="Calibri"/>
                <a:cs typeface="Calibri"/>
              </a:rPr>
              <a:t>created</a:t>
            </a:r>
            <a:r>
              <a:rPr sz="1800" b="0" spc="10" dirty="0">
                <a:latin typeface="Calibri"/>
                <a:cs typeface="Calibri"/>
              </a:rPr>
              <a:t> </a:t>
            </a:r>
            <a:r>
              <a:rPr sz="1800" b="0" spc="-5" dirty="0">
                <a:latin typeface="Calibri"/>
                <a:cs typeface="Calibri"/>
              </a:rPr>
              <a:t>by</a:t>
            </a:r>
            <a:r>
              <a:rPr sz="1800" b="0" spc="10" dirty="0">
                <a:latin typeface="Calibri"/>
                <a:cs typeface="Calibri"/>
              </a:rPr>
              <a:t> </a:t>
            </a:r>
            <a:r>
              <a:rPr sz="1800" b="0" spc="-5" dirty="0">
                <a:latin typeface="Calibri"/>
                <a:cs typeface="Calibri"/>
              </a:rPr>
              <a:t>sequential </a:t>
            </a:r>
            <a:r>
              <a:rPr sz="1800" b="0" spc="-395" dirty="0">
                <a:latin typeface="Calibri"/>
                <a:cs typeface="Calibri"/>
              </a:rPr>
              <a:t> </a:t>
            </a:r>
            <a:r>
              <a:rPr sz="1800" b="0" spc="-5" dirty="0">
                <a:latin typeface="Calibri"/>
                <a:cs typeface="Calibri"/>
              </a:rPr>
              <a:t>arrangement of shape, </a:t>
            </a:r>
            <a:r>
              <a:rPr sz="1800" b="0" spc="-30" dirty="0">
                <a:latin typeface="Calibri"/>
                <a:cs typeface="Calibri"/>
              </a:rPr>
              <a:t>colour, </a:t>
            </a:r>
            <a:r>
              <a:rPr sz="1800" b="0" spc="-25" dirty="0">
                <a:latin typeface="Calibri"/>
                <a:cs typeface="Calibri"/>
              </a:rPr>
              <a:t> </a:t>
            </a:r>
            <a:r>
              <a:rPr sz="1800" b="0" spc="-15" dirty="0">
                <a:latin typeface="Calibri"/>
                <a:cs typeface="Calibri"/>
              </a:rPr>
              <a:t>patter</a:t>
            </a:r>
            <a:r>
              <a:rPr sz="1800" b="0" spc="-10" dirty="0">
                <a:latin typeface="Calibri"/>
                <a:cs typeface="Calibri"/>
              </a:rPr>
              <a:t> </a:t>
            </a:r>
            <a:r>
              <a:rPr sz="1800" b="0" dirty="0">
                <a:latin typeface="Calibri"/>
                <a:cs typeface="Calibri"/>
              </a:rPr>
              <a:t>and</a:t>
            </a:r>
            <a:r>
              <a:rPr sz="1800" b="0" spc="5" dirty="0">
                <a:latin typeface="Calibri"/>
                <a:cs typeface="Calibri"/>
              </a:rPr>
              <a:t> </a:t>
            </a:r>
            <a:r>
              <a:rPr sz="1800" b="0" spc="-5" dirty="0">
                <a:latin typeface="Calibri"/>
                <a:cs typeface="Calibri"/>
              </a:rPr>
              <a:t>position</a:t>
            </a:r>
            <a:r>
              <a:rPr sz="1800" b="0" dirty="0">
                <a:latin typeface="Calibri"/>
                <a:cs typeface="Calibri"/>
              </a:rPr>
              <a:t> </a:t>
            </a:r>
            <a:r>
              <a:rPr sz="1800" b="0" spc="-5" dirty="0">
                <a:latin typeface="Calibri"/>
                <a:cs typeface="Calibri"/>
              </a:rPr>
              <a:t>of</a:t>
            </a:r>
            <a:r>
              <a:rPr sz="1800" b="0" spc="-10" dirty="0">
                <a:latin typeface="Calibri"/>
                <a:cs typeface="Calibri"/>
              </a:rPr>
              <a:t> </a:t>
            </a:r>
            <a:r>
              <a:rPr sz="1800" b="0" dirty="0">
                <a:latin typeface="Calibri"/>
                <a:cs typeface="Calibri"/>
              </a:rPr>
              <a:t>the</a:t>
            </a:r>
            <a:r>
              <a:rPr sz="1800" b="0" spc="5" dirty="0">
                <a:latin typeface="Calibri"/>
                <a:cs typeface="Calibri"/>
              </a:rPr>
              <a:t> </a:t>
            </a:r>
            <a:r>
              <a:rPr sz="1800" b="0" spc="-10" dirty="0">
                <a:latin typeface="Calibri"/>
                <a:cs typeface="Calibri"/>
              </a:rPr>
              <a:t>central </a:t>
            </a:r>
            <a:r>
              <a:rPr sz="1800" b="0" spc="-5" dirty="0">
                <a:latin typeface="Calibri"/>
                <a:cs typeface="Calibri"/>
              </a:rPr>
              <a:t> </a:t>
            </a:r>
            <a:r>
              <a:rPr sz="1800" b="0" spc="-10" dirty="0">
                <a:latin typeface="Calibri"/>
                <a:cs typeface="Calibri"/>
              </a:rPr>
              <a:t>atrium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092809" y="6452108"/>
            <a:ext cx="497586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5" dirty="0">
                <a:solidFill>
                  <a:srgbClr val="FF0000"/>
                </a:solidFill>
                <a:latin typeface="Calibri"/>
                <a:cs typeface="Calibri"/>
              </a:rPr>
              <a:t>San </a:t>
            </a:r>
            <a:r>
              <a:rPr sz="1800" spc="-10" dirty="0">
                <a:solidFill>
                  <a:srgbClr val="FF0000"/>
                </a:solidFill>
                <a:latin typeface="Calibri"/>
                <a:cs typeface="Calibri"/>
              </a:rPr>
              <a:t>Francisco</a:t>
            </a:r>
            <a:r>
              <a:rPr sz="1800" dirty="0">
                <a:solidFill>
                  <a:srgbClr val="FF0000"/>
                </a:solidFill>
                <a:latin typeface="Calibri"/>
                <a:cs typeface="Calibri"/>
              </a:rPr>
              <a:t> Museum</a:t>
            </a:r>
            <a:r>
              <a:rPr sz="1800" spc="-5" dirty="0">
                <a:solidFill>
                  <a:srgbClr val="FF0000"/>
                </a:solidFill>
                <a:latin typeface="Calibri"/>
                <a:cs typeface="Calibri"/>
              </a:rPr>
              <a:t> of</a:t>
            </a:r>
            <a:r>
              <a:rPr sz="1800" spc="-1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FF0000"/>
                </a:solidFill>
                <a:latin typeface="Calibri"/>
                <a:cs typeface="Calibri"/>
              </a:rPr>
              <a:t>Modern</a:t>
            </a:r>
            <a:r>
              <a:rPr sz="1800" spc="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FF0000"/>
                </a:solidFill>
                <a:latin typeface="Calibri"/>
                <a:cs typeface="Calibri"/>
              </a:rPr>
              <a:t>Art</a:t>
            </a:r>
            <a:r>
              <a:rPr sz="1800" spc="-1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1800" spc="-5" dirty="0">
                <a:solidFill>
                  <a:srgbClr val="FF0000"/>
                </a:solidFill>
                <a:latin typeface="Calibri"/>
                <a:cs typeface="Calibri"/>
              </a:rPr>
              <a:t>by</a:t>
            </a:r>
            <a:r>
              <a:rPr sz="1800" spc="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1800" spc="-5" dirty="0">
                <a:solidFill>
                  <a:srgbClr val="FF0000"/>
                </a:solidFill>
                <a:latin typeface="Calibri"/>
                <a:cs typeface="Calibri"/>
              </a:rPr>
              <a:t>Mario</a:t>
            </a:r>
            <a:r>
              <a:rPr sz="1800" spc="2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1800" spc="-15" dirty="0">
                <a:solidFill>
                  <a:srgbClr val="FF0000"/>
                </a:solidFill>
                <a:latin typeface="Calibri"/>
                <a:cs typeface="Calibri"/>
              </a:rPr>
              <a:t>Botta</a:t>
            </a:r>
            <a:endParaRPr sz="1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577339" y="132587"/>
            <a:ext cx="9512808" cy="3567683"/>
          </a:xfrm>
          <a:prstGeom prst="rect">
            <a:avLst/>
          </a:prstGeom>
        </p:spPr>
      </p:pic>
      <p:sp>
        <p:nvSpPr>
          <p:cNvPr id="3" name="object 3"/>
          <p:cNvSpPr txBox="1"/>
          <p:nvPr/>
        </p:nvSpPr>
        <p:spPr>
          <a:xfrm>
            <a:off x="656945" y="3829304"/>
            <a:ext cx="11054715" cy="24314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R="375920" algn="ctr">
              <a:lnSpc>
                <a:spcPct val="100000"/>
              </a:lnSpc>
              <a:spcBef>
                <a:spcPts val="100"/>
              </a:spcBef>
            </a:pPr>
            <a:r>
              <a:rPr sz="1800" b="1" spc="-5" dirty="0">
                <a:solidFill>
                  <a:srgbClr val="282828"/>
                </a:solidFill>
                <a:latin typeface="Calibri"/>
                <a:cs typeface="Calibri"/>
              </a:rPr>
              <a:t>Vidhana</a:t>
            </a:r>
            <a:r>
              <a:rPr sz="1800" b="1" spc="-40" dirty="0">
                <a:solidFill>
                  <a:srgbClr val="282828"/>
                </a:solidFill>
                <a:latin typeface="Calibri"/>
                <a:cs typeface="Calibri"/>
              </a:rPr>
              <a:t> </a:t>
            </a:r>
            <a:r>
              <a:rPr sz="1800" b="1" dirty="0">
                <a:solidFill>
                  <a:srgbClr val="282828"/>
                </a:solidFill>
                <a:latin typeface="Calibri"/>
                <a:cs typeface="Calibri"/>
              </a:rPr>
              <a:t>Soudha,</a:t>
            </a:r>
            <a:r>
              <a:rPr sz="1800" b="1" spc="-55" dirty="0">
                <a:solidFill>
                  <a:srgbClr val="282828"/>
                </a:solidFill>
                <a:latin typeface="Calibri"/>
                <a:cs typeface="Calibri"/>
              </a:rPr>
              <a:t> </a:t>
            </a:r>
            <a:r>
              <a:rPr sz="1800" b="1" spc="-10" dirty="0">
                <a:solidFill>
                  <a:srgbClr val="282828"/>
                </a:solidFill>
                <a:latin typeface="Calibri"/>
                <a:cs typeface="Calibri"/>
              </a:rPr>
              <a:t>Bangalore</a:t>
            </a:r>
            <a:endParaRPr sz="18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sz="1800">
              <a:latin typeface="Calibri"/>
              <a:cs typeface="Calibri"/>
            </a:endParaRPr>
          </a:p>
          <a:p>
            <a:pPr marL="1301115">
              <a:lnSpc>
                <a:spcPct val="100000"/>
              </a:lnSpc>
            </a:pPr>
            <a:r>
              <a:rPr sz="1800" spc="-15" dirty="0">
                <a:solidFill>
                  <a:srgbClr val="FF0000"/>
                </a:solidFill>
                <a:latin typeface="Calibri"/>
                <a:cs typeface="Calibri"/>
              </a:rPr>
              <a:t>Hierarchy</a:t>
            </a:r>
            <a:r>
              <a:rPr sz="1800" spc="2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1800" spc="-5" dirty="0">
                <a:solidFill>
                  <a:srgbClr val="FF0000"/>
                </a:solidFill>
                <a:latin typeface="Calibri"/>
                <a:cs typeface="Calibri"/>
              </a:rPr>
              <a:t>by</a:t>
            </a:r>
            <a:r>
              <a:rPr sz="1800" spc="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1800" spc="-15" dirty="0">
                <a:solidFill>
                  <a:srgbClr val="FF0000"/>
                </a:solidFill>
                <a:latin typeface="Calibri"/>
                <a:cs typeface="Calibri"/>
              </a:rPr>
              <a:t>Size,</a:t>
            </a:r>
            <a:r>
              <a:rPr sz="1800" spc="1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1800" spc="-5" dirty="0">
                <a:solidFill>
                  <a:srgbClr val="FF0000"/>
                </a:solidFill>
                <a:latin typeface="Calibri"/>
                <a:cs typeface="Calibri"/>
              </a:rPr>
              <a:t>Shape</a:t>
            </a:r>
            <a:r>
              <a:rPr sz="1800" spc="2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FF0000"/>
                </a:solidFill>
                <a:latin typeface="Calibri"/>
                <a:cs typeface="Calibri"/>
              </a:rPr>
              <a:t>and</a:t>
            </a:r>
            <a:r>
              <a:rPr sz="1800" spc="1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1800" spc="-5" dirty="0">
                <a:solidFill>
                  <a:srgbClr val="FF0000"/>
                </a:solidFill>
                <a:latin typeface="Calibri"/>
                <a:cs typeface="Calibri"/>
              </a:rPr>
              <a:t>Placement</a:t>
            </a:r>
            <a:r>
              <a:rPr sz="1800" spc="1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FF0000"/>
                </a:solidFill>
                <a:latin typeface="Calibri"/>
                <a:cs typeface="Calibri"/>
              </a:rPr>
              <a:t>all </a:t>
            </a:r>
            <a:r>
              <a:rPr sz="1800" spc="-10" dirty="0">
                <a:solidFill>
                  <a:srgbClr val="FF0000"/>
                </a:solidFill>
                <a:latin typeface="Calibri"/>
                <a:cs typeface="Calibri"/>
              </a:rPr>
              <a:t>can</a:t>
            </a:r>
            <a:r>
              <a:rPr sz="1800" spc="2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1800" spc="-5" dirty="0">
                <a:solidFill>
                  <a:srgbClr val="FF0000"/>
                </a:solidFill>
                <a:latin typeface="Calibri"/>
                <a:cs typeface="Calibri"/>
              </a:rPr>
              <a:t>been</a:t>
            </a:r>
            <a:r>
              <a:rPr sz="1800" spc="2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FF0000"/>
                </a:solidFill>
                <a:latin typeface="Calibri"/>
                <a:cs typeface="Calibri"/>
              </a:rPr>
              <a:t>the</a:t>
            </a:r>
            <a:r>
              <a:rPr sz="1800" spc="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1800" spc="-10" dirty="0">
                <a:solidFill>
                  <a:srgbClr val="FF0000"/>
                </a:solidFill>
                <a:latin typeface="Calibri"/>
                <a:cs typeface="Calibri"/>
              </a:rPr>
              <a:t>façade</a:t>
            </a:r>
            <a:r>
              <a:rPr sz="1800" spc="2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1800" spc="-10" dirty="0">
                <a:solidFill>
                  <a:srgbClr val="FF0000"/>
                </a:solidFill>
                <a:latin typeface="Calibri"/>
                <a:cs typeface="Calibri"/>
              </a:rPr>
              <a:t>composition</a:t>
            </a:r>
            <a:r>
              <a:rPr sz="1800" spc="2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1800" spc="-5" dirty="0">
                <a:solidFill>
                  <a:srgbClr val="FF0000"/>
                </a:solidFill>
                <a:latin typeface="Calibri"/>
                <a:cs typeface="Calibri"/>
              </a:rPr>
              <a:t>of</a:t>
            </a:r>
            <a:r>
              <a:rPr sz="1800" spc="5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1800" spc="-5" dirty="0">
                <a:solidFill>
                  <a:srgbClr val="FF0000"/>
                </a:solidFill>
                <a:latin typeface="Calibri"/>
                <a:cs typeface="Calibri"/>
              </a:rPr>
              <a:t>Vidhana</a:t>
            </a:r>
            <a:r>
              <a:rPr sz="1800" spc="4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1800" spc="-5" dirty="0">
                <a:solidFill>
                  <a:srgbClr val="FF0000"/>
                </a:solidFill>
                <a:latin typeface="Calibri"/>
                <a:cs typeface="Calibri"/>
              </a:rPr>
              <a:t>Soudha.</a:t>
            </a:r>
            <a:endParaRPr sz="18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1300">
              <a:latin typeface="Calibri"/>
              <a:cs typeface="Calibri"/>
            </a:endParaRPr>
          </a:p>
          <a:p>
            <a:pPr marL="12700" marR="5080">
              <a:lnSpc>
                <a:spcPct val="100000"/>
              </a:lnSpc>
            </a:pPr>
            <a:r>
              <a:rPr sz="1800" dirty="0">
                <a:latin typeface="Calibri"/>
                <a:cs typeface="Calibri"/>
              </a:rPr>
              <a:t>In an</a:t>
            </a:r>
            <a:r>
              <a:rPr sz="1800" spc="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architectural</a:t>
            </a:r>
            <a:r>
              <a:rPr sz="1800" spc="3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composition,</a:t>
            </a:r>
            <a:r>
              <a:rPr sz="1800" spc="20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there</a:t>
            </a:r>
            <a:r>
              <a:rPr sz="1800" spc="20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can</a:t>
            </a:r>
            <a:r>
              <a:rPr sz="1800" spc="5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be</a:t>
            </a:r>
            <a:r>
              <a:rPr sz="1800" spc="20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more</a:t>
            </a:r>
            <a:r>
              <a:rPr sz="1800" spc="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than</a:t>
            </a:r>
            <a:r>
              <a:rPr sz="1800" spc="1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a </a:t>
            </a:r>
            <a:r>
              <a:rPr sz="1800" spc="-5" dirty="0">
                <a:latin typeface="Calibri"/>
                <a:cs typeface="Calibri"/>
              </a:rPr>
              <a:t>single</a:t>
            </a:r>
            <a:r>
              <a:rPr sz="1800" spc="20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dominant</a:t>
            </a:r>
            <a:r>
              <a:rPr sz="1800" spc="5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element.</a:t>
            </a:r>
            <a:r>
              <a:rPr sz="1800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Secondary</a:t>
            </a:r>
            <a:r>
              <a:rPr sz="1800" spc="5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points</a:t>
            </a:r>
            <a:r>
              <a:rPr sz="1800" spc="15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of</a:t>
            </a:r>
            <a:r>
              <a:rPr sz="1800" dirty="0">
                <a:latin typeface="Calibri"/>
                <a:cs typeface="Calibri"/>
              </a:rPr>
              <a:t> emphasis</a:t>
            </a:r>
            <a:r>
              <a:rPr sz="1800" spc="-5" dirty="0">
                <a:latin typeface="Calibri"/>
                <a:cs typeface="Calibri"/>
              </a:rPr>
              <a:t> that </a:t>
            </a:r>
            <a:r>
              <a:rPr sz="1800" spc="-390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have </a:t>
            </a:r>
            <a:r>
              <a:rPr sz="1800" dirty="0">
                <a:latin typeface="Calibri"/>
                <a:cs typeface="Calibri"/>
              </a:rPr>
              <a:t>less </a:t>
            </a:r>
            <a:r>
              <a:rPr sz="1800" spc="-15" dirty="0">
                <a:latin typeface="Calibri"/>
                <a:cs typeface="Calibri"/>
              </a:rPr>
              <a:t>attention</a:t>
            </a:r>
            <a:r>
              <a:rPr sz="1800" spc="-5" dirty="0">
                <a:latin typeface="Calibri"/>
                <a:cs typeface="Calibri"/>
              </a:rPr>
              <a:t> value</a:t>
            </a:r>
            <a:r>
              <a:rPr sz="1800" spc="1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than the</a:t>
            </a:r>
            <a:r>
              <a:rPr sz="1800" spc="10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primary</a:t>
            </a:r>
            <a:r>
              <a:rPr sz="1800" dirty="0">
                <a:latin typeface="Calibri"/>
                <a:cs typeface="Calibri"/>
              </a:rPr>
              <a:t> </a:t>
            </a:r>
            <a:r>
              <a:rPr sz="1800" spc="-15" dirty="0">
                <a:latin typeface="Calibri"/>
                <a:cs typeface="Calibri"/>
              </a:rPr>
              <a:t>focal</a:t>
            </a:r>
            <a:r>
              <a:rPr sz="1800" spc="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point</a:t>
            </a:r>
            <a:r>
              <a:rPr sz="1800" dirty="0">
                <a:latin typeface="Calibri"/>
                <a:cs typeface="Calibri"/>
              </a:rPr>
              <a:t> </a:t>
            </a:r>
            <a:r>
              <a:rPr sz="1800" spc="-15" dirty="0">
                <a:latin typeface="Calibri"/>
                <a:cs typeface="Calibri"/>
              </a:rPr>
              <a:t>create</a:t>
            </a:r>
            <a:r>
              <a:rPr sz="1800" spc="1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visual</a:t>
            </a:r>
            <a:r>
              <a:rPr sz="1800" spc="5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accents.</a:t>
            </a:r>
            <a:endParaRPr sz="18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1750">
              <a:latin typeface="Calibri"/>
              <a:cs typeface="Calibri"/>
            </a:endParaRPr>
          </a:p>
          <a:p>
            <a:pPr marL="12700" marR="468630">
              <a:lnSpc>
                <a:spcPct val="100000"/>
              </a:lnSpc>
            </a:pPr>
            <a:r>
              <a:rPr sz="1800" spc="-5" dirty="0">
                <a:latin typeface="Calibri"/>
                <a:cs typeface="Calibri"/>
              </a:rPr>
              <a:t>These</a:t>
            </a:r>
            <a:r>
              <a:rPr sz="1800" spc="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distinctive</a:t>
            </a:r>
            <a:r>
              <a:rPr sz="1800" spc="20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but</a:t>
            </a:r>
            <a:r>
              <a:rPr sz="1800" spc="10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subordinate</a:t>
            </a:r>
            <a:r>
              <a:rPr sz="1800" spc="20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elements </a:t>
            </a:r>
            <a:r>
              <a:rPr sz="1800" spc="-10" dirty="0">
                <a:latin typeface="Calibri"/>
                <a:cs typeface="Calibri"/>
              </a:rPr>
              <a:t>can</a:t>
            </a:r>
            <a:r>
              <a:rPr sz="1800" spc="20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both</a:t>
            </a:r>
            <a:r>
              <a:rPr sz="1800" spc="1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accommodate</a:t>
            </a:r>
            <a:r>
              <a:rPr sz="1800" spc="20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variety</a:t>
            </a:r>
            <a:r>
              <a:rPr sz="1800" spc="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and</a:t>
            </a:r>
            <a:r>
              <a:rPr sz="1800" spc="65" dirty="0">
                <a:latin typeface="Calibri"/>
                <a:cs typeface="Calibri"/>
              </a:rPr>
              <a:t> </a:t>
            </a:r>
            <a:r>
              <a:rPr sz="1800" spc="-15" dirty="0">
                <a:solidFill>
                  <a:srgbClr val="FF0000"/>
                </a:solidFill>
                <a:latin typeface="Calibri"/>
                <a:cs typeface="Calibri"/>
              </a:rPr>
              <a:t>create</a:t>
            </a:r>
            <a:r>
              <a:rPr sz="1800" spc="2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FF0000"/>
                </a:solidFill>
                <a:latin typeface="Calibri"/>
                <a:cs typeface="Calibri"/>
              </a:rPr>
              <a:t>visual </a:t>
            </a:r>
            <a:r>
              <a:rPr sz="1800" spc="-10" dirty="0">
                <a:solidFill>
                  <a:srgbClr val="FF0000"/>
                </a:solidFill>
                <a:latin typeface="Calibri"/>
                <a:cs typeface="Calibri"/>
              </a:rPr>
              <a:t>interest,</a:t>
            </a:r>
            <a:r>
              <a:rPr sz="1800" spc="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1800" spc="-5" dirty="0">
                <a:solidFill>
                  <a:srgbClr val="FF0000"/>
                </a:solidFill>
                <a:latin typeface="Calibri"/>
                <a:cs typeface="Calibri"/>
              </a:rPr>
              <a:t>rhythm,</a:t>
            </a:r>
            <a:r>
              <a:rPr sz="1800" spc="1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FF0000"/>
                </a:solidFill>
                <a:latin typeface="Calibri"/>
                <a:cs typeface="Calibri"/>
              </a:rPr>
              <a:t>and </a:t>
            </a:r>
            <a:r>
              <a:rPr sz="1800" spc="-39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1800" spc="-10" dirty="0">
                <a:solidFill>
                  <a:srgbClr val="FF0000"/>
                </a:solidFill>
                <a:latin typeface="Calibri"/>
                <a:cs typeface="Calibri"/>
              </a:rPr>
              <a:t>tension</a:t>
            </a:r>
            <a:r>
              <a:rPr sz="1800" spc="1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1800" spc="-5" dirty="0">
                <a:solidFill>
                  <a:srgbClr val="FF0000"/>
                </a:solidFill>
                <a:latin typeface="Calibri"/>
                <a:cs typeface="Calibri"/>
              </a:rPr>
              <a:t>in</a:t>
            </a:r>
            <a:r>
              <a:rPr sz="1800" spc="1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FF0000"/>
                </a:solidFill>
                <a:latin typeface="Calibri"/>
                <a:cs typeface="Calibri"/>
              </a:rPr>
              <a:t>a</a:t>
            </a:r>
            <a:r>
              <a:rPr sz="1800" spc="-5" dirty="0">
                <a:solidFill>
                  <a:srgbClr val="FF0000"/>
                </a:solidFill>
                <a:latin typeface="Calibri"/>
                <a:cs typeface="Calibri"/>
              </a:rPr>
              <a:t> composition.</a:t>
            </a:r>
            <a:r>
              <a:rPr sz="1800" spc="2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If</a:t>
            </a:r>
            <a:r>
              <a:rPr sz="1800" spc="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overdone</a:t>
            </a:r>
            <a:r>
              <a:rPr sz="1800" spc="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this</a:t>
            </a:r>
            <a:r>
              <a:rPr sz="1800" spc="10" dirty="0">
                <a:latin typeface="Calibri"/>
                <a:cs typeface="Calibri"/>
              </a:rPr>
              <a:t> </a:t>
            </a:r>
            <a:r>
              <a:rPr sz="1800" spc="-15" dirty="0">
                <a:latin typeface="Calibri"/>
                <a:cs typeface="Calibri"/>
              </a:rPr>
              <a:t>interest</a:t>
            </a:r>
            <a:r>
              <a:rPr sz="1800" dirty="0">
                <a:latin typeface="Calibri"/>
                <a:cs typeface="Calibri"/>
              </a:rPr>
              <a:t> </a:t>
            </a:r>
            <a:r>
              <a:rPr sz="1800" spc="-15" dirty="0">
                <a:latin typeface="Calibri"/>
                <a:cs typeface="Calibri"/>
              </a:rPr>
              <a:t>may</a:t>
            </a:r>
            <a:r>
              <a:rPr sz="1800" spc="5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be</a:t>
            </a:r>
            <a:r>
              <a:rPr sz="1800" spc="15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replaced</a:t>
            </a:r>
            <a:r>
              <a:rPr sz="1800" spc="10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by</a:t>
            </a:r>
            <a:r>
              <a:rPr sz="1800" spc="10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confusion.</a:t>
            </a:r>
            <a:endParaRPr sz="1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32459" y="243840"/>
            <a:ext cx="7900416" cy="5923787"/>
          </a:xfrm>
          <a:prstGeom prst="rect">
            <a:avLst/>
          </a:prstGeom>
        </p:spPr>
      </p:pic>
      <p:sp>
        <p:nvSpPr>
          <p:cNvPr id="3" name="object 3"/>
          <p:cNvSpPr txBox="1"/>
          <p:nvPr/>
        </p:nvSpPr>
        <p:spPr>
          <a:xfrm>
            <a:off x="2225167" y="6450584"/>
            <a:ext cx="299720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10" dirty="0">
                <a:latin typeface="Calibri"/>
                <a:cs typeface="Calibri"/>
              </a:rPr>
              <a:t>Capital</a:t>
            </a:r>
            <a:r>
              <a:rPr sz="1800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building,</a:t>
            </a:r>
            <a:r>
              <a:rPr sz="1800" spc="25" dirty="0">
                <a:latin typeface="Calibri"/>
                <a:cs typeface="Calibri"/>
              </a:rPr>
              <a:t> </a:t>
            </a:r>
            <a:r>
              <a:rPr sz="1800" spc="-15" dirty="0">
                <a:latin typeface="Calibri"/>
                <a:cs typeface="Calibri"/>
              </a:rPr>
              <a:t>Washington</a:t>
            </a:r>
            <a:r>
              <a:rPr sz="1800" spc="-20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DC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8695435" y="921841"/>
            <a:ext cx="3104515" cy="13976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41275">
              <a:lnSpc>
                <a:spcPct val="100000"/>
              </a:lnSpc>
              <a:spcBef>
                <a:spcPts val="100"/>
              </a:spcBef>
            </a:pPr>
            <a:r>
              <a:rPr sz="1800" spc="-5" dirty="0">
                <a:latin typeface="Calibri"/>
                <a:cs typeface="Calibri"/>
              </a:rPr>
              <a:t>The</a:t>
            </a:r>
            <a:r>
              <a:rPr sz="1800" spc="-10" dirty="0">
                <a:latin typeface="Calibri"/>
                <a:cs typeface="Calibri"/>
              </a:rPr>
              <a:t> composition</a:t>
            </a:r>
            <a:r>
              <a:rPr sz="1800" spc="20" dirty="0">
                <a:latin typeface="Calibri"/>
                <a:cs typeface="Calibri"/>
              </a:rPr>
              <a:t> </a:t>
            </a:r>
            <a:r>
              <a:rPr sz="1800" spc="-15" dirty="0">
                <a:latin typeface="Calibri"/>
                <a:cs typeface="Calibri"/>
              </a:rPr>
              <a:t>illustrates</a:t>
            </a:r>
            <a:r>
              <a:rPr sz="1800" spc="-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4</a:t>
            </a:r>
            <a:r>
              <a:rPr sz="1800" spc="10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tier </a:t>
            </a:r>
            <a:r>
              <a:rPr sz="1800" spc="-395" dirty="0">
                <a:latin typeface="Calibri"/>
                <a:cs typeface="Calibri"/>
              </a:rPr>
              <a:t> </a:t>
            </a:r>
            <a:r>
              <a:rPr sz="1800" spc="-15" dirty="0">
                <a:latin typeface="Calibri"/>
                <a:cs typeface="Calibri"/>
              </a:rPr>
              <a:t>hierarchy</a:t>
            </a:r>
            <a:r>
              <a:rPr sz="1800" dirty="0">
                <a:latin typeface="Calibri"/>
                <a:cs typeface="Calibri"/>
              </a:rPr>
              <a:t> .</a:t>
            </a:r>
            <a:r>
              <a:rPr sz="1800" spc="-10" dirty="0">
                <a:latin typeface="Calibri"/>
                <a:cs typeface="Calibri"/>
              </a:rPr>
              <a:t> There</a:t>
            </a:r>
            <a:r>
              <a:rPr sz="1800" spc="10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is </a:t>
            </a:r>
            <a:r>
              <a:rPr sz="1800" spc="-10" dirty="0">
                <a:latin typeface="Calibri"/>
                <a:cs typeface="Calibri"/>
              </a:rPr>
              <a:t>gradation </a:t>
            </a:r>
            <a:r>
              <a:rPr sz="1800" dirty="0">
                <a:latin typeface="Calibri"/>
                <a:cs typeface="Calibri"/>
              </a:rPr>
              <a:t>in </a:t>
            </a:r>
            <a:r>
              <a:rPr sz="1800" spc="5" dirty="0">
                <a:latin typeface="Calibri"/>
                <a:cs typeface="Calibri"/>
              </a:rPr>
              <a:t> </a:t>
            </a:r>
            <a:r>
              <a:rPr sz="1800" spc="-15" dirty="0">
                <a:latin typeface="Calibri"/>
                <a:cs typeface="Calibri"/>
              </a:rPr>
              <a:t>size</a:t>
            </a:r>
            <a:r>
              <a:rPr sz="1800" spc="-5" dirty="0">
                <a:latin typeface="Calibri"/>
                <a:cs typeface="Calibri"/>
              </a:rPr>
              <a:t> of</a:t>
            </a:r>
            <a:r>
              <a:rPr sz="1800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each</a:t>
            </a:r>
            <a:r>
              <a:rPr sz="1800" spc="5" dirty="0">
                <a:latin typeface="Calibri"/>
                <a:cs typeface="Calibri"/>
              </a:rPr>
              <a:t> </a:t>
            </a:r>
            <a:r>
              <a:rPr sz="1800" spc="-40" dirty="0">
                <a:latin typeface="Calibri"/>
                <a:cs typeface="Calibri"/>
              </a:rPr>
              <a:t>tier.</a:t>
            </a:r>
            <a:endParaRPr sz="1800">
              <a:latin typeface="Calibri"/>
              <a:cs typeface="Calibri"/>
            </a:endParaRPr>
          </a:p>
          <a:p>
            <a:pPr marL="12700" marR="5080">
              <a:lnSpc>
                <a:spcPct val="100000"/>
              </a:lnSpc>
              <a:spcBef>
                <a:spcPts val="5"/>
              </a:spcBef>
            </a:pPr>
            <a:r>
              <a:rPr sz="1800" spc="-5" dirty="0">
                <a:latin typeface="Calibri"/>
                <a:cs typeface="Calibri"/>
              </a:rPr>
              <a:t>The</a:t>
            </a:r>
            <a:r>
              <a:rPr sz="1800" spc="-10" dirty="0">
                <a:latin typeface="Calibri"/>
                <a:cs typeface="Calibri"/>
              </a:rPr>
              <a:t> central</a:t>
            </a:r>
            <a:r>
              <a:rPr sz="1800" spc="-5" dirty="0">
                <a:latin typeface="Calibri"/>
                <a:cs typeface="Calibri"/>
              </a:rPr>
              <a:t> dome</a:t>
            </a:r>
            <a:r>
              <a:rPr sz="1800" spc="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dominates</a:t>
            </a:r>
            <a:r>
              <a:rPr sz="1800" spc="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the </a:t>
            </a:r>
            <a:r>
              <a:rPr sz="1800" spc="-39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composition.</a:t>
            </a:r>
            <a:endParaRPr sz="1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559433" y="5746800"/>
            <a:ext cx="8293734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10" dirty="0">
                <a:latin typeface="Calibri"/>
                <a:cs typeface="Calibri"/>
              </a:rPr>
              <a:t>Legislative</a:t>
            </a:r>
            <a:r>
              <a:rPr sz="1800" dirty="0">
                <a:latin typeface="Calibri"/>
                <a:cs typeface="Calibri"/>
              </a:rPr>
              <a:t> Assembly</a:t>
            </a:r>
            <a:r>
              <a:rPr sz="1800" spc="-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Building,</a:t>
            </a:r>
            <a:r>
              <a:rPr sz="1800" spc="5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Chandigarh,</a:t>
            </a:r>
            <a:r>
              <a:rPr sz="1800" spc="20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Capitol</a:t>
            </a:r>
            <a:r>
              <a:rPr sz="1800" spc="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Complex</a:t>
            </a:r>
            <a:r>
              <a:rPr sz="1800" spc="-5" dirty="0">
                <a:latin typeface="Calibri"/>
                <a:cs typeface="Calibri"/>
              </a:rPr>
              <a:t> of</a:t>
            </a:r>
            <a:r>
              <a:rPr sz="1800" spc="15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Punjab,</a:t>
            </a:r>
            <a:r>
              <a:rPr sz="1800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India,</a:t>
            </a:r>
            <a:r>
              <a:rPr sz="1800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Le</a:t>
            </a:r>
            <a:r>
              <a:rPr sz="1800" spc="15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Corbusier</a:t>
            </a:r>
            <a:endParaRPr sz="1800">
              <a:latin typeface="Calibri"/>
              <a:cs typeface="Calibri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923788" y="821436"/>
            <a:ext cx="6053327" cy="3965448"/>
          </a:xfrm>
          <a:prstGeom prst="rect">
            <a:avLst/>
          </a:prstGeom>
        </p:spPr>
      </p:pic>
      <p:pic>
        <p:nvPicPr>
          <p:cNvPr id="4" name="object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330708" y="484631"/>
            <a:ext cx="5000244" cy="2034539"/>
          </a:xfrm>
          <a:prstGeom prst="rect">
            <a:avLst/>
          </a:prstGeom>
        </p:spPr>
      </p:pic>
      <p:pic>
        <p:nvPicPr>
          <p:cNvPr id="5" name="object 5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331975" y="2653283"/>
            <a:ext cx="3371088" cy="2926080"/>
          </a:xfrm>
          <a:prstGeom prst="rect">
            <a:avLst/>
          </a:prstGeom>
        </p:spPr>
      </p:pic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9653396" y="211073"/>
            <a:ext cx="180721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0" spc="-15" dirty="0">
                <a:solidFill>
                  <a:srgbClr val="FF0000"/>
                </a:solidFill>
                <a:latin typeface="Calibri"/>
                <a:cs typeface="Calibri"/>
              </a:rPr>
              <a:t>Hierarchy </a:t>
            </a:r>
            <a:r>
              <a:rPr sz="1800" b="0" spc="-5" dirty="0">
                <a:solidFill>
                  <a:srgbClr val="FF0000"/>
                </a:solidFill>
                <a:latin typeface="Calibri"/>
                <a:cs typeface="Calibri"/>
              </a:rPr>
              <a:t>by</a:t>
            </a:r>
            <a:r>
              <a:rPr sz="1800" b="0" spc="-3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1800" b="0" spc="-5" dirty="0">
                <a:solidFill>
                  <a:srgbClr val="FF0000"/>
                </a:solidFill>
                <a:latin typeface="Calibri"/>
                <a:cs typeface="Calibri"/>
              </a:rPr>
              <a:t>Shape</a:t>
            </a:r>
            <a:endParaRPr sz="1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944236" y="2556128"/>
            <a:ext cx="1983739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spc="-5" dirty="0"/>
              <a:t>Thank</a:t>
            </a:r>
            <a:r>
              <a:rPr sz="3600" spc="-90" dirty="0"/>
              <a:t> </a:t>
            </a:r>
            <a:r>
              <a:rPr sz="3600" spc="-95" dirty="0"/>
              <a:t>You</a:t>
            </a:r>
            <a:endParaRPr sz="360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648204" y="341121"/>
            <a:ext cx="3909695" cy="13976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5" dirty="0">
                <a:solidFill>
                  <a:srgbClr val="FF0000"/>
                </a:solidFill>
                <a:latin typeface="Calibri"/>
                <a:cs typeface="Calibri"/>
              </a:rPr>
              <a:t>PURPOSE</a:t>
            </a:r>
            <a:r>
              <a:rPr sz="1800" b="1" spc="-1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1800" b="1" spc="-5" dirty="0">
                <a:solidFill>
                  <a:srgbClr val="FF0000"/>
                </a:solidFill>
                <a:latin typeface="Calibri"/>
                <a:cs typeface="Calibri"/>
              </a:rPr>
              <a:t>OF</a:t>
            </a:r>
            <a:r>
              <a:rPr sz="1800" b="1" spc="-1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1800" b="1" spc="-10" dirty="0">
                <a:solidFill>
                  <a:srgbClr val="FF0000"/>
                </a:solidFill>
                <a:latin typeface="Calibri"/>
                <a:cs typeface="Calibri"/>
              </a:rPr>
              <a:t>CONTRAST</a:t>
            </a:r>
            <a:r>
              <a:rPr sz="1800" b="1" spc="-1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1800" b="1" dirty="0">
                <a:solidFill>
                  <a:srgbClr val="FF0000"/>
                </a:solidFill>
                <a:latin typeface="Calibri"/>
                <a:cs typeface="Calibri"/>
              </a:rPr>
              <a:t>IN</a:t>
            </a:r>
            <a:r>
              <a:rPr sz="1800" b="1" spc="-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1800" b="1" dirty="0">
                <a:solidFill>
                  <a:srgbClr val="FF0000"/>
                </a:solidFill>
                <a:latin typeface="Calibri"/>
                <a:cs typeface="Calibri"/>
              </a:rPr>
              <a:t>A</a:t>
            </a:r>
            <a:r>
              <a:rPr sz="1800" b="1" spc="-1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1800" b="1" spc="-5" dirty="0">
                <a:solidFill>
                  <a:srgbClr val="FF0000"/>
                </a:solidFill>
                <a:latin typeface="Calibri"/>
                <a:cs typeface="Calibri"/>
              </a:rPr>
              <a:t>DESIGN</a:t>
            </a:r>
            <a:endParaRPr sz="1800"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buAutoNum type="arabicPeriod"/>
              <a:tabLst>
                <a:tab pos="354965" algn="l"/>
                <a:tab pos="355600" algn="l"/>
              </a:tabLst>
            </a:pPr>
            <a:r>
              <a:rPr sz="1800" spc="-10" dirty="0">
                <a:latin typeface="Calibri"/>
                <a:cs typeface="Calibri"/>
              </a:rPr>
              <a:t>avoid</a:t>
            </a:r>
            <a:r>
              <a:rPr sz="1800" spc="-3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monotony</a:t>
            </a:r>
            <a:endParaRPr sz="1800"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buAutoNum type="arabicPeriod"/>
              <a:tabLst>
                <a:tab pos="354965" algn="l"/>
                <a:tab pos="355600" algn="l"/>
              </a:tabLst>
            </a:pPr>
            <a:r>
              <a:rPr sz="1800" spc="-15" dirty="0">
                <a:latin typeface="Calibri"/>
                <a:cs typeface="Calibri"/>
              </a:rPr>
              <a:t>create</a:t>
            </a:r>
            <a:r>
              <a:rPr sz="1800" spc="-10" dirty="0">
                <a:latin typeface="Calibri"/>
                <a:cs typeface="Calibri"/>
              </a:rPr>
              <a:t> diversified effect.</a:t>
            </a:r>
            <a:endParaRPr sz="1800"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buAutoNum type="arabicPeriod"/>
              <a:tabLst>
                <a:tab pos="354965" algn="l"/>
                <a:tab pos="355600" algn="l"/>
              </a:tabLst>
            </a:pPr>
            <a:r>
              <a:rPr sz="1800" spc="-5" dirty="0">
                <a:latin typeface="Calibri"/>
                <a:cs typeface="Calibri"/>
              </a:rPr>
              <a:t>give</a:t>
            </a:r>
            <a:r>
              <a:rPr sz="1800" spc="-1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emphasis</a:t>
            </a:r>
            <a:r>
              <a:rPr sz="1800" spc="-2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and</a:t>
            </a:r>
            <a:r>
              <a:rPr sz="1800" spc="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thus</a:t>
            </a:r>
            <a:r>
              <a:rPr sz="1800" spc="-5" dirty="0">
                <a:latin typeface="Calibri"/>
                <a:cs typeface="Calibri"/>
              </a:rPr>
              <a:t> hold</a:t>
            </a:r>
            <a:r>
              <a:rPr sz="1800" dirty="0">
                <a:latin typeface="Calibri"/>
                <a:cs typeface="Calibri"/>
              </a:rPr>
              <a:t> </a:t>
            </a:r>
            <a:r>
              <a:rPr sz="1800" spc="-15" dirty="0">
                <a:latin typeface="Calibri"/>
                <a:cs typeface="Calibri"/>
              </a:rPr>
              <a:t>attention</a:t>
            </a:r>
            <a:endParaRPr sz="1800"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buAutoNum type="arabicPeriod"/>
              <a:tabLst>
                <a:tab pos="354965" algn="l"/>
                <a:tab pos="355600" algn="l"/>
              </a:tabLst>
            </a:pPr>
            <a:r>
              <a:rPr sz="1800" spc="-10" dirty="0">
                <a:latin typeface="Calibri"/>
                <a:cs typeface="Calibri"/>
              </a:rPr>
              <a:t>produce</a:t>
            </a:r>
            <a:r>
              <a:rPr sz="1800" spc="-1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variety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2648204" y="2261996"/>
            <a:ext cx="4065904" cy="22205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800" b="1" spc="-5" dirty="0">
                <a:solidFill>
                  <a:srgbClr val="FF0000"/>
                </a:solidFill>
                <a:latin typeface="Calibri"/>
                <a:cs typeface="Calibri"/>
              </a:rPr>
              <a:t>METHODS OF</a:t>
            </a:r>
            <a:r>
              <a:rPr sz="1800" b="1" spc="-10" dirty="0">
                <a:solidFill>
                  <a:srgbClr val="FF0000"/>
                </a:solidFill>
                <a:latin typeface="Calibri"/>
                <a:cs typeface="Calibri"/>
              </a:rPr>
              <a:t> PRODUCING</a:t>
            </a:r>
            <a:r>
              <a:rPr sz="1800" b="1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1800" b="1" spc="-10" dirty="0">
                <a:solidFill>
                  <a:srgbClr val="FF0000"/>
                </a:solidFill>
                <a:latin typeface="Calibri"/>
                <a:cs typeface="Calibri"/>
              </a:rPr>
              <a:t>CONTRAST </a:t>
            </a:r>
            <a:r>
              <a:rPr sz="1800" b="1" dirty="0">
                <a:solidFill>
                  <a:srgbClr val="FF0000"/>
                </a:solidFill>
                <a:latin typeface="Calibri"/>
                <a:cs typeface="Calibri"/>
              </a:rPr>
              <a:t>IN A </a:t>
            </a:r>
            <a:r>
              <a:rPr sz="1800" b="1" spc="-39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1800" b="1" spc="-5" dirty="0">
                <a:solidFill>
                  <a:srgbClr val="FF0000"/>
                </a:solidFill>
                <a:latin typeface="Calibri"/>
                <a:cs typeface="Calibri"/>
              </a:rPr>
              <a:t>DESIGN</a:t>
            </a:r>
            <a:endParaRPr sz="1800">
              <a:latin typeface="Calibri"/>
              <a:cs typeface="Calibri"/>
            </a:endParaRPr>
          </a:p>
          <a:p>
            <a:pPr marL="12700" marR="1053465">
              <a:lnSpc>
                <a:spcPct val="100000"/>
              </a:lnSpc>
              <a:buSzPct val="94444"/>
              <a:buAutoNum type="arabicPeriod"/>
              <a:tabLst>
                <a:tab pos="187325" algn="l"/>
              </a:tabLst>
            </a:pPr>
            <a:r>
              <a:rPr sz="1800" spc="-10" dirty="0">
                <a:latin typeface="Calibri"/>
                <a:cs typeface="Calibri"/>
              </a:rPr>
              <a:t>combine</a:t>
            </a:r>
            <a:r>
              <a:rPr sz="1800" spc="5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elements</a:t>
            </a:r>
            <a:r>
              <a:rPr sz="1800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of</a:t>
            </a:r>
            <a:r>
              <a:rPr sz="1800" dirty="0">
                <a:latin typeface="Calibri"/>
                <a:cs typeface="Calibri"/>
              </a:rPr>
              <a:t> </a:t>
            </a:r>
            <a:r>
              <a:rPr sz="1800" spc="-15" dirty="0">
                <a:latin typeface="Calibri"/>
                <a:cs typeface="Calibri"/>
              </a:rPr>
              <a:t>different </a:t>
            </a:r>
            <a:r>
              <a:rPr sz="1800" spc="-39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characteristics</a:t>
            </a:r>
            <a:endParaRPr sz="1800">
              <a:latin typeface="Calibri"/>
              <a:cs typeface="Calibri"/>
            </a:endParaRPr>
          </a:p>
          <a:p>
            <a:pPr marL="237490" indent="-225425">
              <a:lnSpc>
                <a:spcPct val="100000"/>
              </a:lnSpc>
              <a:buSzPct val="94444"/>
              <a:buAutoNum type="arabicPeriod"/>
              <a:tabLst>
                <a:tab pos="238125" algn="l"/>
              </a:tabLst>
            </a:pPr>
            <a:r>
              <a:rPr sz="1800" spc="-5" dirty="0">
                <a:latin typeface="Calibri"/>
                <a:cs typeface="Calibri"/>
              </a:rPr>
              <a:t>one</a:t>
            </a:r>
            <a:r>
              <a:rPr sz="1800" spc="10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element</a:t>
            </a:r>
            <a:r>
              <a:rPr sz="1800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dominating</a:t>
            </a:r>
            <a:r>
              <a:rPr sz="1800" spc="1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others</a:t>
            </a:r>
            <a:r>
              <a:rPr sz="1800" spc="-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to</a:t>
            </a:r>
            <a:r>
              <a:rPr sz="1800" spc="5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give</a:t>
            </a:r>
            <a:endParaRPr sz="18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1800" dirty="0">
                <a:latin typeface="Calibri"/>
                <a:cs typeface="Calibri"/>
              </a:rPr>
              <a:t>emphasis</a:t>
            </a:r>
            <a:r>
              <a:rPr sz="1800" spc="-35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or</a:t>
            </a:r>
            <a:r>
              <a:rPr sz="1800" spc="-15" dirty="0">
                <a:latin typeface="Calibri"/>
                <a:cs typeface="Calibri"/>
              </a:rPr>
              <a:t> interest</a:t>
            </a:r>
            <a:endParaRPr sz="1800">
              <a:latin typeface="Calibri"/>
              <a:cs typeface="Calibri"/>
            </a:endParaRPr>
          </a:p>
          <a:p>
            <a:pPr marL="12700" marR="531495">
              <a:lnSpc>
                <a:spcPct val="100000"/>
              </a:lnSpc>
              <a:buSzPct val="94444"/>
              <a:buAutoNum type="arabicPeriod" startAt="3"/>
              <a:tabLst>
                <a:tab pos="238125" algn="l"/>
              </a:tabLst>
            </a:pPr>
            <a:r>
              <a:rPr sz="1800" spc="-10" dirty="0">
                <a:latin typeface="Calibri"/>
                <a:cs typeface="Calibri"/>
              </a:rPr>
              <a:t>variations </a:t>
            </a:r>
            <a:r>
              <a:rPr sz="1800" dirty="0">
                <a:latin typeface="Calibri"/>
                <a:cs typeface="Calibri"/>
              </a:rPr>
              <a:t>in </a:t>
            </a:r>
            <a:r>
              <a:rPr sz="1800" spc="-5" dirty="0">
                <a:latin typeface="Calibri"/>
                <a:cs typeface="Calibri"/>
              </a:rPr>
              <a:t>materials, </a:t>
            </a:r>
            <a:r>
              <a:rPr sz="1800" spc="-10" dirty="0">
                <a:latin typeface="Calibri"/>
                <a:cs typeface="Calibri"/>
              </a:rPr>
              <a:t>forms, sizes, </a:t>
            </a:r>
            <a:r>
              <a:rPr sz="1800" spc="-39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directions,</a:t>
            </a:r>
            <a:r>
              <a:rPr sz="1800" spc="15" dirty="0">
                <a:latin typeface="Calibri"/>
                <a:cs typeface="Calibri"/>
              </a:rPr>
              <a:t> </a:t>
            </a:r>
            <a:r>
              <a:rPr sz="1800" spc="-15" dirty="0">
                <a:latin typeface="Calibri"/>
                <a:cs typeface="Calibri"/>
              </a:rPr>
              <a:t>colors</a:t>
            </a:r>
            <a:r>
              <a:rPr sz="1800" spc="1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and</a:t>
            </a:r>
            <a:r>
              <a:rPr sz="1800" spc="10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other</a:t>
            </a:r>
            <a:r>
              <a:rPr sz="1800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qualities</a:t>
            </a:r>
            <a:endParaRPr sz="1800">
              <a:latin typeface="Calibri"/>
              <a:cs typeface="Calibri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94488" y="323088"/>
            <a:ext cx="2180844" cy="5254751"/>
          </a:xfrm>
          <a:prstGeom prst="rect">
            <a:avLst/>
          </a:prstGeom>
        </p:spPr>
      </p:pic>
      <p:pic>
        <p:nvPicPr>
          <p:cNvPr id="5" name="object 5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7170419" y="323088"/>
            <a:ext cx="4927091" cy="2740151"/>
          </a:xfrm>
          <a:prstGeom prst="rect">
            <a:avLst/>
          </a:prstGeom>
        </p:spPr>
      </p:pic>
      <p:sp>
        <p:nvSpPr>
          <p:cNvPr id="6" name="object 6"/>
          <p:cNvSpPr txBox="1"/>
          <p:nvPr/>
        </p:nvSpPr>
        <p:spPr>
          <a:xfrm>
            <a:off x="7249794" y="3183128"/>
            <a:ext cx="187706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5" dirty="0">
                <a:latin typeface="Calibri"/>
                <a:cs typeface="Calibri"/>
              </a:rPr>
              <a:t>TYPE</a:t>
            </a:r>
            <a:r>
              <a:rPr sz="1800" b="1" spc="-30" dirty="0">
                <a:latin typeface="Calibri"/>
                <a:cs typeface="Calibri"/>
              </a:rPr>
              <a:t> </a:t>
            </a:r>
            <a:r>
              <a:rPr sz="1800" b="1" spc="-5" dirty="0">
                <a:latin typeface="Calibri"/>
                <a:cs typeface="Calibri"/>
              </a:rPr>
              <a:t>OF</a:t>
            </a:r>
            <a:r>
              <a:rPr sz="1800" b="1" spc="-35" dirty="0">
                <a:latin typeface="Calibri"/>
                <a:cs typeface="Calibri"/>
              </a:rPr>
              <a:t> </a:t>
            </a:r>
            <a:r>
              <a:rPr sz="1800" b="1" spc="-10" dirty="0">
                <a:latin typeface="Calibri"/>
                <a:cs typeface="Calibri"/>
              </a:rPr>
              <a:t>CONTRAST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7249794" y="3457447"/>
            <a:ext cx="2370455" cy="19462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100"/>
              </a:spcBef>
              <a:buAutoNum type="arabicPeriod"/>
              <a:tabLst>
                <a:tab pos="354965" algn="l"/>
                <a:tab pos="355600" algn="l"/>
              </a:tabLst>
            </a:pPr>
            <a:r>
              <a:rPr sz="1800" b="1" spc="-10" dirty="0">
                <a:solidFill>
                  <a:srgbClr val="FF0000"/>
                </a:solidFill>
                <a:latin typeface="Calibri"/>
                <a:cs typeface="Calibri"/>
              </a:rPr>
              <a:t>contrast</a:t>
            </a:r>
            <a:r>
              <a:rPr sz="1800" b="1" spc="-4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1800" b="1" dirty="0">
                <a:solidFill>
                  <a:srgbClr val="FF0000"/>
                </a:solidFill>
                <a:latin typeface="Calibri"/>
                <a:cs typeface="Calibri"/>
              </a:rPr>
              <a:t>as</a:t>
            </a:r>
            <a:r>
              <a:rPr sz="1800" b="1" spc="-2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1800" b="1" spc="-10" dirty="0">
                <a:solidFill>
                  <a:srgbClr val="FF0000"/>
                </a:solidFill>
                <a:latin typeface="Calibri"/>
                <a:cs typeface="Calibri"/>
              </a:rPr>
              <a:t>to</a:t>
            </a:r>
            <a:r>
              <a:rPr sz="1800" b="1" spc="-3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1800" b="1" spc="-5" dirty="0">
                <a:solidFill>
                  <a:srgbClr val="FF0000"/>
                </a:solidFill>
                <a:latin typeface="Calibri"/>
                <a:cs typeface="Calibri"/>
              </a:rPr>
              <a:t>MASS</a:t>
            </a:r>
            <a:r>
              <a:rPr sz="1800" b="1" spc="-2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1800" b="1" dirty="0">
                <a:solidFill>
                  <a:srgbClr val="FF0000"/>
                </a:solidFill>
                <a:latin typeface="Calibri"/>
                <a:cs typeface="Calibri"/>
              </a:rPr>
              <a:t>:</a:t>
            </a:r>
            <a:endParaRPr sz="1800">
              <a:latin typeface="Calibri"/>
              <a:cs typeface="Calibri"/>
            </a:endParaRPr>
          </a:p>
          <a:p>
            <a:pPr marL="355600" lvl="1" indent="-342900">
              <a:lnSpc>
                <a:spcPct val="100000"/>
              </a:lnSpc>
              <a:buAutoNum type="alphaLcPeriod"/>
              <a:tabLst>
                <a:tab pos="354965" algn="l"/>
                <a:tab pos="355600" algn="l"/>
              </a:tabLst>
            </a:pPr>
            <a:r>
              <a:rPr sz="1800" spc="-15" dirty="0">
                <a:latin typeface="Calibri"/>
                <a:cs typeface="Calibri"/>
              </a:rPr>
              <a:t>form</a:t>
            </a:r>
            <a:endParaRPr sz="1800">
              <a:latin typeface="Calibri"/>
              <a:cs typeface="Calibri"/>
            </a:endParaRPr>
          </a:p>
          <a:p>
            <a:pPr marL="355600" lvl="1" indent="-342900">
              <a:lnSpc>
                <a:spcPct val="100000"/>
              </a:lnSpc>
              <a:buAutoNum type="alphaLcPeriod"/>
              <a:tabLst>
                <a:tab pos="354965" algn="l"/>
                <a:tab pos="355600" algn="l"/>
              </a:tabLst>
            </a:pPr>
            <a:r>
              <a:rPr sz="1800" spc="-10" dirty="0">
                <a:latin typeface="Calibri"/>
                <a:cs typeface="Calibri"/>
              </a:rPr>
              <a:t>proportion</a:t>
            </a:r>
            <a:endParaRPr sz="1800">
              <a:latin typeface="Calibri"/>
              <a:cs typeface="Calibri"/>
            </a:endParaRPr>
          </a:p>
          <a:p>
            <a:pPr marL="355600" lvl="1" indent="-342900">
              <a:lnSpc>
                <a:spcPct val="100000"/>
              </a:lnSpc>
              <a:buAutoNum type="alphaLcPeriod"/>
              <a:tabLst>
                <a:tab pos="354965" algn="l"/>
                <a:tab pos="355600" algn="l"/>
              </a:tabLst>
            </a:pPr>
            <a:r>
              <a:rPr sz="1800" spc="-10" dirty="0">
                <a:latin typeface="Calibri"/>
                <a:cs typeface="Calibri"/>
              </a:rPr>
              <a:t>direction</a:t>
            </a:r>
            <a:endParaRPr sz="1800">
              <a:latin typeface="Calibri"/>
              <a:cs typeface="Calibri"/>
            </a:endParaRPr>
          </a:p>
          <a:p>
            <a:pPr marL="355600" lvl="1" indent="-342900">
              <a:lnSpc>
                <a:spcPct val="100000"/>
              </a:lnSpc>
              <a:buAutoNum type="alphaLcPeriod"/>
              <a:tabLst>
                <a:tab pos="354965" algn="l"/>
                <a:tab pos="355600" algn="l"/>
              </a:tabLst>
            </a:pPr>
            <a:r>
              <a:rPr sz="1800" spc="-15" dirty="0">
                <a:latin typeface="Calibri"/>
                <a:cs typeface="Calibri"/>
              </a:rPr>
              <a:t>size</a:t>
            </a:r>
            <a:endParaRPr sz="1800">
              <a:latin typeface="Calibri"/>
              <a:cs typeface="Calibri"/>
            </a:endParaRPr>
          </a:p>
          <a:p>
            <a:pPr marL="393065" lvl="1" indent="-381000">
              <a:lnSpc>
                <a:spcPct val="100000"/>
              </a:lnSpc>
              <a:buAutoNum type="alphaLcPeriod"/>
              <a:tabLst>
                <a:tab pos="393065" algn="l"/>
                <a:tab pos="393700" algn="l"/>
              </a:tabLst>
            </a:pPr>
            <a:r>
              <a:rPr sz="1800" spc="-5" dirty="0">
                <a:latin typeface="Calibri"/>
                <a:cs typeface="Calibri"/>
              </a:rPr>
              <a:t>height</a:t>
            </a:r>
            <a:r>
              <a:rPr sz="1800" spc="-3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,</a:t>
            </a:r>
            <a:endParaRPr sz="1800">
              <a:latin typeface="Calibri"/>
              <a:cs typeface="Calibri"/>
            </a:endParaRPr>
          </a:p>
          <a:p>
            <a:pPr marL="385445" lvl="1" indent="-373380">
              <a:lnSpc>
                <a:spcPct val="100000"/>
              </a:lnSpc>
              <a:buAutoNum type="alphaLcPeriod"/>
              <a:tabLst>
                <a:tab pos="385445" algn="l"/>
                <a:tab pos="386080" algn="l"/>
              </a:tabLst>
            </a:pPr>
            <a:r>
              <a:rPr sz="1800" spc="-10" dirty="0">
                <a:latin typeface="Calibri"/>
                <a:cs typeface="Calibri"/>
              </a:rPr>
              <a:t>Solid </a:t>
            </a:r>
            <a:r>
              <a:rPr sz="1800" dirty="0">
                <a:latin typeface="Calibri"/>
                <a:cs typeface="Calibri"/>
              </a:rPr>
              <a:t>and</a:t>
            </a:r>
            <a:r>
              <a:rPr sz="1800" spc="-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void.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10083545" y="3475101"/>
            <a:ext cx="153606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solidFill>
                  <a:srgbClr val="FF0000"/>
                </a:solidFill>
                <a:latin typeface="Calibri"/>
                <a:cs typeface="Calibri"/>
              </a:rPr>
              <a:t>2.</a:t>
            </a:r>
            <a:r>
              <a:rPr sz="1800" b="1" spc="-3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1800" b="1" spc="-10" dirty="0">
                <a:solidFill>
                  <a:srgbClr val="FF0000"/>
                </a:solidFill>
                <a:latin typeface="Calibri"/>
                <a:cs typeface="Calibri"/>
              </a:rPr>
              <a:t>contrast</a:t>
            </a:r>
            <a:r>
              <a:rPr sz="1800" b="1" spc="-5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1800" b="1" dirty="0">
                <a:solidFill>
                  <a:srgbClr val="FF0000"/>
                </a:solidFill>
                <a:latin typeface="Calibri"/>
                <a:cs typeface="Calibri"/>
              </a:rPr>
              <a:t>as</a:t>
            </a:r>
            <a:r>
              <a:rPr sz="1800" b="1" spc="-3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1800" b="1" spc="-10" dirty="0">
                <a:solidFill>
                  <a:srgbClr val="FF0000"/>
                </a:solidFill>
                <a:latin typeface="Calibri"/>
                <a:cs typeface="Calibri"/>
              </a:rPr>
              <a:t>to </a:t>
            </a:r>
            <a:r>
              <a:rPr sz="1800" b="1" spc="-39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1800" b="1" spc="-20" dirty="0">
                <a:solidFill>
                  <a:srgbClr val="FF0000"/>
                </a:solidFill>
                <a:latin typeface="Calibri"/>
                <a:cs typeface="Calibri"/>
              </a:rPr>
              <a:t>SURFACE</a:t>
            </a:r>
            <a:r>
              <a:rPr sz="1800" b="1" spc="-1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FF0000"/>
                </a:solidFill>
                <a:latin typeface="Calibri"/>
                <a:cs typeface="Calibri"/>
              </a:rPr>
              <a:t>: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10083545" y="4023741"/>
            <a:ext cx="1282700" cy="16719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100"/>
              </a:spcBef>
              <a:buAutoNum type="alphaLcPeriod"/>
              <a:tabLst>
                <a:tab pos="354965" algn="l"/>
                <a:tab pos="355600" algn="l"/>
              </a:tabLst>
            </a:pPr>
            <a:r>
              <a:rPr sz="1800" dirty="0">
                <a:latin typeface="Calibri"/>
                <a:cs typeface="Calibri"/>
              </a:rPr>
              <a:t>shape</a:t>
            </a:r>
            <a:endParaRPr sz="1800">
              <a:latin typeface="Calibri"/>
              <a:cs typeface="Calibri"/>
            </a:endParaRPr>
          </a:p>
          <a:p>
            <a:pPr marL="355600" marR="5080" indent="-342900">
              <a:lnSpc>
                <a:spcPct val="100000"/>
              </a:lnSpc>
              <a:buAutoNum type="alphaLcPeriod"/>
              <a:tabLst>
                <a:tab pos="354965" algn="l"/>
                <a:tab pos="355600" algn="l"/>
              </a:tabLst>
            </a:pPr>
            <a:r>
              <a:rPr sz="1800" spc="-15" dirty="0">
                <a:latin typeface="Calibri"/>
                <a:cs typeface="Calibri"/>
              </a:rPr>
              <a:t>texture</a:t>
            </a:r>
            <a:r>
              <a:rPr sz="1800" spc="-70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of </a:t>
            </a:r>
            <a:r>
              <a:rPr sz="1800" spc="-390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material</a:t>
            </a:r>
            <a:endParaRPr sz="1800"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buAutoNum type="alphaLcPeriod"/>
              <a:tabLst>
                <a:tab pos="354965" algn="l"/>
                <a:tab pos="355600" algn="l"/>
              </a:tabLst>
            </a:pPr>
            <a:r>
              <a:rPr sz="1800" spc="-10" dirty="0">
                <a:latin typeface="Calibri"/>
                <a:cs typeface="Calibri"/>
              </a:rPr>
              <a:t>tone</a:t>
            </a:r>
            <a:endParaRPr sz="1800"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buAutoNum type="alphaLcPeriod"/>
              <a:tabLst>
                <a:tab pos="354965" algn="l"/>
                <a:tab pos="355600" algn="l"/>
              </a:tabLst>
            </a:pPr>
            <a:r>
              <a:rPr sz="1800" spc="-10" dirty="0">
                <a:latin typeface="Calibri"/>
                <a:cs typeface="Calibri"/>
              </a:rPr>
              <a:t>color</a:t>
            </a:r>
            <a:endParaRPr sz="1800"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buAutoNum type="alphaLcPeriod"/>
              <a:tabLst>
                <a:tab pos="354965" algn="l"/>
                <a:tab pos="355600" algn="l"/>
              </a:tabLst>
            </a:pPr>
            <a:r>
              <a:rPr sz="1800" spc="-10" dirty="0">
                <a:latin typeface="Calibri"/>
                <a:cs typeface="Calibri"/>
              </a:rPr>
              <a:t>area</a:t>
            </a:r>
            <a:endParaRPr sz="1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208776" y="531876"/>
            <a:ext cx="5827776" cy="3913631"/>
          </a:xfrm>
          <a:prstGeom prst="rect">
            <a:avLst/>
          </a:prstGeom>
        </p:spPr>
      </p:pic>
      <p:sp>
        <p:nvSpPr>
          <p:cNvPr id="3" name="object 3"/>
          <p:cNvSpPr txBox="1"/>
          <p:nvPr/>
        </p:nvSpPr>
        <p:spPr>
          <a:xfrm>
            <a:off x="6473697" y="4670247"/>
            <a:ext cx="4612640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spc="-5" dirty="0">
                <a:latin typeface="Calibri"/>
                <a:cs typeface="Calibri"/>
              </a:rPr>
              <a:t>Modern</a:t>
            </a:r>
            <a:r>
              <a:rPr sz="1600" spc="20" dirty="0">
                <a:latin typeface="Calibri"/>
                <a:cs typeface="Calibri"/>
              </a:rPr>
              <a:t> </a:t>
            </a:r>
            <a:r>
              <a:rPr sz="1600" spc="-5" dirty="0">
                <a:latin typeface="Calibri"/>
                <a:cs typeface="Calibri"/>
              </a:rPr>
              <a:t>Art</a:t>
            </a:r>
            <a:r>
              <a:rPr sz="1600" spc="15" dirty="0">
                <a:latin typeface="Calibri"/>
                <a:cs typeface="Calibri"/>
              </a:rPr>
              <a:t> </a:t>
            </a:r>
            <a:r>
              <a:rPr sz="1600" spc="-5" dirty="0">
                <a:latin typeface="Calibri"/>
                <a:cs typeface="Calibri"/>
              </a:rPr>
              <a:t>Museum</a:t>
            </a:r>
            <a:r>
              <a:rPr sz="1600" spc="-10" dirty="0">
                <a:latin typeface="Calibri"/>
                <a:cs typeface="Calibri"/>
              </a:rPr>
              <a:t> </a:t>
            </a:r>
            <a:r>
              <a:rPr sz="1600" spc="-5" dirty="0">
                <a:latin typeface="Calibri"/>
                <a:cs typeface="Calibri"/>
              </a:rPr>
              <a:t>of</a:t>
            </a:r>
            <a:r>
              <a:rPr sz="1600" spc="10" dirty="0">
                <a:latin typeface="Calibri"/>
                <a:cs typeface="Calibri"/>
              </a:rPr>
              <a:t> </a:t>
            </a:r>
            <a:r>
              <a:rPr sz="1600" spc="-15" dirty="0">
                <a:latin typeface="Calibri"/>
                <a:cs typeface="Calibri"/>
              </a:rPr>
              <a:t>Fort</a:t>
            </a:r>
            <a:r>
              <a:rPr sz="1600" spc="30" dirty="0">
                <a:latin typeface="Calibri"/>
                <a:cs typeface="Calibri"/>
              </a:rPr>
              <a:t> </a:t>
            </a:r>
            <a:r>
              <a:rPr sz="1600" spc="-20" dirty="0">
                <a:latin typeface="Calibri"/>
                <a:cs typeface="Calibri"/>
              </a:rPr>
              <a:t>Worth,</a:t>
            </a:r>
            <a:r>
              <a:rPr sz="1600" spc="25" dirty="0">
                <a:latin typeface="Calibri"/>
                <a:cs typeface="Calibri"/>
              </a:rPr>
              <a:t> </a:t>
            </a:r>
            <a:r>
              <a:rPr sz="1600" spc="-35" dirty="0">
                <a:latin typeface="Calibri"/>
                <a:cs typeface="Calibri"/>
              </a:rPr>
              <a:t>Texas,</a:t>
            </a:r>
            <a:r>
              <a:rPr sz="1600" spc="5" dirty="0">
                <a:latin typeface="Calibri"/>
                <a:cs typeface="Calibri"/>
              </a:rPr>
              <a:t> </a:t>
            </a:r>
            <a:r>
              <a:rPr sz="1600" spc="-25" dirty="0">
                <a:latin typeface="Calibri"/>
                <a:cs typeface="Calibri"/>
              </a:rPr>
              <a:t>-Tadao</a:t>
            </a:r>
            <a:r>
              <a:rPr sz="1600" spc="-10" dirty="0">
                <a:latin typeface="Calibri"/>
                <a:cs typeface="Calibri"/>
              </a:rPr>
              <a:t> </a:t>
            </a:r>
            <a:r>
              <a:rPr sz="1600" spc="-5" dirty="0">
                <a:latin typeface="Calibri"/>
                <a:cs typeface="Calibri"/>
              </a:rPr>
              <a:t>Ando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6473697" y="5158485"/>
            <a:ext cx="4069079" cy="66675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1186180">
              <a:lnSpc>
                <a:spcPct val="100000"/>
              </a:lnSpc>
              <a:spcBef>
                <a:spcPts val="100"/>
              </a:spcBef>
            </a:pPr>
            <a:r>
              <a:rPr sz="1400" spc="-10" dirty="0">
                <a:latin typeface="Calibri"/>
                <a:cs typeface="Calibri"/>
              </a:rPr>
              <a:t>Contrast</a:t>
            </a:r>
            <a:r>
              <a:rPr sz="1400" dirty="0">
                <a:latin typeface="Calibri"/>
                <a:cs typeface="Calibri"/>
              </a:rPr>
              <a:t> </a:t>
            </a:r>
            <a:r>
              <a:rPr sz="1400" spc="-10" dirty="0">
                <a:latin typeface="Calibri"/>
                <a:cs typeface="Calibri"/>
              </a:rPr>
              <a:t>through</a:t>
            </a:r>
            <a:r>
              <a:rPr sz="1400" spc="-5" dirty="0">
                <a:latin typeface="Calibri"/>
                <a:cs typeface="Calibri"/>
              </a:rPr>
              <a:t> </a:t>
            </a:r>
            <a:r>
              <a:rPr sz="1400" spc="-10" dirty="0">
                <a:latin typeface="Calibri"/>
                <a:cs typeface="Calibri"/>
              </a:rPr>
              <a:t>wet</a:t>
            </a:r>
            <a:r>
              <a:rPr sz="1400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and</a:t>
            </a:r>
            <a:r>
              <a:rPr sz="1400" dirty="0">
                <a:latin typeface="Calibri"/>
                <a:cs typeface="Calibri"/>
              </a:rPr>
              <a:t> dry </a:t>
            </a:r>
            <a:r>
              <a:rPr sz="1400" spc="-5" dirty="0">
                <a:latin typeface="Calibri"/>
                <a:cs typeface="Calibri"/>
              </a:rPr>
              <a:t>spaces </a:t>
            </a:r>
            <a:r>
              <a:rPr sz="1400" dirty="0">
                <a:latin typeface="Calibri"/>
                <a:cs typeface="Calibri"/>
              </a:rPr>
              <a:t> </a:t>
            </a:r>
            <a:r>
              <a:rPr sz="1400" spc="-10" dirty="0">
                <a:latin typeface="Calibri"/>
                <a:cs typeface="Calibri"/>
              </a:rPr>
              <a:t>Contrast</a:t>
            </a:r>
            <a:r>
              <a:rPr sz="1400" dirty="0">
                <a:latin typeface="Calibri"/>
                <a:cs typeface="Calibri"/>
              </a:rPr>
              <a:t> in</a:t>
            </a:r>
            <a:r>
              <a:rPr sz="1400" spc="-10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positive</a:t>
            </a:r>
            <a:r>
              <a:rPr sz="1400" spc="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and</a:t>
            </a:r>
            <a:r>
              <a:rPr sz="1400" spc="-5" dirty="0">
                <a:latin typeface="Calibri"/>
                <a:cs typeface="Calibri"/>
              </a:rPr>
              <a:t> </a:t>
            </a:r>
            <a:r>
              <a:rPr sz="1400" spc="-10" dirty="0">
                <a:latin typeface="Calibri"/>
                <a:cs typeface="Calibri"/>
              </a:rPr>
              <a:t>negative</a:t>
            </a:r>
            <a:r>
              <a:rPr sz="1400" spc="15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space.</a:t>
            </a:r>
            <a:endParaRPr sz="14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z="1400" spc="-10" dirty="0">
                <a:latin typeface="Calibri"/>
                <a:cs typeface="Calibri"/>
              </a:rPr>
              <a:t>Contrast</a:t>
            </a:r>
            <a:r>
              <a:rPr sz="1400" spc="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in </a:t>
            </a:r>
            <a:r>
              <a:rPr sz="1400" spc="-5" dirty="0">
                <a:latin typeface="Calibri"/>
                <a:cs typeface="Calibri"/>
              </a:rPr>
              <a:t>material,</a:t>
            </a:r>
            <a:r>
              <a:rPr sz="1400" spc="1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glass</a:t>
            </a:r>
            <a:r>
              <a:rPr sz="1400" spc="10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and</a:t>
            </a:r>
            <a:r>
              <a:rPr sz="1400" spc="5" dirty="0">
                <a:latin typeface="Calibri"/>
                <a:cs typeface="Calibri"/>
              </a:rPr>
              <a:t> </a:t>
            </a:r>
            <a:r>
              <a:rPr sz="1400" spc="-15" dirty="0">
                <a:latin typeface="Calibri"/>
                <a:cs typeface="Calibri"/>
              </a:rPr>
              <a:t>concrete</a:t>
            </a:r>
            <a:r>
              <a:rPr sz="1400" spc="25" dirty="0">
                <a:latin typeface="Calibri"/>
                <a:cs typeface="Calibri"/>
              </a:rPr>
              <a:t> </a:t>
            </a:r>
            <a:r>
              <a:rPr sz="1400" spc="-10" dirty="0">
                <a:latin typeface="Calibri"/>
                <a:cs typeface="Calibri"/>
              </a:rPr>
              <a:t>cantilever</a:t>
            </a:r>
            <a:r>
              <a:rPr sz="1400" spc="25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slabs.</a:t>
            </a:r>
            <a:endParaRPr sz="1400">
              <a:latin typeface="Calibri"/>
              <a:cs typeface="Calibri"/>
            </a:endParaRPr>
          </a:p>
        </p:txBody>
      </p:sp>
      <p:pic>
        <p:nvPicPr>
          <p:cNvPr id="5" name="object 5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55447" y="531876"/>
            <a:ext cx="5670804" cy="3913631"/>
          </a:xfrm>
          <a:prstGeom prst="rect">
            <a:avLst/>
          </a:prstGeom>
        </p:spPr>
      </p:pic>
      <p:sp>
        <p:nvSpPr>
          <p:cNvPr id="6" name="object 6"/>
          <p:cNvSpPr txBox="1"/>
          <p:nvPr/>
        </p:nvSpPr>
        <p:spPr>
          <a:xfrm>
            <a:off x="335991" y="4682490"/>
            <a:ext cx="493712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Calibri"/>
                <a:cs typeface="Calibri"/>
              </a:rPr>
              <a:t>Museum</a:t>
            </a:r>
            <a:r>
              <a:rPr sz="1800" spc="-5" dirty="0">
                <a:latin typeface="Calibri"/>
                <a:cs typeface="Calibri"/>
              </a:rPr>
              <a:t> of modern</a:t>
            </a:r>
            <a:r>
              <a:rPr sz="1800" spc="1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Art</a:t>
            </a:r>
            <a:r>
              <a:rPr sz="1800" spc="-10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–San</a:t>
            </a:r>
            <a:r>
              <a:rPr sz="1800" spc="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Fanscisco.,</a:t>
            </a:r>
            <a:r>
              <a:rPr sz="1800" spc="-5" dirty="0">
                <a:latin typeface="Calibri"/>
                <a:cs typeface="Calibri"/>
              </a:rPr>
              <a:t> Mario</a:t>
            </a:r>
            <a:r>
              <a:rPr sz="1800" spc="10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Botto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335991" y="5273421"/>
            <a:ext cx="5502275" cy="6661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400" spc="-5" dirty="0">
                <a:latin typeface="Calibri"/>
                <a:cs typeface="Calibri"/>
              </a:rPr>
              <a:t>The</a:t>
            </a:r>
            <a:r>
              <a:rPr sz="1400" spc="15" dirty="0">
                <a:latin typeface="Calibri"/>
                <a:cs typeface="Calibri"/>
              </a:rPr>
              <a:t> </a:t>
            </a:r>
            <a:r>
              <a:rPr sz="1400" spc="-10" dirty="0">
                <a:latin typeface="Calibri"/>
                <a:cs typeface="Calibri"/>
              </a:rPr>
              <a:t>centre</a:t>
            </a:r>
            <a:r>
              <a:rPr sz="1400" spc="30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Atrium</a:t>
            </a:r>
            <a:r>
              <a:rPr sz="1400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which</a:t>
            </a:r>
            <a:r>
              <a:rPr sz="1400" dirty="0">
                <a:latin typeface="Calibri"/>
                <a:cs typeface="Calibri"/>
              </a:rPr>
              <a:t> is</a:t>
            </a:r>
            <a:r>
              <a:rPr sz="1400" spc="15" dirty="0">
                <a:latin typeface="Calibri"/>
                <a:cs typeface="Calibri"/>
              </a:rPr>
              <a:t> </a:t>
            </a:r>
            <a:r>
              <a:rPr sz="1400" spc="-10" dirty="0">
                <a:latin typeface="Calibri"/>
                <a:cs typeface="Calibri"/>
              </a:rPr>
              <a:t>form</a:t>
            </a:r>
            <a:r>
              <a:rPr sz="1400" spc="-20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of</a:t>
            </a:r>
            <a:r>
              <a:rPr sz="1400" spc="5" dirty="0">
                <a:latin typeface="Calibri"/>
                <a:cs typeface="Calibri"/>
              </a:rPr>
              <a:t> </a:t>
            </a:r>
            <a:r>
              <a:rPr sz="1400" spc="-10" dirty="0">
                <a:latin typeface="Calibri"/>
                <a:cs typeface="Calibri"/>
              </a:rPr>
              <a:t>truncated</a:t>
            </a:r>
            <a:r>
              <a:rPr sz="1400" spc="35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cylinder</a:t>
            </a:r>
            <a:r>
              <a:rPr sz="1400" spc="25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raise</a:t>
            </a:r>
            <a:r>
              <a:rPr sz="1400" spc="10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above</a:t>
            </a:r>
            <a:r>
              <a:rPr sz="1400" spc="5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the </a:t>
            </a:r>
            <a:r>
              <a:rPr sz="1400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gallery</a:t>
            </a:r>
            <a:r>
              <a:rPr sz="1400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space</a:t>
            </a:r>
            <a:r>
              <a:rPr sz="1400" spc="5" dirty="0">
                <a:latin typeface="Calibri"/>
                <a:cs typeface="Calibri"/>
              </a:rPr>
              <a:t> </a:t>
            </a:r>
            <a:r>
              <a:rPr sz="1400" spc="-10" dirty="0">
                <a:latin typeface="Calibri"/>
                <a:cs typeface="Calibri"/>
              </a:rPr>
              <a:t>creates</a:t>
            </a:r>
            <a:r>
              <a:rPr sz="1400" spc="10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visual</a:t>
            </a:r>
            <a:r>
              <a:rPr sz="1400" spc="10" dirty="0">
                <a:latin typeface="Calibri"/>
                <a:cs typeface="Calibri"/>
              </a:rPr>
              <a:t> </a:t>
            </a:r>
            <a:r>
              <a:rPr sz="1400" spc="-10" dirty="0">
                <a:latin typeface="Calibri"/>
                <a:cs typeface="Calibri"/>
              </a:rPr>
              <a:t>focus.</a:t>
            </a:r>
            <a:r>
              <a:rPr sz="1400" spc="-20" dirty="0">
                <a:latin typeface="Calibri"/>
                <a:cs typeface="Calibri"/>
              </a:rPr>
              <a:t> </a:t>
            </a:r>
            <a:r>
              <a:rPr sz="1400" spc="-25" dirty="0">
                <a:latin typeface="Calibri"/>
                <a:cs typeface="Calibri"/>
              </a:rPr>
              <a:t>We</a:t>
            </a:r>
            <a:r>
              <a:rPr sz="1400" spc="-5" dirty="0">
                <a:latin typeface="Calibri"/>
                <a:cs typeface="Calibri"/>
              </a:rPr>
              <a:t> notice</a:t>
            </a:r>
            <a:r>
              <a:rPr sz="1400" spc="5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Atrium</a:t>
            </a:r>
            <a:r>
              <a:rPr sz="1400" spc="-1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is</a:t>
            </a:r>
            <a:r>
              <a:rPr sz="1400" spc="1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in</a:t>
            </a:r>
            <a:r>
              <a:rPr sz="1400" spc="10" dirty="0">
                <a:latin typeface="Calibri"/>
                <a:cs typeface="Calibri"/>
              </a:rPr>
              <a:t> </a:t>
            </a:r>
            <a:r>
              <a:rPr sz="1400" spc="-10" dirty="0">
                <a:latin typeface="Calibri"/>
                <a:cs typeface="Calibri"/>
              </a:rPr>
              <a:t>contrast</a:t>
            </a:r>
            <a:r>
              <a:rPr sz="1400" spc="-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in</a:t>
            </a:r>
            <a:r>
              <a:rPr sz="1400" spc="5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term</a:t>
            </a:r>
            <a:r>
              <a:rPr sz="1400" spc="-10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of </a:t>
            </a:r>
            <a:r>
              <a:rPr sz="1400" spc="-305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form</a:t>
            </a:r>
            <a:r>
              <a:rPr sz="1400" spc="-3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,</a:t>
            </a:r>
            <a:r>
              <a:rPr sz="1400" spc="-5" dirty="0">
                <a:latin typeface="Calibri"/>
                <a:cs typeface="Calibri"/>
              </a:rPr>
              <a:t> color and</a:t>
            </a:r>
            <a:r>
              <a:rPr sz="1400" spc="10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surface</a:t>
            </a:r>
            <a:r>
              <a:rPr sz="1400" spc="-10" dirty="0">
                <a:latin typeface="Calibri"/>
                <a:cs typeface="Calibri"/>
              </a:rPr>
              <a:t> treatment</a:t>
            </a:r>
            <a:r>
              <a:rPr sz="1400" spc="20" dirty="0">
                <a:latin typeface="Calibri"/>
                <a:cs typeface="Calibri"/>
              </a:rPr>
              <a:t> </a:t>
            </a:r>
            <a:r>
              <a:rPr sz="1400" spc="-10" dirty="0">
                <a:latin typeface="Calibri"/>
                <a:cs typeface="Calibri"/>
              </a:rPr>
              <a:t>compared</a:t>
            </a:r>
            <a:r>
              <a:rPr sz="1400" spc="-5" dirty="0">
                <a:latin typeface="Calibri"/>
                <a:cs typeface="Calibri"/>
              </a:rPr>
              <a:t> </a:t>
            </a:r>
            <a:r>
              <a:rPr sz="1400" spc="-10" dirty="0">
                <a:latin typeface="Calibri"/>
                <a:cs typeface="Calibri"/>
              </a:rPr>
              <a:t>to</a:t>
            </a:r>
            <a:r>
              <a:rPr sz="1400" spc="-5" dirty="0">
                <a:latin typeface="Calibri"/>
                <a:cs typeface="Calibri"/>
              </a:rPr>
              <a:t> </a:t>
            </a:r>
            <a:r>
              <a:rPr sz="1400" spc="-10" dirty="0">
                <a:latin typeface="Calibri"/>
                <a:cs typeface="Calibri"/>
              </a:rPr>
              <a:t>rest</a:t>
            </a:r>
            <a:r>
              <a:rPr sz="1400" spc="5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of</a:t>
            </a:r>
            <a:r>
              <a:rPr sz="1400" spc="-10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the</a:t>
            </a:r>
            <a:r>
              <a:rPr sz="1400" spc="5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building.</a:t>
            </a:r>
            <a:endParaRPr sz="14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46759" y="551687"/>
            <a:ext cx="4518660" cy="3400044"/>
          </a:xfrm>
          <a:prstGeom prst="rect">
            <a:avLst/>
          </a:prstGeom>
        </p:spPr>
      </p:pic>
      <p:sp>
        <p:nvSpPr>
          <p:cNvPr id="3" name="object 3"/>
          <p:cNvSpPr txBox="1"/>
          <p:nvPr/>
        </p:nvSpPr>
        <p:spPr>
          <a:xfrm>
            <a:off x="667004" y="4137152"/>
            <a:ext cx="4666615" cy="10883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400" spc="-5" dirty="0">
                <a:solidFill>
                  <a:srgbClr val="333333"/>
                </a:solidFill>
                <a:latin typeface="Arial MT"/>
                <a:cs typeface="Arial MT"/>
              </a:rPr>
              <a:t>Shanghai </a:t>
            </a:r>
            <a:r>
              <a:rPr sz="1400" spc="-10" dirty="0">
                <a:solidFill>
                  <a:srgbClr val="333333"/>
                </a:solidFill>
                <a:latin typeface="Arial MT"/>
                <a:cs typeface="Arial MT"/>
              </a:rPr>
              <a:t>Howard </a:t>
            </a:r>
            <a:r>
              <a:rPr sz="1400" spc="-5" dirty="0">
                <a:solidFill>
                  <a:srgbClr val="333333"/>
                </a:solidFill>
                <a:latin typeface="Arial MT"/>
                <a:cs typeface="Arial MT"/>
              </a:rPr>
              <a:t>Johnson Plaza Hotel At People's Square </a:t>
            </a:r>
            <a:r>
              <a:rPr sz="1400" spc="-375" dirty="0">
                <a:solidFill>
                  <a:srgbClr val="333333"/>
                </a:solidFill>
                <a:latin typeface="Arial MT"/>
                <a:cs typeface="Arial MT"/>
              </a:rPr>
              <a:t> </a:t>
            </a:r>
            <a:r>
              <a:rPr sz="1400" spc="-5" dirty="0">
                <a:solidFill>
                  <a:srgbClr val="333333"/>
                </a:solidFill>
                <a:latin typeface="Arial MT"/>
                <a:cs typeface="Arial MT"/>
              </a:rPr>
              <a:t>where</a:t>
            </a:r>
            <a:r>
              <a:rPr sz="1400" spc="-15" dirty="0">
                <a:solidFill>
                  <a:srgbClr val="333333"/>
                </a:solidFill>
                <a:latin typeface="Arial MT"/>
                <a:cs typeface="Arial MT"/>
              </a:rPr>
              <a:t> </a:t>
            </a:r>
            <a:r>
              <a:rPr sz="1400" dirty="0">
                <a:solidFill>
                  <a:srgbClr val="333333"/>
                </a:solidFill>
                <a:latin typeface="Arial MT"/>
                <a:cs typeface="Arial MT"/>
              </a:rPr>
              <a:t>contrast</a:t>
            </a:r>
            <a:r>
              <a:rPr sz="1400" spc="-40" dirty="0">
                <a:solidFill>
                  <a:srgbClr val="333333"/>
                </a:solidFill>
                <a:latin typeface="Arial MT"/>
                <a:cs typeface="Arial MT"/>
              </a:rPr>
              <a:t> </a:t>
            </a:r>
            <a:r>
              <a:rPr sz="1400" dirty="0">
                <a:solidFill>
                  <a:srgbClr val="333333"/>
                </a:solidFill>
                <a:latin typeface="Arial MT"/>
                <a:cs typeface="Arial MT"/>
              </a:rPr>
              <a:t>in</a:t>
            </a:r>
            <a:r>
              <a:rPr sz="1400" spc="-10" dirty="0">
                <a:solidFill>
                  <a:srgbClr val="333333"/>
                </a:solidFill>
                <a:latin typeface="Arial MT"/>
                <a:cs typeface="Arial MT"/>
              </a:rPr>
              <a:t> </a:t>
            </a:r>
            <a:r>
              <a:rPr sz="1400" dirty="0">
                <a:solidFill>
                  <a:srgbClr val="333333"/>
                </a:solidFill>
                <a:latin typeface="Arial MT"/>
                <a:cs typeface="Arial MT"/>
              </a:rPr>
              <a:t>form</a:t>
            </a:r>
            <a:r>
              <a:rPr sz="1400" spc="-40" dirty="0">
                <a:solidFill>
                  <a:srgbClr val="333333"/>
                </a:solidFill>
                <a:latin typeface="Arial MT"/>
                <a:cs typeface="Arial MT"/>
              </a:rPr>
              <a:t> </a:t>
            </a:r>
            <a:r>
              <a:rPr sz="1400" dirty="0">
                <a:solidFill>
                  <a:srgbClr val="333333"/>
                </a:solidFill>
                <a:latin typeface="Arial MT"/>
                <a:cs typeface="Arial MT"/>
              </a:rPr>
              <a:t>is</a:t>
            </a:r>
            <a:r>
              <a:rPr sz="1400" spc="-5" dirty="0">
                <a:solidFill>
                  <a:srgbClr val="333333"/>
                </a:solidFill>
                <a:latin typeface="Arial MT"/>
                <a:cs typeface="Arial MT"/>
              </a:rPr>
              <a:t> achieved.</a:t>
            </a:r>
            <a:endParaRPr sz="1400">
              <a:latin typeface="Arial MT"/>
              <a:cs typeface="Arial MT"/>
            </a:endParaRPr>
          </a:p>
          <a:p>
            <a:pPr marL="12700" marR="281305">
              <a:lnSpc>
                <a:spcPct val="98900"/>
              </a:lnSpc>
              <a:spcBef>
                <a:spcPts val="20"/>
              </a:spcBef>
            </a:pPr>
            <a:r>
              <a:rPr sz="1400" spc="-35" dirty="0">
                <a:solidFill>
                  <a:srgbClr val="333333"/>
                </a:solidFill>
                <a:latin typeface="Arial MT"/>
                <a:cs typeface="Arial MT"/>
              </a:rPr>
              <a:t>Two </a:t>
            </a:r>
            <a:r>
              <a:rPr sz="1400" spc="-5" dirty="0">
                <a:solidFill>
                  <a:srgbClr val="333333"/>
                </a:solidFill>
                <a:latin typeface="Arial MT"/>
                <a:cs typeface="Arial MT"/>
              </a:rPr>
              <a:t>contrasting</a:t>
            </a:r>
            <a:r>
              <a:rPr sz="1400" dirty="0">
                <a:solidFill>
                  <a:srgbClr val="333333"/>
                </a:solidFill>
                <a:latin typeface="Arial MT"/>
                <a:cs typeface="Arial MT"/>
              </a:rPr>
              <a:t> </a:t>
            </a:r>
            <a:r>
              <a:rPr sz="1400" spc="-5" dirty="0">
                <a:solidFill>
                  <a:srgbClr val="333333"/>
                </a:solidFill>
                <a:latin typeface="Arial MT"/>
                <a:cs typeface="Arial MT"/>
              </a:rPr>
              <a:t>forms-The </a:t>
            </a:r>
            <a:r>
              <a:rPr sz="1400" dirty="0">
                <a:solidFill>
                  <a:srgbClr val="333333"/>
                </a:solidFill>
                <a:latin typeface="Arial MT"/>
                <a:cs typeface="Arial MT"/>
              </a:rPr>
              <a:t>base rectangular and top </a:t>
            </a:r>
            <a:r>
              <a:rPr sz="1400" spc="5" dirty="0">
                <a:solidFill>
                  <a:srgbClr val="333333"/>
                </a:solidFill>
                <a:latin typeface="Arial MT"/>
                <a:cs typeface="Arial MT"/>
              </a:rPr>
              <a:t> </a:t>
            </a:r>
            <a:r>
              <a:rPr sz="1400" dirty="0">
                <a:solidFill>
                  <a:srgbClr val="333333"/>
                </a:solidFill>
                <a:latin typeface="Arial MT"/>
                <a:cs typeface="Arial MT"/>
              </a:rPr>
              <a:t>circular</a:t>
            </a:r>
            <a:r>
              <a:rPr sz="1400" spc="-50" dirty="0">
                <a:solidFill>
                  <a:srgbClr val="333333"/>
                </a:solidFill>
                <a:latin typeface="Arial MT"/>
                <a:cs typeface="Arial MT"/>
              </a:rPr>
              <a:t> </a:t>
            </a:r>
            <a:r>
              <a:rPr sz="1400" spc="-5" dirty="0">
                <a:solidFill>
                  <a:srgbClr val="333333"/>
                </a:solidFill>
                <a:latin typeface="Arial MT"/>
                <a:cs typeface="Arial MT"/>
              </a:rPr>
              <a:t>mass</a:t>
            </a:r>
            <a:r>
              <a:rPr sz="1400" spc="-20" dirty="0">
                <a:solidFill>
                  <a:srgbClr val="333333"/>
                </a:solidFill>
                <a:latin typeface="Arial MT"/>
                <a:cs typeface="Arial MT"/>
              </a:rPr>
              <a:t> </a:t>
            </a:r>
            <a:r>
              <a:rPr sz="1400" dirty="0">
                <a:solidFill>
                  <a:srgbClr val="333333"/>
                </a:solidFill>
                <a:latin typeface="Arial MT"/>
                <a:cs typeface="Arial MT"/>
              </a:rPr>
              <a:t>are</a:t>
            </a:r>
            <a:r>
              <a:rPr sz="1400" spc="-25" dirty="0">
                <a:solidFill>
                  <a:srgbClr val="333333"/>
                </a:solidFill>
                <a:latin typeface="Arial MT"/>
                <a:cs typeface="Arial MT"/>
              </a:rPr>
              <a:t> </a:t>
            </a:r>
            <a:r>
              <a:rPr sz="1400" dirty="0">
                <a:solidFill>
                  <a:srgbClr val="333333"/>
                </a:solidFill>
                <a:latin typeface="Arial MT"/>
                <a:cs typeface="Arial MT"/>
              </a:rPr>
              <a:t>combined</a:t>
            </a:r>
            <a:r>
              <a:rPr sz="1400" spc="-45" dirty="0">
                <a:solidFill>
                  <a:srgbClr val="333333"/>
                </a:solidFill>
                <a:latin typeface="Arial MT"/>
                <a:cs typeface="Arial MT"/>
              </a:rPr>
              <a:t> </a:t>
            </a:r>
            <a:r>
              <a:rPr sz="1400" dirty="0">
                <a:solidFill>
                  <a:srgbClr val="333333"/>
                </a:solidFill>
                <a:latin typeface="Arial MT"/>
                <a:cs typeface="Arial MT"/>
              </a:rPr>
              <a:t>in</a:t>
            </a:r>
            <a:r>
              <a:rPr sz="1400" spc="-15" dirty="0">
                <a:solidFill>
                  <a:srgbClr val="333333"/>
                </a:solidFill>
                <a:latin typeface="Arial MT"/>
                <a:cs typeface="Arial MT"/>
              </a:rPr>
              <a:t> </a:t>
            </a:r>
            <a:r>
              <a:rPr sz="1400" dirty="0">
                <a:solidFill>
                  <a:srgbClr val="333333"/>
                </a:solidFill>
                <a:latin typeface="Arial MT"/>
                <a:cs typeface="Arial MT"/>
              </a:rPr>
              <a:t>single</a:t>
            </a:r>
            <a:r>
              <a:rPr sz="1400" spc="-25" dirty="0">
                <a:solidFill>
                  <a:srgbClr val="333333"/>
                </a:solidFill>
                <a:latin typeface="Arial MT"/>
                <a:cs typeface="Arial MT"/>
              </a:rPr>
              <a:t> </a:t>
            </a:r>
            <a:r>
              <a:rPr sz="1400" dirty="0">
                <a:solidFill>
                  <a:srgbClr val="333333"/>
                </a:solidFill>
                <a:latin typeface="Arial MT"/>
                <a:cs typeface="Arial MT"/>
              </a:rPr>
              <a:t>composition</a:t>
            </a:r>
            <a:r>
              <a:rPr sz="1400" spc="-45" dirty="0">
                <a:solidFill>
                  <a:srgbClr val="333333"/>
                </a:solidFill>
                <a:latin typeface="Arial MT"/>
                <a:cs typeface="Arial MT"/>
              </a:rPr>
              <a:t> </a:t>
            </a:r>
            <a:r>
              <a:rPr sz="1400" spc="-5" dirty="0">
                <a:solidFill>
                  <a:srgbClr val="333333"/>
                </a:solidFill>
                <a:latin typeface="Arial MT"/>
                <a:cs typeface="Arial MT"/>
              </a:rPr>
              <a:t>which </a:t>
            </a:r>
            <a:r>
              <a:rPr sz="1400" spc="-375" dirty="0">
                <a:solidFill>
                  <a:srgbClr val="333333"/>
                </a:solidFill>
                <a:latin typeface="Arial MT"/>
                <a:cs typeface="Arial MT"/>
              </a:rPr>
              <a:t> </a:t>
            </a:r>
            <a:r>
              <a:rPr sz="1400" dirty="0">
                <a:solidFill>
                  <a:srgbClr val="333333"/>
                </a:solidFill>
                <a:latin typeface="Arial MT"/>
                <a:cs typeface="Arial MT"/>
              </a:rPr>
              <a:t>together</a:t>
            </a:r>
            <a:r>
              <a:rPr sz="1400" spc="-50" dirty="0">
                <a:solidFill>
                  <a:srgbClr val="333333"/>
                </a:solidFill>
                <a:latin typeface="Arial MT"/>
                <a:cs typeface="Arial MT"/>
              </a:rPr>
              <a:t> </a:t>
            </a:r>
            <a:r>
              <a:rPr sz="1400" dirty="0">
                <a:solidFill>
                  <a:srgbClr val="333333"/>
                </a:solidFill>
                <a:latin typeface="Arial MT"/>
                <a:cs typeface="Arial MT"/>
              </a:rPr>
              <a:t>acts</a:t>
            </a:r>
            <a:r>
              <a:rPr sz="1400" spc="-30" dirty="0">
                <a:solidFill>
                  <a:srgbClr val="333333"/>
                </a:solidFill>
                <a:latin typeface="Arial MT"/>
                <a:cs typeface="Arial MT"/>
              </a:rPr>
              <a:t> </a:t>
            </a:r>
            <a:r>
              <a:rPr sz="1400" dirty="0">
                <a:solidFill>
                  <a:srgbClr val="333333"/>
                </a:solidFill>
                <a:latin typeface="Arial MT"/>
                <a:cs typeface="Arial MT"/>
              </a:rPr>
              <a:t>as</a:t>
            </a:r>
            <a:r>
              <a:rPr sz="1400" spc="-15" dirty="0">
                <a:solidFill>
                  <a:srgbClr val="333333"/>
                </a:solidFill>
                <a:latin typeface="Arial MT"/>
                <a:cs typeface="Arial MT"/>
              </a:rPr>
              <a:t> </a:t>
            </a:r>
            <a:r>
              <a:rPr sz="1400" dirty="0">
                <a:solidFill>
                  <a:srgbClr val="333333"/>
                </a:solidFill>
                <a:latin typeface="Arial MT"/>
                <a:cs typeface="Arial MT"/>
              </a:rPr>
              <a:t>unified</a:t>
            </a:r>
            <a:r>
              <a:rPr sz="1400" spc="-30" dirty="0">
                <a:solidFill>
                  <a:srgbClr val="333333"/>
                </a:solidFill>
                <a:latin typeface="Arial MT"/>
                <a:cs typeface="Arial MT"/>
              </a:rPr>
              <a:t> </a:t>
            </a:r>
            <a:r>
              <a:rPr sz="1400" spc="-5" dirty="0">
                <a:solidFill>
                  <a:srgbClr val="333333"/>
                </a:solidFill>
                <a:latin typeface="Arial MT"/>
                <a:cs typeface="Arial MT"/>
              </a:rPr>
              <a:t>composition.</a:t>
            </a:r>
            <a:endParaRPr sz="1400">
              <a:latin typeface="Arial MT"/>
              <a:cs typeface="Arial MT"/>
            </a:endParaRPr>
          </a:p>
        </p:txBody>
      </p:sp>
      <p:pic>
        <p:nvPicPr>
          <p:cNvPr id="4" name="object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5678423" y="551687"/>
            <a:ext cx="6513575" cy="3410712"/>
          </a:xfrm>
          <a:prstGeom prst="rect">
            <a:avLst/>
          </a:prstGeom>
        </p:spPr>
      </p:pic>
      <p:sp>
        <p:nvSpPr>
          <p:cNvPr id="5" name="object 5"/>
          <p:cNvSpPr txBox="1"/>
          <p:nvPr/>
        </p:nvSpPr>
        <p:spPr>
          <a:xfrm>
            <a:off x="5906515" y="4075557"/>
            <a:ext cx="5233035" cy="4527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dirty="0">
                <a:solidFill>
                  <a:srgbClr val="333333"/>
                </a:solidFill>
                <a:latin typeface="Arial MT"/>
                <a:cs typeface="Arial MT"/>
              </a:rPr>
              <a:t>Indian</a:t>
            </a:r>
            <a:r>
              <a:rPr sz="1400" spc="-35" dirty="0">
                <a:solidFill>
                  <a:srgbClr val="333333"/>
                </a:solidFill>
                <a:latin typeface="Arial MT"/>
                <a:cs typeface="Arial MT"/>
              </a:rPr>
              <a:t> </a:t>
            </a:r>
            <a:r>
              <a:rPr sz="1400" dirty="0">
                <a:solidFill>
                  <a:srgbClr val="333333"/>
                </a:solidFill>
                <a:latin typeface="Arial MT"/>
                <a:cs typeface="Arial MT"/>
              </a:rPr>
              <a:t>Instit</a:t>
            </a:r>
            <a:r>
              <a:rPr sz="1400" spc="-15" dirty="0">
                <a:solidFill>
                  <a:srgbClr val="333333"/>
                </a:solidFill>
                <a:latin typeface="Arial MT"/>
                <a:cs typeface="Arial MT"/>
              </a:rPr>
              <a:t>u</a:t>
            </a:r>
            <a:r>
              <a:rPr sz="1400" dirty="0">
                <a:solidFill>
                  <a:srgbClr val="333333"/>
                </a:solidFill>
                <a:latin typeface="Arial MT"/>
                <a:cs typeface="Arial MT"/>
              </a:rPr>
              <a:t>te</a:t>
            </a:r>
            <a:r>
              <a:rPr sz="1400" spc="-45" dirty="0">
                <a:solidFill>
                  <a:srgbClr val="333333"/>
                </a:solidFill>
                <a:latin typeface="Arial MT"/>
                <a:cs typeface="Arial MT"/>
              </a:rPr>
              <a:t> </a:t>
            </a:r>
            <a:r>
              <a:rPr sz="1400" dirty="0">
                <a:solidFill>
                  <a:srgbClr val="333333"/>
                </a:solidFill>
                <a:latin typeface="Arial MT"/>
                <a:cs typeface="Arial MT"/>
              </a:rPr>
              <a:t>of</a:t>
            </a:r>
            <a:r>
              <a:rPr sz="1400" spc="-15" dirty="0">
                <a:solidFill>
                  <a:srgbClr val="333333"/>
                </a:solidFill>
                <a:latin typeface="Arial MT"/>
                <a:cs typeface="Arial MT"/>
              </a:rPr>
              <a:t> </a:t>
            </a:r>
            <a:r>
              <a:rPr sz="1400" spc="-10" dirty="0">
                <a:solidFill>
                  <a:srgbClr val="333333"/>
                </a:solidFill>
                <a:latin typeface="Arial MT"/>
                <a:cs typeface="Arial MT"/>
              </a:rPr>
              <a:t>M</a:t>
            </a:r>
            <a:r>
              <a:rPr sz="1400" dirty="0">
                <a:solidFill>
                  <a:srgbClr val="333333"/>
                </a:solidFill>
                <a:latin typeface="Arial MT"/>
                <a:cs typeface="Arial MT"/>
              </a:rPr>
              <a:t>anage</a:t>
            </a:r>
            <a:r>
              <a:rPr sz="1400" spc="-10" dirty="0">
                <a:solidFill>
                  <a:srgbClr val="333333"/>
                </a:solidFill>
                <a:latin typeface="Arial MT"/>
                <a:cs typeface="Arial MT"/>
              </a:rPr>
              <a:t>m</a:t>
            </a:r>
            <a:r>
              <a:rPr sz="1400" dirty="0">
                <a:solidFill>
                  <a:srgbClr val="333333"/>
                </a:solidFill>
                <a:latin typeface="Arial MT"/>
                <a:cs typeface="Arial MT"/>
              </a:rPr>
              <a:t>ent</a:t>
            </a:r>
            <a:r>
              <a:rPr sz="1400" spc="-120" dirty="0">
                <a:solidFill>
                  <a:srgbClr val="333333"/>
                </a:solidFill>
                <a:latin typeface="Arial MT"/>
                <a:cs typeface="Arial MT"/>
              </a:rPr>
              <a:t> </a:t>
            </a:r>
            <a:r>
              <a:rPr sz="1400" dirty="0">
                <a:solidFill>
                  <a:srgbClr val="333333"/>
                </a:solidFill>
                <a:latin typeface="Arial MT"/>
                <a:cs typeface="Arial MT"/>
              </a:rPr>
              <a:t>Ah</a:t>
            </a:r>
            <a:r>
              <a:rPr sz="1400" spc="-10" dirty="0">
                <a:solidFill>
                  <a:srgbClr val="333333"/>
                </a:solidFill>
                <a:latin typeface="Arial MT"/>
                <a:cs typeface="Arial MT"/>
              </a:rPr>
              <a:t>m</a:t>
            </a:r>
            <a:r>
              <a:rPr sz="1400" dirty="0">
                <a:solidFill>
                  <a:srgbClr val="333333"/>
                </a:solidFill>
                <a:latin typeface="Arial MT"/>
                <a:cs typeface="Arial MT"/>
              </a:rPr>
              <a:t>edabad</a:t>
            </a:r>
            <a:r>
              <a:rPr sz="1400" spc="-45" dirty="0">
                <a:solidFill>
                  <a:srgbClr val="333333"/>
                </a:solidFill>
                <a:latin typeface="Arial MT"/>
                <a:cs typeface="Arial MT"/>
              </a:rPr>
              <a:t> </a:t>
            </a:r>
            <a:r>
              <a:rPr sz="1400" dirty="0">
                <a:solidFill>
                  <a:srgbClr val="333333"/>
                </a:solidFill>
                <a:latin typeface="Arial MT"/>
                <a:cs typeface="Arial MT"/>
              </a:rPr>
              <a:t>(II</a:t>
            </a:r>
            <a:r>
              <a:rPr sz="1400" spc="-10" dirty="0">
                <a:solidFill>
                  <a:srgbClr val="333333"/>
                </a:solidFill>
                <a:latin typeface="Arial MT"/>
                <a:cs typeface="Arial MT"/>
              </a:rPr>
              <a:t>M</a:t>
            </a:r>
            <a:r>
              <a:rPr sz="1400" dirty="0">
                <a:solidFill>
                  <a:srgbClr val="333333"/>
                </a:solidFill>
                <a:latin typeface="Arial MT"/>
                <a:cs typeface="Arial MT"/>
              </a:rPr>
              <a:t>A)</a:t>
            </a:r>
            <a:endParaRPr sz="1400">
              <a:latin typeface="Arial MT"/>
              <a:cs typeface="Arial MT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z="1400" dirty="0">
                <a:solidFill>
                  <a:srgbClr val="333333"/>
                </a:solidFill>
                <a:latin typeface="Arial MT"/>
                <a:cs typeface="Arial MT"/>
              </a:rPr>
              <a:t>Contrast</a:t>
            </a:r>
            <a:r>
              <a:rPr sz="1400" spc="-45" dirty="0">
                <a:solidFill>
                  <a:srgbClr val="333333"/>
                </a:solidFill>
                <a:latin typeface="Arial MT"/>
                <a:cs typeface="Arial MT"/>
              </a:rPr>
              <a:t> </a:t>
            </a:r>
            <a:r>
              <a:rPr sz="1400" dirty="0">
                <a:solidFill>
                  <a:srgbClr val="333333"/>
                </a:solidFill>
                <a:latin typeface="Arial MT"/>
                <a:cs typeface="Arial MT"/>
              </a:rPr>
              <a:t>in</a:t>
            </a:r>
            <a:r>
              <a:rPr sz="1400" spc="-10" dirty="0">
                <a:solidFill>
                  <a:srgbClr val="333333"/>
                </a:solidFill>
                <a:latin typeface="Arial MT"/>
                <a:cs typeface="Arial MT"/>
              </a:rPr>
              <a:t> </a:t>
            </a:r>
            <a:r>
              <a:rPr sz="1400" dirty="0">
                <a:solidFill>
                  <a:srgbClr val="333333"/>
                </a:solidFill>
                <a:latin typeface="Arial MT"/>
                <a:cs typeface="Arial MT"/>
              </a:rPr>
              <a:t>massing</a:t>
            </a:r>
            <a:r>
              <a:rPr sz="1400" spc="-45" dirty="0">
                <a:solidFill>
                  <a:srgbClr val="333333"/>
                </a:solidFill>
                <a:latin typeface="Arial MT"/>
                <a:cs typeface="Arial MT"/>
              </a:rPr>
              <a:t> </a:t>
            </a:r>
            <a:r>
              <a:rPr sz="1400" spc="-5" dirty="0">
                <a:solidFill>
                  <a:srgbClr val="333333"/>
                </a:solidFill>
                <a:latin typeface="Arial MT"/>
                <a:cs typeface="Arial MT"/>
              </a:rPr>
              <a:t>where</a:t>
            </a:r>
            <a:r>
              <a:rPr sz="1400" spc="-15" dirty="0">
                <a:solidFill>
                  <a:srgbClr val="333333"/>
                </a:solidFill>
                <a:latin typeface="Arial MT"/>
                <a:cs typeface="Arial MT"/>
              </a:rPr>
              <a:t> </a:t>
            </a:r>
            <a:r>
              <a:rPr sz="1400" dirty="0">
                <a:solidFill>
                  <a:srgbClr val="333333"/>
                </a:solidFill>
                <a:latin typeface="Arial MT"/>
                <a:cs typeface="Arial MT"/>
              </a:rPr>
              <a:t>solid</a:t>
            </a:r>
            <a:r>
              <a:rPr sz="1400" spc="-20" dirty="0">
                <a:solidFill>
                  <a:srgbClr val="333333"/>
                </a:solidFill>
                <a:latin typeface="Arial MT"/>
                <a:cs typeface="Arial MT"/>
              </a:rPr>
              <a:t> </a:t>
            </a:r>
            <a:r>
              <a:rPr sz="1400" dirty="0">
                <a:solidFill>
                  <a:srgbClr val="333333"/>
                </a:solidFill>
                <a:latin typeface="Arial MT"/>
                <a:cs typeface="Arial MT"/>
              </a:rPr>
              <a:t>and</a:t>
            </a:r>
            <a:r>
              <a:rPr sz="1400" spc="-20" dirty="0">
                <a:solidFill>
                  <a:srgbClr val="333333"/>
                </a:solidFill>
                <a:latin typeface="Arial MT"/>
                <a:cs typeface="Arial MT"/>
              </a:rPr>
              <a:t> </a:t>
            </a:r>
            <a:r>
              <a:rPr sz="1400" spc="-5" dirty="0">
                <a:solidFill>
                  <a:srgbClr val="333333"/>
                </a:solidFill>
                <a:latin typeface="Arial MT"/>
                <a:cs typeface="Arial MT"/>
              </a:rPr>
              <a:t>void </a:t>
            </a:r>
            <a:r>
              <a:rPr sz="1400" dirty="0">
                <a:solidFill>
                  <a:srgbClr val="333333"/>
                </a:solidFill>
                <a:latin typeface="Arial MT"/>
                <a:cs typeface="Arial MT"/>
              </a:rPr>
              <a:t>is</a:t>
            </a:r>
            <a:r>
              <a:rPr sz="1400" spc="-5" dirty="0">
                <a:solidFill>
                  <a:srgbClr val="333333"/>
                </a:solidFill>
                <a:latin typeface="Arial MT"/>
                <a:cs typeface="Arial MT"/>
              </a:rPr>
              <a:t> well</a:t>
            </a:r>
            <a:r>
              <a:rPr sz="1400" spc="5" dirty="0">
                <a:solidFill>
                  <a:srgbClr val="333333"/>
                </a:solidFill>
                <a:latin typeface="Arial MT"/>
                <a:cs typeface="Arial MT"/>
              </a:rPr>
              <a:t> </a:t>
            </a:r>
            <a:r>
              <a:rPr sz="1400" dirty="0">
                <a:solidFill>
                  <a:srgbClr val="333333"/>
                </a:solidFill>
                <a:latin typeface="Arial MT"/>
                <a:cs typeface="Arial MT"/>
              </a:rPr>
              <a:t>balance</a:t>
            </a:r>
            <a:r>
              <a:rPr sz="1400" spc="-35" dirty="0">
                <a:solidFill>
                  <a:srgbClr val="333333"/>
                </a:solidFill>
                <a:latin typeface="Arial MT"/>
                <a:cs typeface="Arial MT"/>
              </a:rPr>
              <a:t> </a:t>
            </a:r>
            <a:r>
              <a:rPr sz="1400" dirty="0">
                <a:solidFill>
                  <a:srgbClr val="333333"/>
                </a:solidFill>
                <a:latin typeface="Arial MT"/>
                <a:cs typeface="Arial MT"/>
              </a:rPr>
              <a:t>in</a:t>
            </a:r>
            <a:r>
              <a:rPr sz="1400" spc="-10" dirty="0">
                <a:solidFill>
                  <a:srgbClr val="333333"/>
                </a:solidFill>
                <a:latin typeface="Arial MT"/>
                <a:cs typeface="Arial MT"/>
              </a:rPr>
              <a:t> </a:t>
            </a:r>
            <a:r>
              <a:rPr sz="1400" dirty="0">
                <a:solidFill>
                  <a:srgbClr val="333333"/>
                </a:solidFill>
                <a:latin typeface="Arial MT"/>
                <a:cs typeface="Arial MT"/>
              </a:rPr>
              <a:t>facade</a:t>
            </a:r>
            <a:endParaRPr sz="1400">
              <a:latin typeface="Arial MT"/>
              <a:cs typeface="Arial MT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536191" y="73152"/>
            <a:ext cx="8979408" cy="6313932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152144" y="0"/>
            <a:ext cx="9034272" cy="6422136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Retrospect">
  <a:themeElements>
    <a:clrScheme name="Retrospect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Retrospect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3</TotalTime>
  <Words>2326</Words>
  <Application>Microsoft Office PowerPoint</Application>
  <PresentationFormat>Widescreen</PresentationFormat>
  <Paragraphs>250</Paragraphs>
  <Slides>46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46</vt:i4>
      </vt:variant>
    </vt:vector>
  </HeadingPairs>
  <TitlesOfParts>
    <vt:vector size="52" baseType="lpstr">
      <vt:lpstr>Arial MT</vt:lpstr>
      <vt:lpstr>Calibri</vt:lpstr>
      <vt:lpstr>Calibri Light</vt:lpstr>
      <vt:lpstr>Century Gothic</vt:lpstr>
      <vt:lpstr>Tahoma</vt:lpstr>
      <vt:lpstr>Retrospect</vt:lpstr>
      <vt:lpstr>PowerPoint Presentation</vt:lpstr>
      <vt:lpstr>Principles of Composition</vt:lpstr>
      <vt:lpstr>Contrast</vt:lpstr>
      <vt:lpstr>Contrast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Balance</vt:lpstr>
      <vt:lpstr>PowerPoint Presentation</vt:lpstr>
      <vt:lpstr>Symmetrical Balance (formal/passive) :</vt:lpstr>
      <vt:lpstr>Asymmetrical Balance</vt:lpstr>
      <vt:lpstr>Radial balance:</vt:lpstr>
      <vt:lpstr>PowerPoint Presentation</vt:lpstr>
      <vt:lpstr>Harmony</vt:lpstr>
      <vt:lpstr>Harmony</vt:lpstr>
      <vt:lpstr>PowerPoint Presentation</vt:lpstr>
      <vt:lpstr>Vitality</vt:lpstr>
      <vt:lpstr>PowerPoint Presentation</vt:lpstr>
      <vt:lpstr>PowerPoint Presentation</vt:lpstr>
      <vt:lpstr>PowerPoint Presentation</vt:lpstr>
      <vt:lpstr>REPOSE</vt:lpstr>
      <vt:lpstr>PowerPoint Presentation</vt:lpstr>
      <vt:lpstr>PowerPoint Presentation</vt:lpstr>
      <vt:lpstr>Restraint</vt:lpstr>
      <vt:lpstr>PowerPoint Presentation</vt:lpstr>
      <vt:lpstr>PowerPoint Presentation</vt:lpstr>
      <vt:lpstr>PowerPoint Presentation</vt:lpstr>
      <vt:lpstr>Accentuation/Emphasis</vt:lpstr>
      <vt:lpstr>PowerPoint Presentation</vt:lpstr>
      <vt:lpstr>PowerPoint Presentation</vt:lpstr>
      <vt:lpstr>Strength</vt:lpstr>
      <vt:lpstr>PowerPoint Presentation</vt:lpstr>
      <vt:lpstr>PowerPoint Presentation</vt:lpstr>
      <vt:lpstr>Definition</vt:lpstr>
      <vt:lpstr>PowerPoint Presentation</vt:lpstr>
      <vt:lpstr>Hierarchy</vt:lpstr>
      <vt:lpstr>Hierarchy</vt:lpstr>
      <vt:lpstr>Hierarchy is created by sequential  arrangement of shape, colour,  patter and position of the central  atrium</vt:lpstr>
      <vt:lpstr>PowerPoint Presentation</vt:lpstr>
      <vt:lpstr>PowerPoint Presentation</vt:lpstr>
      <vt:lpstr>Hierarchy by Shape</vt:lpstr>
      <vt:lpstr>Thank You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anuho</dc:creator>
  <cp:lastModifiedBy>manish singh</cp:lastModifiedBy>
  <cp:revision>1</cp:revision>
  <dcterms:created xsi:type="dcterms:W3CDTF">2022-09-08T06:31:22Z</dcterms:created>
  <dcterms:modified xsi:type="dcterms:W3CDTF">2022-09-08T06:38:44Z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2018-03-16T00:00:00Z</vt:filetime>
  </property>
  <property fmtid="{D5CDD505-2E9C-101B-9397-08002B2CF9AE}" pid="3" name="Creator">
    <vt:lpwstr>Microsoft® PowerPoint® 2016</vt:lpwstr>
  </property>
  <property fmtid="{D5CDD505-2E9C-101B-9397-08002B2CF9AE}" pid="4" name="LastSaved">
    <vt:filetime>2022-09-08T00:00:00Z</vt:filetime>
  </property>
</Properties>
</file>