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56" r:id="rId3"/>
    <p:sldId id="265" r:id="rId4"/>
    <p:sldId id="258" r:id="rId5"/>
    <p:sldId id="267" r:id="rId6"/>
    <p:sldId id="257" r:id="rId7"/>
    <p:sldId id="260" r:id="rId8"/>
    <p:sldId id="262" r:id="rId9"/>
    <p:sldId id="264" r:id="rId10"/>
    <p:sldId id="269" r:id="rId11"/>
    <p:sldId id="270" r:id="rId12"/>
    <p:sldId id="271"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3300"/>
    <a:srgbClr val="000099"/>
    <a:srgbClr val="FF0000"/>
    <a:srgbClr val="CCCC00"/>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CD98-C030-438C-8A6C-7A2F284C1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4D5294D-F3BC-4B2A-AFCC-0211F4609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505781-AF1A-4DB2-AB4C-EC0B2BFC070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28A39B4-DA04-4945-8D3E-12E1CF4497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D5A4275-B4D7-45CE-B14D-942FD63F4F21}"/>
              </a:ext>
            </a:extLst>
          </p:cNvPr>
          <p:cNvSpPr>
            <a:spLocks noGrp="1"/>
          </p:cNvSpPr>
          <p:nvPr>
            <p:ph type="sldNum" sz="quarter" idx="12"/>
          </p:nvPr>
        </p:nvSpPr>
        <p:spPr/>
        <p:txBody>
          <a:bodyPr/>
          <a:lstStyle/>
          <a:p>
            <a:fld id="{90651728-277A-4693-89A2-3DBBE2AB7816}" type="slidenum">
              <a:rPr lang="en-US" altLang="en-US" smtClean="0"/>
              <a:pPr/>
              <a:t>‹#›</a:t>
            </a:fld>
            <a:endParaRPr lang="en-US" altLang="en-US"/>
          </a:p>
        </p:txBody>
      </p:sp>
    </p:spTree>
    <p:extLst>
      <p:ext uri="{BB962C8B-B14F-4D97-AF65-F5344CB8AC3E}">
        <p14:creationId xmlns:p14="http://schemas.microsoft.com/office/powerpoint/2010/main" val="63784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1CE8-CA32-480D-A20A-A042CF3BF1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FD1720-EE63-4FEE-99CA-4AE1DF626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83F2DE-EE62-43BF-972D-396F5562445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347196A-63C3-453A-8326-69DF90E6F48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F49EF4E-26B9-4250-98FD-58BC245A60F8}"/>
              </a:ext>
            </a:extLst>
          </p:cNvPr>
          <p:cNvSpPr>
            <a:spLocks noGrp="1"/>
          </p:cNvSpPr>
          <p:nvPr>
            <p:ph type="sldNum" sz="quarter" idx="12"/>
          </p:nvPr>
        </p:nvSpPr>
        <p:spPr/>
        <p:txBody>
          <a:bodyPr/>
          <a:lstStyle/>
          <a:p>
            <a:fld id="{860DDBA0-C3A6-4057-8834-63D573FE409A}" type="slidenum">
              <a:rPr lang="en-US" altLang="en-US" smtClean="0"/>
              <a:pPr/>
              <a:t>‹#›</a:t>
            </a:fld>
            <a:endParaRPr lang="en-US" altLang="en-US"/>
          </a:p>
        </p:txBody>
      </p:sp>
    </p:spTree>
    <p:extLst>
      <p:ext uri="{BB962C8B-B14F-4D97-AF65-F5344CB8AC3E}">
        <p14:creationId xmlns:p14="http://schemas.microsoft.com/office/powerpoint/2010/main" val="152431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CFF6E-6D77-4C4A-A8A3-60E5BE6EAA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995384-D3F5-4D10-B4B9-10CAD61815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D53FA-FC74-4840-81DE-72457B8F88A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0A93D53-9A51-4192-A7AF-08048D6986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C91665-DE42-421C-8A6A-795CCD8BD8E7}"/>
              </a:ext>
            </a:extLst>
          </p:cNvPr>
          <p:cNvSpPr>
            <a:spLocks noGrp="1"/>
          </p:cNvSpPr>
          <p:nvPr>
            <p:ph type="sldNum" sz="quarter" idx="12"/>
          </p:nvPr>
        </p:nvSpPr>
        <p:spPr/>
        <p:txBody>
          <a:bodyPr/>
          <a:lstStyle/>
          <a:p>
            <a:fld id="{2AB38ED8-4740-41B0-94F2-B239F0693857}" type="slidenum">
              <a:rPr lang="en-US" altLang="en-US" smtClean="0"/>
              <a:pPr/>
              <a:t>‹#›</a:t>
            </a:fld>
            <a:endParaRPr lang="en-US" altLang="en-US"/>
          </a:p>
        </p:txBody>
      </p:sp>
    </p:spTree>
    <p:extLst>
      <p:ext uri="{BB962C8B-B14F-4D97-AF65-F5344CB8AC3E}">
        <p14:creationId xmlns:p14="http://schemas.microsoft.com/office/powerpoint/2010/main" val="20378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4DC4-65B6-44E7-8DD5-A8B87F66F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8133FB-A5BB-4432-9867-E1813B7B0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695086-FABC-4F4E-8749-0944659751D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EF19151-BF19-4D03-820A-EA24FD2AE33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F5B5C00-B4E6-4E2F-B987-EFE12CE032CD}"/>
              </a:ext>
            </a:extLst>
          </p:cNvPr>
          <p:cNvSpPr>
            <a:spLocks noGrp="1"/>
          </p:cNvSpPr>
          <p:nvPr>
            <p:ph type="sldNum" sz="quarter" idx="12"/>
          </p:nvPr>
        </p:nvSpPr>
        <p:spPr/>
        <p:txBody>
          <a:bodyPr/>
          <a:lstStyle/>
          <a:p>
            <a:fld id="{2C5FF1CA-9650-4F64-951C-095F7FE7AF7B}" type="slidenum">
              <a:rPr lang="en-US" altLang="en-US" smtClean="0"/>
              <a:pPr/>
              <a:t>‹#›</a:t>
            </a:fld>
            <a:endParaRPr lang="en-US" altLang="en-US"/>
          </a:p>
        </p:txBody>
      </p:sp>
    </p:spTree>
    <p:extLst>
      <p:ext uri="{BB962C8B-B14F-4D97-AF65-F5344CB8AC3E}">
        <p14:creationId xmlns:p14="http://schemas.microsoft.com/office/powerpoint/2010/main" val="225919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D3-12B5-4D35-9742-871649A780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0A844B-3390-4BBF-B5D3-2A83BFEFC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D96B-B817-4F2F-91B8-DF2D61B2A5F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5E5EA96-9F5C-4A2B-9DBA-1D196287262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1D73966-E7CF-4BE4-83E8-A49D2969ED7A}"/>
              </a:ext>
            </a:extLst>
          </p:cNvPr>
          <p:cNvSpPr>
            <a:spLocks noGrp="1"/>
          </p:cNvSpPr>
          <p:nvPr>
            <p:ph type="sldNum" sz="quarter" idx="12"/>
          </p:nvPr>
        </p:nvSpPr>
        <p:spPr/>
        <p:txBody>
          <a:bodyPr/>
          <a:lstStyle/>
          <a:p>
            <a:fld id="{AF6E00F8-E651-45BD-9360-C6B52314A1EE}" type="slidenum">
              <a:rPr lang="en-US" altLang="en-US" smtClean="0"/>
              <a:pPr/>
              <a:t>‹#›</a:t>
            </a:fld>
            <a:endParaRPr lang="en-US" altLang="en-US"/>
          </a:p>
        </p:txBody>
      </p:sp>
    </p:spTree>
    <p:extLst>
      <p:ext uri="{BB962C8B-B14F-4D97-AF65-F5344CB8AC3E}">
        <p14:creationId xmlns:p14="http://schemas.microsoft.com/office/powerpoint/2010/main" val="39160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36F-326A-4462-8F69-F6ABAD934A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75A3FE-536E-439D-8C16-2F6B091F87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E1F41E-8D30-4A0A-97D8-90BC1DB569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94DC79-F567-4EC9-97AC-04168D34BCA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63621D3-7CFE-4A41-8492-7EA219DB4C0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2E711E2-9D73-45F0-AC80-D99CE0FE8857}"/>
              </a:ext>
            </a:extLst>
          </p:cNvPr>
          <p:cNvSpPr>
            <a:spLocks noGrp="1"/>
          </p:cNvSpPr>
          <p:nvPr>
            <p:ph type="sldNum" sz="quarter" idx="12"/>
          </p:nvPr>
        </p:nvSpPr>
        <p:spPr/>
        <p:txBody>
          <a:bodyPr/>
          <a:lstStyle/>
          <a:p>
            <a:fld id="{E9CB3407-169E-4F79-A3E5-2390350CBAF7}" type="slidenum">
              <a:rPr lang="en-US" altLang="en-US" smtClean="0"/>
              <a:pPr/>
              <a:t>‹#›</a:t>
            </a:fld>
            <a:endParaRPr lang="en-US" altLang="en-US"/>
          </a:p>
        </p:txBody>
      </p:sp>
    </p:spTree>
    <p:extLst>
      <p:ext uri="{BB962C8B-B14F-4D97-AF65-F5344CB8AC3E}">
        <p14:creationId xmlns:p14="http://schemas.microsoft.com/office/powerpoint/2010/main" val="175853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7ED7-0BFF-46EB-B25C-AED4FA6FED9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9EE271-B4BC-46DC-90CD-6F33D47DC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29E7-2648-482E-AE02-E91204370D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06D42-ED58-4155-BA41-D6AA47258D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947F-641F-4342-9D7B-CCCB75D0334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065CAB5-B625-48F4-AC3B-D7589852B805}"/>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5CA8D65-9E46-456F-A7F8-1C67ABD271E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58CE37A-5DD5-4ADB-9208-83D86CEEA7A8}"/>
              </a:ext>
            </a:extLst>
          </p:cNvPr>
          <p:cNvSpPr>
            <a:spLocks noGrp="1"/>
          </p:cNvSpPr>
          <p:nvPr>
            <p:ph type="sldNum" sz="quarter" idx="12"/>
          </p:nvPr>
        </p:nvSpPr>
        <p:spPr/>
        <p:txBody>
          <a:bodyPr/>
          <a:lstStyle/>
          <a:p>
            <a:fld id="{5E3E0C91-53C2-495C-B92C-960A28E80D24}" type="slidenum">
              <a:rPr lang="en-US" altLang="en-US" smtClean="0"/>
              <a:pPr/>
              <a:t>‹#›</a:t>
            </a:fld>
            <a:endParaRPr lang="en-US" altLang="en-US"/>
          </a:p>
        </p:txBody>
      </p:sp>
    </p:spTree>
    <p:extLst>
      <p:ext uri="{BB962C8B-B14F-4D97-AF65-F5344CB8AC3E}">
        <p14:creationId xmlns:p14="http://schemas.microsoft.com/office/powerpoint/2010/main" val="58477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F40B-F612-4AF1-B5C9-7AE3E3A9BE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D913C5-D625-4D45-968C-262DFEA17FB3}"/>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1DB9EE3F-743B-49E7-8FD4-AC6B7D676D5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498F706-640D-4B04-B4F2-276145A8B352}"/>
              </a:ext>
            </a:extLst>
          </p:cNvPr>
          <p:cNvSpPr>
            <a:spLocks noGrp="1"/>
          </p:cNvSpPr>
          <p:nvPr>
            <p:ph type="sldNum" sz="quarter" idx="12"/>
          </p:nvPr>
        </p:nvSpPr>
        <p:spPr/>
        <p:txBody>
          <a:bodyPr/>
          <a:lstStyle/>
          <a:p>
            <a:fld id="{71C907F3-0C7B-4788-BCF7-09D511F026D9}" type="slidenum">
              <a:rPr lang="en-US" altLang="en-US" smtClean="0"/>
              <a:pPr/>
              <a:t>‹#›</a:t>
            </a:fld>
            <a:endParaRPr lang="en-US" altLang="en-US"/>
          </a:p>
        </p:txBody>
      </p:sp>
    </p:spTree>
    <p:extLst>
      <p:ext uri="{BB962C8B-B14F-4D97-AF65-F5344CB8AC3E}">
        <p14:creationId xmlns:p14="http://schemas.microsoft.com/office/powerpoint/2010/main" val="42061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4146-7219-422B-A3B9-EE017F77256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1ACBC10C-C5F1-477A-9934-665465AD430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064DC42-7D6B-4052-944B-25162AA25F01}"/>
              </a:ext>
            </a:extLst>
          </p:cNvPr>
          <p:cNvSpPr>
            <a:spLocks noGrp="1"/>
          </p:cNvSpPr>
          <p:nvPr>
            <p:ph type="sldNum" sz="quarter" idx="12"/>
          </p:nvPr>
        </p:nvSpPr>
        <p:spPr/>
        <p:txBody>
          <a:bodyPr/>
          <a:lstStyle/>
          <a:p>
            <a:fld id="{49B0B38B-38E3-4673-B942-EEA8DCFC0EBC}" type="slidenum">
              <a:rPr lang="en-US" altLang="en-US" smtClean="0"/>
              <a:pPr/>
              <a:t>‹#›</a:t>
            </a:fld>
            <a:endParaRPr lang="en-US" altLang="en-US"/>
          </a:p>
        </p:txBody>
      </p:sp>
    </p:spTree>
    <p:extLst>
      <p:ext uri="{BB962C8B-B14F-4D97-AF65-F5344CB8AC3E}">
        <p14:creationId xmlns:p14="http://schemas.microsoft.com/office/powerpoint/2010/main" val="153693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7B68-05BD-458B-90DC-8BCA3E6AD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871592-6281-4B19-AABA-0D79A3171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899705-E97C-4D5D-8F60-366F0223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EDB2-B6FE-45F7-99CF-F5DDFE5C4FD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1C4FDA9-1117-4F1F-84DB-22DF42DAF64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71B747A-7BCD-459F-97BA-6BCB14FB6988}"/>
              </a:ext>
            </a:extLst>
          </p:cNvPr>
          <p:cNvSpPr>
            <a:spLocks noGrp="1"/>
          </p:cNvSpPr>
          <p:nvPr>
            <p:ph type="sldNum" sz="quarter" idx="12"/>
          </p:nvPr>
        </p:nvSpPr>
        <p:spPr/>
        <p:txBody>
          <a:bodyPr/>
          <a:lstStyle/>
          <a:p>
            <a:fld id="{87EF04B0-DAA4-4018-AE9B-CB822856A6C7}" type="slidenum">
              <a:rPr lang="en-US" altLang="en-US" smtClean="0"/>
              <a:pPr/>
              <a:t>‹#›</a:t>
            </a:fld>
            <a:endParaRPr lang="en-US" altLang="en-US"/>
          </a:p>
        </p:txBody>
      </p:sp>
    </p:spTree>
    <p:extLst>
      <p:ext uri="{BB962C8B-B14F-4D97-AF65-F5344CB8AC3E}">
        <p14:creationId xmlns:p14="http://schemas.microsoft.com/office/powerpoint/2010/main" val="268454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DE3B-CA0B-4020-A020-E27E3EC1B6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2529E9-3917-46AB-9973-2752C963B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176DFB85-D12D-43EB-B3C8-2A32A95EF6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33A881-08CE-4DD9-BE65-2AF6F43D075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C738D5B-9D1B-44A6-A3C8-22E29E91D49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E017F95-9176-4F93-BF0C-3214701A7DAB}"/>
              </a:ext>
            </a:extLst>
          </p:cNvPr>
          <p:cNvSpPr>
            <a:spLocks noGrp="1"/>
          </p:cNvSpPr>
          <p:nvPr>
            <p:ph type="sldNum" sz="quarter" idx="12"/>
          </p:nvPr>
        </p:nvSpPr>
        <p:spPr/>
        <p:txBody>
          <a:bodyPr/>
          <a:lstStyle/>
          <a:p>
            <a:fld id="{AFA845A0-6568-4A0A-A76F-968C19D1A582}" type="slidenum">
              <a:rPr lang="en-US" altLang="en-US" smtClean="0"/>
              <a:pPr/>
              <a:t>‹#›</a:t>
            </a:fld>
            <a:endParaRPr lang="en-US" altLang="en-US"/>
          </a:p>
        </p:txBody>
      </p:sp>
    </p:spTree>
    <p:extLst>
      <p:ext uri="{BB962C8B-B14F-4D97-AF65-F5344CB8AC3E}">
        <p14:creationId xmlns:p14="http://schemas.microsoft.com/office/powerpoint/2010/main" val="42142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12BF2-931F-4C02-9C59-E16C64DEAA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3164F0-3802-4685-900A-585D07651B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AD971-7CFA-4212-BE9F-CE0CBE8F53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2D9A36FC-E4D6-4ECA-8CBD-FF8C74E28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74A35B-F52C-40F3-92BE-35A9AC1FB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640F5C-8020-4C5C-A3A2-CCAAB90C39DC}" type="slidenum">
              <a:rPr lang="en-US" altLang="en-US" smtClean="0"/>
              <a:pPr/>
              <a:t>‹#›</a:t>
            </a:fld>
            <a:endParaRPr lang="en-US" altLang="en-US"/>
          </a:p>
        </p:txBody>
      </p:sp>
    </p:spTree>
    <p:extLst>
      <p:ext uri="{BB962C8B-B14F-4D97-AF65-F5344CB8AC3E}">
        <p14:creationId xmlns:p14="http://schemas.microsoft.com/office/powerpoint/2010/main" val="4066176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FC15F3-8990-4472-8BE0-7EA911799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9660" y="0"/>
            <a:ext cx="1624340" cy="1937809"/>
          </a:xfrm>
          <a:prstGeom prst="rect">
            <a:avLst/>
          </a:prstGeom>
        </p:spPr>
      </p:pic>
      <p:sp>
        <p:nvSpPr>
          <p:cNvPr id="3" name="Title 1">
            <a:extLst>
              <a:ext uri="{FF2B5EF4-FFF2-40B4-BE49-F238E27FC236}">
                <a16:creationId xmlns:a16="http://schemas.microsoft.com/office/drawing/2014/main" id="{C2DDE7EE-F8A6-4907-B8B9-4B3D353DA577}"/>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Indus Valley Civilization(2500-1900)</a:t>
            </a:r>
            <a:r>
              <a:rPr lang="en-US" sz="2667" spc="-107" dirty="0" err="1"/>
              <a:t>bc</a:t>
            </a:r>
            <a:endParaRPr lang="en-US" sz="2667" spc="-107" dirty="0"/>
          </a:p>
          <a:p>
            <a:r>
              <a:rPr lang="en-IN" sz="2667" u="sng" dirty="0"/>
              <a:t>Presented by</a:t>
            </a:r>
            <a:r>
              <a:rPr lang="en-IN" sz="2667" dirty="0"/>
              <a:t>: Fazlur Rahman</a:t>
            </a:r>
          </a:p>
        </p:txBody>
      </p:sp>
    </p:spTree>
    <p:extLst>
      <p:ext uri="{BB962C8B-B14F-4D97-AF65-F5344CB8AC3E}">
        <p14:creationId xmlns:p14="http://schemas.microsoft.com/office/powerpoint/2010/main" val="429316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lanning history and theory 4">
            <a:extLst>
              <a:ext uri="{FF2B5EF4-FFF2-40B4-BE49-F238E27FC236}">
                <a16:creationId xmlns:a16="http://schemas.microsoft.com/office/drawing/2014/main" id="{40E82C22-3E71-4BD4-A9EE-D857C72C13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a:extLst>
              <a:ext uri="{FF2B5EF4-FFF2-40B4-BE49-F238E27FC236}">
                <a16:creationId xmlns:a16="http://schemas.microsoft.com/office/drawing/2014/main" id="{1C841814-AAD7-4971-A35B-3F0C19B01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00063"/>
            <a:ext cx="57912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a:extLst>
              <a:ext uri="{FF2B5EF4-FFF2-40B4-BE49-F238E27FC236}">
                <a16:creationId xmlns:a16="http://schemas.microsoft.com/office/drawing/2014/main" id="{7FB72A22-D6F5-4323-AAA0-AAF58E8355FC}"/>
              </a:ext>
            </a:extLst>
          </p:cNvPr>
          <p:cNvSpPr txBox="1">
            <a:spLocks noChangeArrowheads="1"/>
          </p:cNvSpPr>
          <p:nvPr/>
        </p:nvSpPr>
        <p:spPr bwMode="auto">
          <a:xfrm>
            <a:off x="609600" y="4719638"/>
            <a:ext cx="85344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Ø"/>
            </a:pPr>
            <a:r>
              <a:rPr lang="en-US" altLang="en-US" sz="1600"/>
              <a:t>Recognition of economic relationships between cities and their hinterlands</a:t>
            </a:r>
          </a:p>
          <a:p>
            <a:pPr eaLnBrk="1" hangingPunct="1">
              <a:spcBef>
                <a:spcPct val="50000"/>
              </a:spcBef>
              <a:buClr>
                <a:srgbClr val="FF6600"/>
              </a:buClr>
              <a:buFont typeface="Wingdings" panose="05000000000000000000" pitchFamily="2" charset="2"/>
              <a:buChar char="Ø"/>
            </a:pPr>
            <a:r>
              <a:rPr lang="en-US" altLang="en-US" sz="1600"/>
              <a:t>Central place exists to provide goods and services to the sorrounding population. City acts as a distribution centre.</a:t>
            </a:r>
          </a:p>
          <a:p>
            <a:pPr eaLnBrk="1" hangingPunct="1">
              <a:spcBef>
                <a:spcPct val="50000"/>
              </a:spcBef>
              <a:buClr>
                <a:srgbClr val="FF6600"/>
              </a:buClr>
              <a:buFont typeface="Wingdings" panose="05000000000000000000" pitchFamily="2" charset="2"/>
              <a:buChar char="Ø"/>
            </a:pPr>
            <a:r>
              <a:rPr lang="en-US" altLang="en-US" sz="1600"/>
              <a:t>There are 5 sizes of communities regional capital, city, town, village, hamlet.</a:t>
            </a:r>
          </a:p>
          <a:p>
            <a:pPr eaLnBrk="1" hangingPunct="1">
              <a:spcBef>
                <a:spcPct val="50000"/>
              </a:spcBef>
              <a:buClr>
                <a:srgbClr val="FF6600"/>
              </a:buClr>
              <a:buFont typeface="Wingdings" panose="05000000000000000000" pitchFamily="2" charset="2"/>
              <a:buChar char="Ø"/>
            </a:pPr>
            <a:r>
              <a:rPr lang="en-US" altLang="en-US" sz="1600"/>
              <a:t>Often small hamlets in rural areas act as main centres for commercial activities.</a:t>
            </a:r>
          </a:p>
        </p:txBody>
      </p:sp>
      <p:sp>
        <p:nvSpPr>
          <p:cNvPr id="11269" name="Text Box 8">
            <a:extLst>
              <a:ext uri="{FF2B5EF4-FFF2-40B4-BE49-F238E27FC236}">
                <a16:creationId xmlns:a16="http://schemas.microsoft.com/office/drawing/2014/main" id="{43733099-01D8-4089-99C3-99FE60DAFDE3}"/>
              </a:ext>
            </a:extLst>
          </p:cNvPr>
          <p:cNvSpPr txBox="1">
            <a:spLocks noChangeArrowheads="1"/>
          </p:cNvSpPr>
          <p:nvPr/>
        </p:nvSpPr>
        <p:spPr bwMode="auto">
          <a:xfrm>
            <a:off x="5105400" y="43434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ahoma" panose="020B0604030504040204" pitchFamily="34" charset="0"/>
              </a:rPr>
              <a:t>Walter christaller 1933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lanning history and theory 4">
            <a:extLst>
              <a:ext uri="{FF2B5EF4-FFF2-40B4-BE49-F238E27FC236}">
                <a16:creationId xmlns:a16="http://schemas.microsoft.com/office/drawing/2014/main" id="{759C381D-2444-49A2-A6C4-C86C685E0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32"/>
          <a:stretch/>
        </p:blipFill>
        <p:spPr bwMode="auto">
          <a:xfrm>
            <a:off x="0" y="0"/>
            <a:ext cx="9144000"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a:extLst>
              <a:ext uri="{FF2B5EF4-FFF2-40B4-BE49-F238E27FC236}">
                <a16:creationId xmlns:a16="http://schemas.microsoft.com/office/drawing/2014/main" id="{31DCD019-2683-44F5-B4A0-A819139FA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50863"/>
            <a:ext cx="4640262"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a:extLst>
              <a:ext uri="{FF2B5EF4-FFF2-40B4-BE49-F238E27FC236}">
                <a16:creationId xmlns:a16="http://schemas.microsoft.com/office/drawing/2014/main" id="{02978084-ADA7-428B-BDD3-0974C2CFD3EA}"/>
              </a:ext>
            </a:extLst>
          </p:cNvPr>
          <p:cNvSpPr txBox="1">
            <a:spLocks noChangeArrowheads="1"/>
          </p:cNvSpPr>
          <p:nvPr/>
        </p:nvSpPr>
        <p:spPr bwMode="auto">
          <a:xfrm>
            <a:off x="1447800" y="5927725"/>
            <a:ext cx="464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663300"/>
                </a:solidFill>
                <a:latin typeface="Verdana" panose="020B0604030504040204" pitchFamily="34" charset="0"/>
              </a:rPr>
              <a:t>Core periphery theory</a:t>
            </a:r>
          </a:p>
        </p:txBody>
      </p:sp>
      <p:pic>
        <p:nvPicPr>
          <p:cNvPr id="12293" name="Picture 8">
            <a:extLst>
              <a:ext uri="{FF2B5EF4-FFF2-40B4-BE49-F238E27FC236}">
                <a16:creationId xmlns:a16="http://schemas.microsoft.com/office/drawing/2014/main" id="{FD784B17-9BA5-41A0-B191-C02A1002A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171700"/>
            <a:ext cx="3886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planning history and theory 4">
            <a:extLst>
              <a:ext uri="{FF2B5EF4-FFF2-40B4-BE49-F238E27FC236}">
                <a16:creationId xmlns:a16="http://schemas.microsoft.com/office/drawing/2014/main" id="{E3C32C21-EE26-453C-9B19-805063DE9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89"/>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a:extLst>
              <a:ext uri="{FF2B5EF4-FFF2-40B4-BE49-F238E27FC236}">
                <a16:creationId xmlns:a16="http://schemas.microsoft.com/office/drawing/2014/main" id="{9F3C52F6-E160-43C9-AD49-481C72F97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48768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a:extLst>
              <a:ext uri="{FF2B5EF4-FFF2-40B4-BE49-F238E27FC236}">
                <a16:creationId xmlns:a16="http://schemas.microsoft.com/office/drawing/2014/main" id="{CBF4982C-5B9C-4C24-854C-DFB076458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35175"/>
            <a:ext cx="419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8">
            <a:extLst>
              <a:ext uri="{FF2B5EF4-FFF2-40B4-BE49-F238E27FC236}">
                <a16:creationId xmlns:a16="http://schemas.microsoft.com/office/drawing/2014/main" id="{6ABD458A-8257-410F-ACB5-E68A9B8E9E28}"/>
              </a:ext>
            </a:extLst>
          </p:cNvPr>
          <p:cNvSpPr txBox="1">
            <a:spLocks noChangeArrowheads="1"/>
          </p:cNvSpPr>
          <p:nvPr/>
        </p:nvSpPr>
        <p:spPr bwMode="auto">
          <a:xfrm>
            <a:off x="1295400" y="3429000"/>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000066"/>
                </a:solidFill>
              </a:rPr>
              <a:t>THE GROWTH POLE THEORY</a:t>
            </a:r>
          </a:p>
        </p:txBody>
      </p:sp>
      <p:sp>
        <p:nvSpPr>
          <p:cNvPr id="13318" name="Text Box 9">
            <a:extLst>
              <a:ext uri="{FF2B5EF4-FFF2-40B4-BE49-F238E27FC236}">
                <a16:creationId xmlns:a16="http://schemas.microsoft.com/office/drawing/2014/main" id="{EEC18699-113E-478E-98AB-360CB64DADE9}"/>
              </a:ext>
            </a:extLst>
          </p:cNvPr>
          <p:cNvSpPr txBox="1">
            <a:spLocks noChangeArrowheads="1"/>
          </p:cNvSpPr>
          <p:nvPr/>
        </p:nvSpPr>
        <p:spPr bwMode="auto">
          <a:xfrm>
            <a:off x="762000" y="4384675"/>
            <a:ext cx="8153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hlink"/>
              </a:buClr>
              <a:buFont typeface="Wingdings" panose="05000000000000000000" pitchFamily="2" charset="2"/>
              <a:buChar char="Ø"/>
            </a:pPr>
            <a:r>
              <a:rPr lang="en-US" altLang="en-US" sz="1600"/>
              <a:t>Economic growth is not uniform over an entire region,takes place around a specific pole.</a:t>
            </a:r>
          </a:p>
          <a:p>
            <a:pPr eaLnBrk="1" hangingPunct="1">
              <a:spcBef>
                <a:spcPct val="50000"/>
              </a:spcBef>
              <a:buClr>
                <a:schemeClr val="hlink"/>
              </a:buClr>
              <a:buFont typeface="Wingdings" panose="05000000000000000000" pitchFamily="2" charset="2"/>
              <a:buChar char="Ø"/>
            </a:pPr>
            <a:r>
              <a:rPr lang="en-US" altLang="en-US" sz="1600"/>
              <a:t>Pole is a key industry around which linked industries develop.</a:t>
            </a:r>
            <a:br>
              <a:rPr lang="en-US" altLang="en-US" sz="1600"/>
            </a:br>
            <a:r>
              <a:rPr lang="en-US" altLang="en-US" sz="1600"/>
              <a:t>Transportation plays an important in such a pattern of growth.</a:t>
            </a:r>
          </a:p>
          <a:p>
            <a:pPr eaLnBrk="1" hangingPunct="1">
              <a:spcBef>
                <a:spcPct val="50000"/>
              </a:spcBef>
              <a:buClr>
                <a:schemeClr val="hlink"/>
              </a:buClr>
              <a:buFont typeface="Wingdings" panose="05000000000000000000" pitchFamily="2" charset="2"/>
              <a:buChar char="Ø"/>
            </a:pPr>
            <a:r>
              <a:rPr lang="en-US" altLang="en-US" sz="1600"/>
              <a:t>At a later stage growth of a secondary pole is possible.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planning history and theory 4">
            <a:extLst>
              <a:ext uri="{FF2B5EF4-FFF2-40B4-BE49-F238E27FC236}">
                <a16:creationId xmlns:a16="http://schemas.microsoft.com/office/drawing/2014/main" id="{B3206DDB-5580-4A21-8F24-04A38FB846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89"/>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E6116536-52AD-418D-AF69-E7A8051A3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4582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a:extLst>
              <a:ext uri="{FF2B5EF4-FFF2-40B4-BE49-F238E27FC236}">
                <a16:creationId xmlns:a16="http://schemas.microsoft.com/office/drawing/2014/main" id="{F1D10526-A1A2-4164-B96E-09A3F8DF17D0}"/>
              </a:ext>
            </a:extLst>
          </p:cNvPr>
          <p:cNvSpPr txBox="1">
            <a:spLocks noChangeArrowheads="1"/>
          </p:cNvSpPr>
          <p:nvPr/>
        </p:nvSpPr>
        <p:spPr bwMode="auto">
          <a:xfrm>
            <a:off x="1066800" y="6096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chemeClr val="accent2"/>
                </a:solidFill>
                <a:latin typeface="Verdana" panose="020B0604030504040204" pitchFamily="34" charset="0"/>
              </a:rPr>
              <a:t>Harvey’s</a:t>
            </a:r>
            <a:r>
              <a:rPr lang="en-US" altLang="en-US">
                <a:latin typeface="Verdana" panose="020B0604030504040204" pitchFamily="34" charset="0"/>
              </a:rPr>
              <a:t> model of </a:t>
            </a:r>
            <a:r>
              <a:rPr lang="en-US" altLang="en-US" sz="2400">
                <a:solidFill>
                  <a:schemeClr val="accent2"/>
                </a:solidFill>
                <a:latin typeface="Verdana" panose="020B0604030504040204" pitchFamily="34" charset="0"/>
              </a:rPr>
              <a:t>CIRCULATION OF CAPITAL</a:t>
            </a:r>
          </a:p>
        </p:txBody>
      </p:sp>
      <p:sp>
        <p:nvSpPr>
          <p:cNvPr id="14341" name="Text Box 6">
            <a:extLst>
              <a:ext uri="{FF2B5EF4-FFF2-40B4-BE49-F238E27FC236}">
                <a16:creationId xmlns:a16="http://schemas.microsoft.com/office/drawing/2014/main" id="{27140D8A-BD82-4A15-88EE-3B2162F82F66}"/>
              </a:ext>
            </a:extLst>
          </p:cNvPr>
          <p:cNvSpPr txBox="1">
            <a:spLocks noChangeArrowheads="1"/>
          </p:cNvSpPr>
          <p:nvPr/>
        </p:nvSpPr>
        <p:spPr bwMode="auto">
          <a:xfrm>
            <a:off x="1676400" y="5181600"/>
            <a:ext cx="899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i="1"/>
              <a:t>International Journal of Urban and Regional research (d.harvey)</a:t>
            </a:r>
          </a:p>
        </p:txBody>
      </p:sp>
      <p:sp>
        <p:nvSpPr>
          <p:cNvPr id="14342" name="Text Box 7">
            <a:extLst>
              <a:ext uri="{FF2B5EF4-FFF2-40B4-BE49-F238E27FC236}">
                <a16:creationId xmlns:a16="http://schemas.microsoft.com/office/drawing/2014/main" id="{B439DA45-A9E4-497D-89D7-B7907B1C1F8F}"/>
              </a:ext>
            </a:extLst>
          </p:cNvPr>
          <p:cNvSpPr txBox="1">
            <a:spLocks noChangeArrowheads="1"/>
          </p:cNvSpPr>
          <p:nvPr/>
        </p:nvSpPr>
        <p:spPr bwMode="auto">
          <a:xfrm>
            <a:off x="1066800" y="5638800"/>
            <a:ext cx="91440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accent2"/>
              </a:buClr>
              <a:buFont typeface="Wingdings" panose="05000000000000000000" pitchFamily="2" charset="2"/>
              <a:buChar char="Ø"/>
            </a:pPr>
            <a:r>
              <a:rPr lang="en-US" altLang="en-US">
                <a:latin typeface="Verdana" panose="020B0604030504040204" pitchFamily="34" charset="0"/>
              </a:rPr>
              <a:t>Economic base and political superstructure</a:t>
            </a:r>
          </a:p>
          <a:p>
            <a:pPr eaLnBrk="1" hangingPunct="1">
              <a:spcBef>
                <a:spcPct val="50000"/>
              </a:spcBef>
              <a:buClr>
                <a:schemeClr val="accent2"/>
              </a:buClr>
              <a:buFont typeface="Wingdings" panose="05000000000000000000" pitchFamily="2" charset="2"/>
              <a:buChar char="Ø"/>
            </a:pPr>
            <a:r>
              <a:rPr lang="en-US" altLang="en-US">
                <a:latin typeface="Verdana" panose="020B0604030504040204" pitchFamily="34" charset="0"/>
              </a:rPr>
              <a:t>City form and function reflects power held by capital</a:t>
            </a:r>
          </a:p>
          <a:p>
            <a:pPr eaLnBrk="1" hangingPunct="1">
              <a:spcBef>
                <a:spcPct val="50000"/>
              </a:spcBef>
              <a:buClr>
                <a:schemeClr val="accent2"/>
              </a:buClr>
              <a:buFont typeface="Wingdings" panose="05000000000000000000" pitchFamily="2" charset="2"/>
              <a:buChar char="Ø"/>
            </a:pPr>
            <a:endParaRPr lang="en-US" altLang="en-US">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PHT 1">
            <a:extLst>
              <a:ext uri="{FF2B5EF4-FFF2-40B4-BE49-F238E27FC236}">
                <a16:creationId xmlns:a16="http://schemas.microsoft.com/office/drawing/2014/main" id="{B3B33245-FF17-4A35-ABD2-063D3DE0E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65"/>
          <a:stretch/>
        </p:blipFill>
        <p:spPr bwMode="auto">
          <a:xfrm>
            <a:off x="0" y="0"/>
            <a:ext cx="91440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0D3E7A4D-7DEF-4D45-8255-271A71CB8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87375"/>
            <a:ext cx="76962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a:extLst>
              <a:ext uri="{FF2B5EF4-FFF2-40B4-BE49-F238E27FC236}">
                <a16:creationId xmlns:a16="http://schemas.microsoft.com/office/drawing/2014/main" id="{B3CB7C90-C531-4DBA-AF0A-B4A23A2A2FB6}"/>
              </a:ext>
            </a:extLst>
          </p:cNvPr>
          <p:cNvSpPr txBox="1">
            <a:spLocks noChangeArrowheads="1"/>
          </p:cNvSpPr>
          <p:nvPr/>
        </p:nvSpPr>
        <p:spPr bwMode="auto">
          <a:xfrm>
            <a:off x="685800" y="4291013"/>
            <a:ext cx="8610600" cy="2414587"/>
          </a:xfrm>
          <a:prstGeom prst="rect">
            <a:avLst/>
          </a:prstGeom>
          <a:noFill/>
          <a:ln w="9525">
            <a:noFill/>
            <a:miter lim="800000"/>
            <a:headEnd/>
            <a:tailEnd/>
          </a:ln>
          <a:effectLst/>
        </p:spPr>
        <p:txBody>
          <a:bodyPr>
            <a:spAutoFit/>
          </a:bodyPr>
          <a:lstStyle/>
          <a:p>
            <a:pPr marL="344488" indent="-344488">
              <a:buClr>
                <a:schemeClr val="tx1"/>
              </a:buClr>
              <a:buFont typeface="Wingdings" pitchFamily="2" charset="2"/>
              <a:buChar char="Ø"/>
              <a:defRPr/>
            </a:pPr>
            <a:r>
              <a:rPr lang="en-US" sz="1600" dirty="0">
                <a:latin typeface="Arial" charset="0"/>
              </a:rPr>
              <a:t>The </a:t>
            </a:r>
            <a:r>
              <a:rPr lang="en-US" sz="1600" b="1" dirty="0">
                <a:latin typeface="Arial" charset="0"/>
              </a:rPr>
              <a:t>Concentric ring model</a:t>
            </a:r>
            <a:r>
              <a:rPr lang="en-US" sz="1600" dirty="0">
                <a:latin typeface="Arial" charset="0"/>
              </a:rPr>
              <a:t> also known as the </a:t>
            </a:r>
            <a:r>
              <a:rPr lang="en-US" sz="1600" b="1" dirty="0">
                <a:latin typeface="Arial" charset="0"/>
              </a:rPr>
              <a:t>Burgess model</a:t>
            </a:r>
            <a:r>
              <a:rPr lang="en-US" sz="1600" dirty="0">
                <a:latin typeface="Arial" charset="0"/>
              </a:rPr>
              <a:t> is one of the earliest theoretical models to explain urban social structures.</a:t>
            </a:r>
          </a:p>
          <a:p>
            <a:pPr marL="344488" indent="-344488">
              <a:buClr>
                <a:schemeClr val="tx1"/>
              </a:buClr>
              <a:buFont typeface="Wingdings" pitchFamily="2" charset="2"/>
              <a:buChar char="Ø"/>
              <a:defRPr/>
            </a:pPr>
            <a:r>
              <a:rPr lang="en-US" sz="1600" dirty="0">
                <a:latin typeface="Arial" charset="0"/>
              </a:rPr>
              <a:t> It was created by  </a:t>
            </a:r>
            <a:r>
              <a:rPr lang="en-US" sz="1600" u="sng" dirty="0">
                <a:latin typeface="Arial" charset="0"/>
              </a:rPr>
              <a:t>Sociologist Ernest Burgess in 1925. </a:t>
            </a:r>
          </a:p>
          <a:p>
            <a:pPr marL="344488" indent="-344488">
              <a:buClr>
                <a:schemeClr val="tx1"/>
              </a:buClr>
              <a:buFont typeface="Wingdings" pitchFamily="2" charset="2"/>
              <a:buChar char="Ø"/>
              <a:defRPr/>
            </a:pPr>
            <a:r>
              <a:rPr lang="en-US" sz="1600" dirty="0">
                <a:latin typeface="Arial" charset="0"/>
              </a:rPr>
              <a:t>Based on  Human ecology theories done by Burgess and </a:t>
            </a:r>
            <a:r>
              <a:rPr lang="en-US" sz="1600" u="sng" dirty="0">
                <a:latin typeface="Arial" charset="0"/>
              </a:rPr>
              <a:t>applied on Chicago</a:t>
            </a:r>
            <a:r>
              <a:rPr lang="en-US" sz="1600" dirty="0">
                <a:latin typeface="Arial" charset="0"/>
              </a:rPr>
              <a:t>, it was the first to give </a:t>
            </a:r>
            <a:r>
              <a:rPr lang="en-US" sz="1600" u="sng" dirty="0">
                <a:latin typeface="Arial" charset="0"/>
              </a:rPr>
              <a:t>the explanation of distribution of  social groups within urban area</a:t>
            </a:r>
            <a:r>
              <a:rPr lang="en-US" sz="1600" dirty="0">
                <a:latin typeface="Arial" charset="0"/>
              </a:rPr>
              <a:t>.</a:t>
            </a:r>
          </a:p>
          <a:p>
            <a:pPr marL="344488" indent="-344488">
              <a:buClr>
                <a:schemeClr val="tx1"/>
              </a:buClr>
              <a:buFont typeface="Wingdings" pitchFamily="2" charset="2"/>
              <a:buChar char="Ø"/>
              <a:defRPr/>
            </a:pPr>
            <a:r>
              <a:rPr lang="en-US" sz="1600" dirty="0">
                <a:latin typeface="Arial" charset="0"/>
              </a:rPr>
              <a:t>This </a:t>
            </a:r>
            <a:r>
              <a:rPr lang="en-US" sz="1600" u="sng" dirty="0">
                <a:latin typeface="Arial" charset="0"/>
              </a:rPr>
              <a:t>concentric ring model</a:t>
            </a:r>
            <a:r>
              <a:rPr lang="en-US" sz="1600" dirty="0">
                <a:latin typeface="Arial" charset="0"/>
              </a:rPr>
              <a:t> depicts urban land use in concentric rings: </a:t>
            </a:r>
            <a:r>
              <a:rPr lang="en-US" sz="1600" b="1" dirty="0">
                <a:latin typeface="Arial" charset="0"/>
              </a:rPr>
              <a:t>the  Central Business District (or CBD)</a:t>
            </a:r>
            <a:r>
              <a:rPr lang="en-US" sz="1600" dirty="0">
                <a:latin typeface="Arial" charset="0"/>
              </a:rPr>
              <a:t> was in the middle of the model, and the city expanded in rings with different land uses.</a:t>
            </a:r>
          </a:p>
          <a:p>
            <a:pPr>
              <a:spcBef>
                <a:spcPct val="50000"/>
              </a:spcBef>
              <a:buFont typeface="Wingdings" pitchFamily="2" charset="2"/>
              <a:buChar char="Ø"/>
              <a:defRPr/>
            </a:pPr>
            <a:endParaRPr lang="en-US" sz="1600"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HT 1">
            <a:extLst>
              <a:ext uri="{FF2B5EF4-FFF2-40B4-BE49-F238E27FC236}">
                <a16:creationId xmlns:a16="http://schemas.microsoft.com/office/drawing/2014/main" id="{E0A4AEF3-507F-4664-BB3E-C6B4C8A88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78"/>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Users\Arun Kumar\Documents\1st semester\History\Concentric_zone_model_files\240px-Bid_rent1.png">
            <a:extLst>
              <a:ext uri="{FF2B5EF4-FFF2-40B4-BE49-F238E27FC236}">
                <a16:creationId xmlns:a16="http://schemas.microsoft.com/office/drawing/2014/main" id="{592E4AA7-4164-4E9A-8917-142006A80159}"/>
              </a:ext>
            </a:extLst>
          </p:cNvPr>
          <p:cNvPicPr>
            <a:picLocks noChangeAspect="1" noChangeArrowheads="1"/>
          </p:cNvPicPr>
          <p:nvPr/>
        </p:nvPicPr>
        <p:blipFill>
          <a:blip r:embed="rId3">
            <a:lum bright="-10000" contrast="40000"/>
          </a:blip>
          <a:srcRect/>
          <a:stretch>
            <a:fillRect/>
          </a:stretch>
        </p:blipFill>
        <p:spPr bwMode="auto">
          <a:xfrm>
            <a:off x="838201" y="781386"/>
            <a:ext cx="3733799" cy="2800014"/>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sp>
        <p:nvSpPr>
          <p:cNvPr id="11269" name="Text Box 5">
            <a:extLst>
              <a:ext uri="{FF2B5EF4-FFF2-40B4-BE49-F238E27FC236}">
                <a16:creationId xmlns:a16="http://schemas.microsoft.com/office/drawing/2014/main" id="{E002683C-04E6-4A7F-9929-E8878DDA6A3E}"/>
              </a:ext>
            </a:extLst>
          </p:cNvPr>
          <p:cNvSpPr txBox="1">
            <a:spLocks noChangeArrowheads="1"/>
          </p:cNvSpPr>
          <p:nvPr/>
        </p:nvSpPr>
        <p:spPr bwMode="auto">
          <a:xfrm>
            <a:off x="4648200" y="354013"/>
            <a:ext cx="4419600" cy="4294187"/>
          </a:xfrm>
          <a:prstGeom prst="rect">
            <a:avLst/>
          </a:prstGeom>
          <a:noFill/>
          <a:ln w="9525">
            <a:noFill/>
            <a:miter lim="800000"/>
            <a:headEnd/>
            <a:tailEnd/>
          </a:ln>
          <a:effectLst/>
        </p:spPr>
        <p:txBody>
          <a:bodyPr>
            <a:spAutoFit/>
          </a:bodyPr>
          <a:lstStyle/>
          <a:p>
            <a:pPr>
              <a:buClr>
                <a:schemeClr val="accent2"/>
              </a:buClr>
              <a:buFont typeface="Wingdings" pitchFamily="2" charset="2"/>
              <a:buChar char="Ø"/>
              <a:defRPr/>
            </a:pPr>
            <a:endParaRPr lang="en-US" sz="1400" dirty="0">
              <a:latin typeface="Arial" charset="0"/>
            </a:endParaRPr>
          </a:p>
          <a:p>
            <a:pPr marL="225425" indent="-225425">
              <a:buClr>
                <a:schemeClr val="tx1"/>
              </a:buClr>
              <a:buFont typeface="Wingdings" pitchFamily="2" charset="2"/>
              <a:buChar char="Ø"/>
              <a:defRPr/>
            </a:pPr>
            <a:r>
              <a:rPr lang="en-US" sz="1400" dirty="0">
                <a:latin typeface="Arial" charset="0"/>
              </a:rPr>
              <a:t>Burgess often observed that there was a correlation between the distance from the CBD and the wealth of the inhabited area; wealthier families tended to live much further away from the Central Business District. As the city grew, he  observed that the CBD would expand outwards</a:t>
            </a:r>
          </a:p>
          <a:p>
            <a:pPr marL="225425" indent="-225425">
              <a:buClr>
                <a:schemeClr val="tx1"/>
              </a:buClr>
              <a:buFont typeface="Wingdings" pitchFamily="2" charset="2"/>
              <a:buChar char="Ø"/>
              <a:defRPr/>
            </a:pPr>
            <a:r>
              <a:rPr lang="en-US" sz="1400" dirty="0">
                <a:latin typeface="Arial" charset="0"/>
              </a:rPr>
              <a:t>The zones identified are:</a:t>
            </a:r>
          </a:p>
          <a:p>
            <a:pPr marL="225425" indent="-225425">
              <a:buClr>
                <a:schemeClr val="tx1"/>
              </a:buClr>
              <a:buFont typeface="Wingdings" pitchFamily="2" charset="2"/>
              <a:buChar char="Ø"/>
              <a:defRPr/>
            </a:pPr>
            <a:r>
              <a:rPr lang="en-US" sz="1400" dirty="0">
                <a:latin typeface="Arial" charset="0"/>
              </a:rPr>
              <a:t>The center was the CBD</a:t>
            </a:r>
          </a:p>
          <a:p>
            <a:pPr marL="225425" indent="-225425">
              <a:buClr>
                <a:schemeClr val="tx1"/>
              </a:buClr>
              <a:buFont typeface="Wingdings" pitchFamily="2" charset="2"/>
              <a:buChar char="Ø"/>
              <a:defRPr/>
            </a:pPr>
            <a:r>
              <a:rPr lang="en-US" sz="1400" dirty="0">
                <a:latin typeface="Arial" charset="0"/>
              </a:rPr>
              <a:t>The transition zone of mixed residential and commercial uses</a:t>
            </a:r>
          </a:p>
          <a:p>
            <a:pPr marL="225425" indent="-225425">
              <a:buClr>
                <a:schemeClr val="tx1"/>
              </a:buClr>
              <a:buFont typeface="Wingdings" pitchFamily="2" charset="2"/>
              <a:buChar char="Ø"/>
              <a:defRPr/>
            </a:pPr>
            <a:r>
              <a:rPr lang="en-US" sz="1400" dirty="0">
                <a:latin typeface="Arial" charset="0"/>
              </a:rPr>
              <a:t>Low-class residential homes (inner suburbs)</a:t>
            </a:r>
          </a:p>
          <a:p>
            <a:pPr marL="225425" indent="-225425">
              <a:buClr>
                <a:schemeClr val="tx1"/>
              </a:buClr>
              <a:buFont typeface="Wingdings" pitchFamily="2" charset="2"/>
              <a:buChar char="Ø"/>
              <a:defRPr/>
            </a:pPr>
            <a:r>
              <a:rPr lang="en-US" sz="1400" dirty="0">
                <a:latin typeface="Arial" charset="0"/>
              </a:rPr>
              <a:t>Better quality middle-class homes (Outer Suburbs) </a:t>
            </a:r>
          </a:p>
          <a:p>
            <a:pPr marL="225425" indent="-225425">
              <a:buClr>
                <a:schemeClr val="tx1"/>
              </a:buClr>
              <a:buFont typeface="Wingdings" pitchFamily="2" charset="2"/>
              <a:buChar char="Ø"/>
              <a:defRPr/>
            </a:pPr>
            <a:r>
              <a:rPr lang="en-US" sz="1400" dirty="0">
                <a:latin typeface="Arial" charset="0"/>
              </a:rPr>
              <a:t>Commuters zone</a:t>
            </a:r>
          </a:p>
          <a:p>
            <a:pPr marL="225425" indent="-225425">
              <a:buClr>
                <a:schemeClr val="tx1"/>
              </a:buClr>
              <a:buFont typeface="Wingdings" pitchFamily="2" charset="2"/>
              <a:buChar char="Ø"/>
              <a:defRPr/>
            </a:pPr>
            <a:r>
              <a:rPr lang="en-US" sz="1400" u="sng" dirty="0">
                <a:solidFill>
                  <a:srgbClr val="C00000"/>
                </a:solidFill>
                <a:latin typeface="Arial" charset="0"/>
              </a:rPr>
              <a:t>It is effectively an urban version of Von </a:t>
            </a:r>
            <a:r>
              <a:rPr lang="en-US" sz="1400" u="sng" dirty="0" err="1">
                <a:solidFill>
                  <a:srgbClr val="C00000"/>
                </a:solidFill>
                <a:latin typeface="Arial" charset="0"/>
              </a:rPr>
              <a:t>Thunen’s</a:t>
            </a:r>
            <a:r>
              <a:rPr lang="en-US" sz="1400" u="sng" dirty="0">
                <a:solidFill>
                  <a:srgbClr val="C00000"/>
                </a:solidFill>
                <a:latin typeface="Arial" charset="0"/>
              </a:rPr>
              <a:t> regional land use model developed a century earlier</a:t>
            </a:r>
            <a:r>
              <a:rPr lang="en-US" sz="1400" dirty="0">
                <a:solidFill>
                  <a:srgbClr val="C00000"/>
                </a:solidFill>
                <a:latin typeface="Arial" charset="0"/>
              </a:rPr>
              <a:t>. </a:t>
            </a:r>
            <a:r>
              <a:rPr lang="en-US" sz="1400" dirty="0">
                <a:latin typeface="Arial" charset="0"/>
              </a:rPr>
              <a:t>It contrasts with Homer Hoyt’s Sector Model and the multiple nuclei model. </a:t>
            </a:r>
          </a:p>
          <a:p>
            <a:pPr>
              <a:spcBef>
                <a:spcPct val="50000"/>
              </a:spcBef>
              <a:defRPr/>
            </a:pPr>
            <a:endParaRPr lang="en-US" sz="1400" dirty="0">
              <a:latin typeface="Arial" charset="0"/>
            </a:endParaRPr>
          </a:p>
        </p:txBody>
      </p:sp>
      <p:sp>
        <p:nvSpPr>
          <p:cNvPr id="4101" name="Rectangle 6">
            <a:extLst>
              <a:ext uri="{FF2B5EF4-FFF2-40B4-BE49-F238E27FC236}">
                <a16:creationId xmlns:a16="http://schemas.microsoft.com/office/drawing/2014/main" id="{E3649E9A-10C3-458D-B77B-2048D73B677A}"/>
              </a:ext>
            </a:extLst>
          </p:cNvPr>
          <p:cNvSpPr>
            <a:spLocks noChangeArrowheads="1"/>
          </p:cNvSpPr>
          <p:nvPr/>
        </p:nvSpPr>
        <p:spPr bwMode="auto">
          <a:xfrm>
            <a:off x="457200" y="4243388"/>
            <a:ext cx="87630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2"/>
              </a:buClr>
              <a:buFont typeface="Wingdings" panose="05000000000000000000" pitchFamily="2" charset="2"/>
              <a:buNone/>
            </a:pPr>
            <a:r>
              <a:rPr lang="en-US" altLang="en-US" sz="1400" b="1" dirty="0"/>
              <a:t>Criticisms</a:t>
            </a:r>
          </a:p>
          <a:p>
            <a:pPr eaLnBrk="1" hangingPunct="1">
              <a:buClr>
                <a:schemeClr val="accent2"/>
              </a:buClr>
              <a:buFont typeface="Wingdings" panose="05000000000000000000" pitchFamily="2" charset="2"/>
              <a:buChar char="Ø"/>
            </a:pPr>
            <a:r>
              <a:rPr lang="en-US" altLang="en-US" sz="1400" dirty="0"/>
              <a:t>The model has been challenged by many contemporary urban geographers. </a:t>
            </a:r>
          </a:p>
          <a:p>
            <a:pPr eaLnBrk="1" hangingPunct="1">
              <a:buClr>
                <a:schemeClr val="accent2"/>
              </a:buClr>
              <a:buFont typeface="Wingdings" panose="05000000000000000000" pitchFamily="2" charset="2"/>
              <a:buChar char="Ø"/>
            </a:pPr>
            <a:r>
              <a:rPr lang="en-US" altLang="en-US" sz="1400" dirty="0"/>
              <a:t>First, the model does not work well with cities outside the United States, in </a:t>
            </a:r>
            <a:r>
              <a:rPr lang="en-US" altLang="en-US" sz="1400" b="1" dirty="0"/>
              <a:t>developed under different historical contexts</a:t>
            </a:r>
            <a:r>
              <a:rPr lang="en-US" altLang="en-US" sz="1400" dirty="0"/>
              <a:t>.</a:t>
            </a:r>
          </a:p>
          <a:p>
            <a:pPr eaLnBrk="1" hangingPunct="1">
              <a:buClr>
                <a:schemeClr val="accent2"/>
              </a:buClr>
              <a:buFont typeface="Wingdings" panose="05000000000000000000" pitchFamily="2" charset="2"/>
              <a:buChar char="Ø"/>
            </a:pPr>
            <a:r>
              <a:rPr lang="en-US" altLang="en-US" sz="1400" dirty="0"/>
              <a:t>It assumes an </a:t>
            </a:r>
            <a:r>
              <a:rPr lang="en-US" altLang="en-US" sz="1400" b="1" dirty="0"/>
              <a:t>isotropic plain </a:t>
            </a:r>
            <a:r>
              <a:rPr lang="en-US" altLang="en-US" sz="1400" dirty="0"/>
              <a:t>- an even, unchanging landscape</a:t>
            </a:r>
          </a:p>
          <a:p>
            <a:pPr eaLnBrk="1" hangingPunct="1">
              <a:buClr>
                <a:schemeClr val="accent2"/>
              </a:buClr>
              <a:buFont typeface="Wingdings" panose="05000000000000000000" pitchFamily="2" charset="2"/>
              <a:buChar char="Ø"/>
            </a:pPr>
            <a:r>
              <a:rPr lang="en-US" altLang="en-US" sz="1400" b="1" dirty="0"/>
              <a:t>Physical features </a:t>
            </a:r>
            <a:r>
              <a:rPr lang="en-US" altLang="en-US" sz="1400" dirty="0"/>
              <a:t>–</a:t>
            </a:r>
          </a:p>
          <a:p>
            <a:pPr eaLnBrk="1" hangingPunct="1">
              <a:buClr>
                <a:schemeClr val="accent2"/>
              </a:buClr>
              <a:buFont typeface="Wingdings" panose="05000000000000000000" pitchFamily="2" charset="2"/>
              <a:buChar char="Ø"/>
            </a:pPr>
            <a:r>
              <a:rPr lang="en-US" altLang="en-US" sz="1400" dirty="0"/>
              <a:t>Decentralization of shops etc.</a:t>
            </a:r>
          </a:p>
          <a:p>
            <a:pPr eaLnBrk="1" hangingPunct="1">
              <a:buClr>
                <a:schemeClr val="accent2"/>
              </a:buClr>
              <a:buFont typeface="Wingdings" panose="05000000000000000000" pitchFamily="2" charset="2"/>
              <a:buChar char="Ø"/>
            </a:pPr>
            <a:r>
              <a:rPr lang="en-US" altLang="en-US" sz="1400" dirty="0"/>
              <a:t>Urban regeneration and gentrification - more expensive property can be found in 'low </a:t>
            </a:r>
            <a:r>
              <a:rPr lang="en-US" altLang="en-US" sz="1400" dirty="0" err="1"/>
              <a:t>class'</a:t>
            </a:r>
            <a:r>
              <a:rPr lang="en-US" altLang="en-US" sz="1400" dirty="0"/>
              <a:t> housing areas.</a:t>
            </a:r>
          </a:p>
          <a:p>
            <a:pPr eaLnBrk="1" hangingPunct="1">
              <a:buClr>
                <a:schemeClr val="accent2"/>
              </a:buClr>
              <a:buFont typeface="Wingdings" panose="05000000000000000000" pitchFamily="2" charset="2"/>
              <a:buChar char="Ø"/>
            </a:pPr>
            <a:r>
              <a:rPr lang="en-US" altLang="en-US" sz="1400" dirty="0"/>
              <a:t>The model does not fit polycentric cities, for example  </a:t>
            </a:r>
            <a:r>
              <a:rPr lang="en-US" altLang="en-US" sz="1400" dirty="0" err="1"/>
              <a:t>Stoke-on-trent</a:t>
            </a:r>
            <a:r>
              <a:rPr lang="en-US" altLang="en-US" sz="1400" dirty="0"/>
              <a:t>.</a:t>
            </a:r>
          </a:p>
          <a:p>
            <a:pPr eaLnBrk="1" hangingPunct="1">
              <a:buClr>
                <a:schemeClr val="accent2"/>
              </a:buClr>
              <a:buFont typeface="Wingdings" panose="05000000000000000000" pitchFamily="2" charset="2"/>
              <a:buChar char="Ø"/>
            </a:pPr>
            <a:endParaRPr lang="en-US" altLang="en-US" sz="1400" dirty="0"/>
          </a:p>
          <a:p>
            <a:pPr eaLnBrk="1" hangingPunct="1">
              <a:buClr>
                <a:schemeClr val="accent2"/>
              </a:buClr>
              <a:buFont typeface="Wingdings" panose="05000000000000000000" pitchFamily="2" charset="2"/>
              <a:buNone/>
            </a:pPr>
            <a:endParaRPr lang="en-US" altLang="en-US"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HT 2">
            <a:extLst>
              <a:ext uri="{FF2B5EF4-FFF2-40B4-BE49-F238E27FC236}">
                <a16:creationId xmlns:a16="http://schemas.microsoft.com/office/drawing/2014/main" id="{DA09140E-078D-487F-9D99-F7609392AA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a:extLst>
              <a:ext uri="{FF2B5EF4-FFF2-40B4-BE49-F238E27FC236}">
                <a16:creationId xmlns:a16="http://schemas.microsoft.com/office/drawing/2014/main" id="{61F571A3-8633-4B51-9784-9F306D451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85344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a:extLst>
              <a:ext uri="{FF2B5EF4-FFF2-40B4-BE49-F238E27FC236}">
                <a16:creationId xmlns:a16="http://schemas.microsoft.com/office/drawing/2014/main" id="{13A008E3-A975-476A-BF67-E28449A22A30}"/>
              </a:ext>
            </a:extLst>
          </p:cNvPr>
          <p:cNvSpPr txBox="1">
            <a:spLocks noChangeArrowheads="1"/>
          </p:cNvSpPr>
          <p:nvPr/>
        </p:nvSpPr>
        <p:spPr bwMode="auto">
          <a:xfrm>
            <a:off x="685800" y="4495800"/>
            <a:ext cx="8458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The </a:t>
            </a:r>
            <a:r>
              <a:rPr lang="en-US" altLang="en-US" sz="1600" b="1"/>
              <a:t>sector model</a:t>
            </a:r>
            <a:r>
              <a:rPr lang="en-US" altLang="en-US" sz="1600"/>
              <a:t>, also known as the </a:t>
            </a:r>
            <a:r>
              <a:rPr lang="en-US" altLang="en-US" sz="1600" b="1"/>
              <a:t>Hoyt model</a:t>
            </a:r>
            <a:r>
              <a:rPr lang="en-US" altLang="en-US" sz="1600"/>
              <a:t>, is a model of urban land use  proposed in </a:t>
            </a:r>
            <a:r>
              <a:rPr lang="en-US" altLang="en-US" sz="1600" u="sng"/>
              <a:t>1939 by economist Homer Hoyt .</a:t>
            </a:r>
          </a:p>
          <a:p>
            <a:pPr eaLnBrk="1" hangingPunct="1"/>
            <a:r>
              <a:rPr lang="en-US" altLang="en-US" sz="1600"/>
              <a:t>It is a modification of the Concentric zone model of city development.</a:t>
            </a:r>
          </a:p>
          <a:p>
            <a:pPr eaLnBrk="1" hangingPunct="1"/>
            <a:r>
              <a:rPr lang="en-US" altLang="en-US" sz="1600"/>
              <a:t>The benefits of the application of this model include the fact it allows for an outward progression of growth. </a:t>
            </a:r>
          </a:p>
          <a:p>
            <a:pPr eaLnBrk="1" hangingPunct="1"/>
            <a:r>
              <a:rPr lang="en-US" altLang="en-US" sz="1600"/>
              <a:t>As with all simple models of complex phenomena its validity is limited.</a:t>
            </a:r>
          </a:p>
          <a:p>
            <a:pPr eaLnBrk="1" hangingPunct="1"/>
            <a:endParaRPr lang="en-US" altLang="en-US" sz="1600"/>
          </a:p>
          <a:p>
            <a:pPr eaLnBrk="1" hangingPunct="1">
              <a:spcBef>
                <a:spcPct val="50000"/>
              </a:spcBef>
            </a:pPr>
            <a:endParaRPr lang="en-US"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HT 2">
            <a:extLst>
              <a:ext uri="{FF2B5EF4-FFF2-40B4-BE49-F238E27FC236}">
                <a16:creationId xmlns:a16="http://schemas.microsoft.com/office/drawing/2014/main" id="{7D8DBE07-1637-4263-A8BA-A136C4870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89"/>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a:extLst>
              <a:ext uri="{FF2B5EF4-FFF2-40B4-BE49-F238E27FC236}">
                <a16:creationId xmlns:a16="http://schemas.microsoft.com/office/drawing/2014/main" id="{8D2299C1-4DB9-4B9B-BB52-1D5C5E773FF4}"/>
              </a:ext>
            </a:extLst>
          </p:cNvPr>
          <p:cNvSpPr txBox="1">
            <a:spLocks noChangeArrowheads="1"/>
          </p:cNvSpPr>
          <p:nvPr/>
        </p:nvSpPr>
        <p:spPr bwMode="auto">
          <a:xfrm>
            <a:off x="685800" y="457200"/>
            <a:ext cx="8305800"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Explanation</a:t>
            </a:r>
          </a:p>
          <a:p>
            <a:pPr eaLnBrk="1" hangingPunct="1"/>
            <a:r>
              <a:rPr lang="en-US" altLang="en-US" sz="1400"/>
              <a:t>While accepting the existence of a central business district, Hoyt suggested that </a:t>
            </a:r>
            <a:r>
              <a:rPr lang="en-US" altLang="en-US" sz="1400" u="sng"/>
              <a:t>zones expand outward from the city center along railroads,highways,and other transportation arteries. </a:t>
            </a:r>
            <a:r>
              <a:rPr lang="en-US" altLang="en-US" sz="1400"/>
              <a:t>Using Chicago as an example, an upper class residential sector evolved outward along the desirable Lake Michigan shoreline north of the central business district, while industry extended southward in sectors that followed railroad lines.</a:t>
            </a:r>
          </a:p>
          <a:p>
            <a:pPr eaLnBrk="1" hangingPunct="1"/>
            <a:r>
              <a:rPr lang="en-US" altLang="en-US" sz="1400"/>
              <a:t>In developing this model Hoyt observed that it was common for </a:t>
            </a:r>
            <a:r>
              <a:rPr lang="en-US" altLang="en-US" sz="1400" u="sng"/>
              <a:t>low-income households to be near railroad lines, and commercial establishments to be along business thoroughfares</a:t>
            </a:r>
            <a:r>
              <a:rPr lang="en-US" altLang="en-US" sz="1400"/>
              <a:t>. Recognizing that the various transportation routes into an urban area, including railroads, sea ports, and tram lines, represented greater access, </a:t>
            </a:r>
            <a:r>
              <a:rPr lang="en-US" altLang="en-US" sz="1400" u="sng"/>
              <a:t>Hoyt theorized that cities tended to grow in wedge-shaped patterns -- or sectors -- emanating from the central business district and centered on major transportation routes</a:t>
            </a:r>
          </a:p>
          <a:p>
            <a:pPr eaLnBrk="1" hangingPunct="1"/>
            <a:r>
              <a:rPr lang="en-US" altLang="en-US" sz="1400"/>
              <a:t>Higher levels of access meant higher land values, thus, many commercial functions would remain in the CBD but manufacturing functions would develop in a wedge surrounding transportation routes. </a:t>
            </a:r>
          </a:p>
          <a:p>
            <a:pPr eaLnBrk="1" hangingPunct="1"/>
            <a:r>
              <a:rPr lang="en-US" altLang="en-US" sz="1400"/>
              <a:t>Residential functions would grow in wedge-shaped patterns with a sector of low-income house bordering manufacturing/industrial sectors (traffic, noise, and pollution makes these areas the least desirable) while sectors of middle- and high-income households were located furthest away from these functions. Hoyt's model attempts to state a broad principle of urban organization.</a:t>
            </a:r>
          </a:p>
          <a:p>
            <a:pPr eaLnBrk="1" hangingPunct="1"/>
            <a:r>
              <a:rPr lang="en-US" altLang="en-US" sz="1400" b="1"/>
              <a:t>Limitations</a:t>
            </a:r>
          </a:p>
          <a:p>
            <a:pPr eaLnBrk="1" hangingPunct="1"/>
            <a:r>
              <a:rPr lang="en-US" altLang="en-US" sz="1400"/>
              <a:t>The theory is based on </a:t>
            </a:r>
            <a:r>
              <a:rPr lang="en-US" altLang="en-US" sz="1400" u="sng"/>
              <a:t>early twentieth century transport </a:t>
            </a:r>
            <a:r>
              <a:rPr lang="en-US" altLang="en-US" sz="1400"/>
              <a:t>and does not make allowances for private cars that enable commuting from cheaper land outside city boundaries.</a:t>
            </a:r>
          </a:p>
          <a:p>
            <a:pPr eaLnBrk="1" hangingPunct="1"/>
            <a:r>
              <a:rPr lang="en-US" altLang="en-US" sz="1400"/>
              <a:t>This occurred in Calgary in the 1930s when many near-slums were established outside the city but close to the termini of the street car lines. These are now incorporated into the city boundary but are pockets of low cost housing in medium cost areas.</a:t>
            </a:r>
          </a:p>
          <a:p>
            <a:pPr eaLnBrk="1" hangingPunct="1"/>
            <a:r>
              <a:rPr lang="en-US" altLang="en-US" sz="1400"/>
              <a:t>Physical features - physical features may restrict or direct growth along certain wedges</a:t>
            </a:r>
          </a:p>
          <a:p>
            <a:pPr eaLnBrk="1" hangingPunct="1"/>
            <a:r>
              <a:rPr lang="en-US" altLang="en-US" sz="1400"/>
              <a:t>The growth of a sector can be limited by leapfrog land use</a:t>
            </a:r>
          </a:p>
          <a:p>
            <a:pPr eaLnBrk="1" hangingPunct="1"/>
            <a:endParaRPr lang="en-US" altLang="en-US" sz="1400"/>
          </a:p>
          <a:p>
            <a:pPr eaLnBrk="1" hangingPunct="1"/>
            <a:endParaRPr lang="en-US" altLang="en-US" sz="1400"/>
          </a:p>
          <a:p>
            <a:pPr eaLnBrk="1" hangingPunct="1">
              <a:spcBef>
                <a:spcPct val="50000"/>
              </a:spcBef>
            </a:pPr>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planning history and theory 3">
            <a:extLst>
              <a:ext uri="{FF2B5EF4-FFF2-40B4-BE49-F238E27FC236}">
                <a16:creationId xmlns:a16="http://schemas.microsoft.com/office/drawing/2014/main" id="{63DD5D7F-BE13-4C41-AEA1-1CDC67D7B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10"/>
          <a:stretch/>
        </p:blipFill>
        <p:spPr bwMode="auto">
          <a:xfrm>
            <a:off x="0" y="0"/>
            <a:ext cx="9144000" cy="628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a:extLst>
              <a:ext uri="{FF2B5EF4-FFF2-40B4-BE49-F238E27FC236}">
                <a16:creationId xmlns:a16="http://schemas.microsoft.com/office/drawing/2014/main" id="{AE9624E4-2717-43F7-B5A2-E2C3BEF6DC32}"/>
              </a:ext>
            </a:extLst>
          </p:cNvPr>
          <p:cNvSpPr txBox="1">
            <a:spLocks noChangeArrowheads="1"/>
          </p:cNvSpPr>
          <p:nvPr/>
        </p:nvSpPr>
        <p:spPr bwMode="auto">
          <a:xfrm>
            <a:off x="746125" y="366713"/>
            <a:ext cx="794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7172" name="Picture 8">
            <a:extLst>
              <a:ext uri="{FF2B5EF4-FFF2-40B4-BE49-F238E27FC236}">
                <a16:creationId xmlns:a16="http://schemas.microsoft.com/office/drawing/2014/main" id="{44EDCCD0-805D-436D-A28A-CA54EF6B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69913"/>
            <a:ext cx="68580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a:extLst>
              <a:ext uri="{FF2B5EF4-FFF2-40B4-BE49-F238E27FC236}">
                <a16:creationId xmlns:a16="http://schemas.microsoft.com/office/drawing/2014/main" id="{A1231B9E-AAA5-4221-9A68-AF735E1EAE09}"/>
              </a:ext>
            </a:extLst>
          </p:cNvPr>
          <p:cNvSpPr txBox="1">
            <a:spLocks noChangeArrowheads="1"/>
          </p:cNvSpPr>
          <p:nvPr/>
        </p:nvSpPr>
        <p:spPr bwMode="auto">
          <a:xfrm>
            <a:off x="762000" y="4876800"/>
            <a:ext cx="8763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FF6600"/>
              </a:buClr>
              <a:buFont typeface="Wingdings" panose="05000000000000000000" pitchFamily="2" charset="2"/>
              <a:buChar char="Ø"/>
            </a:pPr>
            <a:r>
              <a:rPr lang="en-US" altLang="en-US" sz="1600"/>
              <a:t>an ecological model put forth by Chauncy Harris and Edward Ullman in the 1945 article "The Nature of Cities."</a:t>
            </a:r>
            <a:r>
              <a:rPr lang="en-US" altLang="en-US" sz="1600" u="sng"/>
              <a:t> </a:t>
            </a:r>
            <a:r>
              <a:rPr lang="en-US" altLang="en-US" sz="1600"/>
              <a:t> </a:t>
            </a:r>
          </a:p>
          <a:p>
            <a:pPr eaLnBrk="1" hangingPunct="1">
              <a:buClr>
                <a:srgbClr val="FF6600"/>
              </a:buClr>
              <a:buFont typeface="Wingdings" panose="05000000000000000000" pitchFamily="2" charset="2"/>
              <a:buChar char="Ø"/>
            </a:pPr>
            <a:r>
              <a:rPr lang="en-US" altLang="en-US" sz="1600"/>
              <a:t>a city may have started with a central business district, similar industries with common land-use and financial requirements are established near each other. </a:t>
            </a:r>
          </a:p>
          <a:p>
            <a:pPr eaLnBrk="1" hangingPunct="1">
              <a:buClr>
                <a:srgbClr val="FF6600"/>
              </a:buClr>
              <a:buFont typeface="Wingdings" panose="05000000000000000000" pitchFamily="2" charset="2"/>
              <a:buChar char="Ø"/>
            </a:pPr>
            <a:r>
              <a:rPr lang="en-US" altLang="en-US" sz="1600"/>
              <a:t>increase of movement allows for the specialization of regional centers. </a:t>
            </a:r>
          </a:p>
          <a:p>
            <a:pPr eaLnBrk="1" hangingPunct="1">
              <a:buClr>
                <a:srgbClr val="FF6600"/>
              </a:buClr>
              <a:buFont typeface="Wingdings" panose="05000000000000000000" pitchFamily="2" charset="2"/>
              <a:buChar char="Ø"/>
            </a:pPr>
            <a:r>
              <a:rPr lang="en-US" altLang="en-US" sz="1600"/>
              <a:t>no clear CBD (Central Business District) in this type of model.</a:t>
            </a:r>
          </a:p>
          <a:p>
            <a:pPr eaLnBrk="1" hangingPunct="1">
              <a:spcBef>
                <a:spcPct val="50000"/>
              </a:spcBef>
            </a:pPr>
            <a:endParaRPr lang="en-US"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planning history and theory 4">
            <a:extLst>
              <a:ext uri="{FF2B5EF4-FFF2-40B4-BE49-F238E27FC236}">
                <a16:creationId xmlns:a16="http://schemas.microsoft.com/office/drawing/2014/main" id="{EAF81C2F-A42E-4FC2-BE94-5E4EE6F19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a:extLst>
              <a:ext uri="{FF2B5EF4-FFF2-40B4-BE49-F238E27FC236}">
                <a16:creationId xmlns:a16="http://schemas.microsoft.com/office/drawing/2014/main" id="{6031C244-39CE-465A-9FCA-8EF3E0731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69988"/>
            <a:ext cx="85344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a:extLst>
              <a:ext uri="{FF2B5EF4-FFF2-40B4-BE49-F238E27FC236}">
                <a16:creationId xmlns:a16="http://schemas.microsoft.com/office/drawing/2014/main" id="{CA376F18-B5AD-4F48-922B-53F7B793BC1E}"/>
              </a:ext>
            </a:extLst>
          </p:cNvPr>
          <p:cNvSpPr txBox="1">
            <a:spLocks noChangeArrowheads="1"/>
          </p:cNvSpPr>
          <p:nvPr/>
        </p:nvSpPr>
        <p:spPr bwMode="auto">
          <a:xfrm>
            <a:off x="3048000" y="8382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chemeClr val="accent2"/>
                </a:solidFill>
              </a:rPr>
              <a:t>PERIPHERAL 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planning history and theory 4">
            <a:extLst>
              <a:ext uri="{FF2B5EF4-FFF2-40B4-BE49-F238E27FC236}">
                <a16:creationId xmlns:a16="http://schemas.microsoft.com/office/drawing/2014/main" id="{158BB2BE-7557-4E16-B8F3-A772855E0F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23"/>
          <a:stretch/>
        </p:blipFill>
        <p:spPr bwMode="auto">
          <a:xfrm>
            <a:off x="0" y="0"/>
            <a:ext cx="9144000" cy="634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a:extLst>
              <a:ext uri="{FF2B5EF4-FFF2-40B4-BE49-F238E27FC236}">
                <a16:creationId xmlns:a16="http://schemas.microsoft.com/office/drawing/2014/main" id="{7D4F8628-4701-4667-BFB8-2123EF497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71550"/>
            <a:ext cx="7315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a:extLst>
              <a:ext uri="{FF2B5EF4-FFF2-40B4-BE49-F238E27FC236}">
                <a16:creationId xmlns:a16="http://schemas.microsoft.com/office/drawing/2014/main" id="{2910CB3F-9DDD-467E-A6D3-18310CED2AB0}"/>
              </a:ext>
            </a:extLst>
          </p:cNvPr>
          <p:cNvSpPr txBox="1">
            <a:spLocks noChangeArrowheads="1"/>
          </p:cNvSpPr>
          <p:nvPr/>
        </p:nvSpPr>
        <p:spPr bwMode="auto">
          <a:xfrm>
            <a:off x="2057400" y="623888"/>
            <a:ext cx="853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Model by </a:t>
            </a:r>
            <a:r>
              <a:rPr lang="en-US" altLang="en-US">
                <a:solidFill>
                  <a:schemeClr val="accent2"/>
                </a:solidFill>
              </a:rPr>
              <a:t>Graham and Marvin</a:t>
            </a:r>
            <a:r>
              <a:rPr lang="en-US" altLang="en-US"/>
              <a:t> (1996)</a:t>
            </a:r>
          </a:p>
        </p:txBody>
      </p:sp>
      <p:sp>
        <p:nvSpPr>
          <p:cNvPr id="9221" name="Text Box 8">
            <a:extLst>
              <a:ext uri="{FF2B5EF4-FFF2-40B4-BE49-F238E27FC236}">
                <a16:creationId xmlns:a16="http://schemas.microsoft.com/office/drawing/2014/main" id="{7D95B9DE-F5C1-4F6C-B7AE-8557A0F485CE}"/>
              </a:ext>
            </a:extLst>
          </p:cNvPr>
          <p:cNvSpPr txBox="1">
            <a:spLocks noChangeArrowheads="1"/>
          </p:cNvSpPr>
          <p:nvPr/>
        </p:nvSpPr>
        <p:spPr bwMode="auto">
          <a:xfrm>
            <a:off x="990600" y="5638800"/>
            <a:ext cx="8458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Font typeface="Wingdings" panose="05000000000000000000" pitchFamily="2" charset="2"/>
              <a:buChar char="Ø"/>
            </a:pPr>
            <a:r>
              <a:rPr lang="en-US" altLang="en-US" sz="1600"/>
              <a:t>Graphic conceptualisation of global cities in post-industrial times</a:t>
            </a:r>
          </a:p>
          <a:p>
            <a:pPr eaLnBrk="1" hangingPunct="1">
              <a:spcBef>
                <a:spcPct val="50000"/>
              </a:spcBef>
              <a:buClr>
                <a:srgbClr val="FF0000"/>
              </a:buClr>
              <a:buFont typeface="Wingdings" panose="05000000000000000000" pitchFamily="2" charset="2"/>
              <a:buChar char="Ø"/>
            </a:pPr>
            <a:r>
              <a:rPr lang="en-US" altLang="en-US" sz="1600"/>
              <a:t>Breaks the classic scheme of the compact 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lanning history and theory 4">
            <a:extLst>
              <a:ext uri="{FF2B5EF4-FFF2-40B4-BE49-F238E27FC236}">
                <a16:creationId xmlns:a16="http://schemas.microsoft.com/office/drawing/2014/main" id="{63BC4429-8849-42DD-8DDA-FFD6351C5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a:extLst>
              <a:ext uri="{FF2B5EF4-FFF2-40B4-BE49-F238E27FC236}">
                <a16:creationId xmlns:a16="http://schemas.microsoft.com/office/drawing/2014/main" id="{A6D1AA2E-8450-423D-BA66-2F3BE058E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71538"/>
            <a:ext cx="3578225"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A7CBDC71-8079-4711-BC29-E684D93A2786}"/>
              </a:ext>
            </a:extLst>
          </p:cNvPr>
          <p:cNvSpPr txBox="1">
            <a:spLocks noChangeArrowheads="1"/>
          </p:cNvSpPr>
          <p:nvPr/>
        </p:nvSpPr>
        <p:spPr bwMode="auto">
          <a:xfrm>
            <a:off x="1066800" y="547688"/>
            <a:ext cx="434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Model by AMENDOLA 2000</a:t>
            </a:r>
          </a:p>
        </p:txBody>
      </p:sp>
      <p:sp>
        <p:nvSpPr>
          <p:cNvPr id="10245" name="Text Box 7">
            <a:extLst>
              <a:ext uri="{FF2B5EF4-FFF2-40B4-BE49-F238E27FC236}">
                <a16:creationId xmlns:a16="http://schemas.microsoft.com/office/drawing/2014/main" id="{1385613C-71F5-4042-BD6D-494510C227AD}"/>
              </a:ext>
            </a:extLst>
          </p:cNvPr>
          <p:cNvSpPr txBox="1">
            <a:spLocks noChangeArrowheads="1"/>
          </p:cNvSpPr>
          <p:nvPr/>
        </p:nvSpPr>
        <p:spPr bwMode="auto">
          <a:xfrm>
            <a:off x="4572000" y="2819400"/>
            <a:ext cx="44196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99"/>
              </a:buClr>
              <a:buFont typeface="Wingdings" panose="05000000000000000000" pitchFamily="2" charset="2"/>
              <a:buChar char="Ø"/>
            </a:pPr>
            <a:r>
              <a:rPr lang="en-US" altLang="en-US"/>
              <a:t>Depicts the city as a huge theme park</a:t>
            </a:r>
          </a:p>
          <a:p>
            <a:pPr eaLnBrk="1" hangingPunct="1">
              <a:spcBef>
                <a:spcPct val="50000"/>
              </a:spcBef>
              <a:buClr>
                <a:srgbClr val="000099"/>
              </a:buClr>
              <a:buFont typeface="Wingdings" panose="05000000000000000000" pitchFamily="2" charset="2"/>
              <a:buChar char="Ø"/>
            </a:pPr>
            <a:r>
              <a:rPr lang="en-US" altLang="en-US"/>
              <a:t>Specialized parts take the name of a story, Disney like.</a:t>
            </a:r>
          </a:p>
          <a:p>
            <a:pPr eaLnBrk="1" hangingPunct="1">
              <a:spcBef>
                <a:spcPct val="50000"/>
              </a:spcBef>
            </a:pP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593</TotalTime>
  <Words>1006</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Tahoma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NUCLEI THEORY</dc:title>
  <dc:creator>User</dc:creator>
  <cp:lastModifiedBy>Pallavi Tiwari</cp:lastModifiedBy>
  <cp:revision>68</cp:revision>
  <dcterms:created xsi:type="dcterms:W3CDTF">2010-08-17T03:53:58Z</dcterms:created>
  <dcterms:modified xsi:type="dcterms:W3CDTF">2021-08-27T08:06:25Z</dcterms:modified>
</cp:coreProperties>
</file>