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73" r:id="rId2"/>
    <p:sldId id="256" r:id="rId3"/>
    <p:sldId id="257" r:id="rId4"/>
    <p:sldId id="258" r:id="rId5"/>
    <p:sldId id="259" r:id="rId6"/>
    <p:sldId id="260" r:id="rId7"/>
    <p:sldId id="261" r:id="rId8"/>
    <p:sldId id="262" r:id="rId9"/>
    <p:sldId id="263" r:id="rId10"/>
    <p:sldId id="264"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8B6B6"/>
    <a:srgbClr val="1383A1"/>
    <a:srgbClr val="678FD5"/>
    <a:srgbClr val="7CA6E0"/>
    <a:srgbClr val="FEFE00"/>
    <a:srgbClr val="28ACE5"/>
    <a:srgbClr val="80808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5" d="100"/>
          <a:sy n="75" d="100"/>
        </p:scale>
        <p:origin x="49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434C57-7BF2-49C1-8F11-92D4B45A402A}" type="datetimeFigureOut">
              <a:rPr lang="en-US" smtClean="0"/>
              <a:t>9/5/2022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E0C214-21B2-4404-9D35-70F95023935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20484" name="Slide Number Placeholder 3"/>
          <p:cNvSpPr>
            <a:spLocks noGrp="1"/>
          </p:cNvSpPr>
          <p:nvPr>
            <p:ph type="sldNum" sz="quarter" idx="5"/>
          </p:nvPr>
        </p:nvSpPr>
        <p:spPr bwMode="auto">
          <a:noFill/>
          <a:ln>
            <a:miter lim="800000"/>
            <a:headEnd/>
            <a:tailEnd/>
          </a:ln>
        </p:spPr>
        <p:txBody>
          <a:bodyPr/>
          <a:lstStyle/>
          <a:p>
            <a:fld id="{2F4A5330-4819-4031-91D2-9BD12235E077}" type="slidenum">
              <a:rPr lang="en-US" altLang="en-US" smtClean="0"/>
              <a:pPr/>
              <a:t>1</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A99B63-06E2-4470-B2B9-D4F48855E7D1}" type="datetimeFigureOut">
              <a:rPr lang="en-IN" smtClean="0"/>
              <a:pPr/>
              <a:t>05-09-2022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FD8EB58-DD4F-4BEC-BA30-F7544B936C71}" type="slidenum">
              <a:rPr lang="en-IN" smtClean="0"/>
              <a:pPr/>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252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A99B63-06E2-4470-B2B9-D4F48855E7D1}" type="datetimeFigureOut">
              <a:rPr lang="en-IN" smtClean="0"/>
              <a:pPr/>
              <a:t>05-09-2022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FD8EB58-DD4F-4BEC-BA30-F7544B936C71}" type="slidenum">
              <a:rPr lang="en-IN" smtClean="0"/>
              <a:pPr/>
              <a:t>‹#›</a:t>
            </a:fld>
            <a:endParaRPr lang="en-IN"/>
          </a:p>
        </p:txBody>
      </p:sp>
    </p:spTree>
    <p:extLst>
      <p:ext uri="{BB962C8B-B14F-4D97-AF65-F5344CB8AC3E}">
        <p14:creationId xmlns:p14="http://schemas.microsoft.com/office/powerpoint/2010/main" val="173878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A99B63-06E2-4470-B2B9-D4F48855E7D1}" type="datetimeFigureOut">
              <a:rPr lang="en-IN" smtClean="0"/>
              <a:pPr/>
              <a:t>05-09-2022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FD8EB58-DD4F-4BEC-BA30-F7544B936C71}" type="slidenum">
              <a:rPr lang="en-IN" smtClean="0"/>
              <a:pPr/>
              <a:t>‹#›</a:t>
            </a:fld>
            <a:endParaRPr lang="en-IN"/>
          </a:p>
        </p:txBody>
      </p:sp>
    </p:spTree>
    <p:extLst>
      <p:ext uri="{BB962C8B-B14F-4D97-AF65-F5344CB8AC3E}">
        <p14:creationId xmlns:p14="http://schemas.microsoft.com/office/powerpoint/2010/main" val="1360294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A99B63-06E2-4470-B2B9-D4F48855E7D1}" type="datetimeFigureOut">
              <a:rPr lang="en-IN" smtClean="0"/>
              <a:pPr/>
              <a:t>05-09-2022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FD8EB58-DD4F-4BEC-BA30-F7544B936C71}" type="slidenum">
              <a:rPr lang="en-IN" smtClean="0"/>
              <a:pPr/>
              <a:t>‹#›</a:t>
            </a:fld>
            <a:endParaRPr lang="en-IN"/>
          </a:p>
        </p:txBody>
      </p:sp>
    </p:spTree>
    <p:extLst>
      <p:ext uri="{BB962C8B-B14F-4D97-AF65-F5344CB8AC3E}">
        <p14:creationId xmlns:p14="http://schemas.microsoft.com/office/powerpoint/2010/main" val="2378973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DA99B63-06E2-4470-B2B9-D4F48855E7D1}" type="datetimeFigureOut">
              <a:rPr lang="en-IN" smtClean="0"/>
              <a:pPr/>
              <a:t>05-09-2022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FD8EB58-DD4F-4BEC-BA30-F7544B936C71}" type="slidenum">
              <a:rPr lang="en-IN" smtClean="0"/>
              <a:pPr/>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398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A99B63-06E2-4470-B2B9-D4F48855E7D1}" type="datetimeFigureOut">
              <a:rPr lang="en-IN" smtClean="0"/>
              <a:pPr/>
              <a:t>05-09-2022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FD8EB58-DD4F-4BEC-BA30-F7544B936C71}" type="slidenum">
              <a:rPr lang="en-IN" smtClean="0"/>
              <a:pPr/>
              <a:t>‹#›</a:t>
            </a:fld>
            <a:endParaRPr lang="en-IN"/>
          </a:p>
        </p:txBody>
      </p:sp>
    </p:spTree>
    <p:extLst>
      <p:ext uri="{BB962C8B-B14F-4D97-AF65-F5344CB8AC3E}">
        <p14:creationId xmlns:p14="http://schemas.microsoft.com/office/powerpoint/2010/main" val="1987371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A99B63-06E2-4470-B2B9-D4F48855E7D1}" type="datetimeFigureOut">
              <a:rPr lang="en-IN" smtClean="0"/>
              <a:pPr/>
              <a:t>05-09-2022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FD8EB58-DD4F-4BEC-BA30-F7544B936C71}" type="slidenum">
              <a:rPr lang="en-IN" smtClean="0"/>
              <a:pPr/>
              <a:t>‹#›</a:t>
            </a:fld>
            <a:endParaRPr lang="en-IN"/>
          </a:p>
        </p:txBody>
      </p:sp>
    </p:spTree>
    <p:extLst>
      <p:ext uri="{BB962C8B-B14F-4D97-AF65-F5344CB8AC3E}">
        <p14:creationId xmlns:p14="http://schemas.microsoft.com/office/powerpoint/2010/main" val="3996078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A99B63-06E2-4470-B2B9-D4F48855E7D1}" type="datetimeFigureOut">
              <a:rPr lang="en-IN" smtClean="0"/>
              <a:pPr/>
              <a:t>05-09-2022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FD8EB58-DD4F-4BEC-BA30-F7544B936C71}" type="slidenum">
              <a:rPr lang="en-IN" smtClean="0"/>
              <a:pPr/>
              <a:t>‹#›</a:t>
            </a:fld>
            <a:endParaRPr lang="en-IN"/>
          </a:p>
        </p:txBody>
      </p:sp>
    </p:spTree>
    <p:extLst>
      <p:ext uri="{BB962C8B-B14F-4D97-AF65-F5344CB8AC3E}">
        <p14:creationId xmlns:p14="http://schemas.microsoft.com/office/powerpoint/2010/main" val="2010380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DA99B63-06E2-4470-B2B9-D4F48855E7D1}" type="datetimeFigureOut">
              <a:rPr lang="en-IN" smtClean="0"/>
              <a:pPr/>
              <a:t>05-09-2022</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BFD8EB58-DD4F-4BEC-BA30-F7544B936C71}" type="slidenum">
              <a:rPr lang="en-IN" smtClean="0"/>
              <a:pPr/>
              <a:t>‹#›</a:t>
            </a:fld>
            <a:endParaRPr lang="en-IN"/>
          </a:p>
        </p:txBody>
      </p:sp>
    </p:spTree>
    <p:extLst>
      <p:ext uri="{BB962C8B-B14F-4D97-AF65-F5344CB8AC3E}">
        <p14:creationId xmlns:p14="http://schemas.microsoft.com/office/powerpoint/2010/main" val="1238185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DA99B63-06E2-4470-B2B9-D4F48855E7D1}" type="datetimeFigureOut">
              <a:rPr lang="en-IN" smtClean="0"/>
              <a:pPr/>
              <a:t>05-09-2022</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FD8EB58-DD4F-4BEC-BA30-F7544B936C71}" type="slidenum">
              <a:rPr lang="en-IN" smtClean="0"/>
              <a:pPr/>
              <a:t>‹#›</a:t>
            </a:fld>
            <a:endParaRPr lang="en-IN"/>
          </a:p>
        </p:txBody>
      </p:sp>
    </p:spTree>
    <p:extLst>
      <p:ext uri="{BB962C8B-B14F-4D97-AF65-F5344CB8AC3E}">
        <p14:creationId xmlns:p14="http://schemas.microsoft.com/office/powerpoint/2010/main" val="3757739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DA99B63-06E2-4470-B2B9-D4F48855E7D1}" type="datetimeFigureOut">
              <a:rPr lang="en-IN" smtClean="0"/>
              <a:pPr/>
              <a:t>05-09-2022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FD8EB58-DD4F-4BEC-BA30-F7544B936C71}" type="slidenum">
              <a:rPr lang="en-IN" smtClean="0"/>
              <a:pPr/>
              <a:t>‹#›</a:t>
            </a:fld>
            <a:endParaRPr lang="en-IN"/>
          </a:p>
        </p:txBody>
      </p:sp>
    </p:spTree>
    <p:extLst>
      <p:ext uri="{BB962C8B-B14F-4D97-AF65-F5344CB8AC3E}">
        <p14:creationId xmlns:p14="http://schemas.microsoft.com/office/powerpoint/2010/main" val="2853413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DA99B63-06E2-4470-B2B9-D4F48855E7D1}" type="datetimeFigureOut">
              <a:rPr lang="en-IN" smtClean="0"/>
              <a:pPr/>
              <a:t>05-09-2022</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FD8EB58-DD4F-4BEC-BA30-F7544B936C71}" type="slidenum">
              <a:rPr lang="en-IN" smtClean="0"/>
              <a:pPr/>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4687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soportba foglalás 2"/>
          <p:cNvGrpSpPr>
            <a:grpSpLocks/>
          </p:cNvGrpSpPr>
          <p:nvPr/>
        </p:nvGrpSpPr>
        <p:grpSpPr bwMode="auto">
          <a:xfrm>
            <a:off x="0" y="519114"/>
            <a:ext cx="12192000" cy="5894387"/>
            <a:chOff x="0" y="587375"/>
            <a:chExt cx="9144000" cy="5894388"/>
          </a:xfrm>
        </p:grpSpPr>
        <p:sp>
          <p:nvSpPr>
            <p:cNvPr id="10245" name="Rectangle 2"/>
            <p:cNvSpPr>
              <a:spLocks noChangeArrowheads="1"/>
            </p:cNvSpPr>
            <p:nvPr/>
          </p:nvSpPr>
          <p:spPr bwMode="auto">
            <a:xfrm>
              <a:off x="0" y="587375"/>
              <a:ext cx="9144000" cy="52388"/>
            </a:xfrm>
            <a:prstGeom prst="rect">
              <a:avLst/>
            </a:prstGeom>
            <a:solidFill>
              <a:srgbClr val="C00000"/>
            </a:solidFill>
            <a:ln w="9525">
              <a:noFill/>
              <a:miter lim="800000"/>
              <a:headEnd/>
              <a:tailEnd/>
            </a:ln>
          </p:spPr>
          <p:txBody>
            <a:bodyPr wrap="none" anchor="ctr"/>
            <a:lstStyle/>
            <a:p>
              <a:endParaRPr lang="en-US" altLang="en-US"/>
            </a:p>
          </p:txBody>
        </p:sp>
        <p:sp>
          <p:nvSpPr>
            <p:cNvPr id="10246" name="Rectangle 2"/>
            <p:cNvSpPr>
              <a:spLocks noChangeArrowheads="1"/>
            </p:cNvSpPr>
            <p:nvPr/>
          </p:nvSpPr>
          <p:spPr bwMode="auto">
            <a:xfrm>
              <a:off x="0" y="6435725"/>
              <a:ext cx="9144000" cy="46038"/>
            </a:xfrm>
            <a:prstGeom prst="rect">
              <a:avLst/>
            </a:prstGeom>
            <a:solidFill>
              <a:srgbClr val="C00000"/>
            </a:solidFill>
            <a:ln w="9525">
              <a:noFill/>
              <a:miter lim="800000"/>
              <a:headEnd/>
              <a:tailEnd/>
            </a:ln>
          </p:spPr>
          <p:txBody>
            <a:bodyPr wrap="none" anchor="ctr"/>
            <a:lstStyle/>
            <a:p>
              <a:endParaRPr lang="en-US" altLang="en-US"/>
            </a:p>
          </p:txBody>
        </p:sp>
      </p:grpSp>
      <p:sp>
        <p:nvSpPr>
          <p:cNvPr id="10243" name="Title 1"/>
          <p:cNvSpPr txBox="1">
            <a:spLocks/>
          </p:cNvSpPr>
          <p:nvPr/>
        </p:nvSpPr>
        <p:spPr bwMode="auto">
          <a:xfrm>
            <a:off x="2973917" y="1917700"/>
            <a:ext cx="8320616" cy="1735138"/>
          </a:xfrm>
          <a:prstGeom prst="rect">
            <a:avLst/>
          </a:prstGeom>
          <a:noFill/>
          <a:ln w="9525">
            <a:noFill/>
            <a:miter lim="800000"/>
            <a:headEnd/>
            <a:tailEnd/>
          </a:ln>
        </p:spPr>
        <p:txBody>
          <a:bodyPr/>
          <a:lstStyle/>
          <a:p>
            <a:pPr eaLnBrk="1" hangingPunct="1"/>
            <a:r>
              <a:rPr lang="en-US" sz="4800" b="1" u="sng" dirty="0">
                <a:latin typeface="Swis721 BdCnOul BT" pitchFamily="82" charset="0"/>
              </a:rPr>
              <a:t>Building Services  </a:t>
            </a:r>
          </a:p>
          <a:p>
            <a:pPr eaLnBrk="1" hangingPunct="1"/>
            <a:endParaRPr lang="en-IN" sz="4800" b="1" u="sng" dirty="0">
              <a:latin typeface="Swis721 BdCnOul BT" pitchFamily="82" charset="0"/>
            </a:endParaRPr>
          </a:p>
          <a:p>
            <a:pPr eaLnBrk="1" hangingPunct="1"/>
            <a:r>
              <a:rPr lang="en-IN" sz="4800" b="1" u="sng" dirty="0" smtClean="0">
                <a:latin typeface="Swis721 BdCnOul BT" pitchFamily="82" charset="0"/>
              </a:rPr>
              <a:t>Natural Ventilation</a:t>
            </a:r>
            <a:endParaRPr lang="en-IN" sz="4800" b="1" u="sng" dirty="0">
              <a:latin typeface="Swis721 BdCnOul BT" pitchFamily="82" charset="0"/>
            </a:endParaRPr>
          </a:p>
        </p:txBody>
      </p:sp>
      <p:sp>
        <p:nvSpPr>
          <p:cNvPr id="10244" name="TextBox 5"/>
          <p:cNvSpPr txBox="1">
            <a:spLocks noChangeArrowheads="1"/>
          </p:cNvSpPr>
          <p:nvPr/>
        </p:nvSpPr>
        <p:spPr bwMode="auto">
          <a:xfrm>
            <a:off x="9476096" y="5881048"/>
            <a:ext cx="2165444" cy="369332"/>
          </a:xfrm>
          <a:prstGeom prst="rect">
            <a:avLst/>
          </a:prstGeom>
          <a:noFill/>
          <a:ln w="9525">
            <a:noFill/>
            <a:miter lim="800000"/>
            <a:headEnd/>
            <a:tailEnd/>
          </a:ln>
        </p:spPr>
        <p:txBody>
          <a:bodyPr wrap="square">
            <a:spAutoFit/>
          </a:bodyPr>
          <a:lstStyle/>
          <a:p>
            <a:r>
              <a:rPr lang="en-US" b="1" u="sng" dirty="0"/>
              <a:t>Ar. </a:t>
            </a:r>
            <a:r>
              <a:rPr lang="en-US" b="1" u="sng" dirty="0" err="1"/>
              <a:t>Vivek</a:t>
            </a:r>
            <a:r>
              <a:rPr lang="en-US" b="1" u="sng" dirty="0"/>
              <a:t> </a:t>
            </a:r>
            <a:r>
              <a:rPr lang="en-US" b="1" u="sng" dirty="0" err="1"/>
              <a:t>Painuli</a:t>
            </a:r>
            <a:endParaRPr lang="en-US" b="1" u="sng" dirty="0"/>
          </a:p>
        </p:txBody>
      </p:sp>
      <p:pic>
        <p:nvPicPr>
          <p:cNvPr id="7" name="Picture 6">
            <a:extLst>
              <a:ext uri="{FF2B5EF4-FFF2-40B4-BE49-F238E27FC236}">
                <a16:creationId xmlns:a16="http://schemas.microsoft.com/office/drawing/2014/main" id="{422FCCAB-8F45-4B9C-9DDA-3D92A67462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45729" y="519114"/>
            <a:ext cx="1019343" cy="121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10">
          <a:fgClr>
            <a:srgbClr val="B2B2B2"/>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9F843-69F4-43F4-B11F-902BF23105C9}"/>
              </a:ext>
            </a:extLst>
          </p:cNvPr>
          <p:cNvSpPr>
            <a:spLocks noGrp="1"/>
          </p:cNvSpPr>
          <p:nvPr>
            <p:ph type="title"/>
          </p:nvPr>
        </p:nvSpPr>
        <p:spPr/>
        <p:txBody>
          <a:bodyPr/>
          <a:lstStyle/>
          <a:p>
            <a:r>
              <a:rPr lang="en-IN" b="1" dirty="0"/>
              <a:t>Stack Effect</a:t>
            </a:r>
          </a:p>
        </p:txBody>
      </p:sp>
      <p:sp>
        <p:nvSpPr>
          <p:cNvPr id="3" name="Content Placeholder 2">
            <a:extLst>
              <a:ext uri="{FF2B5EF4-FFF2-40B4-BE49-F238E27FC236}">
                <a16:creationId xmlns:a16="http://schemas.microsoft.com/office/drawing/2014/main" id="{ACE3F3E7-5E4C-4A36-96EB-288927047310}"/>
              </a:ext>
            </a:extLst>
          </p:cNvPr>
          <p:cNvSpPr>
            <a:spLocks noGrp="1"/>
          </p:cNvSpPr>
          <p:nvPr>
            <p:ph idx="1"/>
          </p:nvPr>
        </p:nvSpPr>
        <p:spPr>
          <a:xfrm>
            <a:off x="482600" y="2222182"/>
            <a:ext cx="5328920" cy="5397818"/>
          </a:xfrm>
        </p:spPr>
        <p:txBody>
          <a:bodyPr>
            <a:normAutofit/>
          </a:bodyPr>
          <a:lstStyle/>
          <a:p>
            <a:r>
              <a:rPr lang="en-US" dirty="0"/>
              <a:t>The warm air rises because it is lighter than cold air. So when it rises, it escapes out of the upper levels of the building through ventilation openings, windows or leakages. </a:t>
            </a:r>
          </a:p>
          <a:p>
            <a:r>
              <a:rPr lang="en-US" dirty="0"/>
              <a:t>The rising warm air reduces the pressure at the base of the building, forcing cold air to infiltrate through either open doors, windows, or other openings and leakage in lower levels of the building.</a:t>
            </a:r>
            <a:endParaRPr lang="en-IN" dirty="0"/>
          </a:p>
        </p:txBody>
      </p:sp>
      <p:pic>
        <p:nvPicPr>
          <p:cNvPr id="5" name="Picture 4">
            <a:extLst>
              <a:ext uri="{FF2B5EF4-FFF2-40B4-BE49-F238E27FC236}">
                <a16:creationId xmlns:a16="http://schemas.microsoft.com/office/drawing/2014/main" id="{0BDCA97A-60BE-4A06-80A0-93DC5CDAEDDB}"/>
              </a:ext>
            </a:extLst>
          </p:cNvPr>
          <p:cNvPicPr>
            <a:picLocks noChangeAspect="1"/>
          </p:cNvPicPr>
          <p:nvPr/>
        </p:nvPicPr>
        <p:blipFill rotWithShape="1">
          <a:blip r:embed="rId2">
            <a:extLst>
              <a:ext uri="{28A0092B-C50C-407E-A947-70E740481C1C}">
                <a14:useLocalDpi xmlns:a14="http://schemas.microsoft.com/office/drawing/2010/main" val="0"/>
              </a:ext>
            </a:extLst>
          </a:blip>
          <a:srcRect l="4609" r="6172"/>
          <a:stretch/>
        </p:blipFill>
        <p:spPr>
          <a:xfrm>
            <a:off x="5811520" y="1402715"/>
            <a:ext cx="5735690" cy="5090160"/>
          </a:xfrm>
          <a:prstGeom prst="rect">
            <a:avLst/>
          </a:prstGeom>
          <a:pattFill prst="pct5">
            <a:fgClr>
              <a:srgbClr val="B2B2B2"/>
            </a:fgClr>
            <a:bgClr>
              <a:schemeClr val="bg1"/>
            </a:bgClr>
          </a:pattFill>
        </p:spPr>
      </p:pic>
    </p:spTree>
    <p:extLst>
      <p:ext uri="{BB962C8B-B14F-4D97-AF65-F5344CB8AC3E}">
        <p14:creationId xmlns:p14="http://schemas.microsoft.com/office/powerpoint/2010/main" val="719922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72659-B3E7-4DAA-ADB6-AFDEF623A8B9}"/>
              </a:ext>
            </a:extLst>
          </p:cNvPr>
          <p:cNvSpPr>
            <a:spLocks noGrp="1"/>
          </p:cNvSpPr>
          <p:nvPr>
            <p:ph type="title"/>
          </p:nvPr>
        </p:nvSpPr>
        <p:spPr/>
        <p:txBody>
          <a:bodyPr/>
          <a:lstStyle/>
          <a:p>
            <a:r>
              <a:rPr lang="en-IN" b="1" dirty="0"/>
              <a:t>Wind Tower</a:t>
            </a:r>
          </a:p>
        </p:txBody>
      </p:sp>
      <p:sp>
        <p:nvSpPr>
          <p:cNvPr id="3" name="Content Placeholder 2">
            <a:extLst>
              <a:ext uri="{FF2B5EF4-FFF2-40B4-BE49-F238E27FC236}">
                <a16:creationId xmlns:a16="http://schemas.microsoft.com/office/drawing/2014/main" id="{EBB5B235-08C7-4BE3-AA00-F46B58F798A4}"/>
              </a:ext>
            </a:extLst>
          </p:cNvPr>
          <p:cNvSpPr>
            <a:spLocks noGrp="1"/>
          </p:cNvSpPr>
          <p:nvPr>
            <p:ph idx="1"/>
          </p:nvPr>
        </p:nvSpPr>
        <p:spPr>
          <a:xfrm>
            <a:off x="838200" y="2161221"/>
            <a:ext cx="4018280" cy="2372679"/>
          </a:xfrm>
        </p:spPr>
        <p:txBody>
          <a:bodyPr>
            <a:normAutofit/>
          </a:bodyPr>
          <a:lstStyle/>
          <a:p>
            <a:r>
              <a:rPr lang="en-IN" dirty="0"/>
              <a:t>Air enters in wind tower through openings, cooled down, becomes and heavier and sink down (presence of air movement).</a:t>
            </a:r>
          </a:p>
          <a:p>
            <a:r>
              <a:rPr lang="en-IN" dirty="0"/>
              <a:t>After whole day air exchange the tower become warm in evening. </a:t>
            </a:r>
          </a:p>
        </p:txBody>
      </p:sp>
      <p:pic>
        <p:nvPicPr>
          <p:cNvPr id="5" name="Picture 4">
            <a:extLst>
              <a:ext uri="{FF2B5EF4-FFF2-40B4-BE49-F238E27FC236}">
                <a16:creationId xmlns:a16="http://schemas.microsoft.com/office/drawing/2014/main" id="{EE886FF8-0F48-4FDD-B795-0258C08877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6040" y="365125"/>
            <a:ext cx="6207760" cy="6207760"/>
          </a:xfrm>
          <a:prstGeom prst="rect">
            <a:avLst/>
          </a:prstGeom>
        </p:spPr>
      </p:pic>
    </p:spTree>
    <p:extLst>
      <p:ext uri="{BB962C8B-B14F-4D97-AF65-F5344CB8AC3E}">
        <p14:creationId xmlns:p14="http://schemas.microsoft.com/office/powerpoint/2010/main" val="1167935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10">
          <a:fgClr>
            <a:srgbClr val="808080"/>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B88D0-2282-4E95-BAF0-29EBC786FD10}"/>
              </a:ext>
            </a:extLst>
          </p:cNvPr>
          <p:cNvSpPr>
            <a:spLocks noGrp="1"/>
          </p:cNvSpPr>
          <p:nvPr>
            <p:ph type="title"/>
          </p:nvPr>
        </p:nvSpPr>
        <p:spPr/>
        <p:txBody>
          <a:bodyPr/>
          <a:lstStyle/>
          <a:p>
            <a:r>
              <a:rPr lang="en-IN" b="1" dirty="0"/>
              <a:t>Courtyard Effect</a:t>
            </a:r>
          </a:p>
        </p:txBody>
      </p:sp>
      <p:sp>
        <p:nvSpPr>
          <p:cNvPr id="3" name="Content Placeholder 2">
            <a:extLst>
              <a:ext uri="{FF2B5EF4-FFF2-40B4-BE49-F238E27FC236}">
                <a16:creationId xmlns:a16="http://schemas.microsoft.com/office/drawing/2014/main" id="{CD116E94-DDE7-4E4C-A73C-26F1C816E73E}"/>
              </a:ext>
            </a:extLst>
          </p:cNvPr>
          <p:cNvSpPr>
            <a:spLocks noGrp="1"/>
          </p:cNvSpPr>
          <p:nvPr>
            <p:ph idx="1"/>
          </p:nvPr>
        </p:nvSpPr>
        <p:spPr/>
        <p:txBody>
          <a:bodyPr/>
          <a:lstStyle/>
          <a:p>
            <a:r>
              <a:rPr lang="en-IN" dirty="0"/>
              <a:t>Due </a:t>
            </a:r>
            <a:r>
              <a:rPr lang="en-IN" dirty="0" err="1"/>
              <a:t>tp</a:t>
            </a:r>
            <a:r>
              <a:rPr lang="en-IN" dirty="0"/>
              <a:t> incidental solar radiation in a courtyard, the air gets warmer and rises.</a:t>
            </a:r>
          </a:p>
          <a:p>
            <a:r>
              <a:rPr lang="en-IN" dirty="0"/>
              <a:t>Cool air from the ground level flows through the louvered opening of rooms surrounding a courtyard, thus producing air flow. </a:t>
            </a:r>
          </a:p>
        </p:txBody>
      </p:sp>
      <p:pic>
        <p:nvPicPr>
          <p:cNvPr id="5" name="Picture 4">
            <a:extLst>
              <a:ext uri="{FF2B5EF4-FFF2-40B4-BE49-F238E27FC236}">
                <a16:creationId xmlns:a16="http://schemas.microsoft.com/office/drawing/2014/main" id="{E1580E2F-5F9D-4BAC-90EC-B437D6CA92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3935" y="3283858"/>
            <a:ext cx="6780530" cy="2951525"/>
          </a:xfrm>
          <a:prstGeom prst="rect">
            <a:avLst/>
          </a:prstGeom>
        </p:spPr>
      </p:pic>
    </p:spTree>
    <p:extLst>
      <p:ext uri="{BB962C8B-B14F-4D97-AF65-F5344CB8AC3E}">
        <p14:creationId xmlns:p14="http://schemas.microsoft.com/office/powerpoint/2010/main" val="2814735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bwMode="auto">
          <a:xfrm>
            <a:off x="0" y="39806"/>
            <a:ext cx="121920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defRPr sz="3200" b="1" u="sng">
                <a:latin typeface="Times New Roman" pitchFamily="18" charset="0"/>
              </a:defRPr>
            </a:lvl1pPr>
            <a:lvl2pPr marL="742950" indent="-285750">
              <a:defRPr sz="2000" b="1">
                <a:latin typeface="Tahoma" pitchFamily="34" charset="0"/>
              </a:defRPr>
            </a:lvl2pPr>
            <a:lvl3pPr marL="1143000" indent="-228600">
              <a:defRPr sz="2000" b="1">
                <a:latin typeface="Tahoma" pitchFamily="34" charset="0"/>
              </a:defRPr>
            </a:lvl3pPr>
            <a:lvl4pPr marL="1600200" indent="-228600">
              <a:defRPr sz="2000" b="1">
                <a:latin typeface="Tahoma" pitchFamily="34" charset="0"/>
              </a:defRPr>
            </a:lvl4pPr>
            <a:lvl5pPr marL="2057400" indent="-228600">
              <a:defRPr sz="2000" b="1">
                <a:latin typeface="Tahoma" pitchFamily="34" charset="0"/>
              </a:defRPr>
            </a:lvl5pPr>
            <a:lvl6pPr marL="2514600" indent="-228600" eaLnBrk="0" fontAlgn="base" hangingPunct="0">
              <a:spcBef>
                <a:spcPct val="0"/>
              </a:spcBef>
              <a:spcAft>
                <a:spcPct val="0"/>
              </a:spcAft>
              <a:defRPr sz="2000" b="1">
                <a:latin typeface="Tahoma" pitchFamily="34" charset="0"/>
              </a:defRPr>
            </a:lvl6pPr>
            <a:lvl7pPr marL="2971800" indent="-228600" eaLnBrk="0" fontAlgn="base" hangingPunct="0">
              <a:spcBef>
                <a:spcPct val="0"/>
              </a:spcBef>
              <a:spcAft>
                <a:spcPct val="0"/>
              </a:spcAft>
              <a:defRPr sz="2000" b="1">
                <a:latin typeface="Tahoma" pitchFamily="34" charset="0"/>
              </a:defRPr>
            </a:lvl7pPr>
            <a:lvl8pPr marL="3429000" indent="-228600" eaLnBrk="0" fontAlgn="base" hangingPunct="0">
              <a:spcBef>
                <a:spcPct val="0"/>
              </a:spcBef>
              <a:spcAft>
                <a:spcPct val="0"/>
              </a:spcAft>
              <a:defRPr sz="2000" b="1">
                <a:latin typeface="Tahoma" pitchFamily="34" charset="0"/>
              </a:defRPr>
            </a:lvl8pPr>
            <a:lvl9pPr marL="3886200" indent="-228600" eaLnBrk="0" fontAlgn="base" hangingPunct="0">
              <a:spcBef>
                <a:spcPct val="0"/>
              </a:spcBef>
              <a:spcAft>
                <a:spcPct val="0"/>
              </a:spcAft>
              <a:defRPr sz="2000" b="1">
                <a:latin typeface="Tahoma" pitchFamily="34" charset="0"/>
              </a:defRPr>
            </a:lvl9pPr>
          </a:lstStyle>
          <a:p>
            <a:r>
              <a:rPr lang="en-IN" sz="2800" dirty="0"/>
              <a:t>Subject: </a:t>
            </a:r>
            <a:r>
              <a:rPr lang="en-US" sz="2800" dirty="0"/>
              <a:t>Building Services – III </a:t>
            </a:r>
          </a:p>
          <a:p>
            <a:r>
              <a:rPr lang="en-IN" sz="2800" dirty="0"/>
              <a:t>Topic: </a:t>
            </a:r>
            <a:r>
              <a:rPr lang="en-IN" sz="2400" u="none" dirty="0"/>
              <a:t>NATURAL </a:t>
            </a:r>
            <a:r>
              <a:rPr lang="en-IN" sz="2400" u="none" dirty="0" smtClean="0"/>
              <a:t>VENTILATION SEA </a:t>
            </a:r>
            <a:r>
              <a:rPr lang="en-IN" sz="2400" u="none" dirty="0"/>
              <a:t>WATER </a:t>
            </a:r>
            <a:r>
              <a:rPr lang="en-IN" sz="2400" u="none" dirty="0" smtClean="0"/>
              <a:t>AIR CONDITIONING</a:t>
            </a:r>
            <a:r>
              <a:rPr lang="en-IN" sz="2800" u="none" dirty="0"/>
              <a:t/>
            </a:r>
            <a:br>
              <a:rPr lang="en-IN" sz="2800" u="none" dirty="0"/>
            </a:br>
            <a:r>
              <a:rPr lang="en-IN" sz="2800" dirty="0"/>
              <a:t>Presented by: Ar. </a:t>
            </a:r>
            <a:r>
              <a:rPr lang="en-IN" sz="2800" dirty="0" err="1"/>
              <a:t>Pankhuri</a:t>
            </a:r>
            <a:r>
              <a:rPr lang="en-IN" sz="2800" dirty="0"/>
              <a:t> </a:t>
            </a:r>
            <a:r>
              <a:rPr lang="en-IN" sz="2800" dirty="0" err="1"/>
              <a:t>Arya</a:t>
            </a:r>
            <a:endParaRPr lang="en-IN" sz="2800" dirty="0"/>
          </a:p>
        </p:txBody>
      </p:sp>
    </p:spTree>
    <p:extLst>
      <p:ext uri="{BB962C8B-B14F-4D97-AF65-F5344CB8AC3E}">
        <p14:creationId xmlns:p14="http://schemas.microsoft.com/office/powerpoint/2010/main" val="1768342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10">
          <a:fgClr>
            <a:srgbClr val="28ACE5"/>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FDBC0-55F6-43D4-82F1-95AB5DA3CD3E}"/>
              </a:ext>
            </a:extLst>
          </p:cNvPr>
          <p:cNvSpPr>
            <a:spLocks noGrp="1"/>
          </p:cNvSpPr>
          <p:nvPr>
            <p:ph type="title"/>
          </p:nvPr>
        </p:nvSpPr>
        <p:spPr/>
        <p:txBody>
          <a:bodyPr/>
          <a:lstStyle/>
          <a:p>
            <a:r>
              <a:rPr lang="en-IN" b="1" dirty="0"/>
              <a:t>Natural Ventilation</a:t>
            </a:r>
          </a:p>
        </p:txBody>
      </p:sp>
      <p:sp>
        <p:nvSpPr>
          <p:cNvPr id="3" name="Content Placeholder 2">
            <a:extLst>
              <a:ext uri="{FF2B5EF4-FFF2-40B4-BE49-F238E27FC236}">
                <a16:creationId xmlns:a16="http://schemas.microsoft.com/office/drawing/2014/main" id="{0938A24A-B4A9-46DD-927A-2284F4585E2B}"/>
              </a:ext>
            </a:extLst>
          </p:cNvPr>
          <p:cNvSpPr>
            <a:spLocks noGrp="1"/>
          </p:cNvSpPr>
          <p:nvPr>
            <p:ph idx="1"/>
          </p:nvPr>
        </p:nvSpPr>
        <p:spPr/>
        <p:txBody>
          <a:bodyPr/>
          <a:lstStyle/>
          <a:p>
            <a:pPr marL="0" indent="0">
              <a:buNone/>
            </a:pPr>
            <a:r>
              <a:rPr lang="en-US" dirty="0"/>
              <a:t>NATURAL VENTILATION IS THE PROCESS OF SUPPLYING AND REMOVING AIR THROUGH A SPACE BY NATURAL MEANS IT CAN BE ACHIEVED WITH OPENABLE WINDOWS OR VENTILATERS.</a:t>
            </a:r>
          </a:p>
        </p:txBody>
      </p:sp>
      <p:pic>
        <p:nvPicPr>
          <p:cNvPr id="5" name="Picture 4">
            <a:extLst>
              <a:ext uri="{FF2B5EF4-FFF2-40B4-BE49-F238E27FC236}">
                <a16:creationId xmlns:a16="http://schemas.microsoft.com/office/drawing/2014/main" id="{79463415-C188-4A07-B55A-CB46B49C497B}"/>
              </a:ext>
            </a:extLst>
          </p:cNvPr>
          <p:cNvPicPr>
            <a:picLocks noChangeAspect="1"/>
          </p:cNvPicPr>
          <p:nvPr/>
        </p:nvPicPr>
        <p:blipFill rotWithShape="1">
          <a:blip r:embed="rId2">
            <a:extLst>
              <a:ext uri="{28A0092B-C50C-407E-A947-70E740481C1C}">
                <a14:useLocalDpi xmlns:a14="http://schemas.microsoft.com/office/drawing/2010/main" val="0"/>
              </a:ext>
            </a:extLst>
          </a:blip>
          <a:srcRect l="6174" t="16935" r="6975" b="19491"/>
          <a:stretch/>
        </p:blipFill>
        <p:spPr>
          <a:xfrm>
            <a:off x="2273300" y="2997200"/>
            <a:ext cx="6805392" cy="3221317"/>
          </a:xfrm>
          <a:prstGeom prst="rect">
            <a:avLst/>
          </a:prstGeom>
        </p:spPr>
      </p:pic>
    </p:spTree>
    <p:extLst>
      <p:ext uri="{BB962C8B-B14F-4D97-AF65-F5344CB8AC3E}">
        <p14:creationId xmlns:p14="http://schemas.microsoft.com/office/powerpoint/2010/main" val="3325231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10">
          <a:fgClr>
            <a:srgbClr val="FEFE00"/>
          </a:fgClr>
          <a:bgClr>
            <a:schemeClr val="bg1"/>
          </a:bgClr>
        </a:patt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422745-F746-4C28-8A58-4BCB6D443CBB}"/>
              </a:ext>
            </a:extLst>
          </p:cNvPr>
          <p:cNvSpPr>
            <a:spLocks noGrp="1"/>
          </p:cNvSpPr>
          <p:nvPr>
            <p:ph type="title"/>
          </p:nvPr>
        </p:nvSpPr>
        <p:spPr/>
        <p:txBody>
          <a:bodyPr/>
          <a:lstStyle/>
          <a:p>
            <a:r>
              <a:rPr lang="en-IN" b="1" dirty="0"/>
              <a:t>Massing of Building</a:t>
            </a:r>
          </a:p>
        </p:txBody>
      </p:sp>
      <p:sp>
        <p:nvSpPr>
          <p:cNvPr id="3" name="Content Placeholder 2">
            <a:extLst>
              <a:ext uri="{FF2B5EF4-FFF2-40B4-BE49-F238E27FC236}">
                <a16:creationId xmlns:a16="http://schemas.microsoft.com/office/drawing/2014/main" id="{70D5CE0D-D5EF-4115-9F08-2F63BD575290}"/>
              </a:ext>
            </a:extLst>
          </p:cNvPr>
          <p:cNvSpPr>
            <a:spLocks noGrp="1"/>
          </p:cNvSpPr>
          <p:nvPr>
            <p:ph idx="4294967295"/>
          </p:nvPr>
        </p:nvSpPr>
        <p:spPr>
          <a:xfrm>
            <a:off x="868680" y="2060575"/>
            <a:ext cx="10515600" cy="492125"/>
          </a:xfrm>
        </p:spPr>
        <p:txBody>
          <a:bodyPr/>
          <a:lstStyle/>
          <a:p>
            <a:r>
              <a:rPr lang="en-IN" dirty="0"/>
              <a:t>Tall buildings improve natural ventilation, and lower latitudes reduce sun exposure</a:t>
            </a:r>
          </a:p>
        </p:txBody>
      </p:sp>
      <p:pic>
        <p:nvPicPr>
          <p:cNvPr id="5" name="Picture 4">
            <a:extLst>
              <a:ext uri="{FF2B5EF4-FFF2-40B4-BE49-F238E27FC236}">
                <a16:creationId xmlns:a16="http://schemas.microsoft.com/office/drawing/2014/main" id="{35703793-9056-4192-94AC-3DD9167D38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4382" y="2448561"/>
            <a:ext cx="6902311" cy="4041680"/>
          </a:xfrm>
          <a:prstGeom prst="rect">
            <a:avLst/>
          </a:prstGeom>
        </p:spPr>
      </p:pic>
    </p:spTree>
    <p:extLst>
      <p:ext uri="{BB962C8B-B14F-4D97-AF65-F5344CB8AC3E}">
        <p14:creationId xmlns:p14="http://schemas.microsoft.com/office/powerpoint/2010/main" val="1938835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10">
          <a:fgClr>
            <a:srgbClr val="7CA6E0"/>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F2A97-BB8F-4B2A-BDD4-74A592003C32}"/>
              </a:ext>
            </a:extLst>
          </p:cNvPr>
          <p:cNvSpPr>
            <a:spLocks noGrp="1"/>
          </p:cNvSpPr>
          <p:nvPr>
            <p:ph type="title"/>
          </p:nvPr>
        </p:nvSpPr>
        <p:spPr/>
        <p:txBody>
          <a:bodyPr/>
          <a:lstStyle/>
          <a:p>
            <a:r>
              <a:rPr lang="en-IN" b="1" dirty="0"/>
              <a:t>Orientation of Building</a:t>
            </a:r>
          </a:p>
        </p:txBody>
      </p:sp>
      <p:sp>
        <p:nvSpPr>
          <p:cNvPr id="3" name="Content Placeholder 2">
            <a:extLst>
              <a:ext uri="{FF2B5EF4-FFF2-40B4-BE49-F238E27FC236}">
                <a16:creationId xmlns:a16="http://schemas.microsoft.com/office/drawing/2014/main" id="{99BFA08A-A76C-4270-8D42-94EA4354F46D}"/>
              </a:ext>
            </a:extLst>
          </p:cNvPr>
          <p:cNvSpPr>
            <a:spLocks noGrp="1"/>
          </p:cNvSpPr>
          <p:nvPr>
            <p:ph idx="1"/>
          </p:nvPr>
        </p:nvSpPr>
        <p:spPr/>
        <p:txBody>
          <a:bodyPr/>
          <a:lstStyle/>
          <a:p>
            <a:r>
              <a:rPr lang="en-IN" dirty="0"/>
              <a:t>Orientation of building so that its shorter axis align with prevailing wind will provide the most wind ventilation</a:t>
            </a:r>
          </a:p>
        </p:txBody>
      </p:sp>
      <p:pic>
        <p:nvPicPr>
          <p:cNvPr id="5" name="Picture 4">
            <a:extLst>
              <a:ext uri="{FF2B5EF4-FFF2-40B4-BE49-F238E27FC236}">
                <a16:creationId xmlns:a16="http://schemas.microsoft.com/office/drawing/2014/main" id="{1BD2E39B-85AB-4FEC-9540-37755A1BC3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475" y="3429000"/>
            <a:ext cx="7895004" cy="2476715"/>
          </a:xfrm>
          <a:prstGeom prst="rect">
            <a:avLst/>
          </a:prstGeom>
        </p:spPr>
      </p:pic>
    </p:spTree>
    <p:extLst>
      <p:ext uri="{BB962C8B-B14F-4D97-AF65-F5344CB8AC3E}">
        <p14:creationId xmlns:p14="http://schemas.microsoft.com/office/powerpoint/2010/main" val="137659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10">
          <a:fgClr>
            <a:srgbClr val="678FD5"/>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3BFF6-020E-4E93-9B66-1F82B0D5D2F5}"/>
              </a:ext>
            </a:extLst>
          </p:cNvPr>
          <p:cNvSpPr>
            <a:spLocks noGrp="1"/>
          </p:cNvSpPr>
          <p:nvPr>
            <p:ph type="title"/>
          </p:nvPr>
        </p:nvSpPr>
        <p:spPr/>
        <p:txBody>
          <a:bodyPr/>
          <a:lstStyle/>
          <a:p>
            <a:r>
              <a:rPr lang="en-IN" b="1" dirty="0"/>
              <a:t>Opening Size</a:t>
            </a:r>
          </a:p>
        </p:txBody>
      </p:sp>
      <p:sp>
        <p:nvSpPr>
          <p:cNvPr id="3" name="Content Placeholder 2">
            <a:extLst>
              <a:ext uri="{FF2B5EF4-FFF2-40B4-BE49-F238E27FC236}">
                <a16:creationId xmlns:a16="http://schemas.microsoft.com/office/drawing/2014/main" id="{DCFE0943-7CE7-4CF8-8CD8-E86693B4D9B2}"/>
              </a:ext>
            </a:extLst>
          </p:cNvPr>
          <p:cNvSpPr>
            <a:spLocks noGrp="1"/>
          </p:cNvSpPr>
          <p:nvPr>
            <p:ph idx="1"/>
          </p:nvPr>
        </p:nvSpPr>
        <p:spPr/>
        <p:txBody>
          <a:bodyPr/>
          <a:lstStyle/>
          <a:p>
            <a:r>
              <a:rPr lang="en-IN" dirty="0"/>
              <a:t>Pairing a large outlet with a small inlet increases incoming wind speed.</a:t>
            </a:r>
          </a:p>
        </p:txBody>
      </p:sp>
      <p:pic>
        <p:nvPicPr>
          <p:cNvPr id="5" name="Picture 4">
            <a:extLst>
              <a:ext uri="{FF2B5EF4-FFF2-40B4-BE49-F238E27FC236}">
                <a16:creationId xmlns:a16="http://schemas.microsoft.com/office/drawing/2014/main" id="{86499FE8-878B-415E-838E-E9E22A3AA6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4125" y="2727352"/>
            <a:ext cx="6803749" cy="3765523"/>
          </a:xfrm>
          <a:prstGeom prst="rect">
            <a:avLst/>
          </a:prstGeom>
        </p:spPr>
      </p:pic>
    </p:spTree>
    <p:extLst>
      <p:ext uri="{BB962C8B-B14F-4D97-AF65-F5344CB8AC3E}">
        <p14:creationId xmlns:p14="http://schemas.microsoft.com/office/powerpoint/2010/main" val="2099953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10">
          <a:fgClr>
            <a:srgbClr val="1383A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EF26E-AB16-4683-940B-46EB199ACFD0}"/>
              </a:ext>
            </a:extLst>
          </p:cNvPr>
          <p:cNvSpPr>
            <a:spLocks noGrp="1"/>
          </p:cNvSpPr>
          <p:nvPr>
            <p:ph type="title"/>
          </p:nvPr>
        </p:nvSpPr>
        <p:spPr/>
        <p:txBody>
          <a:bodyPr/>
          <a:lstStyle/>
          <a:p>
            <a:r>
              <a:rPr lang="en-IN" b="1" dirty="0"/>
              <a:t>Cross Ventilation</a:t>
            </a:r>
          </a:p>
        </p:txBody>
      </p:sp>
      <p:sp>
        <p:nvSpPr>
          <p:cNvPr id="3" name="Content Placeholder 2">
            <a:extLst>
              <a:ext uri="{FF2B5EF4-FFF2-40B4-BE49-F238E27FC236}">
                <a16:creationId xmlns:a16="http://schemas.microsoft.com/office/drawing/2014/main" id="{F3D97DD8-D03D-412C-88D0-4A15E4D595CB}"/>
              </a:ext>
            </a:extLst>
          </p:cNvPr>
          <p:cNvSpPr>
            <a:spLocks noGrp="1"/>
          </p:cNvSpPr>
          <p:nvPr>
            <p:ph idx="1"/>
          </p:nvPr>
        </p:nvSpPr>
        <p:spPr/>
        <p:txBody>
          <a:bodyPr/>
          <a:lstStyle/>
          <a:p>
            <a:r>
              <a:rPr lang="en-IN" dirty="0"/>
              <a:t>Cross Ventilation is more effective than ventilation that does not pass through the whole space.</a:t>
            </a:r>
          </a:p>
        </p:txBody>
      </p:sp>
      <p:pic>
        <p:nvPicPr>
          <p:cNvPr id="5" name="Picture 4">
            <a:extLst>
              <a:ext uri="{FF2B5EF4-FFF2-40B4-BE49-F238E27FC236}">
                <a16:creationId xmlns:a16="http://schemas.microsoft.com/office/drawing/2014/main" id="{CC8B70A1-56FE-43DF-91FD-69C847F97F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1374" y="2613179"/>
            <a:ext cx="7569004" cy="4244821"/>
          </a:xfrm>
          <a:prstGeom prst="rect">
            <a:avLst/>
          </a:prstGeom>
        </p:spPr>
      </p:pic>
    </p:spTree>
    <p:extLst>
      <p:ext uri="{BB962C8B-B14F-4D97-AF65-F5344CB8AC3E}">
        <p14:creationId xmlns:p14="http://schemas.microsoft.com/office/powerpoint/2010/main" val="2190480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030F3-D83A-4A71-A0F5-EEFDA36CAD6E}"/>
              </a:ext>
            </a:extLst>
          </p:cNvPr>
          <p:cNvSpPr>
            <a:spLocks noGrp="1"/>
          </p:cNvSpPr>
          <p:nvPr>
            <p:ph type="title"/>
          </p:nvPr>
        </p:nvSpPr>
        <p:spPr/>
        <p:txBody>
          <a:bodyPr/>
          <a:lstStyle/>
          <a:p>
            <a:endParaRPr lang="en-IN" dirty="0"/>
          </a:p>
        </p:txBody>
      </p:sp>
      <p:pic>
        <p:nvPicPr>
          <p:cNvPr id="5" name="Content Placeholder 4">
            <a:extLst>
              <a:ext uri="{FF2B5EF4-FFF2-40B4-BE49-F238E27FC236}">
                <a16:creationId xmlns:a16="http://schemas.microsoft.com/office/drawing/2014/main" id="{499F5273-2861-4ECA-9732-414630CC1C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5500" y="15435"/>
            <a:ext cx="11200999" cy="6842565"/>
          </a:xfrm>
        </p:spPr>
      </p:pic>
    </p:spTree>
    <p:extLst>
      <p:ext uri="{BB962C8B-B14F-4D97-AF65-F5344CB8AC3E}">
        <p14:creationId xmlns:p14="http://schemas.microsoft.com/office/powerpoint/2010/main" val="1896241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10">
          <a:fgClr>
            <a:srgbClr val="B8B6B6"/>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16E19-98A2-46A2-A68F-AD873F978553}"/>
              </a:ext>
            </a:extLst>
          </p:cNvPr>
          <p:cNvSpPr>
            <a:spLocks noGrp="1"/>
          </p:cNvSpPr>
          <p:nvPr>
            <p:ph type="title"/>
          </p:nvPr>
        </p:nvSpPr>
        <p:spPr>
          <a:xfrm>
            <a:off x="838199" y="290955"/>
            <a:ext cx="10515600" cy="1325563"/>
          </a:xfrm>
        </p:spPr>
        <p:txBody>
          <a:bodyPr>
            <a:normAutofit/>
          </a:bodyPr>
          <a:lstStyle/>
          <a:p>
            <a:r>
              <a:rPr lang="en-IN" b="1" dirty="0"/>
              <a:t>Different Techniques For Natural Ventilation</a:t>
            </a:r>
          </a:p>
        </p:txBody>
      </p:sp>
      <p:sp>
        <p:nvSpPr>
          <p:cNvPr id="3" name="Content Placeholder 2">
            <a:extLst>
              <a:ext uri="{FF2B5EF4-FFF2-40B4-BE49-F238E27FC236}">
                <a16:creationId xmlns:a16="http://schemas.microsoft.com/office/drawing/2014/main" id="{0B7D8BF4-FFC9-4B6B-AAD3-59546B34CF61}"/>
              </a:ext>
            </a:extLst>
          </p:cNvPr>
          <p:cNvSpPr>
            <a:spLocks noGrp="1"/>
          </p:cNvSpPr>
          <p:nvPr>
            <p:ph idx="1"/>
          </p:nvPr>
        </p:nvSpPr>
        <p:spPr>
          <a:xfrm>
            <a:off x="5013470" y="2772446"/>
            <a:ext cx="2165059" cy="534551"/>
          </a:xfrm>
        </p:spPr>
        <p:txBody>
          <a:bodyPr>
            <a:normAutofit/>
          </a:bodyPr>
          <a:lstStyle/>
          <a:p>
            <a:pPr marL="0" indent="0">
              <a:buNone/>
            </a:pPr>
            <a:r>
              <a:rPr lang="en-IN" dirty="0"/>
              <a:t>Wind Tower</a:t>
            </a:r>
          </a:p>
        </p:txBody>
      </p:sp>
      <p:pic>
        <p:nvPicPr>
          <p:cNvPr id="6" name="Picture 5">
            <a:extLst>
              <a:ext uri="{FF2B5EF4-FFF2-40B4-BE49-F238E27FC236}">
                <a16:creationId xmlns:a16="http://schemas.microsoft.com/office/drawing/2014/main" id="{FF936E40-EF72-44C7-971C-B94C7314BF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291" y="2225239"/>
            <a:ext cx="2960720" cy="2364939"/>
          </a:xfrm>
          <a:prstGeom prst="rect">
            <a:avLst/>
          </a:prstGeom>
        </p:spPr>
      </p:pic>
      <p:sp>
        <p:nvSpPr>
          <p:cNvPr id="7" name="Content Placeholder 2">
            <a:extLst>
              <a:ext uri="{FF2B5EF4-FFF2-40B4-BE49-F238E27FC236}">
                <a16:creationId xmlns:a16="http://schemas.microsoft.com/office/drawing/2014/main" id="{AE571842-948F-4D87-8EED-8598B7503C9D}"/>
              </a:ext>
            </a:extLst>
          </p:cNvPr>
          <p:cNvSpPr txBox="1">
            <a:spLocks/>
          </p:cNvSpPr>
          <p:nvPr/>
        </p:nvSpPr>
        <p:spPr>
          <a:xfrm>
            <a:off x="1099121" y="1690688"/>
            <a:ext cx="2165059" cy="534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N" dirty="0"/>
              <a:t>Stack Effect</a:t>
            </a:r>
          </a:p>
        </p:txBody>
      </p:sp>
      <p:sp>
        <p:nvSpPr>
          <p:cNvPr id="8" name="Content Placeholder 2">
            <a:extLst>
              <a:ext uri="{FF2B5EF4-FFF2-40B4-BE49-F238E27FC236}">
                <a16:creationId xmlns:a16="http://schemas.microsoft.com/office/drawing/2014/main" id="{BBE5B4B9-2E9F-42D4-A08D-DA99728EA3FA}"/>
              </a:ext>
            </a:extLst>
          </p:cNvPr>
          <p:cNvSpPr txBox="1">
            <a:spLocks/>
          </p:cNvSpPr>
          <p:nvPr/>
        </p:nvSpPr>
        <p:spPr>
          <a:xfrm>
            <a:off x="8420786" y="3605064"/>
            <a:ext cx="3091582" cy="534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N" dirty="0"/>
              <a:t>Courtyard Effect</a:t>
            </a:r>
          </a:p>
        </p:txBody>
      </p:sp>
      <p:pic>
        <p:nvPicPr>
          <p:cNvPr id="10" name="Picture 9">
            <a:extLst>
              <a:ext uri="{FF2B5EF4-FFF2-40B4-BE49-F238E27FC236}">
                <a16:creationId xmlns:a16="http://schemas.microsoft.com/office/drawing/2014/main" id="{90D740C6-0729-41F6-9704-902F86E1D8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2990" y="3306997"/>
            <a:ext cx="3458476" cy="2697611"/>
          </a:xfrm>
          <a:prstGeom prst="rect">
            <a:avLst/>
          </a:prstGeom>
        </p:spPr>
      </p:pic>
      <p:pic>
        <p:nvPicPr>
          <p:cNvPr id="12" name="Picture 11">
            <a:extLst>
              <a:ext uri="{FF2B5EF4-FFF2-40B4-BE49-F238E27FC236}">
                <a16:creationId xmlns:a16="http://schemas.microsoft.com/office/drawing/2014/main" id="{28CA0174-F521-4A50-AAB0-8F21E16023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2445" y="4139615"/>
            <a:ext cx="3048264" cy="2353260"/>
          </a:xfrm>
          <a:prstGeom prst="rect">
            <a:avLst/>
          </a:prstGeom>
        </p:spPr>
      </p:pic>
    </p:spTree>
    <p:extLst>
      <p:ext uri="{BB962C8B-B14F-4D97-AF65-F5344CB8AC3E}">
        <p14:creationId xmlns:p14="http://schemas.microsoft.com/office/powerpoint/2010/main" val="399083313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213</TotalTime>
  <Words>283</Words>
  <Application>Microsoft Office PowerPoint</Application>
  <PresentationFormat>Widescreen</PresentationFormat>
  <Paragraphs>30</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Swis721 BdCnOul BT</vt:lpstr>
      <vt:lpstr>Times New Roman</vt:lpstr>
      <vt:lpstr>Retrospect</vt:lpstr>
      <vt:lpstr>PowerPoint Presentation</vt:lpstr>
      <vt:lpstr>PowerPoint Presentation</vt:lpstr>
      <vt:lpstr>Natural Ventilation</vt:lpstr>
      <vt:lpstr>Massing of Building</vt:lpstr>
      <vt:lpstr>Orientation of Building</vt:lpstr>
      <vt:lpstr>Opening Size</vt:lpstr>
      <vt:lpstr>Cross Ventilation</vt:lpstr>
      <vt:lpstr>PowerPoint Presentation</vt:lpstr>
      <vt:lpstr>Different Techniques For Natural Ventilation</vt:lpstr>
      <vt:lpstr>Stack Effect</vt:lpstr>
      <vt:lpstr>Wind Tower</vt:lpstr>
      <vt:lpstr>Courtyard Effect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Cooling through sea water natural ventilation biomimicry</dc:title>
  <dc:creator>GULZAR</dc:creator>
  <cp:lastModifiedBy>Admin</cp:lastModifiedBy>
  <cp:revision>25</cp:revision>
  <dcterms:created xsi:type="dcterms:W3CDTF">2019-09-04T16:02:29Z</dcterms:created>
  <dcterms:modified xsi:type="dcterms:W3CDTF">2022-09-05T05:48:59Z</dcterms:modified>
</cp:coreProperties>
</file>