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426594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1CD705-933C-4DE8-86BD-B1B3AB918B85}"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26123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1232884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389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3989722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1338389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60747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84270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177137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304512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109370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1CD705-933C-4DE8-86BD-B1B3AB918B85}"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98091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1CD705-933C-4DE8-86BD-B1B3AB918B85}"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01419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422404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29118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01CD705-933C-4DE8-86BD-B1B3AB918B85}" type="datetimeFigureOut">
              <a:rPr lang="en-US" smtClean="0"/>
              <a:t>2/14/2022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27144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1CD705-933C-4DE8-86BD-B1B3AB918B85}"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D6CFE-56E3-4D13-9B75-2765CBD7FD83}" type="slidenum">
              <a:rPr lang="en-US" smtClean="0"/>
              <a:t>‹#›</a:t>
            </a:fld>
            <a:endParaRPr lang="en-US"/>
          </a:p>
        </p:txBody>
      </p:sp>
    </p:spTree>
    <p:extLst>
      <p:ext uri="{BB962C8B-B14F-4D97-AF65-F5344CB8AC3E}">
        <p14:creationId xmlns:p14="http://schemas.microsoft.com/office/powerpoint/2010/main" val="215587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1CD705-933C-4DE8-86BD-B1B3AB918B85}" type="datetimeFigureOut">
              <a:rPr lang="en-US" smtClean="0"/>
              <a:t>2/14/2022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E2D6CFE-56E3-4D13-9B75-2765CBD7FD83}" type="slidenum">
              <a:rPr lang="en-US" smtClean="0"/>
              <a:t>‹#›</a:t>
            </a:fld>
            <a:endParaRPr lang="en-US"/>
          </a:p>
        </p:txBody>
      </p:sp>
    </p:spTree>
    <p:extLst>
      <p:ext uri="{BB962C8B-B14F-4D97-AF65-F5344CB8AC3E}">
        <p14:creationId xmlns:p14="http://schemas.microsoft.com/office/powerpoint/2010/main" val="28626239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Salim_Chisti" TargetMode="External"/><Relationship Id="rId13" Type="http://schemas.openxmlformats.org/officeDocument/2006/relationships/hyperlink" Target="http://en.wikipedia.org/wiki/Inlay" TargetMode="External"/><Relationship Id="rId3" Type="http://schemas.openxmlformats.org/officeDocument/2006/relationships/image" Target="../media/image28.jpeg"/><Relationship Id="rId7" Type="http://schemas.openxmlformats.org/officeDocument/2006/relationships/hyperlink" Target="http://en.wikipedia.org/wiki/Sufi" TargetMode="External"/><Relationship Id="rId12" Type="http://schemas.openxmlformats.org/officeDocument/2006/relationships/hyperlink" Target="http://en.wikipedia.org/wiki/Mother-of-pearl" TargetMode="External"/><Relationship Id="rId2" Type="http://schemas.openxmlformats.org/officeDocument/2006/relationships/image" Target="../media/image27.png"/><Relationship Id="rId16" Type="http://schemas.openxmlformats.org/officeDocument/2006/relationships/hyperlink" Target="http://en.wikipedia.org/wiki/Koran" TargetMode="External"/><Relationship Id="rId1" Type="http://schemas.openxmlformats.org/officeDocument/2006/relationships/slideLayout" Target="../slideLayouts/slideLayout7.xml"/><Relationship Id="rId6" Type="http://schemas.openxmlformats.org/officeDocument/2006/relationships/hyperlink" Target="http://en.wikipedia.org/wiki/Jama_Masjid,_Fatehpur_Sikri" TargetMode="External"/><Relationship Id="rId11" Type="http://schemas.openxmlformats.org/officeDocument/2006/relationships/hyperlink" Target="http://en.wikipedia.org/wiki/Canopy_(building)" TargetMode="External"/><Relationship Id="rId5" Type="http://schemas.openxmlformats.org/officeDocument/2006/relationships/hyperlink" Target="http://en.wikipedia.org/wiki/Buland_Darwaza" TargetMode="External"/><Relationship Id="rId15" Type="http://schemas.openxmlformats.org/officeDocument/2006/relationships/hyperlink" Target="http://en.wikipedia.org/wiki/Arabesque_(Islamic_art)" TargetMode="External"/><Relationship Id="rId10" Type="http://schemas.openxmlformats.org/officeDocument/2006/relationships/hyperlink" Target="http://en.wikipedia.org/wiki/Plinth" TargetMode="External"/><Relationship Id="rId4" Type="http://schemas.openxmlformats.org/officeDocument/2006/relationships/hyperlink" Target="http://en.wikipedia.org/wiki/India" TargetMode="External"/><Relationship Id="rId9" Type="http://schemas.openxmlformats.org/officeDocument/2006/relationships/hyperlink" Target="http://en.wikipedia.org/wiki/Portico" TargetMode="External"/><Relationship Id="rId14" Type="http://schemas.openxmlformats.org/officeDocument/2006/relationships/hyperlink" Target="http://en.wikipedia.org/wiki/Mosai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57400" y="19812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u="sng" spc="-5" dirty="0">
                <a:latin typeface="Algerian" panose="04020705040A02060702" pitchFamily="82" charset="0"/>
                <a:ea typeface="Adobe Gothic Std B" panose="020B0800000000000000" pitchFamily="34" charset="-128"/>
                <a:cs typeface="GothicE" panose="00000400000000000000" pitchFamily="2" charset="0"/>
              </a:rPr>
              <a:t>Mughal </a:t>
            </a:r>
            <a:r>
              <a:rPr lang="en-US" sz="7200" u="sng" spc="-5" dirty="0" smtClean="0">
                <a:latin typeface="Algerian" panose="04020705040A02060702" pitchFamily="82" charset="0"/>
                <a:ea typeface="Adobe Gothic Std B" panose="020B0800000000000000" pitchFamily="34" charset="-128"/>
                <a:cs typeface="GothicE" panose="00000400000000000000" pitchFamily="2" charset="0"/>
              </a:rPr>
              <a:t>Architecture -2</a:t>
            </a:r>
            <a:endParaRPr lang="en-US" sz="7200" u="sng" dirty="0">
              <a:latin typeface="Algerian" panose="04020705040A02060702" pitchFamily="82" charset="0"/>
              <a:ea typeface="Adobe Gothic Std B" panose="020B0800000000000000" pitchFamily="34" charset="-128"/>
              <a:cs typeface="GothicE" panose="00000400000000000000" pitchFamily="2" charset="0"/>
            </a:endParaRPr>
          </a:p>
        </p:txBody>
      </p:sp>
      <p:sp>
        <p:nvSpPr>
          <p:cNvPr id="3" name="TextBox 2"/>
          <p:cNvSpPr txBox="1"/>
          <p:nvPr/>
        </p:nvSpPr>
        <p:spPr>
          <a:xfrm>
            <a:off x="4495800" y="6019800"/>
            <a:ext cx="3962400" cy="677108"/>
          </a:xfrm>
          <a:prstGeom prst="rect">
            <a:avLst/>
          </a:prstGeom>
          <a:noFill/>
        </p:spPr>
        <p:txBody>
          <a:bodyPr wrap="square" rtlCol="0">
            <a:spAutoFit/>
          </a:bodyPr>
          <a:lstStyle/>
          <a:p>
            <a:r>
              <a:rPr lang="en-IN" sz="2000" b="1" u="sng" dirty="0"/>
              <a:t>Presented by: Ar. Hiba Gul</a:t>
            </a:r>
          </a:p>
          <a:p>
            <a:endParaRPr lang="en-US" dirty="0"/>
          </a:p>
        </p:txBody>
      </p:sp>
      <p:pic>
        <p:nvPicPr>
          <p:cNvPr id="5" name="Picture 4">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1505" y="104028"/>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35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1" y="0"/>
            <a:ext cx="1544012" cy="369332"/>
          </a:xfrm>
          <a:prstGeom prst="rect">
            <a:avLst/>
          </a:prstGeom>
        </p:spPr>
        <p:txBody>
          <a:bodyPr wrap="none">
            <a:spAutoFit/>
          </a:bodyPr>
          <a:lstStyle/>
          <a:p>
            <a:r>
              <a:rPr lang="en-US" b="1" u="sng" dirty="0" err="1" smtClean="0"/>
              <a:t>Birbal's</a:t>
            </a:r>
            <a:r>
              <a:rPr lang="en-US" b="1" u="sng" dirty="0" smtClean="0"/>
              <a:t> </a:t>
            </a:r>
            <a:r>
              <a:rPr lang="en-US" b="1" u="sng" dirty="0"/>
              <a:t>House</a:t>
            </a:r>
          </a:p>
        </p:txBody>
      </p:sp>
      <p:pic>
        <p:nvPicPr>
          <p:cNvPr id="11268" name="Picture 4" descr="Raja Birbal's Palace, Fatehpur Sikri, Uttar Pradesh, In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1" y="2133600"/>
            <a:ext cx="2209799" cy="147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457200"/>
            <a:ext cx="6400800" cy="1477328"/>
          </a:xfrm>
          <a:prstGeom prst="rect">
            <a:avLst/>
          </a:prstGeom>
        </p:spPr>
        <p:txBody>
          <a:bodyPr wrap="square">
            <a:spAutoFit/>
          </a:bodyPr>
          <a:lstStyle/>
          <a:p>
            <a:pPr marL="285750" indent="-285750">
              <a:buFont typeface="Wingdings" pitchFamily="2" charset="2"/>
              <a:buChar char="q"/>
            </a:pPr>
            <a:r>
              <a:rPr lang="en-US" dirty="0"/>
              <a:t>This building is also known as "</a:t>
            </a:r>
            <a:r>
              <a:rPr lang="en-US" dirty="0" err="1"/>
              <a:t>Birbal's</a:t>
            </a:r>
            <a:r>
              <a:rPr lang="en-US" dirty="0"/>
              <a:t> Palace," and may have once formed part of the haram </a:t>
            </a:r>
            <a:r>
              <a:rPr lang="en-US" dirty="0" err="1"/>
              <a:t>sara</a:t>
            </a:r>
            <a:r>
              <a:rPr lang="en-US" dirty="0"/>
              <a:t>, with its own covered and screened passage connecting . </a:t>
            </a:r>
          </a:p>
          <a:p>
            <a:pPr marL="285750" indent="-285750"/>
            <a:endParaRPr lang="en-US" dirty="0"/>
          </a:p>
          <a:p>
            <a:endParaRPr lang="en-US" dirty="0"/>
          </a:p>
        </p:txBody>
      </p:sp>
      <p:pic>
        <p:nvPicPr>
          <p:cNvPr id="2050" name="Picture 2" descr="http://archnet.org/mediadownloader/LibraryImagesBig/image/5405/0/IHI0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178" y="1"/>
            <a:ext cx="2531823" cy="15330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59978" y="1524000"/>
            <a:ext cx="2608023" cy="523220"/>
          </a:xfrm>
          <a:prstGeom prst="rect">
            <a:avLst/>
          </a:prstGeom>
        </p:spPr>
        <p:txBody>
          <a:bodyPr wrap="square">
            <a:spAutoFit/>
          </a:bodyPr>
          <a:lstStyle/>
          <a:p>
            <a:r>
              <a:rPr lang="en-US" sz="1400" b="1" u="sng" dirty="0"/>
              <a:t>Exterior view toward southwest looking at double-column arcade</a:t>
            </a:r>
          </a:p>
        </p:txBody>
      </p:sp>
      <p:pic>
        <p:nvPicPr>
          <p:cNvPr id="2056" name="Picture 8" descr="http://archnet.org/mediadownloader/LibraryImagesBig/image/5408/0/IHI0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1" y="3733801"/>
            <a:ext cx="1828797" cy="12172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05801" y="4953001"/>
            <a:ext cx="3657599" cy="307777"/>
          </a:xfrm>
          <a:prstGeom prst="rect">
            <a:avLst/>
          </a:prstGeom>
        </p:spPr>
        <p:txBody>
          <a:bodyPr wrap="square">
            <a:spAutoFit/>
          </a:bodyPr>
          <a:lstStyle/>
          <a:p>
            <a:r>
              <a:rPr lang="en-US" sz="1400" b="1" u="sng" dirty="0"/>
              <a:t>Interior detail of stone carving </a:t>
            </a:r>
          </a:p>
        </p:txBody>
      </p:sp>
      <p:sp>
        <p:nvSpPr>
          <p:cNvPr id="11" name="Rectangle 10"/>
          <p:cNvSpPr/>
          <p:nvPr/>
        </p:nvSpPr>
        <p:spPr>
          <a:xfrm>
            <a:off x="1524000" y="1371601"/>
            <a:ext cx="6553200" cy="1200329"/>
          </a:xfrm>
          <a:prstGeom prst="rect">
            <a:avLst/>
          </a:prstGeom>
        </p:spPr>
        <p:txBody>
          <a:bodyPr wrap="square">
            <a:spAutoFit/>
          </a:bodyPr>
          <a:lstStyle/>
          <a:p>
            <a:pPr marL="285750" indent="-285750">
              <a:buFont typeface="Wingdings" pitchFamily="2" charset="2"/>
              <a:buChar char="q"/>
            </a:pPr>
            <a:r>
              <a:rPr lang="en-US" dirty="0"/>
              <a:t>The house is a two-storied building,  with carving, both inside and out. From the construction, it would appear that Hindus were the architects; but the decoration, it  is nearly all Arabian or Persian in style,.</a:t>
            </a:r>
          </a:p>
        </p:txBody>
      </p:sp>
    </p:spTree>
    <p:extLst>
      <p:ext uri="{BB962C8B-B14F-4D97-AF65-F5344CB8AC3E}">
        <p14:creationId xmlns:p14="http://schemas.microsoft.com/office/powerpoint/2010/main" val="69652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609601"/>
            <a:ext cx="6858000" cy="3139321"/>
          </a:xfrm>
          <a:prstGeom prst="rect">
            <a:avLst/>
          </a:prstGeom>
        </p:spPr>
        <p:txBody>
          <a:bodyPr wrap="square">
            <a:spAutoFit/>
          </a:bodyPr>
          <a:lstStyle/>
          <a:p>
            <a:pPr marL="285750" indent="-285750">
              <a:buFont typeface="Wingdings" pitchFamily="2" charset="2"/>
              <a:buChar char="q"/>
            </a:pPr>
            <a:r>
              <a:rPr lang="en-US" dirty="0"/>
              <a:t>The </a:t>
            </a:r>
            <a:r>
              <a:rPr lang="en-US" dirty="0" err="1"/>
              <a:t>Hiran</a:t>
            </a:r>
            <a:r>
              <a:rPr lang="en-US" dirty="0"/>
              <a:t> </a:t>
            </a:r>
            <a:r>
              <a:rPr lang="en-US" dirty="0" err="1"/>
              <a:t>Minar</a:t>
            </a:r>
            <a:r>
              <a:rPr lang="en-US" dirty="0"/>
              <a:t> ("deer tower") is located north and west of the </a:t>
            </a:r>
            <a:r>
              <a:rPr lang="en-US" dirty="0" err="1"/>
              <a:t>Hathi</a:t>
            </a:r>
            <a:r>
              <a:rPr lang="en-US" dirty="0"/>
              <a:t> Pol, outside of the palace complex, just north of the imperial caravanserai. </a:t>
            </a:r>
          </a:p>
          <a:p>
            <a:pPr marL="285750" indent="-285750">
              <a:buFont typeface="Wingdings" pitchFamily="2" charset="2"/>
              <a:buChar char="q"/>
            </a:pPr>
            <a:r>
              <a:rPr lang="en-US" dirty="0"/>
              <a:t>Measuring twenty-one meters in height, the tower's plan is octagonal at its base, circular after the height of 3.91 meters, and topped with a </a:t>
            </a:r>
            <a:r>
              <a:rPr lang="en-US" dirty="0" err="1"/>
              <a:t>chhatri</a:t>
            </a:r>
            <a:r>
              <a:rPr lang="en-US" dirty="0"/>
              <a:t>. </a:t>
            </a:r>
          </a:p>
          <a:p>
            <a:pPr marL="285750" indent="-285750">
              <a:buFont typeface="Wingdings" pitchFamily="2" charset="2"/>
              <a:buChar char="q"/>
            </a:pPr>
            <a:r>
              <a:rPr lang="en-US" dirty="0"/>
              <a:t>The circular part of the tower is decorated with stone spikes, and a circular balcony projects on stone corbels from the upper part of the tower. </a:t>
            </a:r>
          </a:p>
          <a:p>
            <a:pPr marL="285750" indent="-285750"/>
            <a:r>
              <a:rPr lang="en-US" dirty="0"/>
              <a:t/>
            </a:r>
            <a:br>
              <a:rPr lang="en-US" dirty="0"/>
            </a:br>
            <a:endParaRPr lang="en-US" dirty="0"/>
          </a:p>
        </p:txBody>
      </p:sp>
      <p:sp>
        <p:nvSpPr>
          <p:cNvPr id="3" name="AutoShape 2" descr="http://archnet.org/mediadownloader/LibraryImagesBig/image/5494/0/IHI0120.jpg"/>
          <p:cNvSpPr>
            <a:spLocks noChangeAspect="1" noChangeArrowheads="1"/>
          </p:cNvSpPr>
          <p:nvPr/>
        </p:nvSpPr>
        <p:spPr bwMode="auto">
          <a:xfrm>
            <a:off x="4943476" y="15876"/>
            <a:ext cx="3971925" cy="28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u="sng" dirty="0" err="1" smtClean="0"/>
              <a:t>Hiran</a:t>
            </a:r>
            <a:r>
              <a:rPr lang="en-US" b="1" u="sng" dirty="0" smtClean="0"/>
              <a:t> </a:t>
            </a:r>
            <a:r>
              <a:rPr lang="en-US" b="1" u="sng" dirty="0" err="1"/>
              <a:t>Minar</a:t>
            </a:r>
            <a:r>
              <a:rPr lang="en-US" b="1" u="sng" dirty="0"/>
              <a:t> </a:t>
            </a:r>
          </a:p>
        </p:txBody>
      </p:sp>
      <p:pic>
        <p:nvPicPr>
          <p:cNvPr id="1028" name="Picture 4" descr="http://archnet.org/mediadownloader/LibraryImagesBig/image/5494/0/IHI01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320" y="304801"/>
            <a:ext cx="2028680" cy="3113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3389294"/>
            <a:ext cx="2286000" cy="954107"/>
          </a:xfrm>
          <a:prstGeom prst="rect">
            <a:avLst/>
          </a:prstGeom>
        </p:spPr>
        <p:txBody>
          <a:bodyPr wrap="square">
            <a:spAutoFit/>
          </a:bodyPr>
          <a:lstStyle/>
          <a:p>
            <a:r>
              <a:rPr lang="en-US" sz="1400" b="1" u="sng" dirty="0"/>
              <a:t>Exterior close-up view of tower showing surface decorations and projecting elements</a:t>
            </a:r>
          </a:p>
        </p:txBody>
      </p:sp>
    </p:spTree>
    <p:extLst>
      <p:ext uri="{BB962C8B-B14F-4D97-AF65-F5344CB8AC3E}">
        <p14:creationId xmlns:p14="http://schemas.microsoft.com/office/powerpoint/2010/main" val="338006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248400" y="838201"/>
            <a:ext cx="4419600" cy="4202113"/>
          </a:xfrm>
          <a:prstGeom prst="rect">
            <a:avLst/>
          </a:prstGeom>
          <a:noFill/>
          <a:ln w="9525">
            <a:noFill/>
            <a:miter lim="800000"/>
            <a:headEnd/>
            <a:tailEnd/>
          </a:ln>
          <a:effectLst/>
        </p:spPr>
      </p:pic>
      <p:pic>
        <p:nvPicPr>
          <p:cNvPr id="13314" name="Picture 2" descr="http://upload.wikimedia.org/wikipedia/commons/thumb/f/fb/TombSalimChisti.jpg/300px-TombSalimChisti.jpg"/>
          <p:cNvPicPr>
            <a:picLocks noChangeAspect="1" noChangeArrowheads="1"/>
          </p:cNvPicPr>
          <p:nvPr/>
        </p:nvPicPr>
        <p:blipFill>
          <a:blip r:embed="rId3" cstate="print"/>
          <a:srcRect/>
          <a:stretch>
            <a:fillRect/>
          </a:stretch>
        </p:blipFill>
        <p:spPr bwMode="auto">
          <a:xfrm>
            <a:off x="6324600" y="0"/>
            <a:ext cx="4343400" cy="2895600"/>
          </a:xfrm>
          <a:prstGeom prst="rect">
            <a:avLst/>
          </a:prstGeom>
          <a:noFill/>
        </p:spPr>
      </p:pic>
      <p:sp>
        <p:nvSpPr>
          <p:cNvPr id="4" name="Rectangle 3"/>
          <p:cNvSpPr/>
          <p:nvPr/>
        </p:nvSpPr>
        <p:spPr>
          <a:xfrm>
            <a:off x="582710" y="1"/>
            <a:ext cx="5029200" cy="6001643"/>
          </a:xfrm>
          <a:prstGeom prst="rect">
            <a:avLst/>
          </a:prstGeom>
        </p:spPr>
        <p:txBody>
          <a:bodyPr wrap="square">
            <a:spAutoFit/>
          </a:bodyPr>
          <a:lstStyle/>
          <a:p>
            <a:r>
              <a:rPr lang="en-IN" sz="1600" dirty="0"/>
              <a:t>The </a:t>
            </a:r>
            <a:r>
              <a:rPr lang="en-IN" sz="1600" b="1" dirty="0"/>
              <a:t>Tomb of Sheikh </a:t>
            </a:r>
            <a:r>
              <a:rPr lang="en-IN" sz="1600" b="1" dirty="0" err="1"/>
              <a:t>Salim</a:t>
            </a:r>
            <a:r>
              <a:rPr lang="en-IN" sz="1600" b="1" dirty="0"/>
              <a:t> </a:t>
            </a:r>
            <a:r>
              <a:rPr lang="en-IN" sz="1600" b="1" dirty="0" err="1"/>
              <a:t>Chishti</a:t>
            </a:r>
            <a:r>
              <a:rPr lang="en-IN" sz="1600" dirty="0"/>
              <a:t> is famed as one of the finest examples of </a:t>
            </a:r>
            <a:r>
              <a:rPr lang="en-IN" sz="1600" dirty="0" err="1"/>
              <a:t>Mughal</a:t>
            </a:r>
            <a:r>
              <a:rPr lang="en-IN" sz="1600" dirty="0"/>
              <a:t> architecture in </a:t>
            </a:r>
            <a:r>
              <a:rPr lang="en-IN" sz="1600" dirty="0">
                <a:hlinkClick r:id="rId4" tooltip="India"/>
              </a:rPr>
              <a:t>India</a:t>
            </a:r>
            <a:r>
              <a:rPr lang="en-IN" sz="1600" dirty="0"/>
              <a:t>, built during the years 1580 and 1581, along with the imperial complex at Situated near </a:t>
            </a:r>
            <a:r>
              <a:rPr lang="en-IN" sz="1600" dirty="0" err="1"/>
              <a:t>Zenana</a:t>
            </a:r>
            <a:r>
              <a:rPr lang="en-IN" sz="1600" dirty="0"/>
              <a:t> </a:t>
            </a:r>
            <a:r>
              <a:rPr lang="en-IN" sz="1600" dirty="0" err="1"/>
              <a:t>Rauza</a:t>
            </a:r>
            <a:r>
              <a:rPr lang="en-IN" sz="1600" dirty="0"/>
              <a:t> and facing south towards </a:t>
            </a:r>
            <a:r>
              <a:rPr lang="en-IN" sz="1600" dirty="0" err="1">
                <a:solidFill>
                  <a:srgbClr val="FF0000"/>
                </a:solidFill>
                <a:hlinkClick r:id="rId5" tooltip="Buland Darwaza"/>
              </a:rPr>
              <a:t>Buland</a:t>
            </a:r>
            <a:r>
              <a:rPr lang="en-IN" sz="1600" dirty="0">
                <a:solidFill>
                  <a:srgbClr val="FF0000"/>
                </a:solidFill>
                <a:hlinkClick r:id="rId5" tooltip="Buland Darwaza"/>
              </a:rPr>
              <a:t> </a:t>
            </a:r>
            <a:r>
              <a:rPr lang="en-IN" sz="1600" dirty="0" err="1">
                <a:solidFill>
                  <a:srgbClr val="FF0000"/>
                </a:solidFill>
                <a:hlinkClick r:id="rId5" tooltip="Buland Darwaza"/>
              </a:rPr>
              <a:t>Darwaza</a:t>
            </a:r>
            <a:r>
              <a:rPr lang="en-IN" sz="1600" dirty="0"/>
              <a:t>, </a:t>
            </a:r>
          </a:p>
          <a:p>
            <a:r>
              <a:rPr lang="en-IN" sz="1600" dirty="0" err="1">
                <a:hlinkClick r:id="rId6" tooltip="Jama Masjid, Fatehpur Sikri"/>
              </a:rPr>
              <a:t>Jama</a:t>
            </a:r>
            <a:r>
              <a:rPr lang="en-IN" sz="1600" dirty="0">
                <a:hlinkClick r:id="rId6" tooltip="Jama Masjid, Fatehpur Sikri"/>
              </a:rPr>
              <a:t> </a:t>
            </a:r>
            <a:r>
              <a:rPr lang="en-IN" sz="1600" dirty="0" err="1">
                <a:hlinkClick r:id="rId6" tooltip="Jama Masjid, Fatehpur Sikri"/>
              </a:rPr>
              <a:t>Masjid</a:t>
            </a:r>
            <a:r>
              <a:rPr lang="en-IN" sz="1600" dirty="0"/>
              <a:t>  measures 350 ft. by 440 ft.</a:t>
            </a:r>
            <a:endParaRPr lang="en-IN" sz="1600" baseline="30000" dirty="0"/>
          </a:p>
          <a:p>
            <a:r>
              <a:rPr lang="en-IN" sz="1600" dirty="0"/>
              <a:t>-It enshrines the burial place of the </a:t>
            </a:r>
            <a:r>
              <a:rPr lang="en-IN" sz="1600" dirty="0">
                <a:hlinkClick r:id="rId7" tooltip="Sufi"/>
              </a:rPr>
              <a:t>Sufi</a:t>
            </a:r>
            <a:r>
              <a:rPr lang="en-IN" sz="1600" dirty="0"/>
              <a:t> saint, </a:t>
            </a:r>
            <a:r>
              <a:rPr lang="en-IN" sz="1600" dirty="0" err="1">
                <a:hlinkClick r:id="rId8" tooltip="Salim Chisti"/>
              </a:rPr>
              <a:t>SalimChist</a:t>
            </a:r>
            <a:r>
              <a:rPr lang="en-IN" sz="1600" dirty="0" err="1"/>
              <a:t>i</a:t>
            </a:r>
            <a:endParaRPr lang="en-IN" sz="1600" dirty="0"/>
          </a:p>
          <a:p>
            <a:r>
              <a:rPr lang="en-IN" sz="1600" dirty="0"/>
              <a:t>-The tomb has been constructed on a platform which is about 1 m. high, a flight of five steps leading to the entrance </a:t>
            </a:r>
            <a:r>
              <a:rPr lang="en-IN" sz="1600" dirty="0">
                <a:hlinkClick r:id="rId9" tooltip="Portico"/>
              </a:rPr>
              <a:t>portico</a:t>
            </a:r>
            <a:r>
              <a:rPr lang="en-IN" sz="1600" dirty="0"/>
              <a:t>.</a:t>
            </a:r>
          </a:p>
          <a:p>
            <a:pPr>
              <a:buFontTx/>
              <a:buChar char="-"/>
            </a:pPr>
            <a:r>
              <a:rPr lang="en-IN" sz="1600" dirty="0"/>
              <a:t>The main tomb building is enclosed by delicate marble screens on all sides, and the tomb is located in the centre of the main hall, which has a single semi-circular dome. +---The marble building is beautifully carved, and has an ivory-like appearance.</a:t>
            </a:r>
          </a:p>
          <a:p>
            <a:pPr>
              <a:buFontTx/>
              <a:buChar char="-"/>
            </a:pPr>
            <a:r>
              <a:rPr lang="en-IN" sz="1600" dirty="0"/>
              <a:t> The </a:t>
            </a:r>
            <a:r>
              <a:rPr lang="en-IN" sz="1600" dirty="0">
                <a:hlinkClick r:id="rId10" tooltip="Plinth"/>
              </a:rPr>
              <a:t>plinth</a:t>
            </a:r>
            <a:r>
              <a:rPr lang="en-IN" sz="1600" dirty="0"/>
              <a:t> is ornamented with mosaics of black and yellow marble arranged in geometric patterns. </a:t>
            </a:r>
          </a:p>
          <a:p>
            <a:pPr>
              <a:buFontTx/>
              <a:buChar char="-"/>
            </a:pPr>
            <a:r>
              <a:rPr lang="en-IN" sz="1600" dirty="0"/>
              <a:t>A wooden </a:t>
            </a:r>
            <a:r>
              <a:rPr lang="en-IN" sz="1600" dirty="0">
                <a:hlinkClick r:id="rId11" tooltip="Canopy (building)"/>
              </a:rPr>
              <a:t>canopy</a:t>
            </a:r>
            <a:r>
              <a:rPr lang="en-IN" sz="1600" dirty="0"/>
              <a:t> incrusted with </a:t>
            </a:r>
            <a:r>
              <a:rPr lang="en-IN" sz="1600" dirty="0">
                <a:hlinkClick r:id="rId12" tooltip="Mother-of-pearl"/>
              </a:rPr>
              <a:t>mother-of-pearl</a:t>
            </a:r>
            <a:r>
              <a:rPr lang="en-IN" sz="1600" dirty="0"/>
              <a:t> </a:t>
            </a:r>
            <a:r>
              <a:rPr lang="en-IN" sz="1600" dirty="0">
                <a:hlinkClick r:id="rId13" tooltip="Inlay"/>
              </a:rPr>
              <a:t>inlay</a:t>
            </a:r>
            <a:r>
              <a:rPr lang="en-IN" sz="1600" dirty="0"/>
              <a:t> </a:t>
            </a:r>
            <a:r>
              <a:rPr lang="en-IN" sz="1600" dirty="0">
                <a:hlinkClick r:id="rId14" tooltip="Mosaic"/>
              </a:rPr>
              <a:t>mosaic</a:t>
            </a:r>
            <a:r>
              <a:rPr lang="en-IN" sz="1600" dirty="0"/>
              <a:t> over it.</a:t>
            </a:r>
          </a:p>
          <a:p>
            <a:r>
              <a:rPr lang="en-IN" sz="1600" dirty="0"/>
              <a:t>-The door to the main chamber is intricately carved with </a:t>
            </a:r>
            <a:r>
              <a:rPr lang="en-IN" sz="1600" dirty="0">
                <a:hlinkClick r:id="rId15" tooltip="Arabesque (Islamic art)"/>
              </a:rPr>
              <a:t>arabesque</a:t>
            </a:r>
            <a:r>
              <a:rPr lang="en-IN" sz="1600" dirty="0"/>
              <a:t> patterns and bears inscriptions from the </a:t>
            </a:r>
            <a:r>
              <a:rPr lang="en-IN" sz="1600" dirty="0">
                <a:hlinkClick r:id="rId16" tooltip="Koran"/>
              </a:rPr>
              <a:t>Koran</a:t>
            </a:r>
            <a:r>
              <a:rPr lang="en-IN" sz="1600" dirty="0"/>
              <a:t>. - The carved and painted tomb chamber has a white marble floor, which is inlaid with multicoloured stones.</a:t>
            </a:r>
          </a:p>
          <a:p>
            <a:r>
              <a:rPr lang="en-IN" sz="1600" dirty="0" err="1">
                <a:hlinkClick r:id="rId8" tooltip="Salim Chisti"/>
              </a:rPr>
              <a:t>i</a:t>
            </a:r>
            <a:endParaRPr lang="en-IN" sz="1600" dirty="0"/>
          </a:p>
        </p:txBody>
      </p:sp>
    </p:spTree>
    <p:extLst>
      <p:ext uri="{BB962C8B-B14F-4D97-AF65-F5344CB8AC3E}">
        <p14:creationId xmlns:p14="http://schemas.microsoft.com/office/powerpoint/2010/main" val="166699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4.staticflickr.com/3220/2348945097_6c27b5e0e6_z.jpg?zz=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208" y="392485"/>
            <a:ext cx="6281593" cy="6407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1988" y="76200"/>
            <a:ext cx="1370888" cy="369332"/>
          </a:xfrm>
          <a:prstGeom prst="rect">
            <a:avLst/>
          </a:prstGeom>
        </p:spPr>
        <p:txBody>
          <a:bodyPr wrap="none">
            <a:spAutoFit/>
          </a:bodyPr>
          <a:lstStyle/>
          <a:p>
            <a:r>
              <a:rPr lang="en-US" b="1" u="sng" dirty="0" smtClean="0"/>
              <a:t>Jami </a:t>
            </a:r>
            <a:r>
              <a:rPr lang="en-US" b="1" u="sng" dirty="0"/>
              <a:t>Masjid </a:t>
            </a:r>
          </a:p>
        </p:txBody>
      </p:sp>
    </p:spTree>
    <p:extLst>
      <p:ext uri="{BB962C8B-B14F-4D97-AF65-F5344CB8AC3E}">
        <p14:creationId xmlns:p14="http://schemas.microsoft.com/office/powerpoint/2010/main" val="176857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3219272"/>
            <a:ext cx="9067800" cy="1200329"/>
          </a:xfrm>
          <a:prstGeom prst="rect">
            <a:avLst/>
          </a:prstGeom>
        </p:spPr>
        <p:txBody>
          <a:bodyPr wrap="square">
            <a:spAutoFit/>
          </a:bodyPr>
          <a:lstStyle/>
          <a:p>
            <a:pPr marL="285750" indent="-285750">
              <a:buFont typeface="Wingdings" pitchFamily="2" charset="2"/>
              <a:buChar char="q"/>
            </a:pPr>
            <a:r>
              <a:rPr lang="en-US" dirty="0"/>
              <a:t>The </a:t>
            </a:r>
            <a:r>
              <a:rPr lang="en-US" dirty="0" err="1"/>
              <a:t>Fatehpur</a:t>
            </a:r>
            <a:r>
              <a:rPr lang="en-US" dirty="0"/>
              <a:t> </a:t>
            </a:r>
            <a:r>
              <a:rPr lang="en-US" dirty="0" err="1"/>
              <a:t>Sikri</a:t>
            </a:r>
            <a:r>
              <a:rPr lang="en-US" dirty="0"/>
              <a:t> Friday Mosque complex includes the enclosure of the mosque itself, containing the prayer hall, the tomb of </a:t>
            </a:r>
            <a:r>
              <a:rPr lang="en-US" dirty="0" err="1"/>
              <a:t>Salim</a:t>
            </a:r>
            <a:r>
              <a:rPr lang="en-US" dirty="0"/>
              <a:t> </a:t>
            </a:r>
            <a:r>
              <a:rPr lang="en-US" dirty="0" err="1"/>
              <a:t>Chishti</a:t>
            </a:r>
            <a:r>
              <a:rPr lang="en-US" dirty="0"/>
              <a:t>, and the tomb of </a:t>
            </a:r>
            <a:r>
              <a:rPr lang="en-US" dirty="0" err="1"/>
              <a:t>Nawab</a:t>
            </a:r>
            <a:r>
              <a:rPr lang="en-US" dirty="0"/>
              <a:t> Islam Khan. On the same plateau is the small </a:t>
            </a:r>
            <a:r>
              <a:rPr lang="en-US" dirty="0" err="1"/>
              <a:t>Nayabad</a:t>
            </a:r>
            <a:r>
              <a:rPr lang="en-US" dirty="0"/>
              <a:t> palace, the Stonecutter’s Mosque, and the Rang </a:t>
            </a:r>
            <a:r>
              <a:rPr lang="en-US" dirty="0" err="1"/>
              <a:t>Mahal</a:t>
            </a:r>
            <a:r>
              <a:rPr lang="en-US" dirty="0"/>
              <a:t>.</a:t>
            </a:r>
          </a:p>
        </p:txBody>
      </p:sp>
      <p:sp>
        <p:nvSpPr>
          <p:cNvPr id="4" name="Rectangle 3"/>
          <p:cNvSpPr/>
          <p:nvPr/>
        </p:nvSpPr>
        <p:spPr>
          <a:xfrm>
            <a:off x="1524000" y="4343400"/>
            <a:ext cx="8991600" cy="923330"/>
          </a:xfrm>
          <a:prstGeom prst="rect">
            <a:avLst/>
          </a:prstGeom>
        </p:spPr>
        <p:txBody>
          <a:bodyPr wrap="square">
            <a:spAutoFit/>
          </a:bodyPr>
          <a:lstStyle/>
          <a:p>
            <a:pPr marL="285750" indent="-285750">
              <a:buFont typeface="Wingdings" pitchFamily="2" charset="2"/>
              <a:buChar char="q"/>
            </a:pPr>
            <a:r>
              <a:rPr lang="en-US" dirty="0"/>
              <a:t>The main imperial entrance to the mosque complex, called the </a:t>
            </a:r>
            <a:r>
              <a:rPr lang="en-US" dirty="0" err="1"/>
              <a:t>Badshahi</a:t>
            </a:r>
            <a:r>
              <a:rPr lang="en-US" dirty="0"/>
              <a:t> </a:t>
            </a:r>
            <a:r>
              <a:rPr lang="en-US" dirty="0" err="1"/>
              <a:t>Darwaza</a:t>
            </a:r>
            <a:r>
              <a:rPr lang="en-US" dirty="0"/>
              <a:t> ("Emperor’s Gate") is located along its eastern edge, opposite the prayer hall, and was likely used by royal palace residents.</a:t>
            </a:r>
          </a:p>
        </p:txBody>
      </p:sp>
      <p:sp>
        <p:nvSpPr>
          <p:cNvPr id="5" name="Rectangle 4"/>
          <p:cNvSpPr/>
          <p:nvPr/>
        </p:nvSpPr>
        <p:spPr>
          <a:xfrm>
            <a:off x="1524000" y="5269468"/>
            <a:ext cx="8991600" cy="369332"/>
          </a:xfrm>
          <a:prstGeom prst="rect">
            <a:avLst/>
          </a:prstGeom>
        </p:spPr>
        <p:txBody>
          <a:bodyPr wrap="square">
            <a:spAutoFit/>
          </a:bodyPr>
          <a:lstStyle/>
          <a:p>
            <a:pPr marL="285750" indent="-285750">
              <a:buFont typeface="Wingdings" pitchFamily="2" charset="2"/>
              <a:buChar char="q"/>
            </a:pPr>
            <a:r>
              <a:rPr lang="en-US" dirty="0"/>
              <a:t>On the southern side of the courtyard, known as the </a:t>
            </a:r>
            <a:r>
              <a:rPr lang="en-US" dirty="0" err="1"/>
              <a:t>Buland</a:t>
            </a:r>
            <a:r>
              <a:rPr lang="en-US" dirty="0"/>
              <a:t> </a:t>
            </a:r>
            <a:r>
              <a:rPr lang="en-US" dirty="0" err="1"/>
              <a:t>Darwaza</a:t>
            </a:r>
            <a:r>
              <a:rPr lang="en-US" dirty="0"/>
              <a:t> ("Lofty Gate"). </a:t>
            </a:r>
          </a:p>
        </p:txBody>
      </p:sp>
      <p:sp>
        <p:nvSpPr>
          <p:cNvPr id="6" name="Rectangle 5"/>
          <p:cNvSpPr/>
          <p:nvPr/>
        </p:nvSpPr>
        <p:spPr>
          <a:xfrm>
            <a:off x="1524000" y="5657672"/>
            <a:ext cx="8950036" cy="1200329"/>
          </a:xfrm>
          <a:prstGeom prst="rect">
            <a:avLst/>
          </a:prstGeom>
        </p:spPr>
        <p:txBody>
          <a:bodyPr wrap="square">
            <a:spAutoFit/>
          </a:bodyPr>
          <a:lstStyle/>
          <a:p>
            <a:pPr marL="285750" indent="-285750">
              <a:buFont typeface="Wingdings" pitchFamily="2" charset="2"/>
              <a:buChar char="q"/>
            </a:pPr>
            <a:r>
              <a:rPr lang="en-US" dirty="0"/>
              <a:t>A multistoried, semi-octagonal structure, it measures about 40 meters east-west and 20 meters north-south and contains large rooms, passages, and stairways. The exterior (southern) elevation of the </a:t>
            </a:r>
            <a:r>
              <a:rPr lang="en-US" dirty="0" err="1"/>
              <a:t>Buland</a:t>
            </a:r>
            <a:r>
              <a:rPr lang="en-US" dirty="0"/>
              <a:t> </a:t>
            </a:r>
            <a:r>
              <a:rPr lang="en-US" dirty="0" err="1"/>
              <a:t>Darwaza</a:t>
            </a:r>
            <a:r>
              <a:rPr lang="en-US" dirty="0"/>
              <a:t> rises to a height of 40 meters above the level of the mosque’s court.</a:t>
            </a:r>
          </a:p>
        </p:txBody>
      </p:sp>
      <p:pic>
        <p:nvPicPr>
          <p:cNvPr id="3074" name="Picture 2" descr="http://archnet.org/mediadownloader/LibraryImagesBig/image/5463/0/IHI0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5720"/>
            <a:ext cx="2590800" cy="1554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2600" y="1524000"/>
            <a:ext cx="2971800" cy="523220"/>
          </a:xfrm>
          <a:prstGeom prst="rect">
            <a:avLst/>
          </a:prstGeom>
        </p:spPr>
        <p:txBody>
          <a:bodyPr wrap="square">
            <a:spAutoFit/>
          </a:bodyPr>
          <a:lstStyle/>
          <a:p>
            <a:r>
              <a:rPr lang="en-US" sz="1400" b="1" u="sng" dirty="0" err="1"/>
              <a:t>Exerior</a:t>
            </a:r>
            <a:r>
              <a:rPr lang="en-US" sz="1400" b="1" u="sng" dirty="0"/>
              <a:t> view toward west showing arched entryway and colonnade </a:t>
            </a:r>
          </a:p>
        </p:txBody>
      </p:sp>
      <p:pic>
        <p:nvPicPr>
          <p:cNvPr id="3076" name="Picture 4" descr="http://archnet.org/mediadownloader/LibraryImagesBig/image/5468/0/IHI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516" y="76201"/>
            <a:ext cx="2234485" cy="14873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76800" y="1534180"/>
            <a:ext cx="2743200" cy="523220"/>
          </a:xfrm>
          <a:prstGeom prst="rect">
            <a:avLst/>
          </a:prstGeom>
        </p:spPr>
        <p:txBody>
          <a:bodyPr wrap="square">
            <a:spAutoFit/>
          </a:bodyPr>
          <a:lstStyle/>
          <a:p>
            <a:r>
              <a:rPr lang="en-US" sz="1400" b="1" u="sng" dirty="0"/>
              <a:t>Exterior view looking up at </a:t>
            </a:r>
            <a:r>
              <a:rPr lang="en-US" sz="1400" b="1" u="sng" dirty="0" err="1"/>
              <a:t>Bulard</a:t>
            </a:r>
            <a:r>
              <a:rPr lang="en-US" sz="1400" b="1" u="sng" dirty="0"/>
              <a:t> </a:t>
            </a:r>
            <a:r>
              <a:rPr lang="en-US" sz="1400" b="1" u="sng" dirty="0" err="1"/>
              <a:t>Darwasa</a:t>
            </a:r>
            <a:r>
              <a:rPr lang="en-US" sz="1400" b="1" u="sng" dirty="0"/>
              <a:t>, steps leading to gateway</a:t>
            </a:r>
          </a:p>
        </p:txBody>
      </p:sp>
      <p:pic>
        <p:nvPicPr>
          <p:cNvPr id="3078" name="Picture 6" descr="http://archnet.org/mediadownloader/LibraryImagesBig/image/5470/0/IHI00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76200"/>
            <a:ext cx="2590800" cy="13299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00" y="1371600"/>
            <a:ext cx="3048000" cy="738664"/>
          </a:xfrm>
          <a:prstGeom prst="rect">
            <a:avLst/>
          </a:prstGeom>
        </p:spPr>
        <p:txBody>
          <a:bodyPr wrap="square">
            <a:spAutoFit/>
          </a:bodyPr>
          <a:lstStyle/>
          <a:p>
            <a:r>
              <a:rPr lang="en-US" sz="1400" b="1" u="sng" dirty="0"/>
              <a:t>Interior view toward north of courtyard showing white marble tomb of </a:t>
            </a:r>
            <a:r>
              <a:rPr lang="en-US" sz="1400" b="1" u="sng" dirty="0" err="1"/>
              <a:t>Shaykh</a:t>
            </a:r>
            <a:r>
              <a:rPr lang="en-US" sz="1400" b="1" u="sng" dirty="0"/>
              <a:t> </a:t>
            </a:r>
            <a:r>
              <a:rPr lang="en-US" sz="1400" b="1" u="sng" dirty="0" err="1"/>
              <a:t>Salim</a:t>
            </a:r>
            <a:r>
              <a:rPr lang="en-US" sz="1400" b="1" u="sng" dirty="0"/>
              <a:t> </a:t>
            </a:r>
            <a:r>
              <a:rPr lang="en-US" sz="1400" b="1" u="sng" dirty="0" err="1"/>
              <a:t>Chishti</a:t>
            </a:r>
            <a:r>
              <a:rPr lang="en-US" sz="1400" b="1" u="sng" dirty="0"/>
              <a:t> </a:t>
            </a:r>
          </a:p>
        </p:txBody>
      </p:sp>
    </p:spTree>
    <p:extLst>
      <p:ext uri="{BB962C8B-B14F-4D97-AF65-F5344CB8AC3E}">
        <p14:creationId xmlns:p14="http://schemas.microsoft.com/office/powerpoint/2010/main" val="2432774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6200"/>
            <a:ext cx="9067800" cy="923330"/>
          </a:xfrm>
          <a:prstGeom prst="rect">
            <a:avLst/>
          </a:prstGeom>
        </p:spPr>
        <p:txBody>
          <a:bodyPr wrap="square">
            <a:spAutoFit/>
          </a:bodyPr>
          <a:lstStyle/>
          <a:p>
            <a:pPr marL="285750" indent="-285750">
              <a:buFont typeface="Wingdings" pitchFamily="2" charset="2"/>
              <a:buChar char="q"/>
            </a:pPr>
            <a:r>
              <a:rPr lang="en-US" dirty="0"/>
              <a:t>The </a:t>
            </a:r>
            <a:r>
              <a:rPr lang="en-US" dirty="0" err="1"/>
              <a:t>Buland</a:t>
            </a:r>
            <a:r>
              <a:rPr lang="en-US" dirty="0"/>
              <a:t> </a:t>
            </a:r>
            <a:r>
              <a:rPr lang="en-US" dirty="0" err="1"/>
              <a:t>Darwaza</a:t>
            </a:r>
            <a:r>
              <a:rPr lang="en-US" dirty="0"/>
              <a:t> is clad in red and yellow sandstone, while the rest of the mosque complex is clad predominantly in red sandstone. </a:t>
            </a:r>
            <a:br>
              <a:rPr lang="en-US" dirty="0"/>
            </a:br>
            <a:endParaRPr lang="en-US" dirty="0"/>
          </a:p>
        </p:txBody>
      </p:sp>
      <p:sp>
        <p:nvSpPr>
          <p:cNvPr id="3" name="Rectangle 2"/>
          <p:cNvSpPr/>
          <p:nvPr/>
        </p:nvSpPr>
        <p:spPr>
          <a:xfrm>
            <a:off x="1524000" y="762001"/>
            <a:ext cx="8991600" cy="1200329"/>
          </a:xfrm>
          <a:prstGeom prst="rect">
            <a:avLst/>
          </a:prstGeom>
        </p:spPr>
        <p:txBody>
          <a:bodyPr wrap="square">
            <a:spAutoFit/>
          </a:bodyPr>
          <a:lstStyle/>
          <a:p>
            <a:pPr marL="285750" indent="-285750">
              <a:buFont typeface="Wingdings" pitchFamily="2" charset="2"/>
              <a:buChar char="q"/>
            </a:pPr>
            <a:r>
              <a:rPr lang="en-US" dirty="0"/>
              <a:t>Within the enclosure wall is a rectangular courtyard, measuring 133 meters east-west and 109 meters north-south. The white marble tomb of Sheikh </a:t>
            </a:r>
            <a:r>
              <a:rPr lang="en-US" dirty="0" err="1"/>
              <a:t>Salim</a:t>
            </a:r>
            <a:r>
              <a:rPr lang="en-US" dirty="0"/>
              <a:t> </a:t>
            </a:r>
            <a:r>
              <a:rPr lang="en-US" dirty="0" err="1"/>
              <a:t>Chishti</a:t>
            </a:r>
            <a:r>
              <a:rPr lang="en-US" dirty="0"/>
              <a:t> occupies a prominent position in the court.</a:t>
            </a:r>
          </a:p>
          <a:p>
            <a:pPr marL="285750" indent="-285750">
              <a:buFont typeface="Wingdings" pitchFamily="2" charset="2"/>
              <a:buChar char="q"/>
            </a:pPr>
            <a:endParaRPr lang="en-US" dirty="0"/>
          </a:p>
        </p:txBody>
      </p:sp>
      <p:sp>
        <p:nvSpPr>
          <p:cNvPr id="4" name="Rectangle 3"/>
          <p:cNvSpPr/>
          <p:nvPr/>
        </p:nvSpPr>
        <p:spPr>
          <a:xfrm>
            <a:off x="1524000" y="1676400"/>
            <a:ext cx="9296400" cy="369332"/>
          </a:xfrm>
          <a:prstGeom prst="rect">
            <a:avLst/>
          </a:prstGeom>
        </p:spPr>
        <p:txBody>
          <a:bodyPr wrap="square">
            <a:spAutoFit/>
          </a:bodyPr>
          <a:lstStyle/>
          <a:p>
            <a:pPr marL="285750" indent="-285750">
              <a:buFont typeface="Wingdings" pitchFamily="2" charset="2"/>
              <a:buChar char="q"/>
            </a:pPr>
            <a:r>
              <a:rPr lang="en-US" dirty="0"/>
              <a:t>Approximately ten meters to the east of this tomb is the larger tomb of </a:t>
            </a:r>
            <a:r>
              <a:rPr lang="en-US" dirty="0" err="1"/>
              <a:t>Nawab</a:t>
            </a:r>
            <a:r>
              <a:rPr lang="en-US" dirty="0"/>
              <a:t> Islam Khan</a:t>
            </a:r>
          </a:p>
        </p:txBody>
      </p:sp>
      <p:sp>
        <p:nvSpPr>
          <p:cNvPr id="7" name="Rectangle 6"/>
          <p:cNvSpPr/>
          <p:nvPr/>
        </p:nvSpPr>
        <p:spPr>
          <a:xfrm>
            <a:off x="1524000" y="2501154"/>
            <a:ext cx="8991600" cy="2585323"/>
          </a:xfrm>
          <a:prstGeom prst="rect">
            <a:avLst/>
          </a:prstGeom>
        </p:spPr>
        <p:txBody>
          <a:bodyPr wrap="square">
            <a:spAutoFit/>
          </a:bodyPr>
          <a:lstStyle/>
          <a:p>
            <a:pPr marL="285750" indent="-285750">
              <a:buFont typeface="Wingdings" pitchFamily="2" charset="2"/>
              <a:buChar char="q"/>
            </a:pPr>
            <a:r>
              <a:rPr lang="en-US" dirty="0"/>
              <a:t>The main prayer hall is located along the western side of the courtyard, and measures about 88 north-south and 20 meters east-west. Its entry (eastern) elevation of the hall is dominated by a central gateway composed of a high recessed ogee arch set within a rectangular frame and surmounted by a row of domed </a:t>
            </a:r>
            <a:r>
              <a:rPr lang="en-US" dirty="0" err="1"/>
              <a:t>chattris</a:t>
            </a:r>
            <a:r>
              <a:rPr lang="en-US" dirty="0"/>
              <a:t>. </a:t>
            </a:r>
          </a:p>
          <a:p>
            <a:pPr marL="285750" indent="-285750">
              <a:buFont typeface="Wingdings" pitchFamily="2" charset="2"/>
              <a:buChar char="q"/>
            </a:pPr>
            <a:r>
              <a:rPr lang="en-US" dirty="0"/>
              <a:t>Rectangular in plan, the gateway is roofed by a semi-dome and contains three arched openings that lead into the prayer hall. </a:t>
            </a:r>
          </a:p>
          <a:p>
            <a:pPr marL="285750" indent="-285750">
              <a:buFont typeface="Wingdings" pitchFamily="2" charset="2"/>
              <a:buChar char="q"/>
            </a:pPr>
            <a:r>
              <a:rPr lang="en-US" dirty="0"/>
              <a:t>The central archway is clad with bands of red and yellow sandstone, while the smaller arched openings have mosaic inlay work in geometrical patterns.</a:t>
            </a:r>
            <a:br>
              <a:rPr lang="en-US" dirty="0"/>
            </a:br>
            <a:endParaRPr lang="en-US" dirty="0"/>
          </a:p>
        </p:txBody>
      </p:sp>
    </p:spTree>
    <p:extLst>
      <p:ext uri="{BB962C8B-B14F-4D97-AF65-F5344CB8AC3E}">
        <p14:creationId xmlns:p14="http://schemas.microsoft.com/office/powerpoint/2010/main" val="189842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9470"/>
            <a:ext cx="8991600" cy="646331"/>
          </a:xfrm>
          <a:prstGeom prst="rect">
            <a:avLst/>
          </a:prstGeom>
        </p:spPr>
        <p:txBody>
          <a:bodyPr wrap="square">
            <a:spAutoFit/>
          </a:bodyPr>
          <a:lstStyle/>
          <a:p>
            <a:pPr marL="285750" indent="-285750">
              <a:buFont typeface="Wingdings" pitchFamily="2" charset="2"/>
              <a:buChar char="q"/>
            </a:pPr>
            <a:r>
              <a:rPr lang="en-US" dirty="0"/>
              <a:t>The interior of the prayer hall is divided into three bays; the central bay is square and measures 12.5 meters per side and is topped by a single dome supported on </a:t>
            </a:r>
            <a:r>
              <a:rPr lang="en-US" dirty="0" err="1"/>
              <a:t>squinches</a:t>
            </a:r>
            <a:endParaRPr lang="en-US" dirty="0"/>
          </a:p>
        </p:txBody>
      </p:sp>
      <p:sp>
        <p:nvSpPr>
          <p:cNvPr id="3" name="Rectangle 2"/>
          <p:cNvSpPr/>
          <p:nvPr/>
        </p:nvSpPr>
        <p:spPr>
          <a:xfrm>
            <a:off x="1524000" y="802482"/>
            <a:ext cx="9144000" cy="4524315"/>
          </a:xfrm>
          <a:prstGeom prst="rect">
            <a:avLst/>
          </a:prstGeom>
        </p:spPr>
        <p:txBody>
          <a:bodyPr wrap="square">
            <a:spAutoFit/>
          </a:bodyPr>
          <a:lstStyle/>
          <a:p>
            <a:pPr marL="285750" indent="-285750">
              <a:buFont typeface="Wingdings" pitchFamily="2" charset="2"/>
              <a:buChar char="q"/>
            </a:pPr>
            <a:r>
              <a:rPr lang="en-US" dirty="0"/>
              <a:t>The two side bays measure approx. 29 meters north-south by 19 meters east-west. Each is composed of a colonnaded hall with a square domed room (8 meters per side), located centrally within this hall along the western (</a:t>
            </a:r>
            <a:r>
              <a:rPr lang="en-US" dirty="0" err="1"/>
              <a:t>qibla</a:t>
            </a:r>
            <a:r>
              <a:rPr lang="en-US" dirty="0"/>
              <a:t>) wall. </a:t>
            </a:r>
          </a:p>
          <a:p>
            <a:pPr marL="285750" indent="-285750">
              <a:buFont typeface="Wingdings" pitchFamily="2" charset="2"/>
              <a:buChar char="q"/>
            </a:pPr>
            <a:r>
              <a:rPr lang="en-US" dirty="0"/>
              <a:t>Within each bay, nine </a:t>
            </a:r>
            <a:r>
              <a:rPr lang="en-US" dirty="0" err="1"/>
              <a:t>mihrabs</a:t>
            </a:r>
            <a:r>
              <a:rPr lang="en-US" dirty="0"/>
              <a:t> are found along the </a:t>
            </a:r>
            <a:r>
              <a:rPr lang="en-US" dirty="0" err="1"/>
              <a:t>qibla</a:t>
            </a:r>
            <a:r>
              <a:rPr lang="en-US" dirty="0"/>
              <a:t> wall, for a total of 21 </a:t>
            </a:r>
            <a:r>
              <a:rPr lang="en-US" dirty="0" err="1"/>
              <a:t>mihrab</a:t>
            </a:r>
            <a:r>
              <a:rPr lang="en-US" dirty="0"/>
              <a:t> niches in the entire prayer hall. </a:t>
            </a:r>
          </a:p>
          <a:p>
            <a:pPr marL="285750" indent="-285750">
              <a:buFont typeface="Wingdings" pitchFamily="2" charset="2"/>
              <a:buChar char="q"/>
            </a:pPr>
            <a:r>
              <a:rPr lang="en-US" dirty="0"/>
              <a:t>The central </a:t>
            </a:r>
            <a:r>
              <a:rPr lang="en-US" dirty="0" err="1"/>
              <a:t>mihrab</a:t>
            </a:r>
            <a:r>
              <a:rPr lang="en-US" dirty="0"/>
              <a:t> niches located within the square domed rooms has been given special attention: set within a larger arch, it is ornamented with inlay stone work, glazed tiles, and carved and painted inscriptions. </a:t>
            </a:r>
          </a:p>
          <a:p>
            <a:pPr marL="285750" indent="-285750">
              <a:buFont typeface="Wingdings" pitchFamily="2" charset="2"/>
              <a:buChar char="q"/>
            </a:pPr>
            <a:r>
              <a:rPr lang="en-US" dirty="0"/>
              <a:t>The </a:t>
            </a:r>
            <a:r>
              <a:rPr lang="en-US" dirty="0" err="1"/>
              <a:t>mihrabs</a:t>
            </a:r>
            <a:r>
              <a:rPr lang="en-US" dirty="0"/>
              <a:t> located in the colonnade on either side of the square domed rooms occur in a double-story pattern. </a:t>
            </a:r>
          </a:p>
          <a:p>
            <a:pPr marL="285750" indent="-285750">
              <a:buFont typeface="Wingdings" pitchFamily="2" charset="2"/>
              <a:buChar char="q"/>
            </a:pPr>
            <a:r>
              <a:rPr lang="en-US" dirty="0"/>
              <a:t>These two side bays of the prayer hall display a combination of </a:t>
            </a:r>
            <a:r>
              <a:rPr lang="en-US" dirty="0" err="1"/>
              <a:t>arcuate</a:t>
            </a:r>
            <a:r>
              <a:rPr lang="en-US" dirty="0"/>
              <a:t> domed construction, present in the 2 smaller square rooms, and a </a:t>
            </a:r>
            <a:r>
              <a:rPr lang="en-US" dirty="0" err="1"/>
              <a:t>trabeated</a:t>
            </a:r>
            <a:r>
              <a:rPr lang="en-US" dirty="0"/>
              <a:t> system of tall Hindu-style pillars supporting a flat ceiling, present in the colonnaded halls. In the square room, corbels start low in the corners to form the transition from rectangular plan to octagonal drum. The drum is finished in plaster and articulated with radiating bands. </a:t>
            </a:r>
            <a:br>
              <a:rPr lang="en-US" dirty="0"/>
            </a:br>
            <a:endParaRPr lang="en-US" dirty="0"/>
          </a:p>
        </p:txBody>
      </p:sp>
      <p:sp>
        <p:nvSpPr>
          <p:cNvPr id="4" name="Rectangle 3"/>
          <p:cNvSpPr/>
          <p:nvPr/>
        </p:nvSpPr>
        <p:spPr>
          <a:xfrm>
            <a:off x="1524000" y="4944070"/>
            <a:ext cx="9144000" cy="923330"/>
          </a:xfrm>
          <a:prstGeom prst="rect">
            <a:avLst/>
          </a:prstGeom>
        </p:spPr>
        <p:txBody>
          <a:bodyPr wrap="square">
            <a:spAutoFit/>
          </a:bodyPr>
          <a:lstStyle/>
          <a:p>
            <a:pPr marL="285750" indent="-285750">
              <a:buFont typeface="Wingdings" pitchFamily="2" charset="2"/>
              <a:buChar char="q"/>
            </a:pPr>
            <a:r>
              <a:rPr lang="en-US" dirty="0"/>
              <a:t>With the exception of the marble-clad tomb of </a:t>
            </a:r>
            <a:r>
              <a:rPr lang="en-US" dirty="0" err="1"/>
              <a:t>Salim</a:t>
            </a:r>
            <a:r>
              <a:rPr lang="en-US" dirty="0"/>
              <a:t> </a:t>
            </a:r>
            <a:r>
              <a:rPr lang="en-US" dirty="0" err="1"/>
              <a:t>Chishti</a:t>
            </a:r>
            <a:r>
              <a:rPr lang="en-US" dirty="0"/>
              <a:t>, the complex is rendered in red sandstone, with some yellow sandstone accents. Its style and ornamentation owe much to Gujarati architecture</a:t>
            </a:r>
          </a:p>
        </p:txBody>
      </p:sp>
    </p:spTree>
    <p:extLst>
      <p:ext uri="{BB962C8B-B14F-4D97-AF65-F5344CB8AC3E}">
        <p14:creationId xmlns:p14="http://schemas.microsoft.com/office/powerpoint/2010/main" val="364168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
            <a:ext cx="4876800" cy="5663089"/>
          </a:xfrm>
          <a:prstGeom prst="rect">
            <a:avLst/>
          </a:prstGeom>
        </p:spPr>
        <p:txBody>
          <a:bodyPr wrap="square">
            <a:spAutoFit/>
          </a:bodyPr>
          <a:lstStyle/>
          <a:p>
            <a:r>
              <a:rPr lang="en-US" sz="2000" b="1" u="sng" dirty="0"/>
              <a:t>1</a:t>
            </a:r>
            <a:r>
              <a:rPr lang="en-US" sz="2000" b="1" u="sng" dirty="0" smtClean="0"/>
              <a:t>. </a:t>
            </a:r>
            <a:r>
              <a:rPr lang="en-US" sz="2000" b="1" u="sng" dirty="0" err="1"/>
              <a:t>Panch</a:t>
            </a:r>
            <a:r>
              <a:rPr lang="en-US" sz="2000" b="1" u="sng" dirty="0"/>
              <a:t> </a:t>
            </a:r>
            <a:r>
              <a:rPr lang="en-US" sz="2000" b="1" u="sng" dirty="0" err="1"/>
              <a:t>Mahal</a:t>
            </a:r>
            <a:r>
              <a:rPr lang="en-US" sz="2000" b="1" u="sng" dirty="0"/>
              <a:t> ,</a:t>
            </a:r>
            <a:r>
              <a:rPr lang="en-US" sz="2000" b="1" u="sng" dirty="0" err="1"/>
              <a:t>Fatehpur</a:t>
            </a:r>
            <a:r>
              <a:rPr lang="en-US" sz="2000" b="1" u="sng" dirty="0"/>
              <a:t> </a:t>
            </a:r>
            <a:r>
              <a:rPr lang="en-US" sz="2000" b="1" u="sng" dirty="0" err="1"/>
              <a:t>Sikri</a:t>
            </a:r>
            <a:r>
              <a:rPr lang="en-US" sz="2000" b="1" u="sng" dirty="0"/>
              <a:t> </a:t>
            </a:r>
          </a:p>
          <a:p>
            <a:endParaRPr lang="en-US" dirty="0"/>
          </a:p>
          <a:p>
            <a:pPr marL="285750" indent="-285750">
              <a:buFont typeface="Wingdings" pitchFamily="2" charset="2"/>
              <a:buChar char="q"/>
            </a:pPr>
            <a:r>
              <a:rPr lang="en-US" dirty="0"/>
              <a:t> The </a:t>
            </a:r>
            <a:r>
              <a:rPr lang="en-US" dirty="0" err="1"/>
              <a:t>Panch</a:t>
            </a:r>
            <a:r>
              <a:rPr lang="en-US" dirty="0"/>
              <a:t> </a:t>
            </a:r>
            <a:r>
              <a:rPr lang="en-US" dirty="0" err="1"/>
              <a:t>Mahal</a:t>
            </a:r>
            <a:r>
              <a:rPr lang="en-US" dirty="0"/>
              <a:t> is a rectangular structure open on all sides and built . It is positioned to act as a "transition" building between the semi-public and the more private spaces .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http://archnet.org/mediadownloader/LibraryImagesBig/image/5508/0/IHI01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2401"/>
            <a:ext cx="3276600" cy="21809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0" y="3124200"/>
            <a:ext cx="4343400" cy="2308324"/>
          </a:xfrm>
          <a:prstGeom prst="rect">
            <a:avLst/>
          </a:prstGeom>
        </p:spPr>
        <p:txBody>
          <a:bodyPr wrap="square">
            <a:spAutoFit/>
          </a:bodyPr>
          <a:lstStyle/>
          <a:p>
            <a:pPr marL="285750" indent="-285750">
              <a:buFont typeface="Wingdings" pitchFamily="2" charset="2"/>
              <a:buChar char="q"/>
            </a:pPr>
            <a:r>
              <a:rPr lang="en-US" dirty="0"/>
              <a:t>The building has five levels, with the ground floor measuring 22.05 meters north–south by 17.65 meters east–west, and the upper floors decreasing in their horizontal dimensions . The final, fifth level is a domed </a:t>
            </a:r>
            <a:r>
              <a:rPr lang="en-US" dirty="0" err="1"/>
              <a:t>chhatri</a:t>
            </a:r>
            <a:r>
              <a:rPr lang="en-US" dirty="0"/>
              <a:t>. The total height of the structure equals the total length of its ground floor</a:t>
            </a:r>
          </a:p>
        </p:txBody>
      </p:sp>
      <p:sp>
        <p:nvSpPr>
          <p:cNvPr id="10" name="Rectangle 9"/>
          <p:cNvSpPr/>
          <p:nvPr/>
        </p:nvSpPr>
        <p:spPr>
          <a:xfrm>
            <a:off x="4953001" y="6211670"/>
            <a:ext cx="2538595" cy="646331"/>
          </a:xfrm>
          <a:prstGeom prst="rect">
            <a:avLst/>
          </a:prstGeom>
        </p:spPr>
        <p:txBody>
          <a:bodyPr wrap="square">
            <a:spAutoFit/>
          </a:bodyPr>
          <a:lstStyle/>
          <a:p>
            <a:r>
              <a:rPr lang="en-US" b="1" dirty="0"/>
              <a:t>Interior view of detail of</a:t>
            </a:r>
          </a:p>
          <a:p>
            <a:r>
              <a:rPr lang="en-US" b="1" dirty="0"/>
              <a:t> double-column capital </a:t>
            </a:r>
          </a:p>
        </p:txBody>
      </p:sp>
      <p:pic>
        <p:nvPicPr>
          <p:cNvPr id="1030" name="Picture 6" descr="http://archnet.org/mediadownloader/LibraryImagesBig/image/5512/0/IHI01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962400"/>
            <a:ext cx="1652422" cy="2085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rchnet.org/mediadownloader/LibraryImagesBig/image/18781/0/IAA25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362200"/>
            <a:ext cx="2743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391400" y="6211669"/>
            <a:ext cx="3124200" cy="923330"/>
          </a:xfrm>
          <a:prstGeom prst="rect">
            <a:avLst/>
          </a:prstGeom>
        </p:spPr>
        <p:txBody>
          <a:bodyPr wrap="square">
            <a:spAutoFit/>
          </a:bodyPr>
          <a:lstStyle/>
          <a:p>
            <a:r>
              <a:rPr lang="en-US" b="1" dirty="0"/>
              <a:t>The </a:t>
            </a:r>
            <a:r>
              <a:rPr lang="en-US" b="1" dirty="0" err="1"/>
              <a:t>Panch</a:t>
            </a:r>
            <a:r>
              <a:rPr lang="en-US" b="1" dirty="0"/>
              <a:t> </a:t>
            </a:r>
            <a:r>
              <a:rPr lang="en-US" b="1" dirty="0" err="1"/>
              <a:t>Mahal</a:t>
            </a:r>
            <a:r>
              <a:rPr lang="en-US" b="1" dirty="0"/>
              <a:t> as seen from the courtyard of the </a:t>
            </a:r>
            <a:r>
              <a:rPr lang="en-US" b="1" dirty="0" err="1"/>
              <a:t>Daulat</a:t>
            </a:r>
            <a:r>
              <a:rPr lang="en-US" b="1" dirty="0"/>
              <a:t> </a:t>
            </a:r>
            <a:r>
              <a:rPr lang="en-US" b="1" dirty="0" err="1"/>
              <a:t>Khana</a:t>
            </a:r>
            <a:r>
              <a:rPr lang="en-US" b="1" dirty="0"/>
              <a:t> </a:t>
            </a:r>
          </a:p>
        </p:txBody>
      </p:sp>
    </p:spTree>
    <p:extLst>
      <p:ext uri="{BB962C8B-B14F-4D97-AF65-F5344CB8AC3E}">
        <p14:creationId xmlns:p14="http://schemas.microsoft.com/office/powerpoint/2010/main" val="161720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189" y="55604"/>
            <a:ext cx="4572000" cy="369332"/>
          </a:xfrm>
          <a:prstGeom prst="rect">
            <a:avLst/>
          </a:prstGeom>
        </p:spPr>
        <p:txBody>
          <a:bodyPr>
            <a:spAutoFit/>
          </a:bodyPr>
          <a:lstStyle/>
          <a:p>
            <a:r>
              <a:rPr lang="en-US" b="1" u="sng" dirty="0"/>
              <a:t>2</a:t>
            </a:r>
            <a:r>
              <a:rPr lang="en-US" b="1" u="sng" dirty="0" smtClean="0"/>
              <a:t>-Anup </a:t>
            </a:r>
            <a:r>
              <a:rPr lang="en-US" b="1" u="sng" dirty="0" err="1"/>
              <a:t>Talao</a:t>
            </a:r>
            <a:endParaRPr lang="en-US" b="1" u="sng" dirty="0"/>
          </a:p>
        </p:txBody>
      </p:sp>
      <p:pic>
        <p:nvPicPr>
          <p:cNvPr id="9" name="Picture 6" descr="http://archnet.org/mediadownloader/LibraryImagesBig/image/5391/0/IHI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3135086" cy="2086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533402"/>
            <a:ext cx="5638800" cy="1200329"/>
          </a:xfrm>
          <a:prstGeom prst="rect">
            <a:avLst/>
          </a:prstGeom>
        </p:spPr>
        <p:txBody>
          <a:bodyPr wrap="square">
            <a:spAutoFit/>
          </a:bodyPr>
          <a:lstStyle/>
          <a:p>
            <a:pPr marL="285750" indent="-285750">
              <a:buFont typeface="Wingdings" pitchFamily="2" charset="2"/>
              <a:buChar char="q"/>
            </a:pPr>
            <a:r>
              <a:rPr lang="en-US" dirty="0"/>
              <a:t>The </a:t>
            </a:r>
            <a:r>
              <a:rPr lang="en-US" dirty="0" err="1"/>
              <a:t>Anup</a:t>
            </a:r>
            <a:r>
              <a:rPr lang="en-US" dirty="0"/>
              <a:t> </a:t>
            </a:r>
            <a:r>
              <a:rPr lang="en-US" dirty="0" err="1"/>
              <a:t>Talao</a:t>
            </a:r>
            <a:r>
              <a:rPr lang="en-US" dirty="0"/>
              <a:t>, or "peerless pool," was completed in 1576 on a wide platform (</a:t>
            </a:r>
            <a:r>
              <a:rPr lang="en-US" i="1" dirty="0" err="1"/>
              <a:t>chabutara</a:t>
            </a:r>
            <a:r>
              <a:rPr lang="en-US" dirty="0"/>
              <a:t>) to the north of the </a:t>
            </a:r>
            <a:r>
              <a:rPr lang="en-US" dirty="0" err="1"/>
              <a:t>Khwabgah</a:t>
            </a:r>
            <a:r>
              <a:rPr lang="en-US" dirty="0"/>
              <a:t> (imperial apartments) .</a:t>
            </a:r>
          </a:p>
          <a:p>
            <a:pPr marL="285750" indent="-285750">
              <a:buFont typeface="Wingdings" pitchFamily="2" charset="2"/>
              <a:buChar char="q"/>
            </a:pPr>
            <a:endParaRPr lang="en-US" dirty="0"/>
          </a:p>
        </p:txBody>
      </p:sp>
      <p:sp>
        <p:nvSpPr>
          <p:cNvPr id="6" name="Rectangle 5"/>
          <p:cNvSpPr/>
          <p:nvPr/>
        </p:nvSpPr>
        <p:spPr>
          <a:xfrm>
            <a:off x="1524000" y="3124200"/>
            <a:ext cx="9144000" cy="1477328"/>
          </a:xfrm>
          <a:prstGeom prst="rect">
            <a:avLst/>
          </a:prstGeom>
        </p:spPr>
        <p:txBody>
          <a:bodyPr wrap="square">
            <a:spAutoFit/>
          </a:bodyPr>
          <a:lstStyle/>
          <a:p>
            <a:pPr marL="285750" indent="-285750">
              <a:buFont typeface="Wingdings" pitchFamily="2" charset="2"/>
              <a:buChar char="q"/>
            </a:pPr>
            <a:r>
              <a:rPr lang="en-US" dirty="0"/>
              <a:t>The tank served to cool the air near the </a:t>
            </a:r>
            <a:r>
              <a:rPr lang="en-US" dirty="0" err="1"/>
              <a:t>Khwabgah</a:t>
            </a:r>
            <a:r>
              <a:rPr lang="en-US" dirty="0"/>
              <a:t>. It formed part of a system of mini-tanks and canals . The tank measures 29.26 meters per side and is 3.66 meters deep. The island platform (9.14 m2) has </a:t>
            </a:r>
            <a:r>
              <a:rPr lang="en-US" dirty="0" err="1"/>
              <a:t>jaali</a:t>
            </a:r>
            <a:r>
              <a:rPr lang="en-US" dirty="0"/>
              <a:t> balustrade, and  a raised seat (</a:t>
            </a:r>
            <a:r>
              <a:rPr lang="en-US" i="1" dirty="0" err="1"/>
              <a:t>chabutra</a:t>
            </a:r>
            <a:r>
              <a:rPr lang="en-US" dirty="0"/>
              <a:t>, 3.66 m2) in its center</a:t>
            </a:r>
          </a:p>
          <a:p>
            <a:pPr marL="285750" indent="-285750">
              <a:buFont typeface="Wingdings" pitchFamily="2" charset="2"/>
              <a:buChar char="q"/>
            </a:pPr>
            <a:endParaRPr lang="en-US" dirty="0"/>
          </a:p>
          <a:p>
            <a:pPr marL="285750" indent="-285750">
              <a:buFont typeface="Wingdings" pitchFamily="2" charset="2"/>
              <a:buChar char="q"/>
            </a:pPr>
            <a:endParaRPr lang="en-US" dirty="0"/>
          </a:p>
        </p:txBody>
      </p:sp>
      <p:sp>
        <p:nvSpPr>
          <p:cNvPr id="7" name="Rectangle 6"/>
          <p:cNvSpPr/>
          <p:nvPr/>
        </p:nvSpPr>
        <p:spPr>
          <a:xfrm>
            <a:off x="1524000" y="1447801"/>
            <a:ext cx="5791200" cy="2031325"/>
          </a:xfrm>
          <a:prstGeom prst="rect">
            <a:avLst/>
          </a:prstGeom>
        </p:spPr>
        <p:txBody>
          <a:bodyPr wrap="square">
            <a:spAutoFit/>
          </a:bodyPr>
          <a:lstStyle/>
          <a:p>
            <a:pPr marL="285750" indent="-285750">
              <a:buFont typeface="Wingdings" pitchFamily="2" charset="2"/>
              <a:buChar char="q"/>
            </a:pPr>
            <a:r>
              <a:rPr lang="en-US" dirty="0"/>
              <a:t>The </a:t>
            </a:r>
            <a:r>
              <a:rPr lang="en-US" dirty="0" err="1"/>
              <a:t>Anup</a:t>
            </a:r>
            <a:r>
              <a:rPr lang="en-US" dirty="0"/>
              <a:t> </a:t>
            </a:r>
            <a:r>
              <a:rPr lang="en-US" dirty="0" err="1"/>
              <a:t>Talao</a:t>
            </a:r>
            <a:r>
              <a:rPr lang="en-US" dirty="0"/>
              <a:t> is a red sandstone masonry tank, square in plan . A square island platform stands in its </a:t>
            </a:r>
            <a:r>
              <a:rPr lang="en-US" dirty="0" err="1"/>
              <a:t>centre</a:t>
            </a:r>
            <a:r>
              <a:rPr lang="en-US" dirty="0"/>
              <a:t>. Stone bridges, 0.61 meters wide and , span 10.06 meters from the center of each side of the platform to the side of the tank. Another name for the </a:t>
            </a:r>
            <a:r>
              <a:rPr lang="en-US" dirty="0" err="1"/>
              <a:t>Anup</a:t>
            </a:r>
            <a:r>
              <a:rPr lang="en-US" dirty="0"/>
              <a:t> </a:t>
            </a:r>
            <a:r>
              <a:rPr lang="en-US" dirty="0" err="1"/>
              <a:t>Talao</a:t>
            </a:r>
            <a:r>
              <a:rPr lang="en-US" dirty="0"/>
              <a:t>, the "Char-</a:t>
            </a:r>
            <a:r>
              <a:rPr lang="en-US" dirty="0" err="1"/>
              <a:t>Chaman</a:t>
            </a:r>
            <a:r>
              <a:rPr lang="en-US" dirty="0"/>
              <a:t>," refers to four bridges. </a:t>
            </a:r>
            <a:br>
              <a:rPr lang="en-US" dirty="0"/>
            </a:br>
            <a:endParaRPr lang="en-US" dirty="0"/>
          </a:p>
        </p:txBody>
      </p:sp>
      <p:sp>
        <p:nvSpPr>
          <p:cNvPr id="8" name="Rectangle 7"/>
          <p:cNvSpPr/>
          <p:nvPr/>
        </p:nvSpPr>
        <p:spPr>
          <a:xfrm>
            <a:off x="1524000" y="4191000"/>
            <a:ext cx="9060544" cy="1477328"/>
          </a:xfrm>
          <a:prstGeom prst="rect">
            <a:avLst/>
          </a:prstGeom>
        </p:spPr>
        <p:txBody>
          <a:bodyPr wrap="square">
            <a:spAutoFit/>
          </a:bodyPr>
          <a:lstStyle/>
          <a:p>
            <a:pPr marL="285750" indent="-285750">
              <a:buFont typeface="Wingdings" pitchFamily="2" charset="2"/>
              <a:buChar char="q"/>
            </a:pPr>
            <a:r>
              <a:rPr lang="en-US" dirty="0"/>
              <a:t>The tank was originally filled via one water channel from the waterworks near the Elephant Gate to the west: the water was carried via a stone duct north of </a:t>
            </a:r>
            <a:r>
              <a:rPr lang="en-US" dirty="0" err="1"/>
              <a:t>Birbal’s</a:t>
            </a:r>
            <a:r>
              <a:rPr lang="en-US" dirty="0"/>
              <a:t> Place, Miriam’s Garden, and the </a:t>
            </a:r>
            <a:r>
              <a:rPr lang="en-US" dirty="0" err="1"/>
              <a:t>Kothi</a:t>
            </a:r>
            <a:r>
              <a:rPr lang="en-US" dirty="0"/>
              <a:t>. A second channel came from the eastern waterworks. Overflow was diverted to the tank found north of the building with a central column , to keep the level of water in the </a:t>
            </a:r>
            <a:r>
              <a:rPr lang="en-US" dirty="0" err="1"/>
              <a:t>Anup</a:t>
            </a:r>
            <a:r>
              <a:rPr lang="en-US" dirty="0"/>
              <a:t> </a:t>
            </a:r>
            <a:r>
              <a:rPr lang="en-US" dirty="0" err="1"/>
              <a:t>Talao</a:t>
            </a:r>
            <a:r>
              <a:rPr lang="en-US" dirty="0"/>
              <a:t> constant. </a:t>
            </a:r>
          </a:p>
        </p:txBody>
      </p:sp>
    </p:spTree>
    <p:extLst>
      <p:ext uri="{BB962C8B-B14F-4D97-AF65-F5344CB8AC3E}">
        <p14:creationId xmlns:p14="http://schemas.microsoft.com/office/powerpoint/2010/main" val="126855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76201"/>
            <a:ext cx="5181600" cy="646331"/>
          </a:xfrm>
          <a:prstGeom prst="rect">
            <a:avLst/>
          </a:prstGeom>
        </p:spPr>
        <p:txBody>
          <a:bodyPr wrap="square">
            <a:spAutoFit/>
          </a:bodyPr>
          <a:lstStyle/>
          <a:p>
            <a:r>
              <a:rPr lang="en-US" b="1" u="sng" dirty="0"/>
              <a:t>3</a:t>
            </a:r>
            <a:r>
              <a:rPr lang="en-US" b="1" u="sng" dirty="0" smtClean="0"/>
              <a:t>-Turkish </a:t>
            </a:r>
            <a:r>
              <a:rPr lang="en-US" b="1" u="sng" dirty="0"/>
              <a:t>Sultana's House</a:t>
            </a:r>
          </a:p>
          <a:p>
            <a:endParaRPr lang="en-US" u="sng" dirty="0"/>
          </a:p>
        </p:txBody>
      </p:sp>
      <p:pic>
        <p:nvPicPr>
          <p:cNvPr id="4098" name="Picture 2" descr="http://archnet.org/mediadownloader/LibraryImagesBig/image/5393/0/IHI0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1564"/>
            <a:ext cx="3048000" cy="2396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96291" y="2935070"/>
            <a:ext cx="9906000" cy="646331"/>
          </a:xfrm>
          <a:prstGeom prst="rect">
            <a:avLst/>
          </a:prstGeom>
        </p:spPr>
        <p:txBody>
          <a:bodyPr wrap="square">
            <a:spAutoFit/>
          </a:bodyPr>
          <a:lstStyle/>
          <a:p>
            <a:pPr marL="285750" indent="-285750">
              <a:buFont typeface="Wingdings" pitchFamily="2" charset="2"/>
              <a:buChar char="q"/>
            </a:pPr>
            <a:r>
              <a:rPr lang="en-US" dirty="0"/>
              <a:t>Northeast of the </a:t>
            </a:r>
            <a:r>
              <a:rPr lang="en-US" dirty="0" err="1"/>
              <a:t>Anup</a:t>
            </a:r>
            <a:r>
              <a:rPr lang="en-US" dirty="0"/>
              <a:t> </a:t>
            </a:r>
            <a:r>
              <a:rPr lang="en-US" dirty="0" err="1"/>
              <a:t>Talao</a:t>
            </a:r>
            <a:r>
              <a:rPr lang="en-US" dirty="0"/>
              <a:t> is ornamented chamber popularly referred to as the "Pavilion</a:t>
            </a:r>
          </a:p>
          <a:p>
            <a:pPr marL="285750" indent="-285750">
              <a:buFont typeface="Wingdings" pitchFamily="2" charset="2"/>
              <a:buChar char="q"/>
            </a:pPr>
            <a:r>
              <a:rPr lang="en-US" dirty="0"/>
              <a:t> of the Turkish Sultana," </a:t>
            </a:r>
          </a:p>
        </p:txBody>
      </p:sp>
      <p:sp>
        <p:nvSpPr>
          <p:cNvPr id="6" name="Rectangle 5"/>
          <p:cNvSpPr/>
          <p:nvPr/>
        </p:nvSpPr>
        <p:spPr>
          <a:xfrm>
            <a:off x="1524000" y="3601283"/>
            <a:ext cx="9067800" cy="3970318"/>
          </a:xfrm>
          <a:prstGeom prst="rect">
            <a:avLst/>
          </a:prstGeom>
        </p:spPr>
        <p:txBody>
          <a:bodyPr wrap="square">
            <a:spAutoFit/>
          </a:bodyPr>
          <a:lstStyle/>
          <a:p>
            <a:pPr marL="285750" indent="-285750">
              <a:buFont typeface="Wingdings" pitchFamily="2" charset="2"/>
              <a:buChar char="q"/>
            </a:pPr>
            <a:r>
              <a:rPr lang="en-US" dirty="0"/>
              <a:t>Square in plan, the pavilion measures 3.96 per side on the interior, and features a </a:t>
            </a:r>
            <a:r>
              <a:rPr lang="en-US" i="1" dirty="0" err="1"/>
              <a:t>khaprel</a:t>
            </a:r>
            <a:r>
              <a:rPr lang="en-US" dirty="0"/>
              <a:t> ceiling. Along its west elevation is a rectangular portico, 2.64 by 4.07 meters, with the same floor-ceiling height as the main chamber  and octagonal columns. </a:t>
            </a:r>
          </a:p>
          <a:p>
            <a:pPr marL="285750" indent="-285750">
              <a:buFont typeface="Wingdings" pitchFamily="2" charset="2"/>
              <a:buChar char="q"/>
            </a:pPr>
            <a:endParaRPr lang="en-US" dirty="0"/>
          </a:p>
          <a:p>
            <a:r>
              <a:rPr lang="en-US" dirty="0"/>
              <a:t/>
            </a:r>
            <a:br>
              <a:rPr lang="en-US" dirty="0"/>
            </a:br>
            <a:endParaRPr lang="en-US" dirty="0"/>
          </a:p>
          <a:p>
            <a:r>
              <a:rPr lang="en-US" dirty="0"/>
              <a:t/>
            </a:r>
            <a:br>
              <a:rPr lang="en-US" dirty="0"/>
            </a:b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r>
              <a:rPr lang="en-US" dirty="0"/>
              <a:t/>
            </a:r>
            <a:br>
              <a:rPr lang="en-US" dirty="0"/>
            </a:br>
            <a:endParaRPr lang="en-US" dirty="0"/>
          </a:p>
        </p:txBody>
      </p:sp>
      <p:pic>
        <p:nvPicPr>
          <p:cNvPr id="4100" name="Picture 4" descr="http://archnet.org/mediadownloader/LibraryImagesBig/image/5395/0/IHI0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76200"/>
            <a:ext cx="1600200" cy="24040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0" y="4495800"/>
            <a:ext cx="9144000" cy="923330"/>
          </a:xfrm>
          <a:prstGeom prst="rect">
            <a:avLst/>
          </a:prstGeom>
        </p:spPr>
        <p:txBody>
          <a:bodyPr wrap="square">
            <a:spAutoFit/>
          </a:bodyPr>
          <a:lstStyle/>
          <a:p>
            <a:pPr marL="285750" indent="-285750">
              <a:buFont typeface="Wingdings" pitchFamily="2" charset="2"/>
              <a:buChar char="q"/>
            </a:pPr>
            <a:r>
              <a:rPr lang="en-US" dirty="0"/>
              <a:t>Carved in floral and geometric patterns, the main chamber is one of the most richly ornamented structures of the entire complex. </a:t>
            </a:r>
          </a:p>
          <a:p>
            <a:pPr marL="285750" indent="-285750">
              <a:buFont typeface="Wingdings" pitchFamily="2" charset="2"/>
              <a:buChar char="q"/>
            </a:pPr>
            <a:endParaRPr lang="en-US" dirty="0"/>
          </a:p>
        </p:txBody>
      </p:sp>
      <p:sp>
        <p:nvSpPr>
          <p:cNvPr id="8" name="Rectangle 7"/>
          <p:cNvSpPr/>
          <p:nvPr/>
        </p:nvSpPr>
        <p:spPr>
          <a:xfrm>
            <a:off x="1524000" y="4800600"/>
            <a:ext cx="9144000" cy="923330"/>
          </a:xfrm>
          <a:prstGeom prst="rect">
            <a:avLst/>
          </a:prstGeom>
        </p:spPr>
        <p:txBody>
          <a:bodyPr wrap="square">
            <a:spAutoFit/>
          </a:bodyPr>
          <a:lstStyle/>
          <a:p>
            <a:endParaRPr lang="en-US" dirty="0"/>
          </a:p>
          <a:p>
            <a:pPr marL="285750" indent="-285750">
              <a:buFont typeface="Wingdings" pitchFamily="2" charset="2"/>
              <a:buChar char="q"/>
            </a:pPr>
            <a:r>
              <a:rPr lang="en-US" dirty="0"/>
              <a:t> The interior dado panel is covered with vegetable and animal motifs with distinctive border. . The pavilion has three windows, each of which are filled with exquisite white marble tracery. </a:t>
            </a:r>
          </a:p>
        </p:txBody>
      </p:sp>
      <p:pic>
        <p:nvPicPr>
          <p:cNvPr id="4102" name="Picture 6" descr="http://archnet.org/mediadownloader/LibraryImagesBig/image/70367/0/IHI07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72862"/>
            <a:ext cx="1905000" cy="24218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53000" y="2448580"/>
            <a:ext cx="3200400" cy="523220"/>
          </a:xfrm>
          <a:prstGeom prst="rect">
            <a:avLst/>
          </a:prstGeom>
        </p:spPr>
        <p:txBody>
          <a:bodyPr wrap="square">
            <a:spAutoFit/>
          </a:bodyPr>
          <a:lstStyle/>
          <a:p>
            <a:r>
              <a:rPr lang="en-US" sz="1400" b="1" u="sng" dirty="0"/>
              <a:t>Detail of the interior panels, decorated with exotic animals in lush foliage </a:t>
            </a:r>
          </a:p>
        </p:txBody>
      </p:sp>
      <p:pic>
        <p:nvPicPr>
          <p:cNvPr id="4104" name="Picture 8" descr="http://archnet.org/mediadownloader/LibraryImagesBig/image/208801/0/IHI07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346" y="435815"/>
            <a:ext cx="1361117" cy="19663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4000" y="2362200"/>
            <a:ext cx="2819400" cy="523220"/>
          </a:xfrm>
          <a:prstGeom prst="rect">
            <a:avLst/>
          </a:prstGeom>
        </p:spPr>
        <p:txBody>
          <a:bodyPr wrap="square">
            <a:spAutoFit/>
          </a:bodyPr>
          <a:lstStyle/>
          <a:p>
            <a:r>
              <a:rPr lang="en-US" sz="1400" b="1" u="sng" dirty="0"/>
              <a:t>Detail of ornamentation in carved sandstone on the veranda </a:t>
            </a:r>
          </a:p>
        </p:txBody>
      </p:sp>
      <p:sp>
        <p:nvSpPr>
          <p:cNvPr id="11" name="Rectangle 10"/>
          <p:cNvSpPr/>
          <p:nvPr/>
        </p:nvSpPr>
        <p:spPr>
          <a:xfrm>
            <a:off x="8229600" y="2286000"/>
            <a:ext cx="2590800" cy="738664"/>
          </a:xfrm>
          <a:prstGeom prst="rect">
            <a:avLst/>
          </a:prstGeom>
        </p:spPr>
        <p:txBody>
          <a:bodyPr wrap="square">
            <a:spAutoFit/>
          </a:bodyPr>
          <a:lstStyle/>
          <a:p>
            <a:r>
              <a:rPr lang="en-US" sz="1400" b="1" u="sng" dirty="0"/>
              <a:t>Exterior view of close-up of south façade, showing columns and carving on roof edge</a:t>
            </a:r>
          </a:p>
        </p:txBody>
      </p:sp>
    </p:spTree>
    <p:extLst>
      <p:ext uri="{BB962C8B-B14F-4D97-AF65-F5344CB8AC3E}">
        <p14:creationId xmlns:p14="http://schemas.microsoft.com/office/powerpoint/2010/main" val="62012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3186" y="152400"/>
            <a:ext cx="1854995" cy="369332"/>
          </a:xfrm>
          <a:prstGeom prst="rect">
            <a:avLst/>
          </a:prstGeom>
        </p:spPr>
        <p:txBody>
          <a:bodyPr wrap="none">
            <a:spAutoFit/>
          </a:bodyPr>
          <a:lstStyle/>
          <a:p>
            <a:r>
              <a:rPr lang="en-US" b="1" u="sng" dirty="0" smtClean="0"/>
              <a:t>House </a:t>
            </a:r>
            <a:r>
              <a:rPr lang="en-US" b="1" u="sng" dirty="0"/>
              <a:t>of Miriam</a:t>
            </a:r>
          </a:p>
        </p:txBody>
      </p:sp>
      <p:sp>
        <p:nvSpPr>
          <p:cNvPr id="6" name="Rectangle 5"/>
          <p:cNvSpPr/>
          <p:nvPr/>
        </p:nvSpPr>
        <p:spPr>
          <a:xfrm>
            <a:off x="4724401" y="732472"/>
            <a:ext cx="5943600" cy="1477328"/>
          </a:xfrm>
          <a:prstGeom prst="rect">
            <a:avLst/>
          </a:prstGeom>
        </p:spPr>
        <p:txBody>
          <a:bodyPr wrap="square">
            <a:spAutoFit/>
          </a:bodyPr>
          <a:lstStyle/>
          <a:p>
            <a:pPr marL="285750" indent="-285750">
              <a:buFont typeface="Wingdings" pitchFamily="2" charset="2"/>
              <a:buChar char="q"/>
            </a:pPr>
            <a:r>
              <a:rPr lang="en-US" dirty="0"/>
              <a:t>West of the </a:t>
            </a:r>
            <a:r>
              <a:rPr lang="en-US" dirty="0" err="1"/>
              <a:t>Anup</a:t>
            </a:r>
            <a:r>
              <a:rPr lang="en-US" dirty="0"/>
              <a:t> </a:t>
            </a:r>
            <a:r>
              <a:rPr lang="en-US" dirty="0" err="1"/>
              <a:t>Talao</a:t>
            </a:r>
            <a:r>
              <a:rPr lang="en-US" dirty="0"/>
              <a:t> court and placed in the center of its own courtyard is a red sandstone building known as the </a:t>
            </a:r>
            <a:r>
              <a:rPr lang="en-US" dirty="0" err="1"/>
              <a:t>Sonahra</a:t>
            </a:r>
            <a:r>
              <a:rPr lang="en-US" dirty="0"/>
              <a:t> </a:t>
            </a:r>
            <a:r>
              <a:rPr lang="en-US" dirty="0" err="1"/>
              <a:t>Makan</a:t>
            </a:r>
            <a:r>
              <a:rPr lang="en-US" dirty="0"/>
              <a:t> (Golden House), on account of its rich interior murals. It is also popularly named "Miriam's </a:t>
            </a:r>
            <a:r>
              <a:rPr lang="en-US" dirty="0" err="1"/>
              <a:t>Kothi</a:t>
            </a:r>
            <a:r>
              <a:rPr lang="en-US" dirty="0"/>
              <a:t>" (residence).</a:t>
            </a:r>
          </a:p>
        </p:txBody>
      </p:sp>
      <p:pic>
        <p:nvPicPr>
          <p:cNvPr id="5122" name="Picture 2" descr="http://archnet.org/mediadownloader/LibraryImagesBig/image/18783/0/IAA25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3200400" cy="20240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24000" y="2286001"/>
            <a:ext cx="9067801" cy="2585323"/>
          </a:xfrm>
          <a:prstGeom prst="rect">
            <a:avLst/>
          </a:prstGeom>
        </p:spPr>
        <p:txBody>
          <a:bodyPr wrap="square">
            <a:spAutoFit/>
          </a:bodyPr>
          <a:lstStyle/>
          <a:p>
            <a:pPr marL="285750" indent="-285750">
              <a:buFont typeface="Wingdings" pitchFamily="2" charset="2"/>
              <a:buChar char="q"/>
            </a:pPr>
            <a:r>
              <a:rPr lang="en-US" dirty="0"/>
              <a:t>Measuring 18.24 by 14.75 meters on the exterior. Divided into 5 bays along the north-south axis, the building has two main parts. </a:t>
            </a:r>
            <a:br>
              <a:rPr lang="en-US" dirty="0"/>
            </a:br>
            <a:endParaRPr lang="en-US" dirty="0"/>
          </a:p>
          <a:p>
            <a:pPr marL="285750" indent="-285750">
              <a:buFont typeface="Wingdings" pitchFamily="2" charset="2"/>
              <a:buChar char="q"/>
            </a:pPr>
            <a:r>
              <a:rPr lang="en-US" dirty="0"/>
              <a:t>The interior partitioning walls are approximately 1.2 meters thick. The hall is 5.18 meters in height and surrounded on its east, north, and west by a high colonnaded portico that fills the outer 7 bays. From the outside, the entire building appears to be single-storied; however, while the central hall and porticos are single-height, the southern rooms occupy two stories. </a:t>
            </a:r>
            <a:br>
              <a:rPr lang="en-US" dirty="0"/>
            </a:br>
            <a:endParaRPr lang="en-US" dirty="0"/>
          </a:p>
        </p:txBody>
      </p:sp>
    </p:spTree>
    <p:extLst>
      <p:ext uri="{BB962C8B-B14F-4D97-AF65-F5344CB8AC3E}">
        <p14:creationId xmlns:p14="http://schemas.microsoft.com/office/powerpoint/2010/main" val="121669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rchnet.org/mediadownloader/LibraryImagesBig/image/5382/0/IHI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1" y="152400"/>
            <a:ext cx="3809999"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0400" y="3048000"/>
            <a:ext cx="2895600" cy="523220"/>
          </a:xfrm>
          <a:prstGeom prst="rect">
            <a:avLst/>
          </a:prstGeom>
        </p:spPr>
        <p:txBody>
          <a:bodyPr wrap="square">
            <a:spAutoFit/>
          </a:bodyPr>
          <a:lstStyle/>
          <a:p>
            <a:r>
              <a:rPr lang="en-US" sz="1400" b="1" u="sng" dirty="0"/>
              <a:t>Exterior view from west showing façade and </a:t>
            </a:r>
            <a:r>
              <a:rPr lang="en-US" sz="1400" b="1" u="sng" dirty="0" err="1"/>
              <a:t>chatthri</a:t>
            </a:r>
            <a:r>
              <a:rPr lang="en-US" sz="1400" b="1" u="sng" dirty="0"/>
              <a:t> </a:t>
            </a:r>
          </a:p>
        </p:txBody>
      </p:sp>
      <p:sp>
        <p:nvSpPr>
          <p:cNvPr id="5" name="Rectangle 4"/>
          <p:cNvSpPr/>
          <p:nvPr/>
        </p:nvSpPr>
        <p:spPr>
          <a:xfrm>
            <a:off x="1450500" y="0"/>
            <a:ext cx="5255100" cy="3970318"/>
          </a:xfrm>
          <a:prstGeom prst="rect">
            <a:avLst/>
          </a:prstGeom>
        </p:spPr>
        <p:txBody>
          <a:bodyPr wrap="square">
            <a:spAutoFit/>
          </a:bodyPr>
          <a:lstStyle/>
          <a:p>
            <a:pPr marL="285750" indent="-285750">
              <a:buFont typeface="Wingdings" pitchFamily="2" charset="2"/>
              <a:buChar char="q"/>
            </a:pPr>
            <a:r>
              <a:rPr lang="en-US" dirty="0"/>
              <a:t>A continuous stone </a:t>
            </a:r>
            <a:r>
              <a:rPr lang="en-US" dirty="0" err="1"/>
              <a:t>chhajja</a:t>
            </a:r>
            <a:r>
              <a:rPr lang="en-US" dirty="0"/>
              <a:t> runs along each elevation, supported on carved brackets. The carvings depict Hindu deities, symbols, and motifs such as rows of elephants, swans. </a:t>
            </a:r>
          </a:p>
          <a:p>
            <a:pPr marL="285750" indent="-285750">
              <a:buFont typeface="Wingdings" pitchFamily="2" charset="2"/>
              <a:buChar char="q"/>
            </a:pPr>
            <a:r>
              <a:rPr lang="en-US" dirty="0"/>
              <a:t>The building has a flat roof, with a rectangular </a:t>
            </a:r>
            <a:r>
              <a:rPr lang="en-US" dirty="0" err="1"/>
              <a:t>chhattri</a:t>
            </a:r>
            <a:r>
              <a:rPr lang="en-US" dirty="0"/>
              <a:t> . This </a:t>
            </a:r>
            <a:r>
              <a:rPr lang="en-US" dirty="0" err="1"/>
              <a:t>chhattri</a:t>
            </a:r>
            <a:r>
              <a:rPr lang="en-US" dirty="0"/>
              <a:t> is composed of eight columns with bracket capitals,  lintels . </a:t>
            </a:r>
          </a:p>
          <a:p>
            <a:pPr marL="285750" indent="-285750">
              <a:buFont typeface="Wingdings" pitchFamily="2" charset="2"/>
              <a:buChar char="q"/>
            </a:pPr>
            <a:r>
              <a:rPr lang="en-US" dirty="0"/>
              <a:t>Both the interior and exterior walls of the building were entirely painted, mostly in a figurative style, . These paintings depicted elephant fights, hunts, battle scenes, tournaments, and architectural subjects. Within the color scheme, deep blue, red, and gold predominated. Indian flora and fauna, as well as typical clothing, was worked into the design</a:t>
            </a:r>
          </a:p>
        </p:txBody>
      </p:sp>
    </p:spTree>
    <p:extLst>
      <p:ext uri="{BB962C8B-B14F-4D97-AF65-F5344CB8AC3E}">
        <p14:creationId xmlns:p14="http://schemas.microsoft.com/office/powerpoint/2010/main" val="261596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1"/>
            <a:ext cx="3124200" cy="646331"/>
          </a:xfrm>
          <a:prstGeom prst="rect">
            <a:avLst/>
          </a:prstGeom>
        </p:spPr>
        <p:txBody>
          <a:bodyPr wrap="square">
            <a:spAutoFit/>
          </a:bodyPr>
          <a:lstStyle/>
          <a:p>
            <a:r>
              <a:rPr lang="en-US" b="1" u="sng" dirty="0" smtClean="0"/>
              <a:t>Palace </a:t>
            </a:r>
            <a:r>
              <a:rPr lang="en-US" b="1" u="sng" dirty="0"/>
              <a:t>of </a:t>
            </a:r>
            <a:r>
              <a:rPr lang="en-US" b="1" u="sng" dirty="0" err="1"/>
              <a:t>Jodh</a:t>
            </a:r>
            <a:r>
              <a:rPr lang="en-US" b="1" u="sng" dirty="0"/>
              <a:t> Bai</a:t>
            </a:r>
          </a:p>
          <a:p>
            <a:r>
              <a:rPr lang="en-US" u="sng" dirty="0"/>
              <a:t>. </a:t>
            </a:r>
          </a:p>
        </p:txBody>
      </p:sp>
      <p:pic>
        <p:nvPicPr>
          <p:cNvPr id="7172" name="Picture 4" descr="http://archnet.org/mediadownloader/LibraryImagesBig/image/5471/0/IHI0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0"/>
            <a:ext cx="3429000" cy="2282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381000"/>
            <a:ext cx="5562600" cy="923330"/>
          </a:xfrm>
          <a:prstGeom prst="rect">
            <a:avLst/>
          </a:prstGeom>
        </p:spPr>
        <p:txBody>
          <a:bodyPr wrap="square">
            <a:spAutoFit/>
          </a:bodyPr>
          <a:lstStyle/>
          <a:p>
            <a:pPr marL="285750" indent="-285750">
              <a:buFont typeface="Wingdings" pitchFamily="2" charset="2"/>
              <a:buChar char="q"/>
            </a:pPr>
            <a:r>
              <a:rPr lang="en-US" dirty="0"/>
              <a:t>it, is the largest and best preserved of the residences of the imperial </a:t>
            </a:r>
            <a:r>
              <a:rPr lang="en-US" dirty="0" err="1"/>
              <a:t>zenana</a:t>
            </a:r>
            <a:r>
              <a:rPr lang="en-US" dirty="0"/>
              <a:t> (harem </a:t>
            </a:r>
            <a:r>
              <a:rPr lang="en-US" dirty="0" err="1"/>
              <a:t>sara</a:t>
            </a:r>
            <a:r>
              <a:rPr lang="en-US" dirty="0"/>
              <a:t>). Its popular name, </a:t>
            </a:r>
            <a:r>
              <a:rPr lang="en-US" dirty="0" err="1"/>
              <a:t>Jodhbai's</a:t>
            </a:r>
            <a:r>
              <a:rPr lang="en-US" dirty="0"/>
              <a:t> Palace,  </a:t>
            </a:r>
          </a:p>
        </p:txBody>
      </p:sp>
      <p:sp>
        <p:nvSpPr>
          <p:cNvPr id="6" name="Rectangle 5"/>
          <p:cNvSpPr/>
          <p:nvPr/>
        </p:nvSpPr>
        <p:spPr>
          <a:xfrm>
            <a:off x="1524001" y="1524000"/>
            <a:ext cx="5715000" cy="1477328"/>
          </a:xfrm>
          <a:prstGeom prst="rect">
            <a:avLst/>
          </a:prstGeom>
        </p:spPr>
        <p:txBody>
          <a:bodyPr wrap="square">
            <a:spAutoFit/>
          </a:bodyPr>
          <a:lstStyle/>
          <a:p>
            <a:pPr marL="285750" indent="-285750">
              <a:buFont typeface="Wingdings" pitchFamily="2" charset="2"/>
              <a:buChar char="q"/>
            </a:pPr>
            <a:r>
              <a:rPr lang="en-US" dirty="0"/>
              <a:t>The haram </a:t>
            </a:r>
            <a:r>
              <a:rPr lang="en-US" dirty="0" err="1"/>
              <a:t>sara</a:t>
            </a:r>
            <a:r>
              <a:rPr lang="en-US" dirty="0"/>
              <a:t> is a double-storied structure composed of rooms arranged around a big open-air courtyard. Rectangular in plan, it measures 211.34 meters east to west and 196.5 meters north to south. .</a:t>
            </a:r>
          </a:p>
          <a:p>
            <a:endParaRPr lang="en-US" dirty="0"/>
          </a:p>
        </p:txBody>
      </p:sp>
      <p:sp>
        <p:nvSpPr>
          <p:cNvPr id="7" name="Rectangle 6"/>
          <p:cNvSpPr/>
          <p:nvPr/>
        </p:nvSpPr>
        <p:spPr>
          <a:xfrm>
            <a:off x="1524001" y="2667001"/>
            <a:ext cx="9116291" cy="646331"/>
          </a:xfrm>
          <a:prstGeom prst="rect">
            <a:avLst/>
          </a:prstGeom>
        </p:spPr>
        <p:txBody>
          <a:bodyPr wrap="square">
            <a:spAutoFit/>
          </a:bodyPr>
          <a:lstStyle/>
          <a:p>
            <a:pPr marL="285750" indent="-285750">
              <a:buFont typeface="Wingdings" pitchFamily="2" charset="2"/>
              <a:buChar char="q"/>
            </a:pPr>
            <a:r>
              <a:rPr lang="en-US" dirty="0"/>
              <a:t>From the exterior, the palace appears massive; apart from the entry and its guard-towers, the only apertures in the elevations are </a:t>
            </a:r>
            <a:r>
              <a:rPr lang="en-US" i="1" dirty="0" err="1"/>
              <a:t>jharokhas</a:t>
            </a:r>
            <a:r>
              <a:rPr lang="en-US" dirty="0"/>
              <a:t> (projecting balconies)</a:t>
            </a:r>
          </a:p>
        </p:txBody>
      </p:sp>
      <p:sp>
        <p:nvSpPr>
          <p:cNvPr id="8" name="Rectangle 7"/>
          <p:cNvSpPr/>
          <p:nvPr/>
        </p:nvSpPr>
        <p:spPr>
          <a:xfrm>
            <a:off x="1551710" y="3352800"/>
            <a:ext cx="9116291" cy="923330"/>
          </a:xfrm>
          <a:prstGeom prst="rect">
            <a:avLst/>
          </a:prstGeom>
        </p:spPr>
        <p:txBody>
          <a:bodyPr wrap="square">
            <a:spAutoFit/>
          </a:bodyPr>
          <a:lstStyle/>
          <a:p>
            <a:pPr marL="285750" indent="-285750">
              <a:buFont typeface="Wingdings" pitchFamily="2" charset="2"/>
              <a:buChar char="q"/>
            </a:pPr>
            <a:r>
              <a:rPr lang="en-US" dirty="0"/>
              <a:t>The </a:t>
            </a:r>
            <a:r>
              <a:rPr lang="en-US" dirty="0" err="1"/>
              <a:t>jharokha</a:t>
            </a:r>
            <a:r>
              <a:rPr lang="en-US" dirty="0"/>
              <a:t> balcony is supported on four brackets with a </a:t>
            </a:r>
            <a:r>
              <a:rPr lang="en-US" dirty="0" err="1"/>
              <a:t>jaali</a:t>
            </a:r>
            <a:r>
              <a:rPr lang="en-US" dirty="0"/>
              <a:t> balustrade. Each exterior corner of the palace above the </a:t>
            </a:r>
            <a:r>
              <a:rPr lang="en-US" dirty="0" err="1"/>
              <a:t>jharokha</a:t>
            </a:r>
            <a:r>
              <a:rPr lang="en-US" dirty="0"/>
              <a:t> windows is further protected by a </a:t>
            </a:r>
            <a:r>
              <a:rPr lang="en-US" dirty="0" err="1"/>
              <a:t>chhajja</a:t>
            </a:r>
            <a:r>
              <a:rPr lang="en-US" dirty="0"/>
              <a:t>, which is in turn surmounted by a square base supporting an octagonal drum and a shallow dome.</a:t>
            </a:r>
          </a:p>
        </p:txBody>
      </p:sp>
      <p:sp>
        <p:nvSpPr>
          <p:cNvPr id="9" name="Rectangle 8"/>
          <p:cNvSpPr/>
          <p:nvPr/>
        </p:nvSpPr>
        <p:spPr>
          <a:xfrm>
            <a:off x="1524002" y="4267201"/>
            <a:ext cx="9143999" cy="1200329"/>
          </a:xfrm>
          <a:prstGeom prst="rect">
            <a:avLst/>
          </a:prstGeom>
        </p:spPr>
        <p:txBody>
          <a:bodyPr wrap="square">
            <a:spAutoFit/>
          </a:bodyPr>
          <a:lstStyle/>
          <a:p>
            <a:pPr marL="285750" indent="-285750">
              <a:buFont typeface="Wingdings" pitchFamily="2" charset="2"/>
              <a:buChar char="q"/>
            </a:pPr>
            <a:r>
              <a:rPr lang="en-US" dirty="0"/>
              <a:t>The exterior enclosing walls - constructed of red and yellow sandstone blocks - are plain but for a continuous intermediary frieze with decorative carvings, which indicates the ceiling level of the rooms on the ground floor within, and decorative </a:t>
            </a:r>
            <a:r>
              <a:rPr lang="en-US" dirty="0" err="1"/>
              <a:t>merlons</a:t>
            </a:r>
            <a:r>
              <a:rPr lang="en-US" dirty="0"/>
              <a:t> along the parapet. </a:t>
            </a:r>
            <a:br>
              <a:rPr lang="en-US" dirty="0"/>
            </a:br>
            <a:endParaRPr lang="en-US" dirty="0"/>
          </a:p>
        </p:txBody>
      </p:sp>
    </p:spTree>
    <p:extLst>
      <p:ext uri="{BB962C8B-B14F-4D97-AF65-F5344CB8AC3E}">
        <p14:creationId xmlns:p14="http://schemas.microsoft.com/office/powerpoint/2010/main" val="202589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rchnet.org/mediadownloader/LibraryImagesBig/image/5472/0/IHI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4534" y="1"/>
            <a:ext cx="2523467" cy="16796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676400"/>
            <a:ext cx="2895600" cy="738664"/>
          </a:xfrm>
          <a:prstGeom prst="rect">
            <a:avLst/>
          </a:prstGeom>
        </p:spPr>
        <p:txBody>
          <a:bodyPr wrap="square">
            <a:spAutoFit/>
          </a:bodyPr>
          <a:lstStyle/>
          <a:p>
            <a:r>
              <a:rPr lang="en-US" sz="1400" b="1" u="sng" dirty="0"/>
              <a:t>Exterior view of east entrance of guard-house, showing bay windows and </a:t>
            </a:r>
            <a:r>
              <a:rPr lang="en-US" sz="1400" b="1" u="sng" dirty="0" err="1"/>
              <a:t>chatthris</a:t>
            </a:r>
            <a:r>
              <a:rPr lang="en-US" sz="1400" b="1" u="sng" dirty="0"/>
              <a:t> </a:t>
            </a:r>
          </a:p>
        </p:txBody>
      </p:sp>
      <p:pic>
        <p:nvPicPr>
          <p:cNvPr id="8194" name="Picture 2" descr="http://archnet.org/mediadownloader/LibraryImagesBig/image/5473/0/IHI0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3124200"/>
            <a:ext cx="2286000" cy="1543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77200" y="4648200"/>
            <a:ext cx="2590800" cy="738664"/>
          </a:xfrm>
          <a:prstGeom prst="rect">
            <a:avLst/>
          </a:prstGeom>
        </p:spPr>
        <p:txBody>
          <a:bodyPr wrap="square">
            <a:spAutoFit/>
          </a:bodyPr>
          <a:lstStyle/>
          <a:p>
            <a:r>
              <a:rPr lang="en-US" sz="1400" b="1" u="sng" dirty="0"/>
              <a:t>Exterior view of west façade showing dome and bay window supported by corbels </a:t>
            </a:r>
          </a:p>
        </p:txBody>
      </p:sp>
      <p:sp>
        <p:nvSpPr>
          <p:cNvPr id="9" name="Rectangle 8"/>
          <p:cNvSpPr/>
          <p:nvPr/>
        </p:nvSpPr>
        <p:spPr>
          <a:xfrm>
            <a:off x="1524001" y="990601"/>
            <a:ext cx="5478503" cy="646331"/>
          </a:xfrm>
          <a:prstGeom prst="rect">
            <a:avLst/>
          </a:prstGeom>
        </p:spPr>
        <p:txBody>
          <a:bodyPr wrap="square">
            <a:spAutoFit/>
          </a:bodyPr>
          <a:lstStyle/>
          <a:p>
            <a:pPr marL="285750" indent="-285750">
              <a:buFont typeface="Wingdings" pitchFamily="2" charset="2"/>
              <a:buChar char="q"/>
            </a:pPr>
            <a:r>
              <a:rPr lang="en-US" dirty="0"/>
              <a:t>The palace is can only be accessed via a single monumental gateway in the center of its eastern wall</a:t>
            </a:r>
          </a:p>
        </p:txBody>
      </p:sp>
      <p:sp>
        <p:nvSpPr>
          <p:cNvPr id="10" name="Rectangle 9"/>
          <p:cNvSpPr/>
          <p:nvPr/>
        </p:nvSpPr>
        <p:spPr>
          <a:xfrm>
            <a:off x="1524000" y="1752600"/>
            <a:ext cx="6248400" cy="923330"/>
          </a:xfrm>
          <a:prstGeom prst="rect">
            <a:avLst/>
          </a:prstGeom>
        </p:spPr>
        <p:txBody>
          <a:bodyPr wrap="square">
            <a:spAutoFit/>
          </a:bodyPr>
          <a:lstStyle/>
          <a:p>
            <a:pPr marL="285750" indent="-285750">
              <a:buFont typeface="Wingdings" pitchFamily="2" charset="2"/>
              <a:buChar char="q"/>
            </a:pPr>
            <a:r>
              <a:rPr lang="en-US" dirty="0"/>
              <a:t>The entrance opening is in the center of the gateway, 3.31 meters high and 2.28 meters wide and flanked by engaged columns that support stone brackets and a massive lintel</a:t>
            </a:r>
          </a:p>
        </p:txBody>
      </p:sp>
      <p:sp>
        <p:nvSpPr>
          <p:cNvPr id="11" name="Rectangle 10"/>
          <p:cNvSpPr/>
          <p:nvPr/>
        </p:nvSpPr>
        <p:spPr>
          <a:xfrm>
            <a:off x="1524000" y="2743200"/>
            <a:ext cx="6400800" cy="923330"/>
          </a:xfrm>
          <a:prstGeom prst="rect">
            <a:avLst/>
          </a:prstGeom>
        </p:spPr>
        <p:txBody>
          <a:bodyPr wrap="square">
            <a:spAutoFit/>
          </a:bodyPr>
          <a:lstStyle/>
          <a:p>
            <a:pPr marL="285750" indent="-285750">
              <a:buFont typeface="Wingdings" pitchFamily="2" charset="2"/>
              <a:buChar char="q"/>
            </a:pPr>
            <a:r>
              <a:rPr lang="en-US" dirty="0"/>
              <a:t>At ground level, the entrance is flanked on either side by a large niche. Above the </a:t>
            </a:r>
            <a:r>
              <a:rPr lang="en-US" dirty="0" err="1"/>
              <a:t>iwans</a:t>
            </a:r>
            <a:r>
              <a:rPr lang="en-US" dirty="0"/>
              <a:t> and to either side of the band of five arches are two </a:t>
            </a:r>
            <a:r>
              <a:rPr lang="en-US" dirty="0" err="1"/>
              <a:t>jharokha</a:t>
            </a:r>
            <a:r>
              <a:rPr lang="en-US" dirty="0"/>
              <a:t> windows supported on brackets</a:t>
            </a:r>
          </a:p>
        </p:txBody>
      </p:sp>
      <p:sp>
        <p:nvSpPr>
          <p:cNvPr id="12" name="Rectangle 11"/>
          <p:cNvSpPr/>
          <p:nvPr/>
        </p:nvSpPr>
        <p:spPr>
          <a:xfrm>
            <a:off x="1524001" y="3657601"/>
            <a:ext cx="6934199" cy="646331"/>
          </a:xfrm>
          <a:prstGeom prst="rect">
            <a:avLst/>
          </a:prstGeom>
        </p:spPr>
        <p:txBody>
          <a:bodyPr wrap="square">
            <a:spAutoFit/>
          </a:bodyPr>
          <a:lstStyle/>
          <a:p>
            <a:pPr marL="285750" indent="-285750">
              <a:buFont typeface="Wingdings" pitchFamily="2" charset="2"/>
              <a:buChar char="q"/>
            </a:pPr>
            <a:r>
              <a:rPr lang="en-US" dirty="0"/>
              <a:t>The gateway is protected by a small detached stone guardhouse roofed . </a:t>
            </a:r>
          </a:p>
        </p:txBody>
      </p:sp>
      <p:sp>
        <p:nvSpPr>
          <p:cNvPr id="14" name="Rectangle 13"/>
          <p:cNvSpPr/>
          <p:nvPr/>
        </p:nvSpPr>
        <p:spPr>
          <a:xfrm>
            <a:off x="1524000" y="4267201"/>
            <a:ext cx="6553200" cy="646331"/>
          </a:xfrm>
          <a:prstGeom prst="rect">
            <a:avLst/>
          </a:prstGeom>
        </p:spPr>
        <p:txBody>
          <a:bodyPr wrap="square">
            <a:spAutoFit/>
          </a:bodyPr>
          <a:lstStyle/>
          <a:p>
            <a:pPr marL="285750" indent="-285750">
              <a:buFont typeface="Wingdings" pitchFamily="2" charset="2"/>
              <a:buChar char="q"/>
            </a:pPr>
            <a:r>
              <a:rPr lang="en-US" dirty="0"/>
              <a:t>Passing through the gateway, one follows a "Z"-shaped path without a direct view into the inner courtyard</a:t>
            </a:r>
          </a:p>
        </p:txBody>
      </p:sp>
    </p:spTree>
    <p:extLst>
      <p:ext uri="{BB962C8B-B14F-4D97-AF65-F5344CB8AC3E}">
        <p14:creationId xmlns:p14="http://schemas.microsoft.com/office/powerpoint/2010/main" val="133595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rt-and-archaeology.com/india/fatehpur/10-22.jpg"/>
          <p:cNvPicPr>
            <a:picLocks noChangeAspect="1" noChangeArrowheads="1"/>
          </p:cNvPicPr>
          <p:nvPr/>
        </p:nvPicPr>
        <p:blipFill>
          <a:blip r:embed="rId2" cstate="print"/>
          <a:srcRect/>
          <a:stretch>
            <a:fillRect/>
          </a:stretch>
        </p:blipFill>
        <p:spPr bwMode="auto">
          <a:xfrm>
            <a:off x="1600200" y="260866"/>
            <a:ext cx="2895600" cy="1955740"/>
          </a:xfrm>
          <a:prstGeom prst="rect">
            <a:avLst/>
          </a:prstGeom>
          <a:noFill/>
        </p:spPr>
      </p:pic>
      <p:sp>
        <p:nvSpPr>
          <p:cNvPr id="4" name="Rectangle 3"/>
          <p:cNvSpPr/>
          <p:nvPr/>
        </p:nvSpPr>
        <p:spPr>
          <a:xfrm>
            <a:off x="5638800" y="0"/>
            <a:ext cx="4572000" cy="369332"/>
          </a:xfrm>
          <a:prstGeom prst="rect">
            <a:avLst/>
          </a:prstGeom>
        </p:spPr>
        <p:txBody>
          <a:bodyPr>
            <a:spAutoFit/>
          </a:bodyPr>
          <a:lstStyle/>
          <a:p>
            <a:r>
              <a:rPr lang="en-US" b="1" u="sng" dirty="0" smtClean="0"/>
              <a:t>Garden</a:t>
            </a:r>
            <a:endParaRPr lang="en-US" b="1" u="sng" dirty="0"/>
          </a:p>
        </p:txBody>
      </p:sp>
      <p:pic>
        <p:nvPicPr>
          <p:cNvPr id="10242" name="Picture 2" descr="http://archnet.org/mediadownloader/LibraryImagesBig/image/5544/0/IHI01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6927" y="260866"/>
            <a:ext cx="2895600" cy="1927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05154" y="2133601"/>
            <a:ext cx="2634247" cy="307777"/>
          </a:xfrm>
          <a:prstGeom prst="rect">
            <a:avLst/>
          </a:prstGeom>
        </p:spPr>
        <p:txBody>
          <a:bodyPr wrap="none">
            <a:spAutoFit/>
          </a:bodyPr>
          <a:lstStyle/>
          <a:p>
            <a:r>
              <a:rPr lang="en-US" sz="1400" b="1" u="sng" dirty="0"/>
              <a:t>Exterior aerial view toward west </a:t>
            </a:r>
          </a:p>
        </p:txBody>
      </p:sp>
      <p:pic>
        <p:nvPicPr>
          <p:cNvPr id="10244" name="Picture 4" descr="http://archnet.org/mediadownloader/LibraryImagesBig/image/5545/0/IHI0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142" y="381000"/>
            <a:ext cx="2767258" cy="18419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24400" y="2156936"/>
            <a:ext cx="2667000" cy="523220"/>
          </a:xfrm>
          <a:prstGeom prst="rect">
            <a:avLst/>
          </a:prstGeom>
        </p:spPr>
        <p:txBody>
          <a:bodyPr wrap="square">
            <a:spAutoFit/>
          </a:bodyPr>
          <a:lstStyle/>
          <a:p>
            <a:r>
              <a:rPr lang="en-US" sz="1400" b="1" u="sng" dirty="0"/>
              <a:t>Exterior view toward south, looking at pavilion in foreground </a:t>
            </a:r>
          </a:p>
        </p:txBody>
      </p:sp>
      <p:sp>
        <p:nvSpPr>
          <p:cNvPr id="7" name="Rectangle 6"/>
          <p:cNvSpPr/>
          <p:nvPr/>
        </p:nvSpPr>
        <p:spPr>
          <a:xfrm>
            <a:off x="1524000" y="2690337"/>
            <a:ext cx="8998527" cy="646331"/>
          </a:xfrm>
          <a:prstGeom prst="rect">
            <a:avLst/>
          </a:prstGeom>
        </p:spPr>
        <p:txBody>
          <a:bodyPr wrap="square">
            <a:spAutoFit/>
          </a:bodyPr>
          <a:lstStyle/>
          <a:p>
            <a:pPr marL="285750" indent="-285750">
              <a:buFont typeface="Wingdings" pitchFamily="2" charset="2"/>
              <a:buChar char="q"/>
            </a:pPr>
            <a:r>
              <a:rPr lang="en-US" dirty="0"/>
              <a:t> northwest corner of the courtyard of the </a:t>
            </a:r>
            <a:r>
              <a:rPr lang="en-US" dirty="0" err="1"/>
              <a:t>Sonahra</a:t>
            </a:r>
            <a:r>
              <a:rPr lang="en-US" dirty="0"/>
              <a:t> </a:t>
            </a:r>
            <a:r>
              <a:rPr lang="en-US" dirty="0" err="1"/>
              <a:t>Makran,a</a:t>
            </a:r>
            <a:r>
              <a:rPr lang="en-US" dirty="0"/>
              <a:t> garden known as "Miriam’s Garden," or the </a:t>
            </a:r>
            <a:r>
              <a:rPr lang="en-US" dirty="0" err="1"/>
              <a:t>zenana</a:t>
            </a:r>
            <a:r>
              <a:rPr lang="en-US" dirty="0"/>
              <a:t> garden. </a:t>
            </a:r>
          </a:p>
        </p:txBody>
      </p:sp>
      <p:sp>
        <p:nvSpPr>
          <p:cNvPr id="8" name="Rectangle 7"/>
          <p:cNvSpPr/>
          <p:nvPr/>
        </p:nvSpPr>
        <p:spPr>
          <a:xfrm>
            <a:off x="1524001" y="3352800"/>
            <a:ext cx="8998527" cy="369332"/>
          </a:xfrm>
          <a:prstGeom prst="rect">
            <a:avLst/>
          </a:prstGeom>
        </p:spPr>
        <p:txBody>
          <a:bodyPr wrap="square">
            <a:spAutoFit/>
          </a:bodyPr>
          <a:lstStyle/>
          <a:p>
            <a:pPr marL="285750" indent="-285750">
              <a:buFont typeface="Wingdings" pitchFamily="2" charset="2"/>
              <a:buChar char="q"/>
            </a:pPr>
            <a:r>
              <a:rPr lang="en-US" dirty="0"/>
              <a:t>It was completely enclosed via rubble walls faced in cement. </a:t>
            </a:r>
          </a:p>
        </p:txBody>
      </p:sp>
      <p:sp>
        <p:nvSpPr>
          <p:cNvPr id="9" name="Rectangle 8"/>
          <p:cNvSpPr/>
          <p:nvPr/>
        </p:nvSpPr>
        <p:spPr>
          <a:xfrm>
            <a:off x="1524000" y="3886200"/>
            <a:ext cx="9144000" cy="1477328"/>
          </a:xfrm>
          <a:prstGeom prst="rect">
            <a:avLst/>
          </a:prstGeom>
        </p:spPr>
        <p:txBody>
          <a:bodyPr wrap="square">
            <a:spAutoFit/>
          </a:bodyPr>
          <a:lstStyle/>
          <a:p>
            <a:pPr marL="285750" indent="-285750">
              <a:buFont typeface="Wingdings" pitchFamily="2" charset="2"/>
              <a:buChar char="q"/>
            </a:pPr>
            <a:r>
              <a:rPr lang="en-US" dirty="0"/>
              <a:t>The garden is based on a traditional </a:t>
            </a:r>
            <a:r>
              <a:rPr lang="en-US" dirty="0" err="1"/>
              <a:t>chahar</a:t>
            </a:r>
            <a:r>
              <a:rPr lang="en-US" dirty="0"/>
              <a:t> </a:t>
            </a:r>
            <a:r>
              <a:rPr lang="en-US" dirty="0" err="1"/>
              <a:t>bagh</a:t>
            </a:r>
            <a:r>
              <a:rPr lang="en-US" dirty="0"/>
              <a:t> garden, laid out on two terraces, of which the upper measures  27 by 28.4 meters, and the lower approximately 19 by 37 meters. Each level is divided by orthogonal walls into two quarters; flowers, plants, and shrubs lined their sides. The garden was originally paved in stone. </a:t>
            </a:r>
            <a:br>
              <a:rPr lang="en-US" dirty="0"/>
            </a:br>
            <a:endParaRPr lang="en-US" dirty="0"/>
          </a:p>
        </p:txBody>
      </p:sp>
      <p:sp>
        <p:nvSpPr>
          <p:cNvPr id="10" name="Rectangle 9"/>
          <p:cNvSpPr/>
          <p:nvPr/>
        </p:nvSpPr>
        <p:spPr>
          <a:xfrm>
            <a:off x="1416425" y="5239871"/>
            <a:ext cx="9372601" cy="646331"/>
          </a:xfrm>
          <a:prstGeom prst="rect">
            <a:avLst/>
          </a:prstGeom>
        </p:spPr>
        <p:txBody>
          <a:bodyPr wrap="square">
            <a:spAutoFit/>
          </a:bodyPr>
          <a:lstStyle/>
          <a:p>
            <a:pPr marL="285750" indent="-285750">
              <a:buFont typeface="Wingdings" pitchFamily="2" charset="2"/>
              <a:buChar char="q"/>
            </a:pPr>
            <a:r>
              <a:rPr lang="en-US" dirty="0"/>
              <a:t>. The square tank measures 7.31 meters/side and is 1.22 meters deep. It was used as a swimming and bathing pool for the ladies of the court.</a:t>
            </a:r>
          </a:p>
        </p:txBody>
      </p:sp>
    </p:spTree>
    <p:extLst>
      <p:ext uri="{BB962C8B-B14F-4D97-AF65-F5344CB8AC3E}">
        <p14:creationId xmlns:p14="http://schemas.microsoft.com/office/powerpoint/2010/main" val="3236976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TotalTime>
  <Words>2104</Words>
  <Application>Microsoft Office PowerPoint</Application>
  <PresentationFormat>Widescreen</PresentationFormat>
  <Paragraphs>114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Gothic Std B</vt:lpstr>
      <vt:lpstr>Algerian</vt:lpstr>
      <vt:lpstr>Arial</vt:lpstr>
      <vt:lpstr>Century Gothic</vt:lpstr>
      <vt:lpstr>GothicE</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2022-02-11T17:12:55Z</dcterms:created>
  <dcterms:modified xsi:type="dcterms:W3CDTF">2022-02-14T17:51:01Z</dcterms:modified>
</cp:coreProperties>
</file>