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321" r:id="rId2"/>
    <p:sldId id="317" r:id="rId3"/>
    <p:sldId id="318" r:id="rId4"/>
    <p:sldId id="319" r:id="rId5"/>
    <p:sldId id="320" r:id="rId6"/>
    <p:sldId id="278" r:id="rId7"/>
    <p:sldId id="281" r:id="rId8"/>
    <p:sldId id="259" r:id="rId9"/>
    <p:sldId id="258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71" d="100"/>
          <a:sy n="71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0441-58B6-4C19-96F2-212F8E4EA21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4E13-B940-4005-B8BD-8786EE6B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8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0441-58B6-4C19-96F2-212F8E4EA21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4E13-B940-4005-B8BD-8786EE6B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9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0441-58B6-4C19-96F2-212F8E4EA21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4E13-B940-4005-B8BD-8786EE6B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3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0441-58B6-4C19-96F2-212F8E4EA21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4E13-B940-4005-B8BD-8786EE6B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6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0441-58B6-4C19-96F2-212F8E4EA21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4E13-B940-4005-B8BD-8786EE6B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0441-58B6-4C19-96F2-212F8E4EA21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4E13-B940-4005-B8BD-8786EE6B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6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0441-58B6-4C19-96F2-212F8E4EA21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4E13-B940-4005-B8BD-8786EE6B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0441-58B6-4C19-96F2-212F8E4EA21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4E13-B940-4005-B8BD-8786EE6B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0441-58B6-4C19-96F2-212F8E4EA21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4E13-B940-4005-B8BD-8786EE6B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8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0441-58B6-4C19-96F2-212F8E4EA21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4E13-B940-4005-B8BD-8786EE6B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9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0441-58B6-4C19-96F2-212F8E4EA21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4E13-B940-4005-B8BD-8786EE6B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5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30441-58B6-4C19-96F2-212F8E4EA21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4E13-B940-4005-B8BD-8786EE6B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00200" y="19812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u="sng" spc="-5" dirty="0" smtClean="0">
                <a:latin typeface="Algerian" panose="04020705040A02060702" pitchFamily="82" charset="0"/>
                <a:ea typeface="Adobe Gothic Std B" panose="020B0800000000000000" pitchFamily="34" charset="-128"/>
                <a:cs typeface="GothicE" panose="00000400000000000000" pitchFamily="2" charset="0"/>
              </a:rPr>
              <a:t>Mughal Architecture</a:t>
            </a:r>
            <a:endParaRPr lang="en-US" sz="7200" u="sng" dirty="0" smtClean="0">
              <a:latin typeface="Algerian" panose="04020705040A02060702" pitchFamily="82" charset="0"/>
              <a:ea typeface="Adobe Gothic Std B" panose="020B0800000000000000" pitchFamily="34" charset="-128"/>
              <a:cs typeface="Gothic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6019800"/>
            <a:ext cx="396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u="sng" dirty="0"/>
              <a:t>Presented by: Ar. </a:t>
            </a:r>
            <a:r>
              <a:rPr lang="en-IN" sz="2000" b="1" u="sng" dirty="0" smtClean="0"/>
              <a:t>Hiba Gul</a:t>
            </a:r>
            <a:endParaRPr lang="en-IN" sz="2000" b="1" u="sng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7235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0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berlin.edu/images/art234/MS-01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0576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berlin.edu/images/art234/MS-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2049"/>
            <a:ext cx="4077565" cy="49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0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u="sng" dirty="0"/>
          </a:p>
          <a:p>
            <a:r>
              <a:rPr lang="en-US" b="1" u="sng" dirty="0" err="1"/>
              <a:t>Diwan</a:t>
            </a:r>
            <a:r>
              <a:rPr lang="en-US" b="1" u="sng" dirty="0"/>
              <a:t>-i </a:t>
            </a:r>
            <a:r>
              <a:rPr lang="en-US" b="1" u="sng" dirty="0" err="1"/>
              <a:t>Khass</a:t>
            </a:r>
            <a:r>
              <a:rPr lang="en-US" b="1" u="sng" dirty="0"/>
              <a:t>, </a:t>
            </a:r>
            <a:r>
              <a:rPr lang="en-US" b="1" u="sng" dirty="0" err="1"/>
              <a:t>Fatehpur</a:t>
            </a:r>
            <a:r>
              <a:rPr lang="en-US" b="1" u="sng" dirty="0"/>
              <a:t> </a:t>
            </a:r>
            <a:r>
              <a:rPr lang="en-US" b="1" u="sng" dirty="0" err="1"/>
              <a:t>Sikri</a:t>
            </a:r>
            <a:r>
              <a:rPr lang="en-US" b="1" u="sng" dirty="0"/>
              <a:t>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183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PLAN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45973" y="6107668"/>
            <a:ext cx="100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7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MUGHAL ARCHITECTURE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6711654" cy="4195481"/>
          </a:xfrm>
        </p:spPr>
        <p:txBody>
          <a:bodyPr>
            <a:noAutofit/>
          </a:bodyPr>
          <a:lstStyle/>
          <a:p>
            <a:r>
              <a:rPr lang="en-IN" sz="1400" dirty="0" smtClean="0"/>
              <a:t>The main characteristic features of </a:t>
            </a:r>
            <a:r>
              <a:rPr lang="en-IN" sz="1400" dirty="0" err="1" smtClean="0"/>
              <a:t>Mughal</a:t>
            </a:r>
            <a:r>
              <a:rPr lang="en-IN" sz="1400" dirty="0" smtClean="0"/>
              <a:t> architecture are :-</a:t>
            </a:r>
          </a:p>
          <a:p>
            <a:pPr>
              <a:buFontTx/>
              <a:buChar char="-"/>
            </a:pPr>
            <a:r>
              <a:rPr lang="en-IN" sz="1400" dirty="0" smtClean="0"/>
              <a:t>The bulbous domes</a:t>
            </a:r>
          </a:p>
          <a:p>
            <a:pPr>
              <a:buFontTx/>
              <a:buChar char="-"/>
            </a:pPr>
            <a:r>
              <a:rPr lang="en-IN" sz="1400" dirty="0" err="1" smtClean="0"/>
              <a:t>Minrates</a:t>
            </a:r>
            <a:r>
              <a:rPr lang="en-IN" sz="1400" dirty="0" smtClean="0"/>
              <a:t> with cupolas at four corners. </a:t>
            </a:r>
          </a:p>
          <a:p>
            <a:pPr>
              <a:buFontTx/>
              <a:buChar char="-"/>
            </a:pPr>
            <a:r>
              <a:rPr lang="en-IN" sz="1400" dirty="0" smtClean="0"/>
              <a:t>Large Halls</a:t>
            </a:r>
          </a:p>
          <a:p>
            <a:pPr>
              <a:buFontTx/>
              <a:buChar char="-"/>
            </a:pPr>
            <a:r>
              <a:rPr lang="en-IN" sz="1400" dirty="0" smtClean="0"/>
              <a:t>Massive vaulted gateways and delicate ornamentation.</a:t>
            </a:r>
          </a:p>
          <a:p>
            <a:pPr>
              <a:buFontTx/>
              <a:buChar char="-"/>
            </a:pPr>
            <a:endParaRPr lang="en-IN" sz="1400" dirty="0" smtClean="0"/>
          </a:p>
          <a:p>
            <a:pPr>
              <a:buNone/>
            </a:pPr>
            <a:r>
              <a:rPr lang="en-IN" sz="1400" dirty="0" smtClean="0"/>
              <a:t>All the early </a:t>
            </a:r>
            <a:r>
              <a:rPr lang="en-IN" sz="1400" dirty="0" err="1" smtClean="0"/>
              <a:t>Mughal</a:t>
            </a:r>
            <a:r>
              <a:rPr lang="en-IN" sz="1400" dirty="0" smtClean="0"/>
              <a:t> except Aurangzeb were great Builders.</a:t>
            </a:r>
          </a:p>
          <a:p>
            <a:pPr>
              <a:buNone/>
            </a:pPr>
            <a:r>
              <a:rPr lang="en-IN" sz="1400" dirty="0" err="1" smtClean="0"/>
              <a:t>Mughals</a:t>
            </a:r>
            <a:r>
              <a:rPr lang="en-IN" sz="1400" dirty="0" smtClean="0"/>
              <a:t> was greatly influenced by Persian styles. </a:t>
            </a:r>
          </a:p>
          <a:p>
            <a:pPr>
              <a:buNone/>
            </a:pPr>
            <a:r>
              <a:rPr lang="en-IN" sz="1400" dirty="0" smtClean="0"/>
              <a:t>They construct excellent forts, </a:t>
            </a:r>
            <a:r>
              <a:rPr lang="en-IN" sz="1400" dirty="0" err="1" smtClean="0"/>
              <a:t>gardens,and</a:t>
            </a:r>
            <a:r>
              <a:rPr lang="en-IN" sz="1400" dirty="0" smtClean="0"/>
              <a:t> cities.</a:t>
            </a:r>
          </a:p>
          <a:p>
            <a:pPr>
              <a:buFontTx/>
              <a:buChar char="-"/>
            </a:pPr>
            <a:r>
              <a:rPr lang="en-IN" sz="1400" dirty="0" smtClean="0"/>
              <a:t>It had a time span of 132 years practically from 1526to 1658  and Agra, </a:t>
            </a:r>
            <a:r>
              <a:rPr lang="en-IN" sz="1400" dirty="0" err="1" smtClean="0"/>
              <a:t>Lahrore</a:t>
            </a:r>
            <a:r>
              <a:rPr lang="en-IN" sz="1400" dirty="0" smtClean="0"/>
              <a:t>, Delhi, Ajmer , </a:t>
            </a:r>
            <a:r>
              <a:rPr lang="en-IN" sz="1400" dirty="0" err="1" smtClean="0"/>
              <a:t>Ahemdabad</a:t>
            </a:r>
            <a:r>
              <a:rPr lang="en-IN" sz="1400" dirty="0" smtClean="0"/>
              <a:t> are its Major centres. </a:t>
            </a:r>
          </a:p>
          <a:p>
            <a:pPr>
              <a:buFontTx/>
              <a:buChar char="-"/>
            </a:pPr>
            <a:r>
              <a:rPr lang="en-IN" sz="1400" dirty="0" smtClean="0"/>
              <a:t>It begins with Akbar who showed his passion for building  construction by planning</a:t>
            </a:r>
          </a:p>
          <a:p>
            <a:pPr>
              <a:buFontTx/>
              <a:buChar char="-"/>
            </a:pPr>
            <a:r>
              <a:rPr lang="en-IN" sz="1400" dirty="0" smtClean="0"/>
              <a:t>During his  rein </a:t>
            </a:r>
            <a:r>
              <a:rPr lang="en-IN" sz="1400" dirty="0" err="1" smtClean="0"/>
              <a:t>Mughal</a:t>
            </a:r>
            <a:r>
              <a:rPr lang="en-IN" sz="1400" dirty="0" smtClean="0"/>
              <a:t> Architecture Took on New Forms.</a:t>
            </a:r>
          </a:p>
          <a:p>
            <a:pPr>
              <a:buFontTx/>
              <a:buChar char="-"/>
            </a:pPr>
            <a:r>
              <a:rPr lang="en-IN" sz="1400" dirty="0" smtClean="0"/>
              <a:t>He made Free use of Both Hindu and </a:t>
            </a:r>
            <a:r>
              <a:rPr lang="en-IN" sz="1400" dirty="0" err="1" smtClean="0"/>
              <a:t>persian</a:t>
            </a:r>
            <a:r>
              <a:rPr lang="en-IN" sz="1400" dirty="0" smtClean="0"/>
              <a:t> Styles.</a:t>
            </a:r>
          </a:p>
          <a:p>
            <a:pPr>
              <a:buFontTx/>
              <a:buChar char="-"/>
            </a:pPr>
            <a:r>
              <a:rPr lang="en-IN" sz="1400" dirty="0" smtClean="0"/>
              <a:t>The use of Red sandstone inlaid with white marble and Painted design on Walls and ceiling are the salient features of Akbar’s Building.</a:t>
            </a:r>
          </a:p>
          <a:p>
            <a:pPr>
              <a:buFontTx/>
              <a:buChar char="-"/>
            </a:pPr>
            <a:r>
              <a:rPr lang="en-IN" sz="1400" dirty="0" smtClean="0"/>
              <a:t>-Akbar constructed numerous Forts Towers, palaces, Mosques and </a:t>
            </a:r>
            <a:r>
              <a:rPr lang="en-IN" sz="1400" dirty="0" err="1" smtClean="0"/>
              <a:t>gatewats</a:t>
            </a:r>
            <a:r>
              <a:rPr lang="en-IN" sz="1400" dirty="0" smtClean="0"/>
              <a:t>.</a:t>
            </a:r>
          </a:p>
          <a:p>
            <a:pPr>
              <a:buNone/>
            </a:pPr>
            <a:r>
              <a:rPr lang="en-IN" sz="1400" dirty="0" smtClean="0"/>
              <a:t>	</a:t>
            </a:r>
            <a:endParaRPr lang="en-IN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0"/>
            <a:ext cx="8229600" cy="1143000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858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92333"/>
            <a:ext cx="51816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Humayun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died in 1556, and his widow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Hamida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Banu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Begam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also known as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Haji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Begam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commenced the construction of his tomb in 1569, fourteen years after his death.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It is the first distinct example of proper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Mughal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style, which was inspired by Persian architecture.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Mirak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Mirza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Ghiyath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a Persian, was the architect employed by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Haji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Begam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for this tomb.</a:t>
            </a:r>
          </a:p>
          <a:p>
            <a:pPr>
              <a:buNone/>
            </a:pPr>
            <a:r>
              <a:rPr lang="en-US" sz="1300" dirty="0" smtClean="0"/>
              <a:t>The 94-acre (380,000 m</a:t>
            </a:r>
            <a:r>
              <a:rPr lang="en-US" sz="1300" baseline="30000" dirty="0" smtClean="0"/>
              <a:t>2</a:t>
            </a:r>
            <a:r>
              <a:rPr lang="en-US" sz="1300" dirty="0" smtClean="0"/>
              <a:t>) fort lies parallel to the river and its walls are seventy feet ht.</a:t>
            </a:r>
          </a:p>
          <a:p>
            <a:pPr>
              <a:buNone/>
            </a:pPr>
            <a:r>
              <a:rPr lang="en-US" sz="1300" dirty="0" smtClean="0"/>
              <a:t>The plan of tomb is not the conventional single Chamber. But a complex of octagonal halls comprising a central one surrounded by four corner ones. Inspired by </a:t>
            </a:r>
            <a:r>
              <a:rPr lang="en-US" sz="1300" dirty="0" err="1" smtClean="0"/>
              <a:t>hindu</a:t>
            </a:r>
            <a:r>
              <a:rPr lang="en-US" sz="1300" dirty="0" smtClean="0"/>
              <a:t> </a:t>
            </a:r>
            <a:r>
              <a:rPr lang="en-US" sz="1300" dirty="0" err="1" smtClean="0"/>
              <a:t>panch</a:t>
            </a:r>
            <a:r>
              <a:rPr lang="en-US" sz="1300" dirty="0" smtClean="0"/>
              <a:t> </a:t>
            </a:r>
            <a:r>
              <a:rPr lang="en-US" sz="1300" dirty="0" err="1" smtClean="0"/>
              <a:t>tantra</a:t>
            </a:r>
            <a:r>
              <a:rPr lang="en-US" sz="1300" dirty="0" smtClean="0"/>
              <a:t> Planning. </a:t>
            </a:r>
          </a:p>
          <a:p>
            <a:pPr>
              <a:buNone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tomb proper stands in the centre of a square garden, divided into four main parterres by causeways (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charbagh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), in the centre of which ran shallow water-channels. </a:t>
            </a:r>
            <a:r>
              <a:rPr lang="en-US" sz="1300" dirty="0" smtClean="0"/>
              <a:t>with a small square lily ponds at the intersection.</a:t>
            </a:r>
          </a:p>
          <a:p>
            <a:pPr>
              <a:buNone/>
            </a:pPr>
            <a:r>
              <a:rPr lang="en-US" sz="1300" dirty="0" smtClean="0"/>
              <a:t>Its main gate was on the South . </a:t>
            </a:r>
          </a:p>
          <a:p>
            <a:pPr>
              <a:buNone/>
            </a:pPr>
            <a:r>
              <a:rPr lang="en-US" sz="1300" dirty="0" smtClean="0"/>
              <a:t>The white marble dome avoids the traditional and elaborate Hindu </a:t>
            </a:r>
            <a:r>
              <a:rPr lang="en-US" sz="1300" dirty="0" err="1" smtClean="0"/>
              <a:t>Kalsa</a:t>
            </a:r>
            <a:r>
              <a:rPr lang="en-US" sz="1300" dirty="0" smtClean="0"/>
              <a:t> 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square red sandstone double-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storeyed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structure of the mausoleum with chamfered corners rises from a 7-m. high square terrace,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The grave proper in the centre of this cell-complex is reached by a passage on the south.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Externally each side of the tomb, its elevations decorated by marble borders and panels, is dominated by three arched alcoves, the central one being the highest. 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3" descr="HUNT_61035.jpg                                                 000A37DBMacintosh HD                   C06A60B7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5486400" cy="3200400"/>
          </a:xfrm>
          <a:prstGeom prst="rect">
            <a:avLst/>
          </a:prstGeom>
          <a:noFill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29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ACSAA_MICHIGAN_1039428139.jpg                                  000A37DBMacintosh HD                   C06A60B7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0"/>
            <a:ext cx="3657600" cy="2971799"/>
          </a:xfrm>
          <a:prstGeom prst="rect">
            <a:avLst/>
          </a:prstGeom>
          <a:noFill/>
        </p:spPr>
      </p:pic>
      <p:pic>
        <p:nvPicPr>
          <p:cNvPr id="13" name="Picture 2" descr="ACSAA_MICHIGAN_1039425311.jpg                                  000A37DBMacintosh HD                   C06A60B7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276600"/>
            <a:ext cx="2286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2514600"/>
            <a:ext cx="624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/>
              <a:t>Fatehpur</a:t>
            </a:r>
            <a:r>
              <a:rPr lang="en-US" sz="4400" b="1" dirty="0"/>
              <a:t> </a:t>
            </a:r>
            <a:r>
              <a:rPr lang="en-US" sz="4400" b="1" dirty="0" err="1"/>
              <a:t>Sikri</a:t>
            </a:r>
            <a:endParaRPr lang="en-US" sz="4400" b="1" dirty="0"/>
          </a:p>
          <a:p>
            <a:r>
              <a:rPr lang="en-US" sz="4400" dirty="0"/>
              <a:t>Uttar Pradesh, India </a:t>
            </a:r>
          </a:p>
        </p:txBody>
      </p:sp>
    </p:spTree>
    <p:extLst>
      <p:ext uri="{BB962C8B-B14F-4D97-AF65-F5344CB8AC3E}">
        <p14:creationId xmlns:p14="http://schemas.microsoft.com/office/powerpoint/2010/main" val="33827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Fatehpur</a:t>
            </a:r>
            <a:r>
              <a:rPr lang="en-US" dirty="0" smtClean="0"/>
              <a:t> </a:t>
            </a:r>
            <a:r>
              <a:rPr lang="en-US" dirty="0" err="1" smtClean="0"/>
              <a:t>Sikri</a:t>
            </a:r>
            <a:r>
              <a:rPr lang="en-US" dirty="0" smtClean="0"/>
              <a:t> is a palace complex, built by the Mughal Emperor </a:t>
            </a:r>
            <a:r>
              <a:rPr lang="en-US" dirty="0" err="1" smtClean="0"/>
              <a:t>Jalal’ud</a:t>
            </a:r>
            <a:r>
              <a:rPr lang="en-US" dirty="0" smtClean="0"/>
              <a:t>-Din Muhammad Akbar (reg.1556-1605), son of </a:t>
            </a:r>
            <a:r>
              <a:rPr lang="en-US" dirty="0" err="1" smtClean="0"/>
              <a:t>Humayun</a:t>
            </a:r>
            <a:r>
              <a:rPr lang="en-US" dirty="0" smtClean="0"/>
              <a:t> and grandson of Babur.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572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The city </a:t>
            </a:r>
            <a:r>
              <a:rPr lang="en-US" dirty="0"/>
              <a:t>in northern India founded by the Mughal emperor Akbar in 1571.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905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whole complex is spread </a:t>
            </a:r>
            <a:r>
              <a:rPr lang="en-US" dirty="0" smtClean="0"/>
              <a:t> </a:t>
            </a:r>
            <a:r>
              <a:rPr lang="en-US" dirty="0"/>
              <a:t>on receding levels with respect to the topography of the ridge. The mosque complex is located on the uppermost level of the ridge, and consists of the Great Mosque (Jami Masjid, </a:t>
            </a:r>
            <a:r>
              <a:rPr lang="en-US" dirty="0" smtClean="0"/>
              <a:t> </a:t>
            </a:r>
            <a:r>
              <a:rPr lang="en-US" dirty="0"/>
              <a:t>tomb of </a:t>
            </a:r>
            <a:r>
              <a:rPr lang="en-US" dirty="0" err="1"/>
              <a:t>Shaykh</a:t>
            </a:r>
            <a:r>
              <a:rPr lang="en-US" dirty="0"/>
              <a:t> </a:t>
            </a:r>
            <a:r>
              <a:rPr lang="en-US" dirty="0" err="1"/>
              <a:t>Salim</a:t>
            </a:r>
            <a:r>
              <a:rPr lang="en-US" dirty="0"/>
              <a:t> </a:t>
            </a:r>
            <a:r>
              <a:rPr lang="en-US" dirty="0" err="1"/>
              <a:t>Chisti</a:t>
            </a:r>
            <a:r>
              <a:rPr lang="en-US" dirty="0"/>
              <a:t> </a:t>
            </a:r>
            <a:r>
              <a:rPr lang="en-US" dirty="0" smtClean="0"/>
              <a:t>), </a:t>
            </a:r>
            <a:r>
              <a:rPr lang="en-US" dirty="0"/>
              <a:t>which dominates the entire architectural composition by means of its </a:t>
            </a:r>
            <a:r>
              <a:rPr lang="en-US" dirty="0" smtClean="0"/>
              <a:t>size.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0480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buildings of the complex can be grouped in two main zones. The middle </a:t>
            </a:r>
            <a:r>
              <a:rPr lang="en-US" dirty="0" smtClean="0"/>
              <a:t>level </a:t>
            </a:r>
            <a:r>
              <a:rPr lang="en-US" dirty="0"/>
              <a:t>is the most private, housing the residential </a:t>
            </a:r>
            <a:r>
              <a:rPr lang="en-US" dirty="0" smtClean="0"/>
              <a:t>buildings.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33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palace complex is laid out on the two lower platforms, covering approximately 250 square meters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2672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lowest </a:t>
            </a:r>
            <a:r>
              <a:rPr lang="en-US" dirty="0" smtClean="0"/>
              <a:t>level </a:t>
            </a:r>
            <a:r>
              <a:rPr lang="en-US" dirty="0"/>
              <a:t>is occupied by the public and semi-public areas of the palace complex, comprising the public audience hall (</a:t>
            </a:r>
            <a:r>
              <a:rPr lang="en-US" dirty="0" err="1"/>
              <a:t>Diwan-i</a:t>
            </a:r>
            <a:r>
              <a:rPr lang="en-US" dirty="0"/>
              <a:t> 'Am), the </a:t>
            </a:r>
            <a:r>
              <a:rPr lang="en-US" dirty="0" smtClean="0"/>
              <a:t>private </a:t>
            </a:r>
            <a:r>
              <a:rPr lang="en-US" dirty="0"/>
              <a:t>audience hall (</a:t>
            </a:r>
            <a:r>
              <a:rPr lang="en-US" dirty="0" err="1"/>
              <a:t>Diwan-i</a:t>
            </a:r>
            <a:r>
              <a:rPr lang="en-US" dirty="0"/>
              <a:t> </a:t>
            </a:r>
            <a:r>
              <a:rPr lang="en-US" dirty="0" err="1"/>
              <a:t>Khass</a:t>
            </a:r>
            <a:r>
              <a:rPr lang="en-US" dirty="0"/>
              <a:t>), the </a:t>
            </a:r>
            <a:r>
              <a:rPr lang="en-US" dirty="0" err="1"/>
              <a:t>Ank</a:t>
            </a:r>
            <a:r>
              <a:rPr lang="en-US" dirty="0"/>
              <a:t> </a:t>
            </a:r>
            <a:r>
              <a:rPr lang="en-US" dirty="0" err="1"/>
              <a:t>Michauli</a:t>
            </a:r>
            <a:r>
              <a:rPr lang="en-US" dirty="0"/>
              <a:t> and Astrologer’s Seat, the </a:t>
            </a:r>
            <a:r>
              <a:rPr lang="en-US" dirty="0" err="1"/>
              <a:t>Panj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, the </a:t>
            </a:r>
            <a:r>
              <a:rPr lang="en-US" dirty="0" err="1" smtClean="0"/>
              <a:t>imperialapartments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Khwabgah</a:t>
            </a:r>
            <a:r>
              <a:rPr lang="en-US" dirty="0"/>
              <a:t>), the royal quarters (</a:t>
            </a:r>
            <a:r>
              <a:rPr lang="en-US" dirty="0" err="1"/>
              <a:t>Daulat</a:t>
            </a:r>
            <a:r>
              <a:rPr lang="en-US" dirty="0"/>
              <a:t> </a:t>
            </a:r>
            <a:r>
              <a:rPr lang="en-US" dirty="0" err="1"/>
              <a:t>Khana</a:t>
            </a:r>
            <a:r>
              <a:rPr lang="en-US" dirty="0"/>
              <a:t>), including the library (</a:t>
            </a:r>
            <a:r>
              <a:rPr lang="en-US" dirty="0" err="1"/>
              <a:t>Kutubkhana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4864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The first major structure built at the site was Jami </a:t>
            </a:r>
            <a:r>
              <a:rPr lang="en-US" dirty="0" err="1">
                <a:solidFill>
                  <a:prstClr val="black"/>
                </a:solidFill>
              </a:rPr>
              <a:t>Masjid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completed </a:t>
            </a:r>
            <a:r>
              <a:rPr lang="en-US" dirty="0">
                <a:solidFill>
                  <a:prstClr val="black"/>
                </a:solidFill>
              </a:rPr>
              <a:t>in 1571 the year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93467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At the time of its construction it was the biggest mosque in India measuring 160 m east-west by 130 m north-south. The central courtyard is surrounded by arcades of pointed arches which lead into small cell-like rooms. </a:t>
            </a:r>
          </a:p>
        </p:txBody>
      </p:sp>
    </p:spTree>
    <p:extLst>
      <p:ext uri="{BB962C8B-B14F-4D97-AF65-F5344CB8AC3E}">
        <p14:creationId xmlns:p14="http://schemas.microsoft.com/office/powerpoint/2010/main" val="18779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EPTI  DATA\COLLEGE DATA\5 sem\materials\ppt\fatehpur sikri\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2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3429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Arial Narrow" pitchFamily="34" charset="0"/>
              </a:rPr>
              <a:t>Fatehpur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Sikri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br>
              <a:rPr lang="en-US" sz="1600" b="1" dirty="0" smtClean="0">
                <a:latin typeface="Arial Narrow" pitchFamily="34" charset="0"/>
              </a:rPr>
            </a:br>
            <a:r>
              <a:rPr lang="en-US" sz="1600" b="1" dirty="0" smtClean="0">
                <a:latin typeface="Arial Narrow" pitchFamily="34" charset="0"/>
              </a:rPr>
              <a:t>Live map</a:t>
            </a:r>
          </a:p>
          <a:p>
            <a:r>
              <a:rPr lang="en-US" sz="1600" dirty="0" smtClean="0">
                <a:latin typeface="Arial Narrow" pitchFamily="34" charset="0"/>
              </a:rPr>
              <a:t>1- Entrance (</a:t>
            </a:r>
            <a:r>
              <a:rPr lang="en-US" sz="1600" dirty="0" err="1" smtClean="0">
                <a:latin typeface="Arial Narrow" pitchFamily="34" charset="0"/>
              </a:rPr>
              <a:t>Diwan</a:t>
            </a:r>
            <a:r>
              <a:rPr lang="en-US" sz="1600" dirty="0" smtClean="0">
                <a:latin typeface="Arial Narrow" pitchFamily="34" charset="0"/>
              </a:rPr>
              <a:t>-i-</a:t>
            </a:r>
            <a:r>
              <a:rPr lang="en-US" sz="1600" dirty="0" err="1" smtClean="0">
                <a:latin typeface="Arial Narrow" pitchFamily="34" charset="0"/>
              </a:rPr>
              <a:t>Amm</a:t>
            </a:r>
            <a:r>
              <a:rPr lang="en-US" sz="1600" dirty="0" smtClean="0">
                <a:latin typeface="Arial Narrow" pitchFamily="34" charset="0"/>
              </a:rPr>
              <a:t>) 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>2- </a:t>
            </a:r>
            <a:r>
              <a:rPr lang="en-US" sz="1600" dirty="0" err="1" smtClean="0">
                <a:latin typeface="Arial Narrow" pitchFamily="34" charset="0"/>
              </a:rPr>
              <a:t>Diwan</a:t>
            </a:r>
            <a:r>
              <a:rPr lang="en-US" sz="1600" dirty="0" smtClean="0">
                <a:latin typeface="Arial Narrow" pitchFamily="34" charset="0"/>
              </a:rPr>
              <a:t>-i-</a:t>
            </a:r>
            <a:r>
              <a:rPr lang="en-US" sz="1600" dirty="0" err="1" smtClean="0">
                <a:latin typeface="Arial Narrow" pitchFamily="34" charset="0"/>
              </a:rPr>
              <a:t>Khass</a:t>
            </a:r>
            <a:r>
              <a:rPr lang="en-US" sz="1600" dirty="0" smtClean="0">
                <a:latin typeface="Arial Narrow" pitchFamily="34" charset="0"/>
              </a:rPr>
              <a:t> 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>3- </a:t>
            </a:r>
            <a:r>
              <a:rPr lang="en-US" sz="1600" dirty="0" err="1" smtClean="0">
                <a:latin typeface="Arial Narrow" pitchFamily="34" charset="0"/>
              </a:rPr>
              <a:t>Daulat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Khana</a:t>
            </a:r>
            <a:r>
              <a:rPr lang="en-US" sz="1600" dirty="0" smtClean="0">
                <a:latin typeface="Arial Narrow" pitchFamily="34" charset="0"/>
              </a:rPr>
              <a:t> 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>4- Astrologer's Seat 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>5- </a:t>
            </a:r>
            <a:r>
              <a:rPr lang="en-US" sz="1600" dirty="0" err="1" smtClean="0">
                <a:latin typeface="Arial Narrow" pitchFamily="34" charset="0"/>
              </a:rPr>
              <a:t>Panch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Mahal</a:t>
            </a:r>
            <a:r>
              <a:rPr lang="en-US" sz="1600" dirty="0" smtClean="0">
                <a:latin typeface="Arial Narrow" pitchFamily="34" charset="0"/>
              </a:rPr>
              <a:t> 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>6- </a:t>
            </a:r>
            <a:r>
              <a:rPr lang="en-US" sz="1600" dirty="0" err="1" smtClean="0">
                <a:latin typeface="Arial Narrow" pitchFamily="34" charset="0"/>
              </a:rPr>
              <a:t>Anup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Talao</a:t>
            </a:r>
            <a:r>
              <a:rPr lang="en-US" sz="1600" dirty="0" smtClean="0">
                <a:latin typeface="Arial Narrow" pitchFamily="34" charset="0"/>
              </a:rPr>
              <a:t> 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>7- House of the Turkish Sultana 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>
                <a:latin typeface="Arial Narrow" pitchFamily="34" charset="0"/>
              </a:rPr>
              <a:t>8</a:t>
            </a:r>
            <a:r>
              <a:rPr lang="en-US" sz="1600" dirty="0" smtClean="0">
                <a:latin typeface="Arial Narrow" pitchFamily="34" charset="0"/>
              </a:rPr>
              <a:t>- House of Miriam 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>
                <a:latin typeface="Arial Narrow" pitchFamily="34" charset="0"/>
              </a:rPr>
              <a:t>9</a:t>
            </a:r>
            <a:r>
              <a:rPr lang="en-US" sz="1600" dirty="0" smtClean="0">
                <a:latin typeface="Arial Narrow" pitchFamily="34" charset="0"/>
              </a:rPr>
              <a:t>- Palace of </a:t>
            </a:r>
            <a:r>
              <a:rPr lang="en-US" sz="1600" dirty="0" err="1" smtClean="0">
                <a:latin typeface="Arial Narrow" pitchFamily="34" charset="0"/>
              </a:rPr>
              <a:t>Jodh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Bai</a:t>
            </a:r>
            <a:r>
              <a:rPr lang="en-US" sz="1600" dirty="0" smtClean="0">
                <a:latin typeface="Arial Narrow" pitchFamily="34" charset="0"/>
              </a:rPr>
              <a:t> 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>10- Garden 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>11- House of </a:t>
            </a:r>
            <a:r>
              <a:rPr lang="en-US" sz="1600" dirty="0" err="1" smtClean="0">
                <a:latin typeface="Arial Narrow" pitchFamily="34" charset="0"/>
              </a:rPr>
              <a:t>Birbal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2433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38178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371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7300" y="190500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4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274320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365559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6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3124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5636" y="35769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8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724400"/>
            <a:ext cx="155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29526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rt-and-archaeology.com/india/fatehpur/9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605" y="533400"/>
            <a:ext cx="3871395" cy="261158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33400"/>
            <a:ext cx="5181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</a:t>
            </a:r>
            <a:r>
              <a:rPr lang="en-US" dirty="0" smtClean="0"/>
              <a:t>he first court of the palace complex towards the </a:t>
            </a:r>
            <a:r>
              <a:rPr lang="en-US" dirty="0" err="1" smtClean="0"/>
              <a:t>Diwan</a:t>
            </a:r>
            <a:r>
              <a:rPr lang="en-US" dirty="0" smtClean="0"/>
              <a:t>-i </a:t>
            </a:r>
            <a:r>
              <a:rPr lang="en-US" dirty="0" err="1" smtClean="0"/>
              <a:t>Amm</a:t>
            </a:r>
            <a:r>
              <a:rPr lang="en-US" dirty="0" smtClean="0"/>
              <a:t>, the entrance to Akbar's private residence.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97597" y="0"/>
            <a:ext cx="2930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1 .  Entrance (</a:t>
            </a:r>
            <a:r>
              <a:rPr lang="en-US" b="1" u="sng" dirty="0" err="1" smtClean="0"/>
              <a:t>Diwan</a:t>
            </a:r>
            <a:r>
              <a:rPr lang="en-US" b="1" u="sng" dirty="0" smtClean="0"/>
              <a:t>-i-</a:t>
            </a:r>
            <a:r>
              <a:rPr lang="en-US" b="1" u="sng" dirty="0" err="1" smtClean="0"/>
              <a:t>Amm</a:t>
            </a:r>
            <a:r>
              <a:rPr lang="en-US" b="1" u="sng" dirty="0" smtClean="0"/>
              <a:t>) </a:t>
            </a:r>
            <a:endParaRPr lang="en-US" b="1" u="sng" dirty="0"/>
          </a:p>
        </p:txBody>
      </p:sp>
      <p:sp>
        <p:nvSpPr>
          <p:cNvPr id="2" name="Rectangle 1"/>
          <p:cNvSpPr/>
          <p:nvPr/>
        </p:nvSpPr>
        <p:spPr>
          <a:xfrm>
            <a:off x="0" y="1371600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A large </a:t>
            </a:r>
            <a:r>
              <a:rPr lang="en-US" dirty="0"/>
              <a:t>quadrangular space, 112.38 meters north-south and 55.20 meters east-west, </a:t>
            </a:r>
            <a:r>
              <a:rPr lang="en-US" dirty="0" smtClean="0"/>
              <a:t>composed </a:t>
            </a:r>
            <a:r>
              <a:rPr lang="en-US" dirty="0"/>
              <a:t>of one hundred and eleven bays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133671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2860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</a:t>
            </a:r>
            <a:r>
              <a:rPr lang="en-US" dirty="0" err="1"/>
              <a:t>dalans</a:t>
            </a:r>
            <a:r>
              <a:rPr lang="en-US" dirty="0"/>
              <a:t>, constructed from red sandstone, are set on a raised plinth and are composed of square stone columns </a:t>
            </a:r>
            <a:r>
              <a:rPr lang="en-US" dirty="0" smtClean="0"/>
              <a:t> </a:t>
            </a:r>
            <a:r>
              <a:rPr lang="en-US" dirty="0"/>
              <a:t>surmounted by simple brackets supporting stone lintels and </a:t>
            </a:r>
            <a:r>
              <a:rPr lang="en-US" i="1" dirty="0" err="1" smtClean="0"/>
              <a:t>chhajja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733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Emperor’s pavilion is a small rectangular structure of red sandstone, measuring 9.27 by 6.65 meters, </a:t>
            </a:r>
            <a:r>
              <a:rPr lang="en-US" dirty="0" smtClean="0"/>
              <a:t> </a:t>
            </a:r>
            <a:r>
              <a:rPr lang="en-US" dirty="0"/>
              <a:t>projecting slightly into the </a:t>
            </a:r>
            <a:r>
              <a:rPr lang="en-US" dirty="0" smtClean="0"/>
              <a:t>courtyard. </a:t>
            </a:r>
            <a:r>
              <a:rPr lang="en-US" dirty="0"/>
              <a:t>In plan, it is a single chamber with stone walls 1.10 meters thick surrounded by a portico, 3.05 meters wide.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3855" y="4876800"/>
            <a:ext cx="9157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portico is shaded by a stone-tile roof (</a:t>
            </a:r>
            <a:r>
              <a:rPr lang="en-US" dirty="0" err="1"/>
              <a:t>khaprel</a:t>
            </a:r>
            <a:r>
              <a:rPr lang="en-US" dirty="0"/>
              <a:t>) resting upon carved brackets, above which runs the same carved </a:t>
            </a:r>
            <a:r>
              <a:rPr lang="en-US" dirty="0" smtClean="0"/>
              <a:t>parapet.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u="sng" dirty="0" smtClean="0"/>
          </a:p>
          <a:p>
            <a:r>
              <a:rPr lang="en-US" b="1" u="sng" dirty="0" err="1" smtClean="0"/>
              <a:t>Diwan</a:t>
            </a:r>
            <a:r>
              <a:rPr lang="en-US" b="1" u="sng" dirty="0" smtClean="0"/>
              <a:t>-i </a:t>
            </a:r>
            <a:r>
              <a:rPr lang="en-US" b="1" u="sng" dirty="0" err="1" smtClean="0"/>
              <a:t>Khass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Fatehpur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Sikri</a:t>
            </a:r>
            <a:r>
              <a:rPr lang="en-US" b="1" u="sng" dirty="0" smtClean="0"/>
              <a:t>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On the roof there are domed </a:t>
            </a:r>
            <a:r>
              <a:rPr lang="en-US" dirty="0" err="1"/>
              <a:t>chatris</a:t>
            </a:r>
            <a:r>
              <a:rPr lang="en-US" dirty="0"/>
              <a:t> at each corner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9624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Inside the building consists of a two-</a:t>
            </a:r>
            <a:r>
              <a:rPr lang="en-US" dirty="0" err="1"/>
              <a:t>storey</a:t>
            </a:r>
            <a:r>
              <a:rPr lang="en-US" dirty="0"/>
              <a:t> hall with a gallery at first-floor level. Bridges which run diagonally from the corners of the gallery connect to a balcony supported by a central pillar.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1054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pillar is </a:t>
            </a:r>
            <a:r>
              <a:rPr lang="en-US" dirty="0" smtClean="0"/>
              <a:t>richly carved in the Hindu tradition with a mass of heavy </a:t>
            </a:r>
            <a:r>
              <a:rPr lang="en-US" dirty="0"/>
              <a:t>corbels supporting the circular balcony above.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906869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arrangement of a square building with a central pillar may reflect some Hindu mandala whereby the central column represents the axis of the world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free-standing structure situated in the center of this courtyard has come to be </a:t>
            </a:r>
            <a:r>
              <a:rPr lang="en-US" dirty="0" err="1" smtClean="0"/>
              <a:t>dentified</a:t>
            </a:r>
            <a:r>
              <a:rPr lang="en-US" dirty="0" smtClean="0"/>
              <a:t> </a:t>
            </a:r>
            <a:r>
              <a:rPr lang="en-US" dirty="0"/>
              <a:t>as the </a:t>
            </a:r>
            <a:r>
              <a:rPr lang="en-US" dirty="0" err="1"/>
              <a:t>Diwan-i</a:t>
            </a:r>
            <a:r>
              <a:rPr lang="en-US" dirty="0"/>
              <a:t> </a:t>
            </a:r>
            <a:r>
              <a:rPr lang="en-US" dirty="0" err="1"/>
              <a:t>Khass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579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Built in red sandstone, it is a square, symmetrical building measuring 13.18 meters/side on the exterior. It stands on a paneled plinth, 0.75 meters high</a:t>
            </a:r>
            <a:r>
              <a:rPr lang="en-US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From without it appears double-storied; its four elevations are identical</a:t>
            </a:r>
          </a:p>
        </p:txBody>
      </p:sp>
      <p:pic>
        <p:nvPicPr>
          <p:cNvPr id="1026" name="Picture 2" descr="http://asi.nic.in/IMAGES/wh_fatehpursikri/fatehpur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32004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ikri-9.jpg                                                    000A37DBMacintosh HD                   C06A60B7: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5943601" y="0"/>
            <a:ext cx="3200400" cy="3581400"/>
          </a:xfrm>
          <a:prstGeom prst="rect">
            <a:avLst/>
          </a:prstGeom>
          <a:noFill/>
        </p:spPr>
      </p:pic>
      <p:pic>
        <p:nvPicPr>
          <p:cNvPr id="1028" name="Picture 4" descr="http://asi.nic.in/IMAGES/wh_fatehpursikri/fatehpur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95" y="2743200"/>
            <a:ext cx="3187005" cy="212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750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Adobe Gothic Std B</vt:lpstr>
      <vt:lpstr>Algerian</vt:lpstr>
      <vt:lpstr>Arial</vt:lpstr>
      <vt:lpstr>Arial Narrow</vt:lpstr>
      <vt:lpstr>Calibri</vt:lpstr>
      <vt:lpstr>Calibri Light</vt:lpstr>
      <vt:lpstr>GothicE</vt:lpstr>
      <vt:lpstr>Wingdings</vt:lpstr>
      <vt:lpstr>Office Theme</vt:lpstr>
      <vt:lpstr>PowerPoint Presentation</vt:lpstr>
      <vt:lpstr>MUGHAL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deeptichauhan</dc:creator>
  <cp:lastModifiedBy>Admin</cp:lastModifiedBy>
  <cp:revision>205</cp:revision>
  <dcterms:created xsi:type="dcterms:W3CDTF">2012-09-15T12:03:51Z</dcterms:created>
  <dcterms:modified xsi:type="dcterms:W3CDTF">2022-02-14T17:50:33Z</dcterms:modified>
</cp:coreProperties>
</file>