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7"/>
  </p:notesMasterIdLst>
  <p:sldIdLst>
    <p:sldId id="325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293" r:id="rId16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296" y="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98F13-B96B-4D75-A247-FD59AF2C0D6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B2CC1-DA06-43C8-9128-D00AAFDA1C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FDD637-46AC-4489-B284-E82CF1294282}" type="slidenum">
              <a:rPr lang="en-US"/>
              <a:pPr/>
              <a:t>11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4B547-797E-4DA5-8F2C-A89732FC5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F73BB2-718D-4E68-9D44-23EC7A311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9FC36-6EEE-4DF0-8C2B-C42850FA6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2A553-E8CD-45CD-904B-F911B635D4D6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65A50-CD30-4C69-B144-1582FFCE9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57F97-1359-4D0D-90F3-F0E95698F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20A4-E67F-45B8-8807-BF44BE7CDA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9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0EF64-D64F-430D-9839-83ED1A923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EE4B20-44AE-42EF-ADB8-F7EBFCF33D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B5E83-EA54-4A8B-8BE5-840AAAA2A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2A553-E8CD-45CD-904B-F911B635D4D6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C0F9A-C0FF-4173-9915-C3203AD90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4829F-7DCB-4B29-B0F3-32AA85D75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20A4-E67F-45B8-8807-BF44BE7CDA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609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9DEA53-6052-44F7-BD2C-10C063F8E9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4DB9D0-DD92-476A-85D5-D2B8B3302B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73198-478E-48B3-A917-28EAED87B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2A553-E8CD-45CD-904B-F911B635D4D6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4BA79-2751-42FC-AEDC-DADACA313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59D51-3BDE-4C10-A06E-422B53D56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20A4-E67F-45B8-8807-BF44BE7CDA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59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33400"/>
            <a:ext cx="87503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93708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B1DEF-7CBB-4167-9920-ECF589AD8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62AAD-4A1A-4317-BD88-A4722B694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1F8B9-3390-445C-952A-CC421797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2A553-E8CD-45CD-904B-F911B635D4D6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D6631-9296-4184-A51A-0C912DAE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46EB4-E3C7-4C91-9A12-42DB4177D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20A4-E67F-45B8-8807-BF44BE7CDA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9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E2677-0F3C-445D-B4CA-FE7239C61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C81A7-8DBA-4795-BC9B-EC961D1F5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80681-0A1E-425F-A230-A5B727453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2A553-E8CD-45CD-904B-F911B635D4D6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835C2-62A9-4B8F-9C4F-F99E5B61D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0DBCA-4D80-42DA-9845-4549D9CE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20A4-E67F-45B8-8807-BF44BE7CDA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470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EB69A-9ED4-4D82-8050-D19DE0DF9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F6F26-C143-44A5-B56F-17B9FC8886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E7519-93CD-46A7-9B9C-E7102F642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F41BB5-3FDA-4285-A9CC-ABBC3F319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2A553-E8CD-45CD-904B-F911B635D4D6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4BB08-B028-4E87-9D19-1B97C9055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964BA-EDB3-453B-8556-1B70AB3AA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20A4-E67F-45B8-8807-BF44BE7CDA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80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2409C-3493-44E1-9E2E-117D7AD18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455AF-075C-40CE-8711-C7FFA5039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E527BE-668A-4CBF-86C8-D5D8FC60D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AB6444-B8B0-4AB2-A158-5A4137CC73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9C0BFC-EA82-415A-B07E-3EDD1C5169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3B590B-A43E-4094-8CC2-A5CBCE3E6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2A553-E8CD-45CD-904B-F911B635D4D6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AF338E-F072-4958-AF90-83E3EDF6E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F83808-B0AE-44D6-A0EC-5C90DC8F6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20A4-E67F-45B8-8807-BF44BE7CDA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95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8F84E-2F72-410B-89C8-5AACBAAE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1B82E4-5D3C-4C67-8CE3-14CBB7952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2A553-E8CD-45CD-904B-F911B635D4D6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5681B9-9035-43A3-BB2A-902717691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62E079-8F13-42B3-A870-34A184C7E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20A4-E67F-45B8-8807-BF44BE7CDA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824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ABBA16-F9BC-450F-93FF-DC86BB325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2A553-E8CD-45CD-904B-F911B635D4D6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2E47DB-0CAF-4108-954F-C2FD3C980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800FB-B69D-4439-99FF-C07F5C37E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20A4-E67F-45B8-8807-BF44BE7CDA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267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4CDEC-413D-4B54-9A4C-FB3F889C4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2C261-DF50-41FC-A69F-90CD4FCDE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41A7F-FBDB-4BE8-8433-1E0D64BAE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3A2B8-47C2-4437-B145-7306162EE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2A553-E8CD-45CD-904B-F911B635D4D6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A44BD-0BB7-438C-9AAB-D8337935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1B53C3-0892-4B8D-9E5E-DD0841405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20A4-E67F-45B8-8807-BF44BE7CDA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8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BDA45-6C3C-4FB7-B22E-3A8E85E7E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DFC546-D921-4C99-A6D2-64355AC96F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47A1F-7256-4B6F-9510-185395FE9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AEAAF-D6E6-42B2-9D28-4791A269D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2A553-E8CD-45CD-904B-F911B635D4D6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1C642-C4C1-4B64-ADEE-27B2DBBE9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C96B1-90CD-4322-9B2B-3C5DB2CF0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20A4-E67F-45B8-8807-BF44BE7CDA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31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E754F4-2443-436B-874A-1B7F3D22C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E6136-EF40-43A1-9039-561D059AB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F757E-2722-4313-8438-29A27EA5A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2A553-E8CD-45CD-904B-F911B635D4D6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0CFD8-141A-4D98-AA42-DFCA252A0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EB748-EA02-445E-B354-7C27F5E75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B20A4-E67F-45B8-8807-BF44BE7CDA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36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3" r:id="rId12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en.wikipedia.org/wiki/File:Nalanda_University_India_ruins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pload.wikimedia.org/wikipedia/commons/f/fe/Nalanda_layout_1b.JPG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08B3B2-7E66-47FB-9EA9-92AF4F7170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660" y="0"/>
            <a:ext cx="1624340" cy="193780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809CA4B-72D9-4A23-88BC-C3F8C9AA807D}"/>
              </a:ext>
            </a:extLst>
          </p:cNvPr>
          <p:cNvSpPr txBox="1">
            <a:spLocks/>
          </p:cNvSpPr>
          <p:nvPr/>
        </p:nvSpPr>
        <p:spPr bwMode="auto">
          <a:xfrm>
            <a:off x="31751" y="4536301"/>
            <a:ext cx="12128500" cy="2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667" u="sng" dirty="0"/>
              <a:t>Subject:</a:t>
            </a:r>
            <a:r>
              <a:rPr lang="en-IN" sz="2667" dirty="0"/>
              <a:t> </a:t>
            </a:r>
            <a:r>
              <a:rPr lang="en-US" sz="2667" spc="-107" dirty="0"/>
              <a:t>Principles Of Human Settlements-I</a:t>
            </a:r>
          </a:p>
          <a:p>
            <a:r>
              <a:rPr lang="en-IN" sz="2667" u="sng" dirty="0"/>
              <a:t>Topic:</a:t>
            </a:r>
            <a:r>
              <a:rPr lang="en-IN" sz="2667" dirty="0"/>
              <a:t> </a:t>
            </a:r>
            <a:r>
              <a:rPr lang="en-US" sz="2667" spc="-107" dirty="0"/>
              <a:t>Mauryan Age</a:t>
            </a:r>
          </a:p>
          <a:p>
            <a:r>
              <a:rPr lang="en-IN" sz="2667" u="sng" dirty="0"/>
              <a:t>Presented by</a:t>
            </a:r>
            <a:r>
              <a:rPr lang="en-IN" sz="2667" dirty="0"/>
              <a:t>: Fazlur Rahman</a:t>
            </a:r>
          </a:p>
        </p:txBody>
      </p:sp>
    </p:spTree>
    <p:extLst>
      <p:ext uri="{BB962C8B-B14F-4D97-AF65-F5344CB8AC3E}">
        <p14:creationId xmlns:p14="http://schemas.microsoft.com/office/powerpoint/2010/main" val="2873660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07776"/>
            <a:ext cx="635635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</a:rPr>
              <a:t>INTRODUCTION TO THE GUPTA PERIOD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</a:rPr>
              <a:t> In the fourth century, the Gupta Empire was established.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</a:rPr>
              <a:t>The Gupta dynasty lasted from circa 320 - circa 540 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>
                <a:ea typeface="Times New Roman" pitchFamily="18" charset="0"/>
              </a:rPr>
              <a:t>B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</a:rPr>
              <a:t>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</a:rPr>
              <a:t> In the Gupta Age, the Hindu religion strengthened.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</a:rPr>
              <a:t>The Ajanta and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</a:rPr>
              <a:t>Ellora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</a:rPr>
              <a:t> caves were created in this period. Many classical art forms and aspects of Indian culture were further developed.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</a:rPr>
              <a:t>During the Gupta Age much progress was made in literature, science, and especially astronomy and mathematics.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</a:rPr>
              <a:t>Due to  many new ideas, and breakthroughs in Indian civilization, historians have called Gupta India, "The Golden Age of Indian History".</a:t>
            </a:r>
            <a:endParaRPr kumimoji="0" lang="en-US" sz="20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6" name="Picture 2" descr="http://upload.wikimedia.org/wikipedia/commons/thumb/4/4c/Nalanda_University_India_ruins.jpg/250px-Nalanda_University_India_ruins.jpg">
            <a:hlinkClick r:id="rId2" tooltip="Ruins of Nalanda University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8700" y="552298"/>
            <a:ext cx="3595314" cy="2495702"/>
          </a:xfrm>
          <a:prstGeom prst="rect">
            <a:avLst/>
          </a:prstGeom>
          <a:noFill/>
        </p:spPr>
      </p:pic>
      <p:pic>
        <p:nvPicPr>
          <p:cNvPr id="1028" name="Picture 4" descr="Nalanda University Bih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2207" y="4191000"/>
            <a:ext cx="3518694" cy="2362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660400" y="914401"/>
            <a:ext cx="825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en-US" sz="2400" b="1" dirty="0">
                <a:solidFill>
                  <a:srgbClr val="FF9900"/>
                </a:solidFill>
                <a:latin typeface="Verdana" pitchFamily="34" charset="0"/>
              </a:rPr>
              <a:t>A New Hindu Empire</a:t>
            </a:r>
            <a:r>
              <a:rPr lang="en-US" sz="2400" dirty="0">
                <a:solidFill>
                  <a:srgbClr val="FF99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660400" y="3805536"/>
            <a:ext cx="825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en-US" sz="2400" b="1" dirty="0">
                <a:solidFill>
                  <a:srgbClr val="FF9900"/>
                </a:solidFill>
                <a:latin typeface="Verdana" pitchFamily="34" charset="0"/>
              </a:rPr>
              <a:t>Gupta Society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660400" y="1371600"/>
            <a:ext cx="8255000" cy="18774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4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The Gupta dynasty took over India around AD 320.</a:t>
            </a:r>
          </a:p>
          <a:p>
            <a:pPr marL="228600" indent="-228600">
              <a:spcBef>
                <a:spcPct val="4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Under the </a:t>
            </a:r>
            <a:r>
              <a:rPr lang="en-US" sz="2000" dirty="0" err="1">
                <a:solidFill>
                  <a:srgbClr val="003300"/>
                </a:solidFill>
                <a:latin typeface="Verdana" pitchFamily="34" charset="0"/>
              </a:rPr>
              <a:t>Guptas</a:t>
            </a:r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, India was again united and it prospered.</a:t>
            </a:r>
          </a:p>
          <a:p>
            <a:pPr marL="228600" indent="-228600">
              <a:spcBef>
                <a:spcPct val="4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Hinduism became India’s dominant religion.  However, the Gupta rulers also supported the religious beliefs of Buddhism and Jainism.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660400" y="4212610"/>
            <a:ext cx="8255000" cy="2185214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4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Gupta society reached its high point around 375, during the rule of </a:t>
            </a:r>
            <a:r>
              <a:rPr lang="en-US" sz="2000" dirty="0" err="1">
                <a:solidFill>
                  <a:srgbClr val="003300"/>
                </a:solidFill>
                <a:latin typeface="Verdana" pitchFamily="34" charset="0"/>
              </a:rPr>
              <a:t>Candra</a:t>
            </a:r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 Gupta II.</a:t>
            </a:r>
          </a:p>
          <a:p>
            <a:pPr marL="228600" indent="-228600">
              <a:spcBef>
                <a:spcPct val="4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The empire had a strong economy, its people prospered, and fine works of art and literature were created. </a:t>
            </a:r>
          </a:p>
          <a:p>
            <a:pPr marL="228600" indent="-228600">
              <a:spcBef>
                <a:spcPct val="4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Verdana" pitchFamily="34" charset="0"/>
              </a:rPr>
              <a:t>The Gupta kings believed in the strict social order of the Hindu caste system and women’s roles were limited.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title"/>
          </p:nvPr>
        </p:nvSpPr>
        <p:spPr>
          <a:xfrm>
            <a:off x="165100" y="0"/>
            <a:ext cx="9410700" cy="762000"/>
          </a:xfrm>
          <a:noFill/>
          <a:ln/>
        </p:spPr>
        <p:txBody>
          <a:bodyPr>
            <a:normAutofit fontScale="90000"/>
          </a:bodyPr>
          <a:lstStyle/>
          <a:p>
            <a:br>
              <a:rPr lang="en-US" sz="2400" dirty="0"/>
            </a:br>
            <a:r>
              <a:rPr lang="en-US" sz="3100" dirty="0"/>
              <a:t>GUPTA RULERS PROMOTED HINDUISM IN THEIR EMPIRE.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/>
      <p:bldP spid="60420" grpId="0" animBg="1"/>
      <p:bldP spid="604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0200" y="382488"/>
            <a:ext cx="47879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</a:rPr>
              <a:t>THE GOLDEN AGE OF INDIA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</a:rPr>
              <a:t>The Gupta Period was usually described as the "golden age of India" as it was a period of great military power and wealth and there was also great development in the arts and sciences.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</a:rPr>
              <a:t>SOME</a:t>
            </a:r>
            <a:r>
              <a:rPr kumimoji="0" lang="en-US" sz="2000" b="0" i="0" u="none" strike="noStrike" cap="none" normalizeH="0" dirty="0">
                <a:ln>
                  <a:noFill/>
                </a:ln>
                <a:effectLst/>
              </a:rPr>
              <a:t> SIGNIFICANT FEATURES OF GUPTA  PERIOD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baseline="0" dirty="0" err="1"/>
              <a:t>NALANDA</a:t>
            </a:r>
            <a:r>
              <a:rPr lang="en-US" sz="2000" b="1" dirty="0"/>
              <a:t> UNIVERSITY</a:t>
            </a:r>
            <a:r>
              <a:rPr lang="en-US" sz="2000" dirty="0"/>
              <a:t>…….</a:t>
            </a:r>
            <a:endParaRPr kumimoji="0" lang="en-US" sz="20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12750" y="3937100"/>
            <a:ext cx="916305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Cultural Resources of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NALANDA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Nalanda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is primarily a archaeological site exposed during the excavations conducted by Archaeological Survey of India during 1915-37 and 1974-82.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There are references that the city was spread over an area of sixteen square kilometers of which only an area of around square kilometer is excavated.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000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1507" name="Picture 3" descr="http://www.nalanda.nitc.ac.in/images/nh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8259" y="990600"/>
            <a:ext cx="4630091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5100" y="614064"/>
            <a:ext cx="54483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The extensive remains are of six brick temples and eleven monasteries arranged on a systematic layout.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/>
              <a:t>The campus has rows of magnificent </a:t>
            </a:r>
            <a:r>
              <a:rPr lang="en-US" sz="2000" dirty="0" err="1"/>
              <a:t>stupas</a:t>
            </a:r>
            <a:r>
              <a:rPr lang="en-US" sz="2000" dirty="0"/>
              <a:t> placed side by side forming a central monumental axis. Parallel to and on both sides of this axis were monasteries along with establishments for  housing students aspiring to become monks.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2000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The dimension and disposition of rooms within monasteries is almost identical.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2000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The most imposing structure is Temple No. 3 at the southern extremity which was constructed in seven phases. This follows the </a:t>
            </a:r>
            <a:r>
              <a:rPr kumimoji="0" 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pancharatna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 concept of planning consisting of a central shrine and four subsidiary ones in the corner.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2530" name="Picture 2" descr="http://www.indialine.com/travel/images/nalanda-universtiy-archaeological-ru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500" y="685800"/>
            <a:ext cx="3842703" cy="2533650"/>
          </a:xfrm>
          <a:prstGeom prst="rect">
            <a:avLst/>
          </a:prstGeom>
          <a:noFill/>
        </p:spPr>
      </p:pic>
      <p:pic>
        <p:nvPicPr>
          <p:cNvPr id="22532" name="Picture 4" descr="http://www.buddhistchannel.tv/picture/upload/univ-nalan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1050" y="3657601"/>
            <a:ext cx="3797300" cy="2939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0200" y="304801"/>
            <a:ext cx="4953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The monasteries were imposing rectangular building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These monasteries or </a:t>
            </a:r>
            <a:r>
              <a:rPr lang="en-US" dirty="0" err="1"/>
              <a:t>Viharas</a:t>
            </a:r>
            <a:r>
              <a:rPr lang="en-US" dirty="0"/>
              <a:t> were planned around a central open court. 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These functioned both as units of residence as well as learning.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The lower storey contained the refectory, areas of instructions and communal worship, while the upper floor built in timber was quadrangle of cells for resident students.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Each subsequent higher storey was stepped back from the previous one to create open air terraces for the cells.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These were used by more preserving students who had graduated to an advanced stage of learning.</a:t>
            </a:r>
          </a:p>
          <a:p>
            <a:endParaRPr lang="en-US" dirty="0"/>
          </a:p>
        </p:txBody>
      </p:sp>
      <p:pic>
        <p:nvPicPr>
          <p:cNvPr id="17412" name="Picture 4" descr="File:Nalanda layout 1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3400" y="314780"/>
            <a:ext cx="3797300" cy="6238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914400"/>
            <a:ext cx="746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>
              <a:lnSpc>
                <a:spcPct val="160000"/>
              </a:lnSpc>
              <a:spcBef>
                <a:spcPts val="580"/>
              </a:spcBef>
              <a:buClr>
                <a:srgbClr val="FE8637"/>
              </a:buClr>
              <a:buSzPct val="85000"/>
              <a:buFontTx/>
              <a:buBlip>
                <a:blip r:embed="rId2"/>
              </a:buBlip>
            </a:pPr>
            <a:r>
              <a:rPr lang="en-US" sz="2000" dirty="0">
                <a:solidFill>
                  <a:prstClr val="black"/>
                </a:solidFill>
                <a:latin typeface="Tempus Sans ITC" pitchFamily="82" charset="0"/>
              </a:rPr>
              <a:t>Human settlements by – </a:t>
            </a:r>
            <a:r>
              <a:rPr lang="en-US" sz="2000" dirty="0" err="1">
                <a:solidFill>
                  <a:prstClr val="black"/>
                </a:solidFill>
                <a:latin typeface="Tempus Sans ITC" pitchFamily="82" charset="0"/>
              </a:rPr>
              <a:t>Chatopadhyaya</a:t>
            </a:r>
            <a:r>
              <a:rPr lang="en-US" sz="2000" dirty="0">
                <a:solidFill>
                  <a:prstClr val="black"/>
                </a:solidFill>
                <a:latin typeface="Tempus Sans ITC" pitchFamily="82" charset="0"/>
              </a:rPr>
              <a:t>.</a:t>
            </a:r>
          </a:p>
          <a:p>
            <a:pPr marL="274320" indent="-274320" algn="just">
              <a:lnSpc>
                <a:spcPct val="160000"/>
              </a:lnSpc>
              <a:spcBef>
                <a:spcPts val="580"/>
              </a:spcBef>
              <a:buClr>
                <a:srgbClr val="FE8637"/>
              </a:buClr>
              <a:buSzPct val="85000"/>
              <a:buFontTx/>
              <a:buBlip>
                <a:blip r:embed="rId2"/>
              </a:buBlip>
            </a:pPr>
            <a:r>
              <a:rPr lang="en-US" sz="2000" dirty="0">
                <a:solidFill>
                  <a:prstClr val="black"/>
                </a:solidFill>
                <a:latin typeface="Tempus Sans ITC" pitchFamily="82" charset="0"/>
              </a:rPr>
              <a:t>Indian architecture by – Percy Brown</a:t>
            </a:r>
          </a:p>
          <a:p>
            <a:pPr marL="274320" indent="-274320" algn="just">
              <a:lnSpc>
                <a:spcPct val="160000"/>
              </a:lnSpc>
              <a:spcBef>
                <a:spcPts val="580"/>
              </a:spcBef>
              <a:buClr>
                <a:srgbClr val="FE8637"/>
              </a:buClr>
              <a:buSzPct val="85000"/>
              <a:buFontTx/>
              <a:buBlip>
                <a:blip r:embed="rId2"/>
              </a:buBlip>
            </a:pPr>
            <a:r>
              <a:rPr lang="en-US" sz="2000" dirty="0">
                <a:solidFill>
                  <a:prstClr val="black"/>
                </a:solidFill>
                <a:latin typeface="Tempus Sans ITC" pitchFamily="82" charset="0"/>
              </a:rPr>
              <a:t>Buddhist and Hindu Architecture by </a:t>
            </a:r>
            <a:r>
              <a:rPr lang="en-US" sz="2000" dirty="0" err="1">
                <a:solidFill>
                  <a:prstClr val="black"/>
                </a:solidFill>
                <a:latin typeface="Tempus Sans ITC" pitchFamily="82" charset="0"/>
              </a:rPr>
              <a:t>Satish</a:t>
            </a:r>
            <a:r>
              <a:rPr lang="en-US" sz="2000" dirty="0">
                <a:solidFill>
                  <a:prstClr val="black"/>
                </a:solidFill>
                <a:latin typeface="Tempus Sans ITC" pitchFamily="82" charset="0"/>
              </a:rPr>
              <a:t> Grover</a:t>
            </a:r>
          </a:p>
          <a:p>
            <a:pPr marL="274320" indent="-274320" algn="just">
              <a:lnSpc>
                <a:spcPct val="160000"/>
              </a:lnSpc>
              <a:spcBef>
                <a:spcPts val="580"/>
              </a:spcBef>
              <a:buClr>
                <a:srgbClr val="FE8637"/>
              </a:buClr>
              <a:buSzPct val="85000"/>
              <a:buFontTx/>
              <a:buBlip>
                <a:blip r:embed="rId2"/>
              </a:buBlip>
            </a:pPr>
            <a:r>
              <a:rPr lang="en-US" sz="2000" dirty="0">
                <a:solidFill>
                  <a:prstClr val="black"/>
                </a:solidFill>
                <a:latin typeface="Tempus Sans ITC" pitchFamily="82" charset="0"/>
              </a:rPr>
              <a:t>http://india.gov.in/knowindia/ancient_history5.php</a:t>
            </a:r>
          </a:p>
          <a:p>
            <a:pPr marL="274320" indent="-274320" algn="just">
              <a:lnSpc>
                <a:spcPct val="160000"/>
              </a:lnSpc>
              <a:spcBef>
                <a:spcPts val="580"/>
              </a:spcBef>
              <a:buClr>
                <a:srgbClr val="FE8637"/>
              </a:buClr>
              <a:buSzPct val="85000"/>
              <a:buFontTx/>
              <a:buBlip>
                <a:blip r:embed="rId2"/>
              </a:buBlip>
            </a:pPr>
            <a:r>
              <a:rPr lang="en-US" sz="2000" dirty="0">
                <a:solidFill>
                  <a:prstClr val="black"/>
                </a:solidFill>
                <a:latin typeface="Tempus Sans ITC" pitchFamily="82" charset="0"/>
              </a:rPr>
              <a:t>www.wikepediaencyclopedia.com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2133600" cy="5334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sz="2200" b="1" dirty="0">
                <a:solidFill>
                  <a:srgbClr val="FE8637">
                    <a:lumMod val="75000"/>
                  </a:srgbClr>
                </a:solidFill>
                <a:latin typeface="Tempus Sans ITC" pitchFamily="82" charset="0"/>
                <a:ea typeface="+mn-ea"/>
                <a:cs typeface="+mn-cs"/>
              </a:rPr>
              <a:t>REFFERENCES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 descr="http://upload.wikimedia.org/wikipedia/commons/thumb/f/f7/Asokanpillar.jpg/200px-Asokanpilla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5000"/>
          </a:blip>
          <a:srcRect/>
          <a:stretch>
            <a:fillRect/>
          </a:stretch>
        </p:blipFill>
        <p:spPr bwMode="auto">
          <a:xfrm>
            <a:off x="2192996" y="2943216"/>
            <a:ext cx="2914786" cy="3914784"/>
          </a:xfrm>
          <a:prstGeom prst="rect">
            <a:avLst/>
          </a:prstGeom>
          <a:noFill/>
        </p:spPr>
      </p:pic>
      <p:pic>
        <p:nvPicPr>
          <p:cNvPr id="30" name="Picture 2" descr="http://upload.wikimedia.org/wikipedia/commons/thumb/c/c8/Sanchi2.jpg/250px-Sanchi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5000"/>
          </a:blip>
          <a:srcRect/>
          <a:stretch>
            <a:fillRect/>
          </a:stretch>
        </p:blipFill>
        <p:spPr bwMode="auto">
          <a:xfrm>
            <a:off x="4488653" y="3613024"/>
            <a:ext cx="5262599" cy="3245000"/>
          </a:xfrm>
          <a:prstGeom prst="rect">
            <a:avLst/>
          </a:prstGeom>
          <a:noFill/>
        </p:spPr>
      </p:pic>
      <p:pic>
        <p:nvPicPr>
          <p:cNvPr id="31" name="Picture 14" descr="http://t1.gstatic.com/images?q=tbn:ANd9GcTPuu2HluncvI3VImNMwFdjxA5aEDAPdPZU_pF67ADTpjGICVL1J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5000"/>
          </a:blip>
          <a:srcRect/>
          <a:stretch>
            <a:fillRect/>
          </a:stretch>
        </p:blipFill>
        <p:spPr bwMode="auto">
          <a:xfrm>
            <a:off x="0" y="3071811"/>
            <a:ext cx="2840810" cy="378619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90600" y="5357826"/>
            <a:ext cx="2971800" cy="89057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57700" y="5357826"/>
            <a:ext cx="4622800" cy="89057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8" descr="http://upload.wikimedia.org/wikipedia/commons/thumb/1/10/AsokaKandahar.jpg/220px-AsokaKandahar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5000"/>
          </a:blip>
          <a:srcRect/>
          <a:stretch>
            <a:fillRect/>
          </a:stretch>
        </p:blipFill>
        <p:spPr bwMode="auto">
          <a:xfrm>
            <a:off x="6268650" y="0"/>
            <a:ext cx="3559994" cy="3428976"/>
          </a:xfrm>
          <a:prstGeom prst="rect">
            <a:avLst/>
          </a:prstGeom>
          <a:noFill/>
        </p:spPr>
      </p:pic>
      <p:pic>
        <p:nvPicPr>
          <p:cNvPr id="28" name="Picture 10" descr="http://upload.wikimedia.org/wikipedia/commons/thumb/1/13/CunninghamMauryan.jpg/200px-CunninghamMauryan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5000"/>
          </a:blip>
          <a:srcRect/>
          <a:stretch>
            <a:fillRect/>
          </a:stretch>
        </p:blipFill>
        <p:spPr bwMode="auto">
          <a:xfrm>
            <a:off x="0" y="0"/>
            <a:ext cx="4179088" cy="3286124"/>
          </a:xfrm>
          <a:prstGeom prst="rect">
            <a:avLst/>
          </a:prstGeom>
          <a:noFill/>
        </p:spPr>
      </p:pic>
      <p:pic>
        <p:nvPicPr>
          <p:cNvPr id="29" name="Picture 12" descr="http://upload.wikimedia.org/wikipedia/commons/thumb/2/2b/MauryanCoin.JPG/220px-MauryanCoin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5000"/>
          </a:blip>
          <a:srcRect/>
          <a:stretch>
            <a:fillRect/>
          </a:stretch>
        </p:blipFill>
        <p:spPr bwMode="auto">
          <a:xfrm rot="16200000">
            <a:off x="3699870" y="634001"/>
            <a:ext cx="3357562" cy="20895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-597371"/>
            <a:ext cx="8420100" cy="147002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SOCIAL ORDER DURING </a:t>
            </a:r>
            <a:r>
              <a:rPr lang="en-US" sz="3600" b="1" dirty="0" err="1">
                <a:solidFill>
                  <a:srgbClr val="C00000"/>
                </a:solidFill>
              </a:rPr>
              <a:t>MAURYAN</a:t>
            </a:r>
            <a:r>
              <a:rPr lang="en-US" sz="3600" b="1" dirty="0">
                <a:solidFill>
                  <a:srgbClr val="C00000"/>
                </a:solidFill>
              </a:rPr>
              <a:t> 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312" y="928670"/>
            <a:ext cx="4101732" cy="642942"/>
          </a:xfr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just">
              <a:buFont typeface="Calibri" pitchFamily="34" charset="0"/>
              <a:buChar char="⁻"/>
            </a:pPr>
            <a:r>
              <a:rPr lang="en-US" sz="1600" dirty="0">
                <a:solidFill>
                  <a:schemeClr val="tx1"/>
                </a:solidFill>
              </a:rPr>
              <a:t> POLITICAL UNIFICATION OF INDIA </a:t>
            </a:r>
          </a:p>
          <a:p>
            <a:pPr algn="just">
              <a:buFont typeface="Calibri" pitchFamily="34" charset="0"/>
              <a:buChar char="⁻"/>
            </a:pPr>
            <a:r>
              <a:rPr lang="en-US" sz="1600" dirty="0">
                <a:solidFill>
                  <a:schemeClr val="tx1"/>
                </a:solidFill>
              </a:rPr>
              <a:t> BOOST TO TRADE AND VARIOUS CRAFTS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3150" y="5449274"/>
            <a:ext cx="3136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SOCIAL STRUCTURE WAS MULTI-LAYERED AND COMPLEX</a:t>
            </a:r>
          </a:p>
        </p:txBody>
      </p:sp>
      <p:sp>
        <p:nvSpPr>
          <p:cNvPr id="5" name="Rectangle 4"/>
          <p:cNvSpPr/>
          <p:nvPr/>
        </p:nvSpPr>
        <p:spPr>
          <a:xfrm>
            <a:off x="4457701" y="5286389"/>
            <a:ext cx="47879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TAKEN CARE BY THE </a:t>
            </a:r>
            <a:r>
              <a:rPr lang="en-US" sz="1600" b="1" dirty="0"/>
              <a:t>GOVERNMENT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 BUILT AND MAINTAINED A NETWORK OF ROADS ALL OVER THE COUNTRY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 PROVIDED PUBLIC IRRIGATION FACILITIES</a:t>
            </a:r>
          </a:p>
        </p:txBody>
      </p:sp>
      <p:sp>
        <p:nvSpPr>
          <p:cNvPr id="10" name="Chevron 9"/>
          <p:cNvSpPr/>
          <p:nvPr/>
        </p:nvSpPr>
        <p:spPr>
          <a:xfrm>
            <a:off x="3962400" y="5486400"/>
            <a:ext cx="577850" cy="457200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rot="5400000">
            <a:off x="3943350" y="4914914"/>
            <a:ext cx="533400" cy="495300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9530" y="214290"/>
            <a:ext cx="9286940" cy="64294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3405177" y="1714488"/>
            <a:ext cx="6036511" cy="64294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⁻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ARTISANS WERE ORGANIZED IN CORPORATE BODIES OR GUILDS</a:t>
            </a:r>
          </a:p>
          <a:p>
            <a:pPr marL="0" marR="0" lvl="0" indent="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⁻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CRAFTS BECAME SMALL-SCALE INDUSTRIES</a:t>
            </a:r>
          </a:p>
        </p:txBody>
      </p:sp>
      <p:sp>
        <p:nvSpPr>
          <p:cNvPr id="35" name="Subtitle 2"/>
          <p:cNvSpPr txBox="1">
            <a:spLocks/>
          </p:cNvSpPr>
          <p:nvPr/>
        </p:nvSpPr>
        <p:spPr>
          <a:xfrm>
            <a:off x="464312" y="2571744"/>
            <a:ext cx="6965205" cy="10001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⁻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TRADING NETWORKS, BOTH LAND AND MARINE SPANNED THE WHOLE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INDIAN SUBCONTINENT, MESOPOTAMIA, IRAN AND THE WEST ASIA</a:t>
            </a:r>
          </a:p>
          <a:p>
            <a:pPr marL="0" marR="0" lvl="0" indent="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⁻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TRADE WAS DILIGENTLY SUPERVISED BY THE STATE</a:t>
            </a: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2476483" y="3786190"/>
            <a:ext cx="6578249" cy="10001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⁻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MONETARIZATION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SILVER AND COPPER COINS WERE BEING USED</a:t>
            </a:r>
          </a:p>
          <a:p>
            <a:pPr marL="0" marR="0" lvl="0" indent="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⁻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APART FROM COMMERCE, THERE WERE VARIED ECONOMIES LIKE  </a:t>
            </a:r>
          </a:p>
          <a:p>
            <a:pPr marL="0" marR="0" lvl="0" indent="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⁻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AGRICULTURE, NOMADIC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PASTORALISM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HUNTING – GATHERING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ile:Mauryan Empire 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2571" y="928670"/>
            <a:ext cx="6805370" cy="52924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928660" y="357166"/>
            <a:ext cx="509435" cy="607223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n-US" b="1" spc="670" dirty="0">
                <a:latin typeface="Castellar" pitchFamily="18" charset="0"/>
              </a:rPr>
              <a:t>EXTENT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3088915" y="357166"/>
            <a:ext cx="3953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300" dirty="0" err="1">
                <a:latin typeface="Castellar" pitchFamily="18" charset="0"/>
              </a:rPr>
              <a:t>MAURYAN</a:t>
            </a:r>
            <a:r>
              <a:rPr lang="en-US" b="1" spc="300" dirty="0">
                <a:latin typeface="Castellar" pitchFamily="18" charset="0"/>
              </a:rPr>
              <a:t> EMPIRE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http://upload.wikimedia.org/wikipedia/commons/thumb/f/f7/Asokanpillar.jpg/200px-Asokanpilla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5000"/>
          </a:blip>
          <a:srcRect/>
          <a:stretch>
            <a:fillRect/>
          </a:stretch>
        </p:blipFill>
        <p:spPr bwMode="auto">
          <a:xfrm>
            <a:off x="2192996" y="2943216"/>
            <a:ext cx="2914786" cy="3914784"/>
          </a:xfrm>
          <a:prstGeom prst="rect">
            <a:avLst/>
          </a:prstGeom>
          <a:noFill/>
        </p:spPr>
      </p:pic>
      <p:pic>
        <p:nvPicPr>
          <p:cNvPr id="18" name="Picture 8" descr="http://upload.wikimedia.org/wikipedia/commons/thumb/1/10/AsokaKandahar.jpg/220px-AsokaKandahar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5000"/>
          </a:blip>
          <a:srcRect/>
          <a:stretch>
            <a:fillRect/>
          </a:stretch>
        </p:blipFill>
        <p:spPr bwMode="auto">
          <a:xfrm>
            <a:off x="6268650" y="0"/>
            <a:ext cx="3559994" cy="3428976"/>
          </a:xfrm>
          <a:prstGeom prst="rect">
            <a:avLst/>
          </a:prstGeom>
          <a:noFill/>
        </p:spPr>
      </p:pic>
      <p:pic>
        <p:nvPicPr>
          <p:cNvPr id="20" name="Picture 10" descr="http://upload.wikimedia.org/wikipedia/commons/thumb/1/13/CunninghamMauryan.jpg/200px-CunninghamMauryan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5000"/>
          </a:blip>
          <a:srcRect/>
          <a:stretch>
            <a:fillRect/>
          </a:stretch>
        </p:blipFill>
        <p:spPr bwMode="auto">
          <a:xfrm>
            <a:off x="0" y="0"/>
            <a:ext cx="4179088" cy="3286124"/>
          </a:xfrm>
          <a:prstGeom prst="rect">
            <a:avLst/>
          </a:prstGeom>
          <a:noFill/>
        </p:spPr>
      </p:pic>
      <p:pic>
        <p:nvPicPr>
          <p:cNvPr id="22" name="Picture 12" descr="http://upload.wikimedia.org/wikipedia/commons/thumb/2/2b/MauryanCoin.JPG/220px-MauryanCoin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5000"/>
          </a:blip>
          <a:srcRect/>
          <a:stretch>
            <a:fillRect/>
          </a:stretch>
        </p:blipFill>
        <p:spPr bwMode="auto">
          <a:xfrm rot="16200000">
            <a:off x="3699870" y="634001"/>
            <a:ext cx="3357562" cy="2089563"/>
          </a:xfrm>
          <a:prstGeom prst="rect">
            <a:avLst/>
          </a:prstGeom>
          <a:noFill/>
        </p:spPr>
      </p:pic>
      <p:pic>
        <p:nvPicPr>
          <p:cNvPr id="23" name="Picture 2" descr="http://upload.wikimedia.org/wikipedia/commons/thumb/c/c8/Sanchi2.jpg/250px-Sanchi2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5000"/>
          </a:blip>
          <a:srcRect/>
          <a:stretch>
            <a:fillRect/>
          </a:stretch>
        </p:blipFill>
        <p:spPr bwMode="auto">
          <a:xfrm>
            <a:off x="4488653" y="3613024"/>
            <a:ext cx="5262599" cy="3245000"/>
          </a:xfrm>
          <a:prstGeom prst="rect">
            <a:avLst/>
          </a:prstGeom>
          <a:noFill/>
        </p:spPr>
      </p:pic>
      <p:pic>
        <p:nvPicPr>
          <p:cNvPr id="24" name="Picture 14" descr="http://t1.gstatic.com/images?q=tbn:ANd9GcTPuu2HluncvI3VImNMwFdjxA5aEDAPdPZU_pF67ADTpjGICVL1J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5000"/>
          </a:blip>
          <a:srcRect/>
          <a:stretch>
            <a:fillRect/>
          </a:stretch>
        </p:blipFill>
        <p:spPr bwMode="auto">
          <a:xfrm>
            <a:off x="0" y="3071811"/>
            <a:ext cx="2840810" cy="3786190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309530" y="214290"/>
            <a:ext cx="9286940" cy="64294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3548844" y="476672"/>
            <a:ext cx="2418269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3548844" y="548680"/>
            <a:ext cx="225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AIMS OF HUMAN LIFE</a:t>
            </a:r>
            <a:endParaRPr lang="en-IN" dirty="0"/>
          </a:p>
        </p:txBody>
      </p:sp>
      <p:sp>
        <p:nvSpPr>
          <p:cNvPr id="6" name="Flowchart: Process 5"/>
          <p:cNvSpPr/>
          <p:nvPr/>
        </p:nvSpPr>
        <p:spPr>
          <a:xfrm>
            <a:off x="428497" y="980728"/>
            <a:ext cx="2106234" cy="5040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Flowchart: Process 7"/>
          <p:cNvSpPr/>
          <p:nvPr/>
        </p:nvSpPr>
        <p:spPr>
          <a:xfrm>
            <a:off x="2144688" y="1988840"/>
            <a:ext cx="2106234" cy="5040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Flowchart: Process 8"/>
          <p:cNvSpPr/>
          <p:nvPr/>
        </p:nvSpPr>
        <p:spPr>
          <a:xfrm>
            <a:off x="4953000" y="1988840"/>
            <a:ext cx="2106234" cy="5040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Flowchart: Process 9"/>
          <p:cNvSpPr/>
          <p:nvPr/>
        </p:nvSpPr>
        <p:spPr>
          <a:xfrm>
            <a:off x="6903217" y="836712"/>
            <a:ext cx="2106234" cy="5040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918448" y="1052736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DHARMA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2768758" y="2060848"/>
            <a:ext cx="899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ARTHA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5343044" y="2060848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KARMA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7371269" y="836712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MOKSHA</a:t>
            </a:r>
            <a:endParaRPr lang="en-IN" dirty="0"/>
          </a:p>
        </p:txBody>
      </p:sp>
      <p:cxnSp>
        <p:nvCxnSpPr>
          <p:cNvPr id="16" name="Straight Arrow Connector 15"/>
          <p:cNvCxnSpPr>
            <a:stCxn id="5" idx="2"/>
          </p:cNvCxnSpPr>
          <p:nvPr/>
        </p:nvCxnSpPr>
        <p:spPr>
          <a:xfrm rot="5400000">
            <a:off x="3874380" y="1033234"/>
            <a:ext cx="792088" cy="975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</p:cNvCxnSpPr>
          <p:nvPr/>
        </p:nvCxnSpPr>
        <p:spPr>
          <a:xfrm rot="16200000" flipH="1">
            <a:off x="4810484" y="1072238"/>
            <a:ext cx="792088" cy="897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2612740" y="1124744"/>
            <a:ext cx="187220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2"/>
          </p:cNvCxnSpPr>
          <p:nvPr/>
        </p:nvCxnSpPr>
        <p:spPr>
          <a:xfrm rot="16200000" flipH="1">
            <a:off x="5719585" y="163137"/>
            <a:ext cx="144016" cy="20672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769534" y="2924944"/>
            <a:ext cx="608044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/>
              <a:t> All these fundamentals  are relative  and hold relevance at </a:t>
            </a:r>
          </a:p>
          <a:p>
            <a:pPr algn="just"/>
            <a:r>
              <a:rPr lang="en-US" dirty="0"/>
              <a:t>  various stages  of ones life.</a:t>
            </a:r>
          </a:p>
          <a:p>
            <a:pPr algn="just"/>
            <a:endParaRPr lang="en-US" dirty="0"/>
          </a:p>
          <a:p>
            <a:pPr algn="just">
              <a:buFont typeface="Arial" pitchFamily="34" charset="0"/>
              <a:buChar char="•"/>
            </a:pPr>
            <a:r>
              <a:rPr lang="en-US" dirty="0"/>
              <a:t> The concept based on these fundamentals acted as </a:t>
            </a:r>
            <a:r>
              <a:rPr lang="en-US" dirty="0" err="1"/>
              <a:t>refrences</a:t>
            </a:r>
            <a:r>
              <a:rPr lang="en-US" dirty="0"/>
              <a:t> for </a:t>
            </a:r>
          </a:p>
          <a:p>
            <a:pPr algn="just"/>
            <a:r>
              <a:rPr lang="en-US" dirty="0"/>
              <a:t>   design and development of the ancient Indian cities.</a:t>
            </a:r>
          </a:p>
          <a:p>
            <a:pPr algn="just"/>
            <a:endParaRPr lang="en-US" dirty="0"/>
          </a:p>
          <a:p>
            <a:pPr algn="just">
              <a:buFont typeface="Arial" pitchFamily="34" charset="0"/>
              <a:buChar char="•"/>
            </a:pPr>
            <a:r>
              <a:rPr lang="en-IN" dirty="0"/>
              <a:t> While there are numerous treatises such as </a:t>
            </a:r>
            <a:r>
              <a:rPr lang="en-IN" dirty="0" err="1"/>
              <a:t>Manusmruti</a:t>
            </a:r>
            <a:r>
              <a:rPr lang="en-IN" dirty="0"/>
              <a:t>, </a:t>
            </a:r>
            <a:r>
              <a:rPr lang="en-IN" dirty="0" err="1"/>
              <a:t>Shukra</a:t>
            </a:r>
            <a:r>
              <a:rPr lang="en-IN" dirty="0"/>
              <a:t> </a:t>
            </a:r>
            <a:r>
              <a:rPr lang="en-IN" dirty="0" err="1"/>
              <a:t>Niti</a:t>
            </a:r>
            <a:r>
              <a:rPr lang="en-IN" dirty="0"/>
              <a:t>, </a:t>
            </a:r>
          </a:p>
          <a:p>
            <a:pPr algn="just"/>
            <a:r>
              <a:rPr lang="en-IN" dirty="0"/>
              <a:t>  </a:t>
            </a:r>
            <a:r>
              <a:rPr lang="en-IN" dirty="0" err="1"/>
              <a:t>Vaastu</a:t>
            </a:r>
            <a:r>
              <a:rPr lang="en-IN" dirty="0"/>
              <a:t> </a:t>
            </a:r>
            <a:r>
              <a:rPr lang="en-IN" dirty="0" err="1"/>
              <a:t>Shastra</a:t>
            </a:r>
            <a:r>
              <a:rPr lang="en-IN" dirty="0"/>
              <a:t>, etc. which dictate the forms of shelters and towns.</a:t>
            </a:r>
          </a:p>
          <a:p>
            <a:pPr algn="just"/>
            <a:endParaRPr lang="en-IN" dirty="0"/>
          </a:p>
          <a:p>
            <a:pPr algn="just">
              <a:buFont typeface="Arial" pitchFamily="34" charset="0"/>
              <a:buChar char="•"/>
            </a:pPr>
            <a:r>
              <a:rPr lang="en-IN" dirty="0"/>
              <a:t>  </a:t>
            </a:r>
            <a:r>
              <a:rPr lang="en-IN" dirty="0" err="1"/>
              <a:t>Kautilya’s</a:t>
            </a:r>
            <a:r>
              <a:rPr lang="en-IN" dirty="0"/>
              <a:t> </a:t>
            </a:r>
            <a:r>
              <a:rPr lang="en-IN" dirty="0" err="1"/>
              <a:t>Arthashastra</a:t>
            </a:r>
            <a:r>
              <a:rPr lang="en-IN" dirty="0"/>
              <a:t> is considered to be a comprehensive treaty </a:t>
            </a:r>
          </a:p>
          <a:p>
            <a:pPr algn="just"/>
            <a:r>
              <a:rPr lang="en-IN" dirty="0"/>
              <a:t>  and addresses those entire essential fundamentals specific</a:t>
            </a:r>
          </a:p>
          <a:p>
            <a:pPr algn="just"/>
            <a:r>
              <a:rPr lang="en-IN" dirty="0"/>
              <a:t> to the practices of design and development of human settlements.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upload.wikimedia.org/wikipedia/commons/thumb/f/f7/Asokanpillar.jpg/200px-Asokanpilla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5000"/>
          </a:blip>
          <a:srcRect/>
          <a:stretch>
            <a:fillRect/>
          </a:stretch>
        </p:blipFill>
        <p:spPr bwMode="auto">
          <a:xfrm>
            <a:off x="2192996" y="2943216"/>
            <a:ext cx="2914786" cy="3914784"/>
          </a:xfrm>
          <a:prstGeom prst="rect">
            <a:avLst/>
          </a:prstGeom>
          <a:noFill/>
        </p:spPr>
      </p:pic>
      <p:pic>
        <p:nvPicPr>
          <p:cNvPr id="6" name="Picture 8" descr="http://upload.wikimedia.org/wikipedia/commons/thumb/1/10/AsokaKandahar.jpg/220px-AsokaKandahar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5000"/>
          </a:blip>
          <a:srcRect/>
          <a:stretch>
            <a:fillRect/>
          </a:stretch>
        </p:blipFill>
        <p:spPr bwMode="auto">
          <a:xfrm>
            <a:off x="6268650" y="0"/>
            <a:ext cx="3559994" cy="3428976"/>
          </a:xfrm>
          <a:prstGeom prst="rect">
            <a:avLst/>
          </a:prstGeom>
          <a:noFill/>
        </p:spPr>
      </p:pic>
      <p:pic>
        <p:nvPicPr>
          <p:cNvPr id="7" name="Picture 10" descr="http://upload.wikimedia.org/wikipedia/commons/thumb/1/13/CunninghamMauryan.jpg/200px-CunninghamMauryan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5000"/>
          </a:blip>
          <a:srcRect/>
          <a:stretch>
            <a:fillRect/>
          </a:stretch>
        </p:blipFill>
        <p:spPr bwMode="auto">
          <a:xfrm>
            <a:off x="0" y="0"/>
            <a:ext cx="4179088" cy="3286124"/>
          </a:xfrm>
          <a:prstGeom prst="rect">
            <a:avLst/>
          </a:prstGeom>
          <a:noFill/>
        </p:spPr>
      </p:pic>
      <p:pic>
        <p:nvPicPr>
          <p:cNvPr id="8" name="Picture 12" descr="http://upload.wikimedia.org/wikipedia/commons/thumb/2/2b/MauryanCoin.JPG/220px-MauryanCoin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5000"/>
          </a:blip>
          <a:srcRect/>
          <a:stretch>
            <a:fillRect/>
          </a:stretch>
        </p:blipFill>
        <p:spPr bwMode="auto">
          <a:xfrm rot="16200000">
            <a:off x="3699870" y="634001"/>
            <a:ext cx="3357562" cy="2089563"/>
          </a:xfrm>
          <a:prstGeom prst="rect">
            <a:avLst/>
          </a:prstGeom>
          <a:noFill/>
        </p:spPr>
      </p:pic>
      <p:pic>
        <p:nvPicPr>
          <p:cNvPr id="9" name="Picture 2" descr="http://upload.wikimedia.org/wikipedia/commons/thumb/c/c8/Sanchi2.jpg/250px-Sanchi2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5000"/>
          </a:blip>
          <a:srcRect/>
          <a:stretch>
            <a:fillRect/>
          </a:stretch>
        </p:blipFill>
        <p:spPr bwMode="auto">
          <a:xfrm>
            <a:off x="4488653" y="3613024"/>
            <a:ext cx="5262599" cy="3245000"/>
          </a:xfrm>
          <a:prstGeom prst="rect">
            <a:avLst/>
          </a:prstGeom>
          <a:noFill/>
        </p:spPr>
      </p:pic>
      <p:pic>
        <p:nvPicPr>
          <p:cNvPr id="10" name="Picture 14" descr="http://t1.gstatic.com/images?q=tbn:ANd9GcTPuu2HluncvI3VImNMwFdjxA5aEDAPdPZU_pF67ADTpjGICVL1J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5000"/>
          </a:blip>
          <a:srcRect/>
          <a:stretch>
            <a:fillRect/>
          </a:stretch>
        </p:blipFill>
        <p:spPr bwMode="auto">
          <a:xfrm>
            <a:off x="0" y="3071811"/>
            <a:ext cx="2840810" cy="378619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09530" y="214290"/>
            <a:ext cx="9286940" cy="64294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1704" y="1714489"/>
            <a:ext cx="882259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b="1" dirty="0"/>
          </a:p>
          <a:p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IN" dirty="0"/>
              <a:t>Well defined hierarchy of the </a:t>
            </a:r>
            <a:r>
              <a:rPr lang="en-IN" b="1" dirty="0"/>
              <a:t>urban </a:t>
            </a:r>
            <a:r>
              <a:rPr lang="en-IN" b="1" dirty="0" err="1"/>
              <a:t>centers</a:t>
            </a:r>
            <a:r>
              <a:rPr lang="en-IN" b="1" dirty="0"/>
              <a:t> </a:t>
            </a:r>
            <a:r>
              <a:rPr lang="en-IN" dirty="0"/>
              <a:t>and the </a:t>
            </a:r>
            <a:r>
              <a:rPr lang="en-IN" b="1" dirty="0"/>
              <a:t>administrative divisions.</a:t>
            </a:r>
          </a:p>
          <a:p>
            <a:endParaRPr lang="en-IN" dirty="0"/>
          </a:p>
          <a:p>
            <a:pPr>
              <a:buFont typeface="Arial" pitchFamily="34" charset="0"/>
              <a:buChar char="•"/>
            </a:pPr>
            <a:r>
              <a:rPr lang="en-IN" dirty="0"/>
              <a:t>These divisions were based mainly on the </a:t>
            </a:r>
          </a:p>
          <a:p>
            <a:r>
              <a:rPr lang="en-IN" b="1" dirty="0"/>
              <a:t>- size of   population</a:t>
            </a:r>
            <a:r>
              <a:rPr lang="en-IN" dirty="0"/>
              <a:t> and </a:t>
            </a:r>
          </a:p>
          <a:p>
            <a:pPr>
              <a:buFontTx/>
              <a:buChar char="-"/>
            </a:pPr>
            <a:r>
              <a:rPr lang="en-IN" dirty="0"/>
              <a:t> were influenced by </a:t>
            </a:r>
            <a:r>
              <a:rPr lang="en-IN" b="1" dirty="0"/>
              <a:t>the resources available in the region</a:t>
            </a:r>
            <a:r>
              <a:rPr lang="en-IN" dirty="0"/>
              <a:t> and </a:t>
            </a:r>
          </a:p>
          <a:p>
            <a:r>
              <a:rPr lang="en-IN" dirty="0"/>
              <a:t>- </a:t>
            </a:r>
            <a:r>
              <a:rPr lang="en-IN" b="1" dirty="0"/>
              <a:t>opportunities for economic development.</a:t>
            </a: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13" y="1181386"/>
            <a:ext cx="4251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err="1"/>
              <a:t>KAUTILYA’S</a:t>
            </a:r>
            <a:r>
              <a:rPr lang="en-IN" sz="2400" b="1" dirty="0"/>
              <a:t> </a:t>
            </a:r>
            <a:r>
              <a:rPr lang="en-IN" sz="2400" b="1" dirty="0" err="1"/>
              <a:t>ARTHASHASTRA</a:t>
            </a:r>
            <a:r>
              <a:rPr lang="en-IN" sz="2400" b="1" dirty="0"/>
              <a:t> </a:t>
            </a:r>
            <a:endParaRPr lang="en-US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30337"/>
          <a:stretch>
            <a:fillRect/>
          </a:stretch>
        </p:blipFill>
        <p:spPr bwMode="auto">
          <a:xfrm>
            <a:off x="309530" y="214290"/>
            <a:ext cx="6965205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3333" t="68889" r="7778"/>
          <a:stretch>
            <a:fillRect/>
          </a:stretch>
        </p:blipFill>
        <p:spPr bwMode="auto">
          <a:xfrm>
            <a:off x="7197344" y="3700902"/>
            <a:ext cx="2708656" cy="287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333" t="68889" r="58889"/>
          <a:stretch>
            <a:fillRect/>
          </a:stretch>
        </p:blipFill>
        <p:spPr bwMode="auto">
          <a:xfrm>
            <a:off x="7274735" y="843382"/>
            <a:ext cx="2631265" cy="287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upload.wikimedia.org/wikipedia/commons/thumb/f/f7/Asokanpillar.jpg/200px-Asokanpilla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5000"/>
          </a:blip>
          <a:srcRect/>
          <a:stretch>
            <a:fillRect/>
          </a:stretch>
        </p:blipFill>
        <p:spPr bwMode="auto">
          <a:xfrm>
            <a:off x="2192996" y="2943216"/>
            <a:ext cx="2914786" cy="3914784"/>
          </a:xfrm>
          <a:prstGeom prst="rect">
            <a:avLst/>
          </a:prstGeom>
          <a:noFill/>
        </p:spPr>
      </p:pic>
      <p:pic>
        <p:nvPicPr>
          <p:cNvPr id="7" name="Picture 8" descr="http://upload.wikimedia.org/wikipedia/commons/thumb/1/10/AsokaKandahar.jpg/220px-AsokaKandahar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5000"/>
          </a:blip>
          <a:srcRect/>
          <a:stretch>
            <a:fillRect/>
          </a:stretch>
        </p:blipFill>
        <p:spPr bwMode="auto">
          <a:xfrm>
            <a:off x="6268650" y="0"/>
            <a:ext cx="3559994" cy="3428976"/>
          </a:xfrm>
          <a:prstGeom prst="rect">
            <a:avLst/>
          </a:prstGeom>
          <a:noFill/>
        </p:spPr>
      </p:pic>
      <p:pic>
        <p:nvPicPr>
          <p:cNvPr id="8" name="Picture 10" descr="http://upload.wikimedia.org/wikipedia/commons/thumb/1/13/CunninghamMauryan.jpg/200px-CunninghamMauryan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5000"/>
          </a:blip>
          <a:srcRect/>
          <a:stretch>
            <a:fillRect/>
          </a:stretch>
        </p:blipFill>
        <p:spPr bwMode="auto">
          <a:xfrm>
            <a:off x="0" y="0"/>
            <a:ext cx="4179088" cy="3286124"/>
          </a:xfrm>
          <a:prstGeom prst="rect">
            <a:avLst/>
          </a:prstGeom>
          <a:noFill/>
        </p:spPr>
      </p:pic>
      <p:pic>
        <p:nvPicPr>
          <p:cNvPr id="9" name="Picture 12" descr="http://upload.wikimedia.org/wikipedia/commons/thumb/2/2b/MauryanCoin.JPG/220px-MauryanCoin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5000"/>
          </a:blip>
          <a:srcRect/>
          <a:stretch>
            <a:fillRect/>
          </a:stretch>
        </p:blipFill>
        <p:spPr bwMode="auto">
          <a:xfrm rot="16200000">
            <a:off x="3699870" y="634001"/>
            <a:ext cx="3357562" cy="2089563"/>
          </a:xfrm>
          <a:prstGeom prst="rect">
            <a:avLst/>
          </a:prstGeom>
          <a:noFill/>
        </p:spPr>
      </p:pic>
      <p:pic>
        <p:nvPicPr>
          <p:cNvPr id="10" name="Picture 2" descr="http://upload.wikimedia.org/wikipedia/commons/thumb/c/c8/Sanchi2.jpg/250px-Sanchi2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5000"/>
          </a:blip>
          <a:srcRect/>
          <a:stretch>
            <a:fillRect/>
          </a:stretch>
        </p:blipFill>
        <p:spPr bwMode="auto">
          <a:xfrm>
            <a:off x="4488653" y="3613024"/>
            <a:ext cx="5262599" cy="3245000"/>
          </a:xfrm>
          <a:prstGeom prst="rect">
            <a:avLst/>
          </a:prstGeom>
          <a:noFill/>
        </p:spPr>
      </p:pic>
      <p:pic>
        <p:nvPicPr>
          <p:cNvPr id="11" name="Picture 14" descr="http://t1.gstatic.com/images?q=tbn:ANd9GcTPuu2HluncvI3VImNMwFdjxA5aEDAPdPZU_pF67ADTpjGICVL1J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5000"/>
          </a:blip>
          <a:srcRect/>
          <a:stretch>
            <a:fillRect/>
          </a:stretch>
        </p:blipFill>
        <p:spPr bwMode="auto">
          <a:xfrm>
            <a:off x="0" y="3071811"/>
            <a:ext cx="2840810" cy="378619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09530" y="214290"/>
            <a:ext cx="9286940" cy="64294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9095" y="714356"/>
            <a:ext cx="86293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dirty="0"/>
              <a:t> The smallest division was a </a:t>
            </a:r>
            <a:r>
              <a:rPr lang="en-IN" b="1" dirty="0"/>
              <a:t>village </a:t>
            </a:r>
            <a:r>
              <a:rPr lang="en-IN" dirty="0"/>
              <a:t>consisting of each not less than </a:t>
            </a:r>
            <a:r>
              <a:rPr lang="en-IN" b="1" dirty="0"/>
              <a:t>a hundred families </a:t>
            </a:r>
            <a:r>
              <a:rPr lang="en-IN" dirty="0"/>
              <a:t>and not more than </a:t>
            </a:r>
            <a:r>
              <a:rPr lang="en-IN" b="1" dirty="0"/>
              <a:t>five hundred families</a:t>
            </a:r>
            <a:r>
              <a:rPr lang="en-IN" dirty="0"/>
              <a:t> of agricultural people with boundaries extending as far as a </a:t>
            </a:r>
            <a:r>
              <a:rPr lang="en-IN" dirty="0" err="1"/>
              <a:t>krósa</a:t>
            </a:r>
            <a:r>
              <a:rPr lang="en-IN" dirty="0"/>
              <a:t> (2,250 yards).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IN" dirty="0"/>
              <a:t> Further, in his </a:t>
            </a:r>
            <a:r>
              <a:rPr lang="en-IN" b="1" dirty="0"/>
              <a:t>policies on urbanization</a:t>
            </a:r>
            <a:r>
              <a:rPr lang="en-IN" dirty="0"/>
              <a:t>, </a:t>
            </a:r>
            <a:r>
              <a:rPr lang="en-IN" dirty="0" err="1"/>
              <a:t>Kautilya</a:t>
            </a:r>
            <a:r>
              <a:rPr lang="en-IN" dirty="0"/>
              <a:t> encourages migration to the countryside in order to prevent overcrowding into the cities. This ensured a control over population as well as building densities.</a:t>
            </a:r>
          </a:p>
          <a:p>
            <a:endParaRPr lang="en-IN" dirty="0"/>
          </a:p>
          <a:p>
            <a:pPr>
              <a:buFont typeface="Arial" pitchFamily="34" charset="0"/>
              <a:buChar char="•"/>
            </a:pPr>
            <a:r>
              <a:rPr lang="en-IN" dirty="0"/>
              <a:t> From the perspective of managing the divisions, </a:t>
            </a:r>
            <a:r>
              <a:rPr lang="en-IN" dirty="0" err="1"/>
              <a:t>Kautilya</a:t>
            </a:r>
            <a:r>
              <a:rPr lang="en-IN" dirty="0"/>
              <a:t> adopted </a:t>
            </a:r>
            <a:r>
              <a:rPr lang="en-IN" b="1" dirty="0"/>
              <a:t>clustered approach </a:t>
            </a:r>
            <a:r>
              <a:rPr lang="en-IN" dirty="0"/>
              <a:t>with each cluster comprising of certain number of villages. </a:t>
            </a:r>
          </a:p>
          <a:p>
            <a:pPr>
              <a:buFont typeface="Arial" pitchFamily="34" charset="0"/>
              <a:buChar char="•"/>
            </a:pPr>
            <a:endParaRPr lang="en-IN" dirty="0"/>
          </a:p>
          <a:p>
            <a:pPr>
              <a:buFont typeface="Arial" pitchFamily="34" charset="0"/>
              <a:buChar char="•"/>
            </a:pPr>
            <a:r>
              <a:rPr lang="en-IN" dirty="0"/>
              <a:t>A cluster of around </a:t>
            </a:r>
            <a:r>
              <a:rPr lang="en-IN" b="1" dirty="0"/>
              <a:t>eight hundred villages </a:t>
            </a:r>
            <a:r>
              <a:rPr lang="en-IN" dirty="0"/>
              <a:t>was to be </a:t>
            </a:r>
            <a:r>
              <a:rPr lang="en-IN" dirty="0" err="1"/>
              <a:t>centered</a:t>
            </a:r>
            <a:r>
              <a:rPr lang="en-IN" dirty="0"/>
              <a:t> by a </a:t>
            </a:r>
            <a:r>
              <a:rPr lang="en-IN" b="1" i="1" dirty="0" err="1"/>
              <a:t>stháníya</a:t>
            </a:r>
            <a:r>
              <a:rPr lang="en-IN" i="1" dirty="0"/>
              <a:t> a (a fortress of that name), four hundred villages </a:t>
            </a:r>
            <a:r>
              <a:rPr lang="en-IN" dirty="0"/>
              <a:t>by a </a:t>
            </a:r>
            <a:r>
              <a:rPr lang="en-IN" b="1" i="1" dirty="0" err="1"/>
              <a:t>drónamukha</a:t>
            </a:r>
            <a:r>
              <a:rPr lang="en-IN" i="1" dirty="0"/>
              <a:t>, two hundred villages by a </a:t>
            </a:r>
            <a:r>
              <a:rPr lang="en-IN" b="1" i="1" dirty="0" err="1"/>
              <a:t>khárvátika</a:t>
            </a:r>
            <a:r>
              <a:rPr lang="en-IN" i="1" dirty="0"/>
              <a:t> and </a:t>
            </a:r>
            <a:r>
              <a:rPr lang="en-IN" b="1" i="1" dirty="0" err="1"/>
              <a:t>sangrahana</a:t>
            </a:r>
            <a:r>
              <a:rPr lang="en-IN" i="1" dirty="0"/>
              <a:t> in the </a:t>
            </a:r>
            <a:r>
              <a:rPr lang="en-IN" dirty="0"/>
              <a:t>midst of a collection of ten villages.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773877" y="285728"/>
            <a:ext cx="7584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ADMINISTRATIVE DIVISIONS BASED ON THE SIZE OF POPULATION</a:t>
            </a:r>
            <a:endParaRPr lang="en-IN" dirty="0"/>
          </a:p>
        </p:txBody>
      </p:sp>
      <p:sp>
        <p:nvSpPr>
          <p:cNvPr id="13" name="Rectangle 12"/>
          <p:cNvSpPr/>
          <p:nvPr/>
        </p:nvSpPr>
        <p:spPr>
          <a:xfrm>
            <a:off x="619094" y="4800440"/>
            <a:ext cx="8590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IN" b="1" dirty="0"/>
              <a:t>Boundaries of settlements </a:t>
            </a:r>
            <a:r>
              <a:rPr lang="en-IN" dirty="0"/>
              <a:t>were to be denoted either by a river, a mountain, forests, bulbous plants (</a:t>
            </a:r>
            <a:r>
              <a:rPr lang="en-IN" dirty="0" err="1"/>
              <a:t>grishti</a:t>
            </a:r>
            <a:r>
              <a:rPr lang="en-IN" dirty="0"/>
              <a:t>), caves, artificial buildings (</a:t>
            </a:r>
            <a:r>
              <a:rPr lang="en-IN" dirty="0" err="1"/>
              <a:t>sétubandha</a:t>
            </a:r>
            <a:r>
              <a:rPr lang="en-IN" dirty="0"/>
              <a:t>), or by trees such as </a:t>
            </a:r>
            <a:r>
              <a:rPr lang="en-IN" dirty="0" err="1"/>
              <a:t>sálmali</a:t>
            </a:r>
            <a:r>
              <a:rPr lang="en-IN" dirty="0"/>
              <a:t> (silk cotton tree), </a:t>
            </a:r>
            <a:r>
              <a:rPr lang="en-IN" dirty="0" err="1"/>
              <a:t>samí</a:t>
            </a:r>
            <a:r>
              <a:rPr lang="en-IN" dirty="0"/>
              <a:t> (Acacia Suma), and </a:t>
            </a:r>
            <a:r>
              <a:rPr lang="en-IN" dirty="0" err="1"/>
              <a:t>kshíravriksha</a:t>
            </a:r>
            <a:r>
              <a:rPr lang="en-IN" dirty="0"/>
              <a:t> (milky trees).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upload.wikimedia.org/wikipedia/commons/thumb/f/f7/Asokanpillar.jpg/200px-Asokanpilla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5000"/>
          </a:blip>
          <a:srcRect/>
          <a:stretch>
            <a:fillRect/>
          </a:stretch>
        </p:blipFill>
        <p:spPr bwMode="auto">
          <a:xfrm>
            <a:off x="2192996" y="2943216"/>
            <a:ext cx="2914786" cy="3914784"/>
          </a:xfrm>
          <a:prstGeom prst="rect">
            <a:avLst/>
          </a:prstGeom>
          <a:noFill/>
        </p:spPr>
      </p:pic>
      <p:pic>
        <p:nvPicPr>
          <p:cNvPr id="6" name="Picture 8" descr="http://upload.wikimedia.org/wikipedia/commons/thumb/1/10/AsokaKandahar.jpg/220px-AsokaKandahar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5000"/>
          </a:blip>
          <a:srcRect/>
          <a:stretch>
            <a:fillRect/>
          </a:stretch>
        </p:blipFill>
        <p:spPr bwMode="auto">
          <a:xfrm>
            <a:off x="6268650" y="0"/>
            <a:ext cx="3559994" cy="3428976"/>
          </a:xfrm>
          <a:prstGeom prst="rect">
            <a:avLst/>
          </a:prstGeom>
          <a:noFill/>
        </p:spPr>
      </p:pic>
      <p:pic>
        <p:nvPicPr>
          <p:cNvPr id="7" name="Picture 10" descr="http://upload.wikimedia.org/wikipedia/commons/thumb/1/13/CunninghamMauryan.jpg/200px-CunninghamMauryan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5000"/>
          </a:blip>
          <a:srcRect/>
          <a:stretch>
            <a:fillRect/>
          </a:stretch>
        </p:blipFill>
        <p:spPr bwMode="auto">
          <a:xfrm>
            <a:off x="0" y="0"/>
            <a:ext cx="4179088" cy="3286124"/>
          </a:xfrm>
          <a:prstGeom prst="rect">
            <a:avLst/>
          </a:prstGeom>
          <a:noFill/>
        </p:spPr>
      </p:pic>
      <p:pic>
        <p:nvPicPr>
          <p:cNvPr id="8" name="Picture 12" descr="http://upload.wikimedia.org/wikipedia/commons/thumb/2/2b/MauryanCoin.JPG/220px-MauryanCoin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5000"/>
          </a:blip>
          <a:srcRect/>
          <a:stretch>
            <a:fillRect/>
          </a:stretch>
        </p:blipFill>
        <p:spPr bwMode="auto">
          <a:xfrm rot="16200000">
            <a:off x="3699870" y="634001"/>
            <a:ext cx="3357562" cy="2089563"/>
          </a:xfrm>
          <a:prstGeom prst="rect">
            <a:avLst/>
          </a:prstGeom>
          <a:noFill/>
        </p:spPr>
      </p:pic>
      <p:pic>
        <p:nvPicPr>
          <p:cNvPr id="9" name="Picture 2" descr="http://upload.wikimedia.org/wikipedia/commons/thumb/c/c8/Sanchi2.jpg/250px-Sanchi2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5000"/>
          </a:blip>
          <a:srcRect/>
          <a:stretch>
            <a:fillRect/>
          </a:stretch>
        </p:blipFill>
        <p:spPr bwMode="auto">
          <a:xfrm>
            <a:off x="4488653" y="3613024"/>
            <a:ext cx="5262599" cy="3245000"/>
          </a:xfrm>
          <a:prstGeom prst="rect">
            <a:avLst/>
          </a:prstGeom>
          <a:noFill/>
        </p:spPr>
      </p:pic>
      <p:pic>
        <p:nvPicPr>
          <p:cNvPr id="10" name="Picture 14" descr="http://t1.gstatic.com/images?q=tbn:ANd9GcTPuu2HluncvI3VImNMwFdjxA5aEDAPdPZU_pF67ADTpjGICVL1J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5000"/>
          </a:blip>
          <a:srcRect/>
          <a:stretch>
            <a:fillRect/>
          </a:stretch>
        </p:blipFill>
        <p:spPr bwMode="auto">
          <a:xfrm>
            <a:off x="0" y="3071811"/>
            <a:ext cx="2840810" cy="378619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09530" y="214290"/>
            <a:ext cx="9286940" cy="64294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53" y="785794"/>
            <a:ext cx="6036511" cy="522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4506" t="10035" r="22338" b="4916"/>
          <a:stretch>
            <a:fillRect/>
          </a:stretch>
        </p:blipFill>
        <p:spPr bwMode="auto">
          <a:xfrm>
            <a:off x="773877" y="377280"/>
            <a:ext cx="702078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50395" y="214290"/>
            <a:ext cx="3354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/>
              <a:t>CLASSIFICATION OF LANDUSES</a:t>
            </a:r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2341</TotalTime>
  <Words>1060</Words>
  <Application>Microsoft Office PowerPoint</Application>
  <PresentationFormat>A4 Paper (210x297 mm)</PresentationFormat>
  <Paragraphs>113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Castellar</vt:lpstr>
      <vt:lpstr>Tempus Sans ITC</vt:lpstr>
      <vt:lpstr>Verdana</vt:lpstr>
      <vt:lpstr>Office Theme</vt:lpstr>
      <vt:lpstr>PowerPoint Presentation</vt:lpstr>
      <vt:lpstr>SOCIAL ORDER DURING MAURYAN 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GUPTA RULERS PROMOTED HINDUISM IN THEIR EMPIRE. </vt:lpstr>
      <vt:lpstr>PowerPoint Presentation</vt:lpstr>
      <vt:lpstr>PowerPoint Presentation</vt:lpstr>
      <vt:lpstr>PowerPoint Presentation</vt:lpstr>
      <vt:lpstr>REFFERENCES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Pallavi Tiwari</cp:lastModifiedBy>
  <cp:revision>177</cp:revision>
  <dcterms:created xsi:type="dcterms:W3CDTF">2010-11-10T17:02:24Z</dcterms:created>
  <dcterms:modified xsi:type="dcterms:W3CDTF">2021-08-27T07:41:09Z</dcterms:modified>
</cp:coreProperties>
</file>