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Lato" panose="020F0502020204030203" pitchFamily="34" charset="0"/>
      <p:regular r:id="rId14"/>
      <p:bold r:id="rId15"/>
      <p:italic r:id="rId16"/>
      <p:boldItalic r:id="rId17"/>
    </p:embeddedFont>
    <p:embeddedFont>
      <p:font typeface="Montserrat" panose="00000500000000000000" pitchFamily="2"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7" d="100"/>
          <a:sy n="127" d="100"/>
        </p:scale>
        <p:origin x="178"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7745a16ae1f68f3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7745a16ae1f68f3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7745a16ae1f68f3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7745a16ae1f68f3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239fa86d12_0_3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239fa86d12_0_3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239fa86d12_1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2239fa86d12_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239fa86d12_1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2239fa86d12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de100a2e42058c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2de100a2e42058c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de100a2e42058c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2de100a2e42058c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7745a16ae1f68f3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7745a16ae1f68f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7745a16ae1f68f3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7745a16ae1f68f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7745a16ae1f68f3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7745a16ae1f68f3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name="adj" fmla="val 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name="adj" fmla="val 5000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150" y="1145825"/>
              <a:ext cx="3996600" cy="3996900"/>
            </a:xfrm>
            <a:prstGeom prst="diagStripe">
              <a:avLst>
                <a:gd name="adj" fmla="val 58774"/>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1646" y="-75"/>
              <a:ext cx="2299800" cy="23001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flipH="1">
              <a:off x="652821" y="590035"/>
              <a:ext cx="2300100" cy="2299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17" name="Google Shape;17;p2"/>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Google Shape;18;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1"/>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1"/>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1"/>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1"/>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1"/>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1"/>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1"/>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1"/>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1"/>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 name="Google Shape;125;p11"/>
          <p:cNvSpPr txBox="1">
            <a:spLocks noGrp="1"/>
          </p:cNvSpPr>
          <p:nvPr>
            <p:ph type="title" hasCustomPrompt="1"/>
          </p:nvPr>
        </p:nvSpPr>
        <p:spPr>
          <a:xfrm>
            <a:off x="823850" y="1284675"/>
            <a:ext cx="4776000" cy="1300800"/>
          </a:xfrm>
          <a:prstGeom prst="rect">
            <a:avLst/>
          </a:prstGeom>
        </p:spPr>
        <p:txBody>
          <a:bodyPr spcFirstLastPara="1" wrap="square" lIns="91425" tIns="91425" rIns="91425" bIns="91425" anchor="t" anchorCtr="0">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a:spLocks noGrp="1"/>
          </p:cNvSpPr>
          <p:nvPr>
            <p:ph type="body" idx="1"/>
          </p:nvPr>
        </p:nvSpPr>
        <p:spPr>
          <a:xfrm>
            <a:off x="823850" y="2643124"/>
            <a:ext cx="4776000" cy="1218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27" name="Google Shape;12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8"/>
        <p:cNvGrpSpPr/>
        <p:nvPr/>
      </p:nvGrpSpPr>
      <p:grpSpPr>
        <a:xfrm>
          <a:off x="0" y="0"/>
          <a:ext cx="0" cy="0"/>
          <a:chOff x="0" y="0"/>
          <a:chExt cx="0" cy="0"/>
        </a:xfrm>
      </p:grpSpPr>
      <p:sp>
        <p:nvSpPr>
          <p:cNvPr id="129" name="Google Shape;12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39;p3"/>
          <p:cNvSpPr txBox="1">
            <a:spLocks noGrp="1"/>
          </p:cNvSpPr>
          <p:nvPr>
            <p:ph type="title"/>
          </p:nvPr>
        </p:nvSpPr>
        <p:spPr>
          <a:xfrm>
            <a:off x="823850" y="2053000"/>
            <a:ext cx="4587000" cy="11487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0" name="Google Shape;40;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6" name="Google Shape;46;p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47" name="Google Shape;47;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5"/>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3" name="Google Shape;53;p5"/>
          <p:cNvSpPr txBox="1">
            <a:spLocks noGrp="1"/>
          </p:cNvSpPr>
          <p:nvPr>
            <p:ph type="body" idx="1"/>
          </p:nvPr>
        </p:nvSpPr>
        <p:spPr>
          <a:xfrm>
            <a:off x="1297500"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5"/>
          <p:cNvSpPr txBox="1">
            <a:spLocks noGrp="1"/>
          </p:cNvSpPr>
          <p:nvPr>
            <p:ph type="body" idx="2"/>
          </p:nvPr>
        </p:nvSpPr>
        <p:spPr>
          <a:xfrm>
            <a:off x="4933221"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5" name="Google Shape;5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1" name="Google Shape;6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7"/>
          <p:cNvSpPr txBox="1">
            <a:spLocks noGrp="1"/>
          </p:cNvSpPr>
          <p:nvPr>
            <p:ph type="title"/>
          </p:nvPr>
        </p:nvSpPr>
        <p:spPr>
          <a:xfrm>
            <a:off x="1297500" y="393750"/>
            <a:ext cx="3798900" cy="1493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7" name="Google Shape;67;p7"/>
          <p:cNvSpPr txBox="1">
            <a:spLocks noGrp="1"/>
          </p:cNvSpPr>
          <p:nvPr>
            <p:ph type="body" idx="1"/>
          </p:nvPr>
        </p:nvSpPr>
        <p:spPr>
          <a:xfrm>
            <a:off x="1297500" y="1972550"/>
            <a:ext cx="3798900" cy="2415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8" name="Google Shape;6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p:nvPr/>
          </p:nvSpPr>
          <p:spPr>
            <a:xfrm rot="5400000">
              <a:off x="4840825" y="6000"/>
              <a:ext cx="42987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8"/>
            <p:cNvSpPr/>
            <p:nvPr/>
          </p:nvSpPr>
          <p:spPr>
            <a:xfrm rot="-5400000">
              <a:off x="5618399" y="123664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8"/>
            <p:cNvSpPr/>
            <p:nvPr/>
          </p:nvSpPr>
          <p:spPr>
            <a:xfrm flipH="1">
              <a:off x="5849857" y="144407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8"/>
            <p:cNvSpPr/>
            <p:nvPr/>
          </p:nvSpPr>
          <p:spPr>
            <a:xfrm rot="-5400000">
              <a:off x="5987081" y="246974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8"/>
            <p:cNvSpPr/>
            <p:nvPr/>
          </p:nvSpPr>
          <p:spPr>
            <a:xfrm flipH="1">
              <a:off x="6222115" y="2677179"/>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8"/>
            <p:cNvSpPr/>
            <p:nvPr/>
          </p:nvSpPr>
          <p:spPr>
            <a:xfrm rot="-5400000">
              <a:off x="6675341" y="186224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8"/>
            <p:cNvSpPr/>
            <p:nvPr/>
          </p:nvSpPr>
          <p:spPr>
            <a:xfrm flipH="1">
              <a:off x="6908099" y="2069680"/>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rot="-5400000">
              <a:off x="6861141" y="247808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
            <p:cNvSpPr/>
            <p:nvPr/>
          </p:nvSpPr>
          <p:spPr>
            <a:xfrm flipH="1">
              <a:off x="7965266" y="269319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8"/>
            <p:cNvSpPr/>
            <p:nvPr/>
          </p:nvSpPr>
          <p:spPr>
            <a:xfrm flipH="1">
              <a:off x="8145082" y="330903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rot="-5400000">
              <a:off x="7047599" y="309534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flipH="1">
              <a:off x="7276649" y="330278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8"/>
            <p:cNvSpPr/>
            <p:nvPr/>
          </p:nvSpPr>
          <p:spPr>
            <a:xfrm rot="-5400000">
              <a:off x="7227414" y="3711189"/>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8"/>
            <p:cNvSpPr/>
            <p:nvPr/>
          </p:nvSpPr>
          <p:spPr>
            <a:xfrm flipH="1">
              <a:off x="7462448" y="391862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8"/>
            <p:cNvSpPr/>
            <p:nvPr/>
          </p:nvSpPr>
          <p:spPr>
            <a:xfrm rot="-5400000">
              <a:off x="8102491" y="37188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flipH="1">
              <a:off x="8334533" y="392629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5400000">
              <a:off x="8288290" y="433470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8"/>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0" name="Google Shape;9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9"/>
          <p:cNvSpPr txBox="1">
            <a:spLocks noGrp="1"/>
          </p:cNvSpPr>
          <p:nvPr>
            <p:ph type="title"/>
          </p:nvPr>
        </p:nvSpPr>
        <p:spPr>
          <a:xfrm>
            <a:off x="1297500" y="1658325"/>
            <a:ext cx="3036300" cy="17517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96" name="Google Shape;96;p9"/>
          <p:cNvSpPr txBox="1">
            <a:spLocks noGrp="1"/>
          </p:cNvSpPr>
          <p:nvPr>
            <p:ph type="subTitle" idx="1"/>
          </p:nvPr>
        </p:nvSpPr>
        <p:spPr>
          <a:xfrm>
            <a:off x="1297500" y="3538000"/>
            <a:ext cx="30363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Google Shape;97;p9"/>
          <p:cNvSpPr txBox="1">
            <a:spLocks noGrp="1"/>
          </p:cNvSpPr>
          <p:nvPr>
            <p:ph type="body" idx="2"/>
          </p:nvPr>
        </p:nvSpPr>
        <p:spPr>
          <a:xfrm>
            <a:off x="4648200" y="1696600"/>
            <a:ext cx="3676800" cy="234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0"/>
            <p:cNvSpPr/>
            <p:nvPr/>
          </p:nvSpPr>
          <p:spPr>
            <a:xfrm flipH="1">
              <a:off x="154125" y="3925529"/>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0"/>
          <p:cNvSpPr txBox="1">
            <a:spLocks noGrp="1"/>
          </p:cNvSpPr>
          <p:nvPr>
            <p:ph type="body" idx="1"/>
          </p:nvPr>
        </p:nvSpPr>
        <p:spPr>
          <a:xfrm>
            <a:off x="812725" y="4305375"/>
            <a:ext cx="6936000" cy="523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104" name="Google Shape;10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marL="914400" lvl="1"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marL="1371600" lvl="2"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marL="1828800" lvl="3"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marL="2286000" lvl="4"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marL="2743200" lvl="5"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marL="3200400" lvl="6"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marL="3657600" lvl="7"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marL="4114800" lvl="8"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3"/>
          <p:cNvSpPr txBox="1">
            <a:spLocks noGrp="1"/>
          </p:cNvSpPr>
          <p:nvPr>
            <p:ph type="ctrTitle"/>
          </p:nvPr>
        </p:nvSpPr>
        <p:spPr>
          <a:xfrm>
            <a:off x="1419625" y="772425"/>
            <a:ext cx="6383400" cy="4183200"/>
          </a:xfrm>
          <a:prstGeom prst="rect">
            <a:avLst/>
          </a:prstGeom>
          <a:solidFill>
            <a:srgbClr val="000000"/>
          </a:solidFill>
          <a:ln w="9525" cap="flat" cmpd="sng">
            <a:solidFill>
              <a:schemeClr val="dk1"/>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r>
              <a:rPr lang="en" sz="6300" b="1" i="1">
                <a:solidFill>
                  <a:srgbClr val="FFFF00"/>
                </a:solidFill>
                <a:highlight>
                  <a:schemeClr val="dk1"/>
                </a:highlight>
                <a:latin typeface="Arial"/>
                <a:ea typeface="Arial"/>
                <a:cs typeface="Arial"/>
                <a:sym typeface="Arial"/>
              </a:rPr>
              <a:t>MARGINAL TAX                    </a:t>
            </a:r>
            <a:endParaRPr sz="6300" b="1" i="1">
              <a:solidFill>
                <a:srgbClr val="FFFF00"/>
              </a:solidFill>
              <a:highlight>
                <a:schemeClr val="dk1"/>
              </a:highlight>
              <a:latin typeface="Arial"/>
              <a:ea typeface="Arial"/>
              <a:cs typeface="Arial"/>
              <a:sym typeface="Arial"/>
            </a:endParaRPr>
          </a:p>
          <a:p>
            <a:pPr marL="0" lvl="0" indent="0" algn="l" rtl="0">
              <a:spcBef>
                <a:spcPts val="0"/>
              </a:spcBef>
              <a:spcAft>
                <a:spcPts val="0"/>
              </a:spcAft>
              <a:buNone/>
            </a:pPr>
            <a:r>
              <a:rPr lang="en" sz="6300" b="1" i="1">
                <a:solidFill>
                  <a:srgbClr val="FFFF00"/>
                </a:solidFill>
                <a:highlight>
                  <a:schemeClr val="dk1"/>
                </a:highlight>
                <a:latin typeface="Arial"/>
                <a:ea typeface="Arial"/>
                <a:cs typeface="Arial"/>
                <a:sym typeface="Arial"/>
              </a:rPr>
              <a:t>         RATE</a:t>
            </a:r>
            <a:endParaRPr sz="5900" b="1" i="1">
              <a:solidFill>
                <a:srgbClr val="FFFF00"/>
              </a:solidFill>
              <a:highlight>
                <a:schemeClr val="dk1"/>
              </a:highlight>
              <a:latin typeface="Arial"/>
              <a:ea typeface="Arial"/>
              <a:cs typeface="Arial"/>
              <a:sym typeface="Arial"/>
            </a:endParaRPr>
          </a:p>
        </p:txBody>
      </p:sp>
      <p:sp>
        <p:nvSpPr>
          <p:cNvPr id="136" name="Google Shape;136;p13"/>
          <p:cNvSpPr txBox="1"/>
          <p:nvPr/>
        </p:nvSpPr>
        <p:spPr>
          <a:xfrm>
            <a:off x="5198300" y="2171550"/>
            <a:ext cx="4112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Lato"/>
              <a:ea typeface="Lato"/>
              <a:cs typeface="Lato"/>
              <a:sym typeface="La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2"/>
          <p:cNvSpPr txBox="1">
            <a:spLocks noGrp="1"/>
          </p:cNvSpPr>
          <p:nvPr>
            <p:ph type="title"/>
          </p:nvPr>
        </p:nvSpPr>
        <p:spPr>
          <a:xfrm>
            <a:off x="1345493" y="402260"/>
            <a:ext cx="7557300" cy="3793800"/>
          </a:xfrm>
          <a:prstGeom prst="rect">
            <a:avLst/>
          </a:prstGeom>
        </p:spPr>
        <p:txBody>
          <a:bodyPr spcFirstLastPara="1" wrap="square" lIns="91425" tIns="91425" rIns="91425" bIns="91425" anchor="t" anchorCtr="0">
            <a:normAutofit/>
          </a:bodyPr>
          <a:lstStyle/>
          <a:p>
            <a:pPr marL="457200" lvl="0" indent="-406400" algn="l" rtl="0">
              <a:spcBef>
                <a:spcPts val="0"/>
              </a:spcBef>
              <a:spcAft>
                <a:spcPts val="0"/>
              </a:spcAft>
              <a:buSzPts val="2800"/>
              <a:buChar char="❖"/>
            </a:pPr>
            <a:r>
              <a:rPr lang="en" sz="2800"/>
              <a:t>If an AOP or BOI is chargeable to tax at maximum marginal rate or any higher rate,the share of a profit of a member is exempt from tax. Therefore,it is not to be included in the total income of the member as per section 86(a).</a:t>
            </a:r>
            <a:endParaRPr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3"/>
          <p:cNvSpPr txBox="1">
            <a:spLocks noGrp="1"/>
          </p:cNvSpPr>
          <p:nvPr>
            <p:ph type="title"/>
          </p:nvPr>
        </p:nvSpPr>
        <p:spPr>
          <a:xfrm>
            <a:off x="1297500" y="1250100"/>
            <a:ext cx="7038900" cy="3523800"/>
          </a:xfrm>
          <a:prstGeom prst="rect">
            <a:avLst/>
          </a:prstGeom>
        </p:spPr>
        <p:txBody>
          <a:bodyPr spcFirstLastPara="1" wrap="square" lIns="91425" tIns="91425" rIns="91425" bIns="91425" anchor="t" anchorCtr="0">
            <a:normAutofit/>
          </a:bodyPr>
          <a:lstStyle/>
          <a:p>
            <a:pPr marL="457200" lvl="0" indent="-412750" algn="l" rtl="0">
              <a:spcBef>
                <a:spcPts val="0"/>
              </a:spcBef>
              <a:spcAft>
                <a:spcPts val="0"/>
              </a:spcAft>
              <a:buSzPts val="2900"/>
              <a:buChar char="❖"/>
            </a:pPr>
            <a:r>
              <a:rPr lang="en" sz="2900"/>
              <a:t>The rate of rate of 30.9% charged is the maximum marginal rate of tax and if such rate is applied then the share of profit of the member is exempted from tax </a:t>
            </a:r>
            <a:endParaRPr sz="29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4"/>
          <p:cNvSpPr txBox="1">
            <a:spLocks noGrp="1"/>
          </p:cNvSpPr>
          <p:nvPr>
            <p:ph type="title"/>
          </p:nvPr>
        </p:nvSpPr>
        <p:spPr>
          <a:xfrm>
            <a:off x="1297500" y="605125"/>
            <a:ext cx="7038900" cy="1537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 </a:t>
            </a:r>
            <a:r>
              <a:rPr lang="en" sz="3322" b="1" i="1">
                <a:highlight>
                  <a:srgbClr val="0000FF"/>
                </a:highlight>
              </a:rPr>
              <a:t>MEANING OF MARGINAL TAX RATE</a:t>
            </a:r>
            <a:endParaRPr sz="3322" b="1" i="1">
              <a:highlight>
                <a:srgbClr val="0000FF"/>
              </a:highlight>
            </a:endParaRPr>
          </a:p>
        </p:txBody>
      </p:sp>
      <p:sp>
        <p:nvSpPr>
          <p:cNvPr id="142" name="Google Shape;142;p14"/>
          <p:cNvSpPr txBox="1">
            <a:spLocks noGrp="1"/>
          </p:cNvSpPr>
          <p:nvPr>
            <p:ph type="body" idx="1"/>
          </p:nvPr>
        </p:nvSpPr>
        <p:spPr>
          <a:xfrm>
            <a:off x="1084250" y="2543325"/>
            <a:ext cx="7315200" cy="21591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100"/>
              <a:t>Marginal tax rate is applicable for all the bracketsof income of a taxpayer.this is also applicable on any other taxable income for which the taxpayer qualifies. Knowing about marginal tax rates is important  when you doing financial planning.</a:t>
            </a:r>
            <a:endParaRPr sz="2100"/>
          </a:p>
        </p:txBody>
      </p:sp>
      <p:sp>
        <p:nvSpPr>
          <p:cNvPr id="143" name="Google Shape;143;p14"/>
          <p:cNvSpPr txBox="1"/>
          <p:nvPr/>
        </p:nvSpPr>
        <p:spPr>
          <a:xfrm>
            <a:off x="5723400" y="2143125"/>
            <a:ext cx="3441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Lato"/>
              <a:ea typeface="Lato"/>
              <a:cs typeface="Lato"/>
              <a:sym typeface="Lato"/>
            </a:endParaRPr>
          </a:p>
        </p:txBody>
      </p:sp>
      <p:sp>
        <p:nvSpPr>
          <p:cNvPr id="144" name="Google Shape;144;p14"/>
          <p:cNvSpPr txBox="1"/>
          <p:nvPr/>
        </p:nvSpPr>
        <p:spPr>
          <a:xfrm>
            <a:off x="4172800" y="3076025"/>
            <a:ext cx="4992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Lato"/>
              <a:ea typeface="Lato"/>
              <a:cs typeface="Lato"/>
              <a:sym typeface="La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800">
                <a:solidFill>
                  <a:srgbClr val="FF0000"/>
                </a:solidFill>
                <a:highlight>
                  <a:srgbClr val="FFFF00"/>
                </a:highlight>
              </a:rPr>
              <a:t>DEFINITION OF MARGINAL TAX RATE </a:t>
            </a:r>
            <a:endParaRPr sz="2800">
              <a:solidFill>
                <a:srgbClr val="FF0000"/>
              </a:solidFill>
              <a:highlight>
                <a:srgbClr val="FFFF00"/>
              </a:highlight>
            </a:endParaRPr>
          </a:p>
        </p:txBody>
      </p:sp>
      <p:sp>
        <p:nvSpPr>
          <p:cNvPr id="150" name="Google Shape;150;p15"/>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000"/>
              <a:t>Marginal tax rate is the tax rate that is applicable for each tax bracket of tax payer’s income or other taxable income for which he/she qualifies. It is a percentage taken from the taxpayer’s next rupee  of  taxable income over and above a set income threshold.</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6"/>
          <p:cNvSpPr txBox="1">
            <a:spLocks noGrp="1"/>
          </p:cNvSpPr>
          <p:nvPr>
            <p:ph type="title"/>
          </p:nvPr>
        </p:nvSpPr>
        <p:spPr>
          <a:xfrm>
            <a:off x="1297500" y="1580250"/>
            <a:ext cx="909300" cy="2159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56" name="Google Shape;156;p16"/>
          <p:cNvSpPr txBox="1">
            <a:spLocks noGrp="1"/>
          </p:cNvSpPr>
          <p:nvPr>
            <p:ph type="body" idx="1"/>
          </p:nvPr>
        </p:nvSpPr>
        <p:spPr>
          <a:xfrm>
            <a:off x="908960" y="590300"/>
            <a:ext cx="7596900" cy="3640500"/>
          </a:xfrm>
          <a:prstGeom prst="rect">
            <a:avLst/>
          </a:prstGeom>
        </p:spPr>
        <p:txBody>
          <a:bodyPr spcFirstLastPara="1" wrap="square" lIns="91425" tIns="91425" rIns="91425" bIns="91425" anchor="t" anchorCtr="0">
            <a:normAutofit/>
          </a:bodyPr>
          <a:lstStyle/>
          <a:p>
            <a:pPr marL="457200" lvl="0" indent="-393700" algn="l" rtl="0">
              <a:spcBef>
                <a:spcPts val="0"/>
              </a:spcBef>
              <a:spcAft>
                <a:spcPts val="0"/>
              </a:spcAft>
              <a:buSzPts val="2600"/>
              <a:buFont typeface="Arial"/>
              <a:buChar char="❖"/>
            </a:pPr>
            <a:r>
              <a:rPr lang="en" sz="2600">
                <a:latin typeface="Arial"/>
                <a:ea typeface="Arial"/>
                <a:cs typeface="Arial"/>
                <a:sym typeface="Arial"/>
              </a:rPr>
              <a:t>As an individual’s income rises so will his or her marginal tax rate. The main objective of marginal rate is to tax individual on the basis of what they earn , where people with lower income are taxed at lower rate as compared to people with higher income </a:t>
            </a:r>
            <a:endParaRPr sz="2600">
              <a:latin typeface="Arial"/>
              <a:ea typeface="Arial"/>
              <a:cs typeface="Arial"/>
              <a:sym typeface="Arial"/>
            </a:endParaRPr>
          </a:p>
        </p:txBody>
      </p:sp>
      <p:sp>
        <p:nvSpPr>
          <p:cNvPr id="157" name="Google Shape;157;p16"/>
          <p:cNvSpPr txBox="1"/>
          <p:nvPr/>
        </p:nvSpPr>
        <p:spPr>
          <a:xfrm>
            <a:off x="489734" y="2212396"/>
            <a:ext cx="6186000" cy="396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7"/>
          <p:cNvSpPr txBox="1">
            <a:spLocks noGrp="1"/>
          </p:cNvSpPr>
          <p:nvPr>
            <p:ph type="title"/>
          </p:nvPr>
        </p:nvSpPr>
        <p:spPr>
          <a:xfrm>
            <a:off x="1297500" y="881225"/>
            <a:ext cx="7038900" cy="1024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3400">
                <a:solidFill>
                  <a:schemeClr val="accent2"/>
                </a:solidFill>
                <a:highlight>
                  <a:srgbClr val="980000"/>
                </a:highlight>
              </a:rPr>
              <a:t>Marginal tax rate in india </a:t>
            </a:r>
            <a:endParaRPr sz="3400">
              <a:solidFill>
                <a:schemeClr val="accent2"/>
              </a:solidFill>
              <a:highlight>
                <a:srgbClr val="980000"/>
              </a:highlight>
            </a:endParaRPr>
          </a:p>
        </p:txBody>
      </p:sp>
      <p:sp>
        <p:nvSpPr>
          <p:cNvPr id="163" name="Google Shape;163;p17"/>
          <p:cNvSpPr txBox="1">
            <a:spLocks noGrp="1"/>
          </p:cNvSpPr>
          <p:nvPr>
            <p:ph type="body" idx="1"/>
          </p:nvPr>
        </p:nvSpPr>
        <p:spPr>
          <a:xfrm>
            <a:off x="1297500" y="2210375"/>
            <a:ext cx="7038900" cy="18138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400"/>
              <a:t>The corporate marginal tax rate for domestic companies in India for 2020 is 25.17% with surcharge and cess for such domestic companies.</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8"/>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200">
                <a:solidFill>
                  <a:schemeClr val="accent6"/>
                </a:solidFill>
                <a:highlight>
                  <a:srgbClr val="00FFFF"/>
                </a:highlight>
              </a:rPr>
              <a:t>Importance of marginal tax rate </a:t>
            </a:r>
            <a:endParaRPr sz="3200">
              <a:solidFill>
                <a:schemeClr val="accent6"/>
              </a:solidFill>
              <a:highlight>
                <a:srgbClr val="00FFFF"/>
              </a:highlight>
            </a:endParaRPr>
          </a:p>
        </p:txBody>
      </p:sp>
      <p:sp>
        <p:nvSpPr>
          <p:cNvPr id="169" name="Google Shape;169;p18"/>
          <p:cNvSpPr txBox="1">
            <a:spLocks noGrp="1"/>
          </p:cNvSpPr>
          <p:nvPr>
            <p:ph type="body" idx="1"/>
          </p:nvPr>
        </p:nvSpPr>
        <p:spPr>
          <a:xfrm>
            <a:off x="1297500" y="1307850"/>
            <a:ext cx="7038900" cy="3171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400"/>
              <a:t>Marginal tax rate are important when it comes to financial planning. For tax payers, knowing about marginal tax rate is necessary in order to ascertain what amount of their raises or bonus they get to keep after deduction of taxes . It is also help to tax payers determine how much they can contribute to thei retirement accounts,which yield them benefits.</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9"/>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50">
                <a:solidFill>
                  <a:srgbClr val="FF9900"/>
                </a:solidFill>
                <a:highlight>
                  <a:srgbClr val="0000FF"/>
                </a:highlight>
              </a:rPr>
              <a:t>What is the maximum marginal tax rate </a:t>
            </a:r>
            <a:endParaRPr sz="2650">
              <a:solidFill>
                <a:srgbClr val="FF9900"/>
              </a:solidFill>
              <a:highlight>
                <a:srgbClr val="0000FF"/>
              </a:highlight>
            </a:endParaRPr>
          </a:p>
        </p:txBody>
      </p:sp>
      <p:sp>
        <p:nvSpPr>
          <p:cNvPr id="175" name="Google Shape;175;p19"/>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400"/>
              <a:t>In certain cases,like in the case of a trust of an association of person (AOP), income is  required to be taxed at the maximum rate,which means ther will be no exception limit or slab rate.</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0"/>
          <p:cNvSpPr txBox="1">
            <a:spLocks noGrp="1"/>
          </p:cNvSpPr>
          <p:nvPr>
            <p:ph type="title"/>
          </p:nvPr>
        </p:nvSpPr>
        <p:spPr>
          <a:xfrm>
            <a:off x="898725" y="985250"/>
            <a:ext cx="7940400" cy="3857700"/>
          </a:xfrm>
          <a:prstGeom prst="rect">
            <a:avLst/>
          </a:prstGeom>
        </p:spPr>
        <p:txBody>
          <a:bodyPr spcFirstLastPara="1" wrap="square" lIns="91425" tIns="91425" rIns="91425" bIns="91425" anchor="t" anchorCtr="0">
            <a:noAutofit/>
          </a:bodyPr>
          <a:lstStyle/>
          <a:p>
            <a:pPr marL="457200" lvl="0" indent="-403225" algn="ctr" rtl="0">
              <a:spcBef>
                <a:spcPts val="0"/>
              </a:spcBef>
              <a:spcAft>
                <a:spcPts val="0"/>
              </a:spcAft>
              <a:buSzPts val="2750"/>
              <a:buChar char="❖"/>
            </a:pPr>
            <a:r>
              <a:rPr lang="en" sz="2750"/>
              <a:t>As per section 2(29c) of the income tax Act, 1961, the term “maximum marginal rate” means the rate of income -tax (including surcharge of income tax,if any) applicable in relation to the highest slab of income in the case of an individuals, association of persons or body of individuals and specified in the finance Act of the relevant year.</a:t>
            </a:r>
            <a:endParaRPr sz="275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1"/>
          <p:cNvSpPr txBox="1">
            <a:spLocks noGrp="1"/>
          </p:cNvSpPr>
          <p:nvPr>
            <p:ph type="title"/>
          </p:nvPr>
        </p:nvSpPr>
        <p:spPr>
          <a:xfrm>
            <a:off x="1297500" y="393750"/>
            <a:ext cx="7038900" cy="1887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750">
                <a:solidFill>
                  <a:schemeClr val="accent1"/>
                </a:solidFill>
                <a:highlight>
                  <a:srgbClr val="FF9900"/>
                </a:highlight>
              </a:rPr>
              <a:t>Assessment of association of persons (AOP) or Body of individuals (BOI)  with regards to marginal tax rate </a:t>
            </a:r>
            <a:endParaRPr sz="2750">
              <a:solidFill>
                <a:schemeClr val="accent1"/>
              </a:solidFill>
              <a:highlight>
                <a:srgbClr val="FF9900"/>
              </a:highlight>
            </a:endParaRPr>
          </a:p>
        </p:txBody>
      </p:sp>
      <p:sp>
        <p:nvSpPr>
          <p:cNvPr id="186" name="Google Shape;186;p21"/>
          <p:cNvSpPr txBox="1">
            <a:spLocks noGrp="1"/>
          </p:cNvSpPr>
          <p:nvPr>
            <p:ph type="body" idx="1"/>
          </p:nvPr>
        </p:nvSpPr>
        <p:spPr>
          <a:xfrm>
            <a:off x="1297500" y="2002700"/>
            <a:ext cx="7038900" cy="2476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500"/>
              <a:t>The assessment of the members of AOP or BOI depends on whether they are eligible to be charged tax at the maximum marginal tax rate or not at all </a:t>
            </a:r>
            <a:endParaRPr sz="2500"/>
          </a:p>
        </p:txBody>
      </p:sp>
    </p:spTree>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512</Words>
  <Application>Microsoft Office PowerPoint</Application>
  <PresentationFormat>On-screen Show (16:9)</PresentationFormat>
  <Paragraphs>18</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Lato</vt:lpstr>
      <vt:lpstr>Montserrat</vt:lpstr>
      <vt:lpstr>Focus</vt:lpstr>
      <vt:lpstr>MARGINAL TAX                              RATE</vt:lpstr>
      <vt:lpstr> MEANING OF MARGINAL TAX RATE</vt:lpstr>
      <vt:lpstr>DEFINITION OF MARGINAL TAX RATE </vt:lpstr>
      <vt:lpstr> </vt:lpstr>
      <vt:lpstr>Marginal tax rate in india </vt:lpstr>
      <vt:lpstr>Importance of marginal tax rate </vt:lpstr>
      <vt:lpstr>What is the maximum marginal tax rate </vt:lpstr>
      <vt:lpstr>As per section 2(29c) of the income tax Act, 1961, the term “maximum marginal rate” means the rate of income -tax (including surcharge of income tax,if any) applicable in relation to the highest slab of income in the case of an individuals, association of persons or body of individuals and specified in the finance Act of the relevant year.</vt:lpstr>
      <vt:lpstr>Assessment of association of persons (AOP) or Body of individuals (BOI)  with regards to marginal tax rate </vt:lpstr>
      <vt:lpstr>If an AOP or BOI is chargeable to tax at maximum marginal rate or any higher rate,the share of a profit of a member is exempt from tax. Therefore,it is not to be included in the total income of the member as per section 86(a).</vt:lpstr>
      <vt:lpstr>The rate of rate of 30.9% charged is the maximum marginal rate of tax and if such rate is applied then the share of profit of the member is exempted from tax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MARGINAL TAX                              RATE</dc:title>
  <cp:lastModifiedBy>Gaurav Singh</cp:lastModifiedBy>
  <cp:revision>1</cp:revision>
  <dcterms:modified xsi:type="dcterms:W3CDTF">2024-01-20T09:56:06Z</dcterms:modified>
</cp:coreProperties>
</file>