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D9B971E-E1F5-4C41-9A9E-0892DA9258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61" y="68793"/>
            <a:ext cx="1319539" cy="15741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C9701E0E-3D32-48B4-A6DD-DD196728A22B}"/>
              </a:ext>
            </a:extLst>
          </p:cNvPr>
          <p:cNvSpPr txBox="1">
            <a:spLocks/>
          </p:cNvSpPr>
          <p:nvPr/>
        </p:nvSpPr>
        <p:spPr bwMode="auto">
          <a:xfrm>
            <a:off x="825500" y="4536301"/>
            <a:ext cx="12128500" cy="2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667" u="sng" dirty="0"/>
              <a:t>Subject:</a:t>
            </a:r>
            <a:r>
              <a:rPr lang="en-IN" sz="2667" dirty="0"/>
              <a:t> </a:t>
            </a:r>
            <a:r>
              <a:rPr lang="en-US" sz="2667" spc="-107" dirty="0"/>
              <a:t>Building Services - III</a:t>
            </a:r>
          </a:p>
          <a:p>
            <a:r>
              <a:rPr lang="en-IN" sz="2667" u="sng" dirty="0"/>
              <a:t>Topic:</a:t>
            </a:r>
            <a:r>
              <a:rPr lang="en-IN" sz="2667" dirty="0"/>
              <a:t> </a:t>
            </a:r>
            <a:r>
              <a:rPr lang="en-IN" sz="2667" spc="-107" dirty="0"/>
              <a:t>Lifts</a:t>
            </a:r>
            <a:endParaRPr lang="en-IN" sz="2667" dirty="0"/>
          </a:p>
          <a:p>
            <a:r>
              <a:rPr lang="en-IN" sz="2667" u="sng" dirty="0"/>
              <a:t>Presented by</a:t>
            </a:r>
            <a:r>
              <a:rPr lang="en-IN" sz="2667" dirty="0"/>
              <a:t>: </a:t>
            </a:r>
            <a:r>
              <a:rPr lang="en-IN" sz="2667" dirty="0" err="1" smtClean="0"/>
              <a:t>Atul</a:t>
            </a:r>
            <a:r>
              <a:rPr lang="en-IN" sz="2667" dirty="0" smtClean="0"/>
              <a:t> </a:t>
            </a:r>
            <a:r>
              <a:rPr lang="en-IN" sz="2667" dirty="0" err="1" smtClean="0"/>
              <a:t>Setya</a:t>
            </a:r>
            <a:endParaRPr lang="en-IN" sz="2667" dirty="0"/>
          </a:p>
        </p:txBody>
      </p:sp>
    </p:spTree>
    <p:extLst>
      <p:ext uri="{BB962C8B-B14F-4D97-AF65-F5344CB8AC3E}">
        <p14:creationId xmlns:p14="http://schemas.microsoft.com/office/powerpoint/2010/main" val="398516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003" y="1489709"/>
            <a:ext cx="5872480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Gearless</a:t>
            </a:r>
            <a:r>
              <a:rPr sz="2000" b="1" spc="-7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Traction</a:t>
            </a:r>
            <a:r>
              <a:rPr sz="2000" b="1" spc="-4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</a:t>
            </a:r>
            <a:endParaRPr sz="20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Gear-less </a:t>
            </a:r>
            <a:r>
              <a:rPr sz="1800" b="1" spc="-20" dirty="0">
                <a:latin typeface="Calibri"/>
                <a:cs typeface="Calibri"/>
              </a:rPr>
              <a:t>Traction </a:t>
            </a:r>
            <a:r>
              <a:rPr sz="1800" b="1" spc="-10" dirty="0">
                <a:latin typeface="Calibri"/>
                <a:cs typeface="Calibri"/>
              </a:rPr>
              <a:t>Elevators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the wheel </a:t>
            </a:r>
            <a:r>
              <a:rPr sz="1800" spc="-10" dirty="0">
                <a:latin typeface="Calibri"/>
                <a:cs typeface="Calibri"/>
              </a:rPr>
              <a:t>attached directly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motor.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Gear-less</a:t>
            </a:r>
            <a:r>
              <a:rPr sz="1800" spc="-10" dirty="0">
                <a:latin typeface="Calibri"/>
                <a:cs typeface="Calibri"/>
              </a:rPr>
              <a:t> traction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elevators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 speeds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2,000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feet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minute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they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maximum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10" dirty="0">
                <a:latin typeface="Calibri"/>
                <a:cs typeface="Calibri"/>
              </a:rPr>
              <a:t>distance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around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2,000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feet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</a:t>
            </a:r>
            <a:r>
              <a:rPr sz="1800" spc="-5" dirty="0">
                <a:latin typeface="Calibri"/>
                <a:cs typeface="Calibri"/>
              </a:rPr>
              <a:t> they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only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choice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high-rise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applications.</a:t>
            </a:r>
            <a:endParaRPr sz="1800" dirty="0">
              <a:latin typeface="Calibri"/>
              <a:cs typeface="Calibri"/>
            </a:endParaRPr>
          </a:p>
          <a:p>
            <a:pPr marL="12700" marR="196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Geared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traction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elevators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middle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road</a:t>
            </a:r>
            <a:r>
              <a:rPr sz="1800" spc="-5" dirty="0">
                <a:latin typeface="Calibri"/>
                <a:cs typeface="Calibri"/>
              </a:rPr>
              <a:t> 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terms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initial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cost,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ongoing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maintenance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costs,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energy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consumption.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Gear-less</a:t>
            </a:r>
            <a:r>
              <a:rPr sz="1800" spc="-10" dirty="0">
                <a:latin typeface="Calibri"/>
                <a:cs typeface="Calibri"/>
              </a:rPr>
              <a:t> traction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elevators</a:t>
            </a:r>
            <a:r>
              <a:rPr sz="1800" spc="-10" dirty="0">
                <a:latin typeface="Calibri"/>
                <a:cs typeface="Calibri"/>
              </a:rPr>
              <a:t> have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initial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cost,</a:t>
            </a:r>
            <a:r>
              <a:rPr sz="1800" spc="-5" dirty="0">
                <a:latin typeface="Calibri"/>
                <a:cs typeface="Calibri"/>
              </a:rPr>
              <a:t> medium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ongoing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maintenance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costs,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energy</a:t>
            </a:r>
            <a:r>
              <a:rPr sz="1800" dirty="0">
                <a:latin typeface="Calibri"/>
                <a:cs typeface="Calibri"/>
              </a:rPr>
              <a:t> a</a:t>
            </a:r>
            <a:r>
              <a:rPr sz="1800" spc="-5" dirty="0">
                <a:latin typeface="Calibri"/>
                <a:cs typeface="Calibri"/>
              </a:rPr>
              <a:t> bit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efficiently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than </a:t>
            </a:r>
            <a:r>
              <a:rPr sz="1800" spc="-5" dirty="0">
                <a:latin typeface="Calibri"/>
                <a:cs typeface="Calibri"/>
              </a:rPr>
              <a:t>geared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traction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elevators.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7968" y="478978"/>
            <a:ext cx="3520138" cy="60841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7834" y="2154123"/>
            <a:ext cx="590613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Elevator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supported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piston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the </a:t>
            </a:r>
            <a:r>
              <a:rPr sz="1800" spc="-10" dirty="0">
                <a:latin typeface="Calibri"/>
                <a:cs typeface="Calibri"/>
              </a:rPr>
              <a:t>bottom</a:t>
            </a:r>
            <a:r>
              <a:rPr sz="1800" spc="-5" dirty="0">
                <a:latin typeface="Calibri"/>
                <a:cs typeface="Calibri"/>
              </a:rPr>
              <a:t> 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elevator that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pushes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elevator</a:t>
            </a:r>
            <a:r>
              <a:rPr sz="1800" spc="-5" dirty="0">
                <a:latin typeface="Calibri"/>
                <a:cs typeface="Calibri"/>
              </a:rPr>
              <a:t> up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electric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motor </a:t>
            </a:r>
            <a:r>
              <a:rPr sz="1800" spc="-15" dirty="0">
                <a:latin typeface="Calibri"/>
                <a:cs typeface="Calibri"/>
              </a:rPr>
              <a:t>forces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oil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another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hydraulic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fluid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piston.</a:t>
            </a:r>
            <a:endParaRPr sz="1800" dirty="0">
              <a:latin typeface="Calibri"/>
              <a:cs typeface="Calibri"/>
            </a:endParaRPr>
          </a:p>
          <a:p>
            <a:pPr marL="12700" marR="233679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elevator</a:t>
            </a:r>
            <a:r>
              <a:rPr sz="1800" spc="-5" dirty="0">
                <a:latin typeface="Calibri"/>
                <a:cs typeface="Calibri"/>
              </a:rPr>
              <a:t> descends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valve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releases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fluid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piston.</a:t>
            </a:r>
            <a:r>
              <a:rPr sz="1800" spc="-5" dirty="0">
                <a:latin typeface="Calibri"/>
                <a:cs typeface="Calibri"/>
              </a:rPr>
              <a:t> They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low-rise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applications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5" dirty="0">
                <a:latin typeface="Calibri"/>
                <a:cs typeface="Calibri"/>
              </a:rPr>
              <a:t> 2-8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stories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maximum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speed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200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feet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minute.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machine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hydraulic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elevators</a:t>
            </a:r>
            <a:r>
              <a:rPr sz="1800" dirty="0">
                <a:latin typeface="Calibri"/>
                <a:cs typeface="Calibri"/>
              </a:rPr>
              <a:t> is </a:t>
            </a:r>
            <a:r>
              <a:rPr sz="1800" spc="-10" dirty="0">
                <a:latin typeface="Calibri"/>
                <a:cs typeface="Calibri"/>
              </a:rPr>
              <a:t>located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lowest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level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adjacent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elevator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shaft.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57797" y="227205"/>
            <a:ext cx="2723029" cy="63027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15997"/>
            <a:ext cx="552450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C3C3C"/>
                </a:solidFill>
                <a:latin typeface="Calibri"/>
                <a:cs typeface="Calibri"/>
              </a:rPr>
              <a:t>Bottom</a:t>
            </a:r>
            <a:r>
              <a:rPr sz="1800" b="1" spc="-35" dirty="0">
                <a:solidFill>
                  <a:srgbClr val="3C3C3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Calibri"/>
                <a:cs typeface="Calibri"/>
              </a:rPr>
              <a:t>Drive</a:t>
            </a:r>
            <a:r>
              <a:rPr sz="1800" b="1" spc="-35" dirty="0">
                <a:solidFill>
                  <a:srgbClr val="3C3C3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C3C3C"/>
                </a:solidFill>
                <a:latin typeface="Calibri"/>
                <a:cs typeface="Calibri"/>
              </a:rPr>
              <a:t>Lift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building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about</a:t>
            </a:r>
            <a:r>
              <a:rPr sz="1800" dirty="0">
                <a:latin typeface="Calibri"/>
                <a:cs typeface="Calibri"/>
              </a:rPr>
              <a:t> 8 </a:t>
            </a:r>
            <a:r>
              <a:rPr sz="1800" spc="-15" dirty="0">
                <a:latin typeface="Calibri"/>
                <a:cs typeface="Calibri"/>
              </a:rPr>
              <a:t>floors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machine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may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located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/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below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lowest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floor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20" dirty="0">
                <a:latin typeface="Calibri"/>
                <a:cs typeface="Calibri"/>
              </a:rPr>
              <a:t>system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5" dirty="0">
                <a:latin typeface="Calibri"/>
                <a:cs typeface="Calibri"/>
              </a:rPr>
              <a:t> less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floors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car</a:t>
            </a:r>
            <a:r>
              <a:rPr sz="1800" dirty="0">
                <a:latin typeface="Calibri"/>
                <a:cs typeface="Calibri"/>
              </a:rPr>
              <a:t> speed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limited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1m/s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machine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create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more</a:t>
            </a:r>
            <a:r>
              <a:rPr sz="1800" spc="-5" dirty="0">
                <a:latin typeface="Calibri"/>
                <a:cs typeface="Calibri"/>
              </a:rPr>
              <a:t> noise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shaft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5" dirty="0">
                <a:latin typeface="Calibri"/>
                <a:cs typeface="Calibri"/>
              </a:rPr>
              <a:t>maintenance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cost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10" dirty="0">
                <a:latin typeface="Calibri"/>
                <a:cs typeface="Calibri"/>
              </a:rPr>
              <a:t>Vibration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5" dirty="0">
                <a:latin typeface="Calibri"/>
                <a:cs typeface="Calibri"/>
              </a:rPr>
              <a:t>difficult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isolate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 structure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dirty="0">
                <a:latin typeface="Calibri"/>
                <a:cs typeface="Calibri"/>
              </a:rPr>
              <a:t>Impose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greater</a:t>
            </a:r>
            <a:r>
              <a:rPr sz="1800" spc="-5" dirty="0">
                <a:latin typeface="Calibri"/>
                <a:cs typeface="Calibri"/>
              </a:rPr>
              <a:t> load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structure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5"/>
              </a:spcBef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system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cost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more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04915" y="745236"/>
            <a:ext cx="5809488" cy="52867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424" y="158877"/>
            <a:ext cx="456819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17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Recommended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Dimensions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of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Passenger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Lifts </a:t>
            </a:r>
            <a:r>
              <a:rPr sz="1800" b="1" spc="-39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Service</a:t>
            </a:r>
            <a:r>
              <a:rPr sz="1800" b="1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Lifts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As</a:t>
            </a:r>
            <a:r>
              <a:rPr sz="1800" b="1" spc="-1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per</a:t>
            </a:r>
            <a:r>
              <a:rPr sz="1800" b="1" spc="-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Clause</a:t>
            </a:r>
            <a:r>
              <a:rPr sz="1800" b="1" spc="-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5.10.3.1</a:t>
            </a:r>
            <a:r>
              <a:rPr sz="1800" b="1" spc="-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of</a:t>
            </a:r>
            <a:r>
              <a:rPr sz="1800" b="1" spc="4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section</a:t>
            </a:r>
            <a:r>
              <a:rPr sz="1800" b="1" spc="-3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5A of</a:t>
            </a:r>
            <a:r>
              <a:rPr sz="1800" b="1" spc="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Part-8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 of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NBC</a:t>
            </a:r>
            <a:r>
              <a:rPr sz="1800" b="1" spc="-4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 marR="325120">
              <a:lnSpc>
                <a:spcPct val="100000"/>
              </a:lnSpc>
            </a:pP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The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outline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dimensions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of lift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shaft,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machine </a:t>
            </a:r>
            <a:r>
              <a:rPr sz="1800" b="1" spc="-39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room,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pit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depth,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overhead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and </a:t>
            </a:r>
            <a:r>
              <a:rPr sz="1800" b="1" spc="-20" dirty="0">
                <a:solidFill>
                  <a:srgbClr val="838383"/>
                </a:solidFill>
                <a:latin typeface="Calibri"/>
                <a:cs typeface="Calibri"/>
              </a:rPr>
              <a:t>raw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door </a:t>
            </a:r>
            <a:r>
              <a:rPr sz="1800" b="1" spc="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38383"/>
                </a:solidFill>
                <a:latin typeface="Calibri"/>
                <a:cs typeface="Calibri"/>
              </a:rPr>
              <a:t>opening</a:t>
            </a:r>
            <a:r>
              <a:rPr sz="1800" b="1" spc="-4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size</a:t>
            </a:r>
            <a:r>
              <a:rPr sz="1800" b="1" spc="-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for</a:t>
            </a:r>
            <a:r>
              <a:rPr sz="1800" b="1" spc="1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lifts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7884" y="0"/>
            <a:ext cx="7024115" cy="685799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02080"/>
            <a:ext cx="12191999" cy="366826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297" y="1406397"/>
            <a:ext cx="4144010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Grouping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of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lifts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in</a:t>
            </a:r>
            <a:r>
              <a:rPr sz="1800" b="1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high</a:t>
            </a:r>
            <a:r>
              <a:rPr sz="1800" b="1" spc="-2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rise</a:t>
            </a:r>
            <a:r>
              <a:rPr sz="1800" b="1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building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12700" marR="958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lifts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should be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easily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accessible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entrances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building.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maximum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efficiency,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they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should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grouped</a:t>
            </a:r>
            <a:r>
              <a:rPr sz="1800" b="1" spc="6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near </a:t>
            </a:r>
            <a:r>
              <a:rPr sz="1800" b="1" dirty="0">
                <a:latin typeface="Calibri"/>
                <a:cs typeface="Calibri"/>
              </a:rPr>
              <a:t> the </a:t>
            </a:r>
            <a:r>
              <a:rPr sz="1800" b="1" spc="-10" dirty="0">
                <a:latin typeface="Calibri"/>
                <a:cs typeface="Calibri"/>
              </a:rPr>
              <a:t>centre </a:t>
            </a:r>
            <a:r>
              <a:rPr sz="1800" b="1" dirty="0">
                <a:latin typeface="Calibri"/>
                <a:cs typeface="Calibri"/>
              </a:rPr>
              <a:t>of the </a:t>
            </a:r>
            <a:r>
              <a:rPr sz="1800" b="1" spc="-5" dirty="0">
                <a:latin typeface="Calibri"/>
                <a:cs typeface="Calibri"/>
              </a:rPr>
              <a:t>building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5" dirty="0">
                <a:latin typeface="Calibri"/>
                <a:cs typeface="Calibri"/>
              </a:rPr>
              <a:t>preferable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have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lifts out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straight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line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and, </a:t>
            </a:r>
            <a:r>
              <a:rPr sz="1800" spc="-5" dirty="0">
                <a:latin typeface="Calibri"/>
                <a:cs typeface="Calibri"/>
              </a:rPr>
              <a:t>if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possible,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four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arranged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manner.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more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than 4 </a:t>
            </a:r>
            <a:r>
              <a:rPr sz="1800" spc="-5" dirty="0">
                <a:latin typeface="Calibri"/>
                <a:cs typeface="Calibri"/>
              </a:rPr>
              <a:t>lifts </a:t>
            </a:r>
            <a:r>
              <a:rPr sz="1800" spc="-10" dirty="0">
                <a:latin typeface="Calibri"/>
                <a:cs typeface="Calibri"/>
              </a:rPr>
              <a:t>have to </a:t>
            </a:r>
            <a:r>
              <a:rPr sz="1800" spc="-5" dirty="0">
                <a:latin typeface="Calibri"/>
                <a:cs typeface="Calibri"/>
              </a:rPr>
              <a:t>be grouped together </a:t>
            </a:r>
            <a:r>
              <a:rPr sz="1800" dirty="0">
                <a:latin typeface="Calibri"/>
                <a:cs typeface="Calibri"/>
              </a:rPr>
              <a:t>in a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straight</a:t>
            </a:r>
            <a:r>
              <a:rPr sz="1800" spc="-5" dirty="0">
                <a:latin typeface="Calibri"/>
                <a:cs typeface="Calibri"/>
              </a:rPr>
              <a:t> line,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destination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control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systems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would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require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adopted.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Further, 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corridor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should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wide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enough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allow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sufficient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space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waiting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passengers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5" dirty="0">
                <a:latin typeface="Calibri"/>
                <a:cs typeface="Calibri"/>
              </a:rPr>
              <a:t> well</a:t>
            </a:r>
            <a:r>
              <a:rPr sz="1800" dirty="0">
                <a:latin typeface="Calibri"/>
                <a:cs typeface="Calibri"/>
              </a:rPr>
              <a:t> 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through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passengers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5820" y="0"/>
            <a:ext cx="7536180" cy="68168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466" y="255473"/>
            <a:ext cx="3478529" cy="4142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</a:t>
            </a:r>
            <a:r>
              <a:rPr sz="1800" b="1" spc="-3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lobbies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12700" marR="8699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•All </a:t>
            </a:r>
            <a:r>
              <a:rPr sz="1800" spc="-10" dirty="0">
                <a:latin typeface="Calibri"/>
                <a:cs typeface="Calibri"/>
              </a:rPr>
              <a:t>obstruction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traffic</a:t>
            </a:r>
            <a:r>
              <a:rPr sz="1800" spc="-10" dirty="0">
                <a:latin typeface="Calibri"/>
                <a:cs typeface="Calibri"/>
              </a:rPr>
              <a:t> flow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particularly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passers-by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-5" dirty="0">
                <a:latin typeface="Calibri"/>
                <a:cs typeface="Calibri"/>
              </a:rPr>
              <a:t>should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eliminated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•Cleary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visible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Ground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floor 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lobby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entrance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-5" dirty="0">
                <a:latin typeface="Calibri"/>
                <a:cs typeface="Calibri"/>
              </a:rPr>
              <a:t> building</a:t>
            </a:r>
            <a:endParaRPr sz="1800" dirty="0">
              <a:latin typeface="Calibri"/>
              <a:cs typeface="Calibri"/>
            </a:endParaRPr>
          </a:p>
          <a:p>
            <a:pPr marL="12700" marR="2413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dirty="0">
                <a:latin typeface="Calibri"/>
                <a:cs typeface="Calibri"/>
              </a:rPr>
              <a:t>Main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entrance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should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visible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passenger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within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car.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80" dirty="0">
                <a:latin typeface="Calibri"/>
                <a:cs typeface="Calibri"/>
              </a:rPr>
              <a:t>To 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ensure that </a:t>
            </a:r>
            <a:r>
              <a:rPr sz="1800" spc="-10" dirty="0">
                <a:latin typeface="Calibri"/>
                <a:cs typeface="Calibri"/>
              </a:rPr>
              <a:t>car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-5" dirty="0">
                <a:latin typeface="Calibri"/>
                <a:cs typeface="Calibri"/>
              </a:rPr>
              <a:t> not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kept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waiting</a:t>
            </a:r>
            <a:endParaRPr sz="1800" dirty="0">
              <a:latin typeface="Calibri"/>
              <a:cs typeface="Calibri"/>
            </a:endParaRPr>
          </a:p>
          <a:p>
            <a:pPr marL="12700" marR="246379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Noise </a:t>
            </a:r>
            <a:r>
              <a:rPr sz="1800" spc="-10" dirty="0">
                <a:latin typeface="Calibri"/>
                <a:cs typeface="Calibri"/>
              </a:rPr>
              <a:t>generated </a:t>
            </a:r>
            <a:r>
              <a:rPr sz="1800" spc="-5" dirty="0">
                <a:latin typeface="Calibri"/>
                <a:cs typeface="Calibri"/>
              </a:rPr>
              <a:t>by lift machinery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cars</a:t>
            </a:r>
            <a:r>
              <a:rPr sz="1800" spc="-5" dirty="0">
                <a:latin typeface="Calibri"/>
                <a:cs typeface="Calibri"/>
              </a:rPr>
              <a:t> should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considered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relation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sensitive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areas</a:t>
            </a:r>
            <a:endParaRPr sz="1800" dirty="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5"/>
              </a:spcBef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" dirty="0">
                <a:latin typeface="Calibri"/>
                <a:cs typeface="Calibri"/>
              </a:rPr>
              <a:t>Plan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service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core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there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buffer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zone</a:t>
            </a:r>
            <a:r>
              <a:rPr sz="1800" spc="-5" dirty="0">
                <a:latin typeface="Calibri"/>
                <a:cs typeface="Calibri"/>
              </a:rPr>
              <a:t> between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lobby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occupied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space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36920" y="237743"/>
            <a:ext cx="5811012" cy="30480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16548" y="3304108"/>
            <a:ext cx="42564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838383"/>
                </a:solidFill>
                <a:latin typeface="Calibri"/>
                <a:cs typeface="Calibri"/>
              </a:rPr>
              <a:t>Preferred</a:t>
            </a:r>
            <a:r>
              <a:rPr sz="1800" spc="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38383"/>
                </a:solidFill>
                <a:latin typeface="Calibri"/>
                <a:cs typeface="Calibri"/>
              </a:rPr>
              <a:t>and</a:t>
            </a:r>
            <a:r>
              <a:rPr sz="1800" spc="-1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38383"/>
                </a:solidFill>
                <a:latin typeface="Calibri"/>
                <a:cs typeface="Calibri"/>
              </a:rPr>
              <a:t>acceptable</a:t>
            </a:r>
            <a:r>
              <a:rPr sz="1800" spc="1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38383"/>
                </a:solidFill>
                <a:latin typeface="Calibri"/>
                <a:cs typeface="Calibri"/>
              </a:rPr>
              <a:t>arrangements</a:t>
            </a:r>
            <a:r>
              <a:rPr sz="1800" spc="-20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38383"/>
                </a:solidFill>
                <a:latin typeface="Calibri"/>
                <a:cs typeface="Calibri"/>
              </a:rPr>
              <a:t>of</a:t>
            </a:r>
            <a:r>
              <a:rPr sz="1800" spc="-1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838383"/>
                </a:solidFill>
                <a:latin typeface="Calibri"/>
                <a:cs typeface="Calibri"/>
              </a:rPr>
              <a:t>lift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69607" y="3921252"/>
            <a:ext cx="3390900" cy="134264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713726" y="5280786"/>
            <a:ext cx="1811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838383"/>
                </a:solidFill>
                <a:latin typeface="Calibri"/>
                <a:cs typeface="Calibri"/>
              </a:rPr>
              <a:t>Not</a:t>
            </a:r>
            <a:r>
              <a:rPr sz="1800" b="1" spc="-45" dirty="0">
                <a:solidFill>
                  <a:srgbClr val="83838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838383"/>
                </a:solidFill>
                <a:latin typeface="Calibri"/>
                <a:cs typeface="Calibri"/>
              </a:rPr>
              <a:t>recommended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513" y="353695"/>
            <a:ext cx="10956290" cy="523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Terms</a:t>
            </a:r>
            <a:r>
              <a:rPr sz="1800" b="1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Relating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to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Planning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and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Design of</a:t>
            </a:r>
            <a:r>
              <a:rPr sz="1800" b="1" spc="-3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Lifts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01600" marR="67437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Door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Closing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Time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(t</a:t>
            </a:r>
            <a:r>
              <a:rPr sz="1800" b="1" spc="-7" baseline="-20833" dirty="0">
                <a:latin typeface="Calibri"/>
                <a:cs typeface="Calibri"/>
              </a:rPr>
              <a:t>c</a:t>
            </a:r>
            <a:r>
              <a:rPr sz="1800" b="1" spc="217" baseline="-20833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period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measured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doors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start to</a:t>
            </a:r>
            <a:r>
              <a:rPr sz="1800" spc="-5" dirty="0">
                <a:latin typeface="Calibri"/>
                <a:cs typeface="Calibri"/>
              </a:rPr>
              <a:t> close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until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doors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locked.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01600" marR="7239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Nominal</a:t>
            </a:r>
            <a:r>
              <a:rPr sz="1800" b="1" spc="-35" dirty="0">
                <a:latin typeface="Calibri"/>
                <a:cs typeface="Calibri"/>
              </a:rPr>
              <a:t> Travel</a:t>
            </a:r>
            <a:r>
              <a:rPr sz="1800" b="1" spc="-5" dirty="0">
                <a:latin typeface="Calibri"/>
                <a:cs typeface="Calibri"/>
              </a:rPr>
              <a:t> Time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(NTT)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nominal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travel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defined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would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take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run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distance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total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speed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without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taking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account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acceleration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deceleration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intermediate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stops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real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runs.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01600" marR="14224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Passenger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Average </a:t>
            </a:r>
            <a:r>
              <a:rPr sz="1800" b="1" spc="-10" dirty="0">
                <a:latin typeface="Calibri"/>
                <a:cs typeface="Calibri"/>
              </a:rPr>
              <a:t>Waiting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Time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(AWT)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Average</a:t>
            </a:r>
            <a:r>
              <a:rPr sz="1800" spc="-5" dirty="0">
                <a:latin typeface="Calibri"/>
                <a:cs typeface="Calibri"/>
              </a:rPr>
              <a:t> period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passenger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registers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landing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call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joins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queue,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until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responding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begins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open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its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doors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boarding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floor.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01600" marR="3048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Round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Trip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Time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(RTT)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average</a:t>
            </a:r>
            <a:r>
              <a:rPr sz="1800" spc="-5" dirty="0">
                <a:latin typeface="Calibri"/>
                <a:cs typeface="Calibri"/>
              </a:rPr>
              <a:t> time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taken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single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lift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make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trip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terminal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back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main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terminal,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starting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doors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main </a:t>
            </a:r>
            <a:r>
              <a:rPr sz="1800" spc="-5" dirty="0">
                <a:latin typeface="Calibri"/>
                <a:cs typeface="Calibri"/>
              </a:rPr>
              <a:t>terminal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until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doors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re-open</a:t>
            </a:r>
            <a:r>
              <a:rPr sz="1800" spc="-5" dirty="0">
                <a:latin typeface="Calibri"/>
                <a:cs typeface="Calibri"/>
              </a:rPr>
              <a:t> at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main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terminal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after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serving all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demand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along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45" dirty="0">
                <a:latin typeface="Calibri"/>
                <a:cs typeface="Calibri"/>
              </a:rPr>
              <a:t>way.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01600" marR="14605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Handling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Capacity </a:t>
            </a:r>
            <a:r>
              <a:rPr sz="1800" b="1" dirty="0">
                <a:latin typeface="Calibri"/>
                <a:cs typeface="Calibri"/>
              </a:rPr>
              <a:t>(HC)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number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passengers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system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theoretically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transport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during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up-peak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traffic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condition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occupancy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80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percent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actual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expressed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percent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total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building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population.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003" y="478028"/>
            <a:ext cx="1028890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615" marR="5486400" indent="-20955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The handling capacity </a:t>
            </a:r>
            <a:r>
              <a:rPr sz="1800" b="1" dirty="0">
                <a:latin typeface="Calibri"/>
                <a:cs typeface="Calibri"/>
              </a:rPr>
              <a:t>is </a:t>
            </a:r>
            <a:r>
              <a:rPr sz="1800" b="1" spc="-10" dirty="0">
                <a:latin typeface="Calibri"/>
                <a:cs typeface="Calibri"/>
              </a:rPr>
              <a:t>calculated </a:t>
            </a:r>
            <a:r>
              <a:rPr sz="1800" b="1" spc="-5" dirty="0">
                <a:latin typeface="Calibri"/>
                <a:cs typeface="Calibri"/>
              </a:rPr>
              <a:t>by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5" dirty="0">
                <a:latin typeface="Calibri"/>
                <a:cs typeface="Calibri"/>
              </a:rPr>
              <a:t>formula: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HC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=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(300 x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x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100)/T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x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Where</a:t>
            </a:r>
            <a:endParaRPr sz="1800" dirty="0">
              <a:latin typeface="Calibri"/>
              <a:cs typeface="Calibri"/>
            </a:endParaRPr>
          </a:p>
          <a:p>
            <a:pPr marL="12700" marR="216662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HC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Handling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dirty="0">
                <a:latin typeface="Calibri"/>
                <a:cs typeface="Calibri"/>
              </a:rPr>
              <a:t> as the </a:t>
            </a:r>
            <a:r>
              <a:rPr sz="1800" spc="-10" dirty="0">
                <a:latin typeface="Calibri"/>
                <a:cs typeface="Calibri"/>
              </a:rPr>
              <a:t>percentage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peak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population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handled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during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 min.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Average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number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passengers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carried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waiting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interval,</a:t>
            </a:r>
            <a:r>
              <a:rPr sz="1800" dirty="0">
                <a:latin typeface="Calibri"/>
                <a:cs typeface="Calibri"/>
              </a:rPr>
              <a:t> and</a:t>
            </a: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Total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population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handled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during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peak</a:t>
            </a:r>
            <a:r>
              <a:rPr sz="1800" dirty="0">
                <a:latin typeface="Calibri"/>
                <a:cs typeface="Calibri"/>
              </a:rPr>
              <a:t> morning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period.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related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particular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bank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lifts)</a:t>
            </a:r>
            <a:endParaRPr sz="1800" dirty="0">
              <a:latin typeface="Calibri"/>
              <a:cs typeface="Calibri"/>
            </a:endParaRPr>
          </a:p>
          <a:p>
            <a:pPr marL="12700" marR="2063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value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‘Q’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depends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dimensions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car.</a:t>
            </a:r>
            <a:r>
              <a:rPr sz="1800" dirty="0">
                <a:latin typeface="Calibri"/>
                <a:cs typeface="Calibri"/>
              </a:rPr>
              <a:t> 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noted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loaded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always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its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maximum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during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each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trip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therefore,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calculate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value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‘Q’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taken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80%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maximum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carry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car.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5032" y="3835908"/>
            <a:ext cx="4628388" cy="25618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403" y="256794"/>
            <a:ext cx="11322685" cy="468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Waiting</a:t>
            </a:r>
            <a:r>
              <a:rPr sz="1800" b="1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interval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waiting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interval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calculated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formula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</a:p>
          <a:p>
            <a:pPr marL="381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=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RTT/N</a:t>
            </a:r>
            <a:endParaRPr sz="1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Where,</a:t>
            </a:r>
            <a:endParaRPr sz="1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10" dirty="0">
                <a:latin typeface="Calibri"/>
                <a:cs typeface="Calibri"/>
              </a:rPr>
              <a:t>waiting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interval</a:t>
            </a:r>
            <a:endParaRPr sz="1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number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lifts,</a:t>
            </a:r>
            <a:r>
              <a:rPr sz="1800" dirty="0">
                <a:latin typeface="Calibri"/>
                <a:cs typeface="Calibri"/>
              </a:rPr>
              <a:t> and</a:t>
            </a:r>
          </a:p>
          <a:p>
            <a:pPr marL="38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RTT=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round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trip time</a:t>
            </a:r>
            <a:endParaRPr sz="1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RTT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time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required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following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</a:t>
            </a:r>
            <a:r>
              <a:rPr sz="1800" dirty="0">
                <a:latin typeface="Calibri"/>
                <a:cs typeface="Calibri"/>
              </a:rPr>
              <a:t> :</a:t>
            </a:r>
          </a:p>
          <a:p>
            <a:pPr marL="217170" indent="-179705">
              <a:lnSpc>
                <a:spcPct val="100000"/>
              </a:lnSpc>
              <a:buSzPct val="94444"/>
              <a:buAutoNum type="alphaLcParenR"/>
              <a:tabLst>
                <a:tab pos="217804" algn="l"/>
              </a:tabLst>
            </a:pPr>
            <a:r>
              <a:rPr sz="1800" spc="-5" dirty="0">
                <a:latin typeface="Calibri"/>
                <a:cs typeface="Calibri"/>
              </a:rPr>
              <a:t>Entry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passengers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ground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floor,</a:t>
            </a:r>
            <a:endParaRPr sz="1800" dirty="0">
              <a:latin typeface="Calibri"/>
              <a:cs typeface="Calibri"/>
            </a:endParaRPr>
          </a:p>
          <a:p>
            <a:pPr marL="227965" indent="-190500">
              <a:lnSpc>
                <a:spcPct val="100000"/>
              </a:lnSpc>
              <a:buSzPct val="94444"/>
              <a:buAutoNum type="alphaLcParenR"/>
              <a:tabLst>
                <a:tab pos="228600" algn="l"/>
              </a:tabLst>
            </a:pPr>
            <a:r>
              <a:rPr sz="1800" spc="-10" dirty="0">
                <a:latin typeface="Calibri"/>
                <a:cs typeface="Calibri"/>
              </a:rPr>
              <a:t>Exit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passengers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each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floor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discharge,</a:t>
            </a:r>
            <a:endParaRPr sz="1800" dirty="0">
              <a:latin typeface="Calibri"/>
              <a:cs typeface="Calibri"/>
            </a:endParaRPr>
          </a:p>
          <a:p>
            <a:pPr marL="203835" indent="-166370">
              <a:lnSpc>
                <a:spcPct val="100000"/>
              </a:lnSpc>
              <a:buSzPct val="94444"/>
              <a:buAutoNum type="alphaLcParenR"/>
              <a:tabLst>
                <a:tab pos="204470" algn="l"/>
              </a:tabLst>
            </a:pPr>
            <a:r>
              <a:rPr sz="1800" spc="-5" dirty="0">
                <a:latin typeface="Calibri"/>
                <a:cs typeface="Calibri"/>
              </a:rPr>
              <a:t>Door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closing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before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each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floor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discharge,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T</a:t>
            </a:r>
            <a:r>
              <a:rPr sz="1800" spc="15" baseline="-20833" dirty="0">
                <a:latin typeface="Calibri"/>
                <a:cs typeface="Calibri"/>
              </a:rPr>
              <a:t>C</a:t>
            </a:r>
            <a:endParaRPr sz="1800" baseline="-20833" dirty="0">
              <a:latin typeface="Calibri"/>
              <a:cs typeface="Calibri"/>
            </a:endParaRPr>
          </a:p>
          <a:p>
            <a:pPr marL="38100" marR="6161405">
              <a:lnSpc>
                <a:spcPct val="100000"/>
              </a:lnSpc>
              <a:buSzPct val="94444"/>
              <a:buAutoNum type="alphaLcParenR"/>
              <a:tabLst>
                <a:tab pos="228600" algn="l"/>
              </a:tabLst>
            </a:pPr>
            <a:r>
              <a:rPr sz="1800" spc="-5" dirty="0">
                <a:latin typeface="Calibri"/>
                <a:cs typeface="Calibri"/>
              </a:rPr>
              <a:t>Door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opening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each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discharging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operation,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T</a:t>
            </a:r>
            <a:r>
              <a:rPr sz="1800" spc="22" baseline="-20833" dirty="0">
                <a:latin typeface="Calibri"/>
                <a:cs typeface="Calibri"/>
              </a:rPr>
              <a:t>O </a:t>
            </a:r>
            <a:r>
              <a:rPr sz="1800" spc="-390" baseline="-20833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e)Acceleration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periods,</a:t>
            </a:r>
            <a:endParaRPr sz="1800" dirty="0">
              <a:latin typeface="Calibri"/>
              <a:cs typeface="Calibri"/>
            </a:endParaRPr>
          </a:p>
          <a:p>
            <a:pPr marL="180975" indent="-142875">
              <a:lnSpc>
                <a:spcPct val="100000"/>
              </a:lnSpc>
              <a:buSzPct val="94444"/>
              <a:buAutoNum type="alphaLcParenR" startAt="6"/>
              <a:tabLst>
                <a:tab pos="180975" algn="l"/>
              </a:tabLst>
            </a:pPr>
            <a:r>
              <a:rPr sz="1800" spc="-10" dirty="0">
                <a:latin typeface="Calibri"/>
                <a:cs typeface="Calibri"/>
              </a:rPr>
              <a:t>Stopping</a:t>
            </a:r>
            <a:r>
              <a:rPr sz="1800" dirty="0">
                <a:latin typeface="Calibri"/>
                <a:cs typeface="Calibri"/>
              </a:rPr>
              <a:t> and </a:t>
            </a:r>
            <a:r>
              <a:rPr sz="1800" spc="-5" dirty="0">
                <a:latin typeface="Calibri"/>
                <a:cs typeface="Calibri"/>
              </a:rPr>
              <a:t>leveling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periods,</a:t>
            </a:r>
            <a:endParaRPr sz="1800" dirty="0">
              <a:latin typeface="Calibri"/>
              <a:cs typeface="Calibri"/>
            </a:endParaRPr>
          </a:p>
          <a:p>
            <a:pPr marL="215265" indent="-177800">
              <a:lnSpc>
                <a:spcPct val="100000"/>
              </a:lnSpc>
              <a:spcBef>
                <a:spcPts val="5"/>
              </a:spcBef>
              <a:buSzPct val="94444"/>
              <a:buAutoNum type="alphaLcParenR" startAt="6"/>
              <a:tabLst>
                <a:tab pos="215900" algn="l"/>
              </a:tabLst>
            </a:pPr>
            <a:r>
              <a:rPr sz="1800" spc="-10" dirty="0">
                <a:latin typeface="Calibri"/>
                <a:cs typeface="Calibri"/>
              </a:rPr>
              <a:t>Period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full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speeds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between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stops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going</a:t>
            </a:r>
            <a:r>
              <a:rPr sz="1800" spc="-5" dirty="0">
                <a:latin typeface="Calibri"/>
                <a:cs typeface="Calibri"/>
              </a:rPr>
              <a:t> up,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</a:p>
          <a:p>
            <a:pPr marL="227965" indent="-190500">
              <a:lnSpc>
                <a:spcPct val="100000"/>
              </a:lnSpc>
              <a:buSzPct val="94444"/>
              <a:buAutoNum type="alphaLcParenR" startAt="6"/>
              <a:tabLst>
                <a:tab pos="228600" algn="l"/>
              </a:tabLst>
            </a:pPr>
            <a:r>
              <a:rPr sz="1800" spc="-15" dirty="0">
                <a:latin typeface="Calibri"/>
                <a:cs typeface="Calibri"/>
              </a:rPr>
              <a:t>Period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speeds</a:t>
            </a:r>
            <a:r>
              <a:rPr sz="1800" spc="-5" dirty="0">
                <a:latin typeface="Calibri"/>
                <a:cs typeface="Calibri"/>
              </a:rPr>
              <a:t> between </a:t>
            </a:r>
            <a:r>
              <a:rPr sz="1800" spc="-10" dirty="0">
                <a:latin typeface="Calibri"/>
                <a:cs typeface="Calibri"/>
              </a:rPr>
              <a:t>stops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going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down.</a:t>
            </a:r>
            <a:endParaRPr sz="18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observed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handling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capacity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inversely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proportional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waiting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which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turn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proportional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RTT.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26452" y="432816"/>
            <a:ext cx="4210811" cy="5715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58444" y="1780159"/>
            <a:ext cx="582612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271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02429"/>
                </a:solidFill>
                <a:latin typeface="Calibri"/>
                <a:cs typeface="Calibri"/>
              </a:rPr>
              <a:t>Elevator</a:t>
            </a:r>
            <a:r>
              <a:rPr sz="1800" b="1" spc="-3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02429"/>
                </a:solidFill>
                <a:latin typeface="Calibri"/>
                <a:cs typeface="Calibri"/>
              </a:rPr>
              <a:t>history</a:t>
            </a:r>
            <a:r>
              <a:rPr sz="1800" b="1" spc="-4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begins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several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hundred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years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before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Christ.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The earliest </a:t>
            </a:r>
            <a:r>
              <a:rPr sz="1800" b="1" spc="-15" dirty="0">
                <a:solidFill>
                  <a:srgbClr val="202429"/>
                </a:solidFill>
                <a:latin typeface="Calibri"/>
                <a:cs typeface="Calibri"/>
              </a:rPr>
              <a:t>elevators </a:t>
            </a:r>
            <a:r>
              <a:rPr sz="1800" b="1" spc="-10" dirty="0">
                <a:solidFill>
                  <a:srgbClr val="202429"/>
                </a:solidFill>
                <a:latin typeface="Calibri"/>
                <a:cs typeface="Calibri"/>
              </a:rPr>
              <a:t>were </a:t>
            </a:r>
            <a:r>
              <a:rPr sz="1800" b="1" spc="-5" dirty="0">
                <a:solidFill>
                  <a:srgbClr val="202429"/>
                </a:solidFill>
                <a:latin typeface="Calibri"/>
                <a:cs typeface="Calibri"/>
              </a:rPr>
              <a:t>called hoists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. They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were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powered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by human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animal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02429"/>
                </a:solidFill>
                <a:latin typeface="Calibri"/>
                <a:cs typeface="Calibri"/>
              </a:rPr>
              <a:t>power,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or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sometimes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02429"/>
                </a:solidFill>
                <a:latin typeface="Calibri"/>
                <a:cs typeface="Calibri"/>
              </a:rPr>
              <a:t>water-driven </a:t>
            </a:r>
            <a:r>
              <a:rPr sz="1800" b="1" spc="-5" dirty="0">
                <a:solidFill>
                  <a:srgbClr val="202429"/>
                </a:solidFill>
                <a:latin typeface="Calibri"/>
                <a:cs typeface="Calibri"/>
              </a:rPr>
              <a:t> mechanisms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.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They</a:t>
            </a:r>
            <a:r>
              <a:rPr sz="1800" spc="-3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were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in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use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as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early as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3rd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century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BC.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marR="29845">
              <a:lnSpc>
                <a:spcPct val="100000"/>
              </a:lnSpc>
            </a:pP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Modern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were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developed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during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1800s.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These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crude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slowly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evolved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from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steam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driven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hydraulic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02429"/>
                </a:solidFill>
                <a:latin typeface="Calibri"/>
                <a:cs typeface="Calibri"/>
              </a:rPr>
              <a:t>power.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first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hydraulic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were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designed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using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water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pressure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as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source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of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02429"/>
                </a:solidFill>
                <a:latin typeface="Calibri"/>
                <a:cs typeface="Calibri"/>
              </a:rPr>
              <a:t>power.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They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were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used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for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conveying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materials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in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factories,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warehouses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and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mines.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Hydraulic</a:t>
            </a:r>
            <a:r>
              <a:rPr sz="1800" spc="3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were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often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used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in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European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factories.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824" y="215265"/>
            <a:ext cx="10878185" cy="578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Installation</a:t>
            </a:r>
            <a:r>
              <a:rPr sz="1800" b="1" spc="-5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requirements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Conformity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with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Lifts</a:t>
            </a:r>
            <a:r>
              <a:rPr sz="1800" b="1" dirty="0">
                <a:latin typeface="Calibri"/>
                <a:cs typeface="Calibri"/>
              </a:rPr>
              <a:t> Act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Rules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installation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shall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carried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out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conformity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Acts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Rules,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wherever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force.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Like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BOMBAY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 </a:t>
            </a:r>
            <a:r>
              <a:rPr sz="1800" spc="-50" dirty="0">
                <a:latin typeface="Calibri"/>
                <a:cs typeface="Calibri"/>
              </a:rPr>
              <a:t>ACT,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1939,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DELHI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 </a:t>
            </a:r>
            <a:r>
              <a:rPr sz="1800" spc="-10" dirty="0">
                <a:latin typeface="Calibri"/>
                <a:cs typeface="Calibri"/>
              </a:rPr>
              <a:t>RULES, </a:t>
            </a:r>
            <a:r>
              <a:rPr sz="1800" dirty="0">
                <a:latin typeface="Calibri"/>
                <a:cs typeface="Calibri"/>
              </a:rPr>
              <a:t>1942 </a:t>
            </a:r>
            <a:r>
              <a:rPr sz="1800" spc="-15" dirty="0">
                <a:latin typeface="Calibri"/>
                <a:cs typeface="Calibri"/>
              </a:rPr>
              <a:t>etc.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Conformity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with The Electricity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Act,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2003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Rules/Regulations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Thereunder</a:t>
            </a:r>
            <a:endParaRPr sz="1800" dirty="0">
              <a:latin typeface="Calibri"/>
              <a:cs typeface="Calibri"/>
            </a:endParaRPr>
          </a:p>
          <a:p>
            <a:pPr marL="12700" marR="8509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All </a:t>
            </a:r>
            <a:r>
              <a:rPr sz="1800" spc="-5" dirty="0">
                <a:latin typeface="Calibri"/>
                <a:cs typeface="Calibri"/>
              </a:rPr>
              <a:t>electrical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work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connection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installation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lifts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shall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carried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out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accordance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provisions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Indian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Electricity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Act,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2003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Conformity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with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Indian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Standards</a:t>
            </a:r>
            <a:endParaRPr sz="1800" dirty="0">
              <a:latin typeface="Calibri"/>
              <a:cs typeface="Calibri"/>
            </a:endParaRPr>
          </a:p>
          <a:p>
            <a:pPr marL="12700" marR="3346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materials, </a:t>
            </a:r>
            <a:r>
              <a:rPr sz="1800" spc="-10" dirty="0">
                <a:latin typeface="Calibri"/>
                <a:cs typeface="Calibri"/>
              </a:rPr>
              <a:t>fittings,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appliances,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etc,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electrical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installation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shall </a:t>
            </a:r>
            <a:r>
              <a:rPr sz="1800" spc="-15" dirty="0">
                <a:latin typeface="Calibri"/>
                <a:cs typeface="Calibri"/>
              </a:rPr>
              <a:t>conform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Indian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Standard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specifications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wherever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these</a:t>
            </a:r>
            <a:r>
              <a:rPr sz="1800" spc="-10" dirty="0">
                <a:latin typeface="Calibri"/>
                <a:cs typeface="Calibri"/>
              </a:rPr>
              <a:t> exist.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Conformity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to </a:t>
            </a:r>
            <a:r>
              <a:rPr sz="1800" b="1" spc="-5" dirty="0">
                <a:latin typeface="Calibri"/>
                <a:cs typeface="Calibri"/>
              </a:rPr>
              <a:t>Accessibility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Requirements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All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lifts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installed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public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shall meet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accessibility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requirements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accordance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13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Part</a:t>
            </a:r>
            <a:r>
              <a:rPr sz="1800" dirty="0">
                <a:latin typeface="Calibri"/>
                <a:cs typeface="Calibri"/>
              </a:rPr>
              <a:t> 3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‘Development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Control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Rules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General</a:t>
            </a:r>
            <a:r>
              <a:rPr sz="1800" spc="-5" dirty="0">
                <a:latin typeface="Calibri"/>
                <a:cs typeface="Calibri"/>
              </a:rPr>
              <a:t> Building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Requirements’of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NBC 2016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Conformity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with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Fire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Regulations</a:t>
            </a:r>
            <a:endParaRPr sz="1800" dirty="0">
              <a:latin typeface="Calibri"/>
              <a:cs typeface="Calibri"/>
            </a:endParaRPr>
          </a:p>
          <a:p>
            <a:pPr marL="12700" marR="2317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installation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shall</a:t>
            </a:r>
            <a:r>
              <a:rPr sz="1800" spc="-5" dirty="0">
                <a:latin typeface="Calibri"/>
                <a:cs typeface="Calibri"/>
              </a:rPr>
              <a:t> be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carried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out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conformity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Part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‘Fire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Life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Safety’of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NBC 2016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state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fire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acts/local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fire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regulations,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wherever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dirty="0">
                <a:latin typeface="Calibri"/>
                <a:cs typeface="Calibri"/>
              </a:rPr>
              <a:t> 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force.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497" y="709040"/>
            <a:ext cx="9720580" cy="4135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r>
              <a:rPr sz="1800" b="1" spc="-3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A3835"/>
                </a:solidFill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269240">
              <a:lnSpc>
                <a:spcPct val="100000"/>
              </a:lnSpc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systems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include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governing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starting,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stopping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direction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motion,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acceleration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speed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retardation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moving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members.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various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mentioned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below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A3835"/>
                </a:solidFill>
                <a:latin typeface="Arial"/>
                <a:cs typeface="Arial"/>
              </a:rPr>
              <a:t>Automatic</a:t>
            </a:r>
            <a:r>
              <a:rPr sz="1800" b="1" spc="10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9525">
              <a:lnSpc>
                <a:spcPct val="100000"/>
              </a:lnSpc>
            </a:pP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Automatic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method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operating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which</a:t>
            </a:r>
            <a:r>
              <a:rPr sz="1800" spc="5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momentary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pressure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on a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push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button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sets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 car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 motion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causes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to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stop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automatically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any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required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lift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landing.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Once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 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passenger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has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boarded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indicated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destination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 car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exclusive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to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that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passenger,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and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will</a:t>
            </a:r>
            <a:r>
              <a:rPr sz="1800" spc="4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ignore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all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other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calls.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Until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the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destination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floor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reached.</a:t>
            </a: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ts val="2110"/>
              </a:lnSpc>
              <a:spcBef>
                <a:spcPts val="114"/>
              </a:spcBef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recommended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only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for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light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traffic and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with</a:t>
            </a:r>
            <a:r>
              <a:rPr sz="1800" spc="3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manual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entrances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to a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maximum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eight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20" dirty="0">
                <a:solidFill>
                  <a:srgbClr val="3A3835"/>
                </a:solidFill>
                <a:latin typeface="Arial MT"/>
                <a:cs typeface="Arial MT"/>
              </a:rPr>
              <a:t>floor.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623" y="888872"/>
            <a:ext cx="10196830" cy="303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A3835"/>
                </a:solidFill>
                <a:latin typeface="Arial"/>
                <a:cs typeface="Arial"/>
              </a:rPr>
              <a:t>Collective</a:t>
            </a:r>
            <a:r>
              <a:rPr sz="1800" b="1" spc="-1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Collective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generic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term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those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methods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automatic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operation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which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made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pressing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push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buttons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at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lift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landings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registered.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 MT"/>
              <a:cs typeface="Arial MT"/>
            </a:endParaRPr>
          </a:p>
          <a:p>
            <a:pPr marL="12700" marR="146050">
              <a:lnSpc>
                <a:spcPct val="100000"/>
              </a:lnSpc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answered</a:t>
            </a:r>
            <a:r>
              <a:rPr sz="1800" spc="6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car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stopping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floor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sequence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each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lift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which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have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been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registered,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irrespective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order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which</a:t>
            </a:r>
            <a:r>
              <a:rPr sz="1800" spc="5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calls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have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been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made,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until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all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have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had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attended.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 MT"/>
              <a:cs typeface="Arial MT"/>
            </a:endParaRPr>
          </a:p>
          <a:p>
            <a:pPr marL="12700" marR="793750">
              <a:lnSpc>
                <a:spcPts val="2110"/>
              </a:lnSpc>
            </a:pP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Collective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any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form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usually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not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suitable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good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lifts,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except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where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loading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not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expected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to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fill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the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additional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loads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can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be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taken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other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stops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423" y="791717"/>
            <a:ext cx="10957560" cy="468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A3835"/>
                </a:solidFill>
                <a:latin typeface="Arial"/>
                <a:cs typeface="Arial"/>
              </a:rPr>
              <a:t>Directional</a:t>
            </a:r>
            <a:r>
              <a:rPr sz="1800" b="1" spc="-1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A3835"/>
                </a:solidFill>
                <a:latin typeface="Arial"/>
                <a:cs typeface="Arial"/>
              </a:rPr>
              <a:t>Collective</a:t>
            </a:r>
            <a:r>
              <a:rPr sz="1800" b="1" spc="1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two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three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cars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is a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system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covering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which</a:t>
            </a:r>
            <a:r>
              <a:rPr sz="1800" spc="3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two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three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cars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bank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are 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interconnected.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One push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with</a:t>
            </a:r>
            <a:r>
              <a:rPr sz="1800" spc="5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up and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down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required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at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each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call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common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to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all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lifts.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b="1" spc="5" dirty="0">
                <a:solidFill>
                  <a:srgbClr val="3A3835"/>
                </a:solidFill>
                <a:latin typeface="Arial"/>
                <a:cs typeface="Arial"/>
              </a:rPr>
              <a:t>Down</a:t>
            </a:r>
            <a:r>
              <a:rPr sz="1800" b="1" spc="-6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A3835"/>
                </a:solidFill>
                <a:latin typeface="Arial"/>
                <a:cs typeface="Arial"/>
              </a:rPr>
              <a:t>Collective</a:t>
            </a:r>
            <a:r>
              <a:rPr sz="1800" b="1" spc="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 marL="12700" marR="42545">
              <a:lnSpc>
                <a:spcPct val="100000"/>
              </a:lnSpc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landing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 registered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from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a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single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push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button,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irrespective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of the car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being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 motion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landing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door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being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opened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stored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until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answered.</a:t>
            </a:r>
            <a:r>
              <a:rPr sz="1800" spc="-3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Any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number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calls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can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be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registered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car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will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stop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sequence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down</a:t>
            </a:r>
            <a:r>
              <a:rPr sz="1800" spc="5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direction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at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each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designated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floors.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This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suitable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to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serve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traffic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between</a:t>
            </a:r>
            <a:r>
              <a:rPr sz="1800" spc="4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ground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upper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floors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40" dirty="0">
                <a:solidFill>
                  <a:srgbClr val="3A3835"/>
                </a:solidFill>
                <a:latin typeface="Arial MT"/>
                <a:cs typeface="Arial MT"/>
              </a:rPr>
              <a:t>only,</a:t>
            </a:r>
            <a:r>
              <a:rPr sz="1800" spc="4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no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inter-floor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traffic.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A3835"/>
                </a:solidFill>
                <a:latin typeface="Arial"/>
                <a:cs typeface="Arial"/>
              </a:rPr>
              <a:t>Attendant</a:t>
            </a:r>
            <a:r>
              <a:rPr sz="1800" b="1" spc="30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and</a:t>
            </a:r>
            <a:r>
              <a:rPr sz="1800" b="1" spc="-1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dual</a:t>
            </a:r>
            <a:r>
              <a:rPr sz="1800" b="1" spc="-25" dirty="0">
                <a:solidFill>
                  <a:srgbClr val="3A3835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A3835"/>
                </a:solidFill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 marL="12700" marR="81280">
              <a:lnSpc>
                <a:spcPct val="99300"/>
              </a:lnSpc>
              <a:spcBef>
                <a:spcPts val="15"/>
              </a:spcBef>
            </a:pP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In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system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there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provisions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for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both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automatic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attendant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operation,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transfer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of 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operation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being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achieved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key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operated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switch</a:t>
            </a:r>
            <a:r>
              <a:rPr sz="1800" spc="4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25" dirty="0">
                <a:solidFill>
                  <a:srgbClr val="3A3835"/>
                </a:solidFill>
                <a:latin typeface="Arial MT"/>
                <a:cs typeface="Arial MT"/>
              </a:rPr>
              <a:t>car.</a:t>
            </a:r>
            <a:r>
              <a:rPr sz="1800" spc="-3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attendant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directly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controls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movement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car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by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means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handle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operated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switches</a:t>
            </a:r>
            <a:r>
              <a:rPr sz="1800" spc="6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or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push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button.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Due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to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improvement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in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automatic</a:t>
            </a:r>
            <a:r>
              <a:rPr sz="1800" spc="2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Operation, </a:t>
            </a:r>
            <a:r>
              <a:rPr sz="1800" spc="-484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these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types</a:t>
            </a:r>
            <a:r>
              <a:rPr sz="1800" spc="2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are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sparingly</a:t>
            </a:r>
            <a:r>
              <a:rPr sz="1800" spc="1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used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3A3835"/>
                </a:solidFill>
                <a:latin typeface="Arial MT"/>
                <a:cs typeface="Arial MT"/>
              </a:rPr>
              <a:t>with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exception</a:t>
            </a:r>
            <a:r>
              <a:rPr sz="1800" spc="3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A3835"/>
                </a:solidFill>
                <a:latin typeface="Arial MT"/>
                <a:cs typeface="Arial MT"/>
              </a:rPr>
              <a:t>of</a:t>
            </a:r>
            <a:r>
              <a:rPr sz="1800" spc="-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an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automatic</a:t>
            </a:r>
            <a:r>
              <a:rPr sz="1800" spc="5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attendant</a:t>
            </a:r>
            <a:r>
              <a:rPr sz="1800" spc="10" dirty="0">
                <a:solidFill>
                  <a:srgbClr val="3A3835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A3835"/>
                </a:solidFill>
                <a:latin typeface="Arial MT"/>
                <a:cs typeface="Arial MT"/>
              </a:rPr>
              <a:t>operation.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484631"/>
            <a:ext cx="11689080" cy="56525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604" y="638555"/>
            <a:ext cx="11204448" cy="549859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027" y="804672"/>
            <a:ext cx="11743944" cy="501395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" y="656844"/>
            <a:ext cx="11721084" cy="5618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813" y="1143127"/>
            <a:ext cx="579374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Revolution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elevator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technology</a:t>
            </a:r>
            <a:r>
              <a:rPr sz="1800" spc="3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began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with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invention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of </a:t>
            </a:r>
            <a:r>
              <a:rPr sz="1800" spc="-39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hydraulic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electricity.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marR="116205">
              <a:lnSpc>
                <a:spcPct val="100000"/>
              </a:lnSpc>
            </a:pP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Motor technology</a:t>
            </a:r>
            <a:r>
              <a:rPr sz="1800" spc="3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control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methods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evolved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rapidly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and 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electricity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quickly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became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the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accepted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source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of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02429"/>
                </a:solidFill>
                <a:latin typeface="Calibri"/>
                <a:cs typeface="Calibri"/>
              </a:rPr>
              <a:t>power.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safety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and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speed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these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were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significantly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enhanced.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marR="266700">
              <a:lnSpc>
                <a:spcPct val="100000"/>
              </a:lnSpc>
            </a:pP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02429"/>
                </a:solidFill>
                <a:latin typeface="Calibri"/>
                <a:cs typeface="Calibri"/>
              </a:rPr>
              <a:t>first</a:t>
            </a:r>
            <a:r>
              <a:rPr sz="1800" b="1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02429"/>
                </a:solidFill>
                <a:latin typeface="Calibri"/>
                <a:cs typeface="Calibri"/>
              </a:rPr>
              <a:t>electric</a:t>
            </a:r>
            <a:r>
              <a:rPr sz="1800" b="1" spc="-15" dirty="0">
                <a:solidFill>
                  <a:srgbClr val="202429"/>
                </a:solidFill>
                <a:latin typeface="Calibri"/>
                <a:cs typeface="Calibri"/>
              </a:rPr>
              <a:t> elevator</a:t>
            </a:r>
            <a:r>
              <a:rPr sz="1800" b="1" spc="-2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was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built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by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the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German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inventor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Wener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202429"/>
                </a:solidFill>
                <a:latin typeface="Calibri"/>
                <a:cs typeface="Calibri"/>
              </a:rPr>
              <a:t>Von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Siemens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in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1880.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In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1889, the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first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commercially</a:t>
            </a:r>
            <a:r>
              <a:rPr sz="1800" spc="2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successful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electric</a:t>
            </a:r>
            <a:r>
              <a:rPr sz="1800" spc="1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elevator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was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installed.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In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1887,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an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electric</a:t>
            </a:r>
            <a:r>
              <a:rPr sz="1800" spc="2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elevator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with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automatic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 doors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that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would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close</a:t>
            </a:r>
            <a:r>
              <a:rPr sz="1800" spc="1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off 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elevator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shaft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was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patented. 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This</a:t>
            </a:r>
            <a:r>
              <a:rPr sz="180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02429"/>
                </a:solidFill>
                <a:latin typeface="Calibri"/>
                <a:cs typeface="Calibri"/>
              </a:rPr>
              <a:t>invention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made </a:t>
            </a:r>
            <a:r>
              <a:rPr sz="1800" spc="-39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02429"/>
                </a:solidFill>
                <a:latin typeface="Calibri"/>
                <a:cs typeface="Calibri"/>
              </a:rPr>
              <a:t>elevators</a:t>
            </a:r>
            <a:r>
              <a:rPr sz="1800" spc="-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202429"/>
                </a:solidFill>
                <a:latin typeface="Calibri"/>
                <a:cs typeface="Calibri"/>
              </a:rPr>
              <a:t>safer.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1652" y="0"/>
            <a:ext cx="4626863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8846" y="0"/>
            <a:ext cx="3632111" cy="67574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497" y="145745"/>
            <a:ext cx="11498580" cy="661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algn="just">
              <a:lnSpc>
                <a:spcPct val="100000"/>
              </a:lnSpc>
              <a:spcBef>
                <a:spcPts val="100"/>
              </a:spcBef>
            </a:pPr>
            <a:r>
              <a:rPr sz="1800" b="1" spc="6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Gen</a:t>
            </a:r>
            <a:r>
              <a:rPr sz="1800" b="1" spc="5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e</a:t>
            </a:r>
            <a:r>
              <a:rPr sz="1800" b="1" spc="-7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ral</a:t>
            </a:r>
            <a:r>
              <a:rPr sz="1800" b="1" spc="-4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Ter</a:t>
            </a:r>
            <a:r>
              <a:rPr sz="1800" b="1" spc="-19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m</a:t>
            </a:r>
            <a:r>
              <a:rPr sz="1800" b="1" spc="-13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</a:t>
            </a:r>
            <a:r>
              <a:rPr sz="1800" b="1" spc="-5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Rela</a:t>
            </a:r>
            <a:r>
              <a:rPr sz="1800" b="1" spc="-7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t</a:t>
            </a:r>
            <a:r>
              <a:rPr sz="1800" b="1" spc="-4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ing</a:t>
            </a:r>
            <a:r>
              <a:rPr sz="1800" b="1" spc="-2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to</a:t>
            </a:r>
            <a:r>
              <a:rPr sz="1800" b="1" spc="-4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17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Lifts</a:t>
            </a:r>
            <a:endParaRPr sz="1800" dirty="0">
              <a:solidFill>
                <a:schemeClr val="accent2">
                  <a:lumMod val="50000"/>
                </a:schemeClr>
              </a:solidFill>
              <a:latin typeface="Tahoma"/>
              <a:cs typeface="Tahoma"/>
            </a:endParaRPr>
          </a:p>
          <a:p>
            <a:pPr marL="114300" marR="523875" algn="just">
              <a:lnSpc>
                <a:spcPct val="100000"/>
              </a:lnSpc>
              <a:spcBef>
                <a:spcPts val="5"/>
              </a:spcBef>
            </a:pPr>
            <a:r>
              <a:rPr sz="1800" b="1" spc="-285" dirty="0">
                <a:latin typeface="Tahoma"/>
                <a:cs typeface="Tahoma"/>
              </a:rPr>
              <a:t>LIFT</a:t>
            </a:r>
            <a:r>
              <a:rPr sz="1800" b="1" spc="-45" dirty="0">
                <a:latin typeface="Tahoma"/>
                <a:cs typeface="Tahoma"/>
              </a:rPr>
              <a:t> </a:t>
            </a:r>
            <a:r>
              <a:rPr sz="1800" b="1" spc="-55" dirty="0">
                <a:latin typeface="Tahoma"/>
                <a:cs typeface="Tahoma"/>
              </a:rPr>
              <a:t>(elevator)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Lift</a:t>
            </a:r>
            <a:r>
              <a:rPr sz="1800" spc="365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An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appliance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designed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transport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persons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materials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between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two</a:t>
            </a:r>
            <a:r>
              <a:rPr sz="1800" spc="-75" dirty="0">
                <a:latin typeface="Verdana"/>
                <a:cs typeface="Verdana"/>
              </a:rPr>
              <a:t> 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more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levels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vertical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substantially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vertical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direction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by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means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guided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car.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word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‘elevator’is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synonymously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used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for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‘lift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Verdana"/>
              <a:cs typeface="Verdana"/>
            </a:endParaRPr>
          </a:p>
          <a:p>
            <a:pPr marL="114300" marR="106680">
              <a:lnSpc>
                <a:spcPct val="100000"/>
              </a:lnSpc>
            </a:pPr>
            <a:r>
              <a:rPr sz="1800" b="1" spc="-45" dirty="0">
                <a:latin typeface="Tahoma"/>
                <a:cs typeface="Tahoma"/>
              </a:rPr>
              <a:t>Dumb </a:t>
            </a:r>
            <a:r>
              <a:rPr sz="1800" b="1" spc="-95" dirty="0">
                <a:latin typeface="Tahoma"/>
                <a:cs typeface="Tahoma"/>
              </a:rPr>
              <a:t>Waiter </a:t>
            </a:r>
            <a:r>
              <a:rPr sz="1800" spc="-320" dirty="0">
                <a:latin typeface="Verdana"/>
                <a:cs typeface="Verdana"/>
              </a:rPr>
              <a:t>: </a:t>
            </a:r>
            <a:r>
              <a:rPr sz="1800" spc="100" dirty="0">
                <a:latin typeface="Verdana"/>
                <a:cs typeface="Verdana"/>
              </a:rPr>
              <a:t>A </a:t>
            </a:r>
            <a:r>
              <a:rPr sz="1800" spc="-105" dirty="0">
                <a:latin typeface="Verdana"/>
                <a:cs typeface="Verdana"/>
              </a:rPr>
              <a:t>lift </a:t>
            </a:r>
            <a:r>
              <a:rPr sz="1800" spc="-75" dirty="0">
                <a:latin typeface="Verdana"/>
                <a:cs typeface="Verdana"/>
              </a:rPr>
              <a:t>with </a:t>
            </a:r>
            <a:r>
              <a:rPr sz="1800" spc="145" dirty="0">
                <a:latin typeface="Verdana"/>
                <a:cs typeface="Verdana"/>
              </a:rPr>
              <a:t>a </a:t>
            </a:r>
            <a:r>
              <a:rPr sz="1800" spc="45" dirty="0">
                <a:latin typeface="Verdana"/>
                <a:cs typeface="Verdana"/>
              </a:rPr>
              <a:t>car </a:t>
            </a:r>
            <a:r>
              <a:rPr sz="1800" dirty="0">
                <a:latin typeface="Verdana"/>
                <a:cs typeface="Verdana"/>
              </a:rPr>
              <a:t>which </a:t>
            </a:r>
            <a:r>
              <a:rPr sz="1800" spc="-40" dirty="0">
                <a:latin typeface="Verdana"/>
                <a:cs typeface="Verdana"/>
              </a:rPr>
              <a:t>moves </a:t>
            </a:r>
            <a:r>
              <a:rPr sz="1800" spc="-80" dirty="0">
                <a:latin typeface="Verdana"/>
                <a:cs typeface="Verdana"/>
              </a:rPr>
              <a:t>in </a:t>
            </a:r>
            <a:r>
              <a:rPr sz="1800" spc="-20" dirty="0">
                <a:latin typeface="Verdana"/>
                <a:cs typeface="Verdana"/>
              </a:rPr>
              <a:t>guides </a:t>
            </a:r>
            <a:r>
              <a:rPr sz="1800" spc="-75" dirty="0">
                <a:latin typeface="Verdana"/>
                <a:cs typeface="Verdana"/>
              </a:rPr>
              <a:t>in </a:t>
            </a:r>
            <a:r>
              <a:rPr sz="1800" spc="145" dirty="0">
                <a:latin typeface="Verdana"/>
                <a:cs typeface="Verdana"/>
              </a:rPr>
              <a:t>a </a:t>
            </a:r>
            <a:r>
              <a:rPr sz="1800" spc="-25" dirty="0">
                <a:latin typeface="Verdana"/>
                <a:cs typeface="Verdana"/>
              </a:rPr>
              <a:t>vertical </a:t>
            </a:r>
            <a:r>
              <a:rPr sz="1800" spc="-45" dirty="0">
                <a:latin typeface="Verdana"/>
                <a:cs typeface="Verdana"/>
              </a:rPr>
              <a:t>direction; </a:t>
            </a:r>
            <a:r>
              <a:rPr sz="1800" spc="-50" dirty="0">
                <a:latin typeface="Verdana"/>
                <a:cs typeface="Verdana"/>
              </a:rPr>
              <a:t>has </a:t>
            </a:r>
            <a:r>
              <a:rPr sz="1800" spc="145" dirty="0">
                <a:latin typeface="Verdana"/>
                <a:cs typeface="Verdana"/>
              </a:rPr>
              <a:t>a </a:t>
            </a:r>
            <a:r>
              <a:rPr sz="1800" spc="-20" dirty="0">
                <a:latin typeface="Verdana"/>
                <a:cs typeface="Verdana"/>
              </a:rPr>
              <a:t>net </a:t>
            </a:r>
            <a:r>
              <a:rPr sz="1800" spc="-55" dirty="0">
                <a:latin typeface="Verdana"/>
                <a:cs typeface="Verdana"/>
              </a:rPr>
              <a:t>floor </a:t>
            </a:r>
            <a:r>
              <a:rPr sz="1800" spc="35" dirty="0">
                <a:latin typeface="Verdana"/>
                <a:cs typeface="Verdana"/>
              </a:rPr>
              <a:t>area </a:t>
            </a:r>
            <a:r>
              <a:rPr sz="1800" spc="-25" dirty="0">
                <a:latin typeface="Verdana"/>
                <a:cs typeface="Verdana"/>
              </a:rPr>
              <a:t>not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exceeding </a:t>
            </a:r>
            <a:r>
              <a:rPr sz="1800" spc="-150" dirty="0">
                <a:latin typeface="Verdana"/>
                <a:cs typeface="Verdana"/>
              </a:rPr>
              <a:t>1 </a:t>
            </a:r>
            <a:r>
              <a:rPr sz="1800" spc="-105" dirty="0">
                <a:latin typeface="Verdana"/>
                <a:cs typeface="Verdana"/>
              </a:rPr>
              <a:t>m</a:t>
            </a:r>
            <a:r>
              <a:rPr sz="1800" spc="-157" baseline="25462" dirty="0">
                <a:latin typeface="Verdana"/>
                <a:cs typeface="Verdana"/>
              </a:rPr>
              <a:t>2</a:t>
            </a:r>
            <a:r>
              <a:rPr sz="1800" spc="-105" dirty="0">
                <a:latin typeface="Verdana"/>
                <a:cs typeface="Verdana"/>
              </a:rPr>
              <a:t>. </a:t>
            </a:r>
            <a:r>
              <a:rPr sz="1800" spc="25" dirty="0">
                <a:latin typeface="Verdana"/>
                <a:cs typeface="Verdana"/>
              </a:rPr>
              <a:t>dumb </a:t>
            </a:r>
            <a:r>
              <a:rPr sz="1800" spc="-40" dirty="0">
                <a:latin typeface="Verdana"/>
                <a:cs typeface="Verdana"/>
              </a:rPr>
              <a:t>waiter </a:t>
            </a:r>
            <a:r>
              <a:rPr sz="1800" spc="-30" dirty="0">
                <a:latin typeface="Verdana"/>
                <a:cs typeface="Verdana"/>
              </a:rPr>
              <a:t>total </a:t>
            </a:r>
            <a:r>
              <a:rPr sz="1800" spc="-55" dirty="0">
                <a:latin typeface="Verdana"/>
                <a:cs typeface="Verdana"/>
              </a:rPr>
              <a:t>inside </a:t>
            </a:r>
            <a:r>
              <a:rPr sz="1800" spc="-25" dirty="0">
                <a:latin typeface="Verdana"/>
                <a:cs typeface="Verdana"/>
              </a:rPr>
              <a:t>height </a:t>
            </a:r>
            <a:r>
              <a:rPr sz="1800" spc="10" dirty="0">
                <a:latin typeface="Verdana"/>
                <a:cs typeface="Verdana"/>
              </a:rPr>
              <a:t>of </a:t>
            </a:r>
            <a:r>
              <a:rPr sz="1800" spc="-160" dirty="0">
                <a:latin typeface="Verdana"/>
                <a:cs typeface="Verdana"/>
              </a:rPr>
              <a:t>1.2 </a:t>
            </a:r>
            <a:r>
              <a:rPr sz="1800" spc="-110" dirty="0">
                <a:latin typeface="Verdana"/>
                <a:cs typeface="Verdana"/>
              </a:rPr>
              <a:t>m, </a:t>
            </a:r>
            <a:r>
              <a:rPr sz="1800" spc="-35" dirty="0">
                <a:latin typeface="Verdana"/>
                <a:cs typeface="Verdana"/>
              </a:rPr>
              <a:t>whether </a:t>
            </a:r>
            <a:r>
              <a:rPr sz="1800" spc="-70" dirty="0">
                <a:latin typeface="Verdana"/>
                <a:cs typeface="Verdana"/>
              </a:rPr>
              <a:t>or </a:t>
            </a:r>
            <a:r>
              <a:rPr sz="1800" spc="-25" dirty="0">
                <a:latin typeface="Verdana"/>
                <a:cs typeface="Verdana"/>
              </a:rPr>
              <a:t>not </a:t>
            </a:r>
            <a:r>
              <a:rPr sz="1800" spc="10" dirty="0">
                <a:latin typeface="Verdana"/>
                <a:cs typeface="Verdana"/>
              </a:rPr>
              <a:t>provided </a:t>
            </a:r>
            <a:r>
              <a:rPr sz="1800" spc="-70" dirty="0">
                <a:latin typeface="Verdana"/>
                <a:cs typeface="Verdana"/>
              </a:rPr>
              <a:t>with </a:t>
            </a:r>
            <a:r>
              <a:rPr sz="1800" spc="-40" dirty="0">
                <a:latin typeface="Verdana"/>
                <a:cs typeface="Verdana"/>
              </a:rPr>
              <a:t>fixed </a:t>
            </a:r>
            <a:r>
              <a:rPr sz="1800" spc="-70" dirty="0">
                <a:latin typeface="Verdana"/>
                <a:cs typeface="Verdana"/>
              </a:rPr>
              <a:t>or 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removable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shelves;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has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capacity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not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exceeding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250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kg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is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exclusively</a:t>
            </a:r>
            <a:r>
              <a:rPr sz="1800" spc="-17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used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for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carrying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materials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shall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not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carry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any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person.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b="1" spc="-190" dirty="0">
                <a:latin typeface="Tahoma"/>
                <a:cs typeface="Tahoma"/>
              </a:rPr>
              <a:t>Lift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70" dirty="0">
                <a:latin typeface="Tahoma"/>
                <a:cs typeface="Tahoma"/>
              </a:rPr>
              <a:t>Pit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space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well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below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level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lowest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landing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served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sz="1800" b="1" spc="-190" dirty="0">
                <a:latin typeface="Tahoma"/>
                <a:cs typeface="Tahoma"/>
              </a:rPr>
              <a:t>Lift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40" dirty="0">
                <a:latin typeface="Tahoma"/>
                <a:cs typeface="Tahoma"/>
              </a:rPr>
              <a:t>Landing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That’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portion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building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structure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used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for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discharge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passengers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goods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both</a:t>
            </a:r>
            <a:endParaRPr sz="1800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-55" dirty="0">
                <a:latin typeface="Verdana"/>
                <a:cs typeface="Verdana"/>
              </a:rPr>
              <a:t>n</a:t>
            </a:r>
            <a:r>
              <a:rPr sz="1800" spc="-114" dirty="0">
                <a:latin typeface="Verdana"/>
                <a:cs typeface="Verdana"/>
              </a:rPr>
              <a:t>t</a:t>
            </a:r>
            <a:r>
              <a:rPr sz="1800" spc="85" dirty="0">
                <a:latin typeface="Verdana"/>
                <a:cs typeface="Verdana"/>
              </a:rPr>
              <a:t>o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fr</a:t>
            </a:r>
            <a:r>
              <a:rPr sz="1800" spc="-105" dirty="0">
                <a:latin typeface="Verdana"/>
                <a:cs typeface="Verdana"/>
              </a:rPr>
              <a:t>o</a:t>
            </a:r>
            <a:r>
              <a:rPr sz="1800" spc="-65" dirty="0">
                <a:latin typeface="Verdana"/>
                <a:cs typeface="Verdana"/>
              </a:rPr>
              <a:t>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l</a:t>
            </a: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-85" dirty="0">
                <a:latin typeface="Verdana"/>
                <a:cs typeface="Verdana"/>
              </a:rPr>
              <a:t>ft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170" dirty="0">
                <a:latin typeface="Verdana"/>
                <a:cs typeface="Verdana"/>
              </a:rPr>
              <a:t>c</a:t>
            </a:r>
            <a:r>
              <a:rPr sz="1800" spc="190" dirty="0">
                <a:latin typeface="Verdana"/>
                <a:cs typeface="Verdana"/>
              </a:rPr>
              <a:t>a</a:t>
            </a:r>
            <a:r>
              <a:rPr sz="1800" spc="-195" dirty="0">
                <a:latin typeface="Verdana"/>
                <a:cs typeface="Verdana"/>
              </a:rPr>
              <a:t>r.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Verdana"/>
              <a:cs typeface="Verdana"/>
            </a:endParaRPr>
          </a:p>
          <a:p>
            <a:pPr marL="114300" marR="64135">
              <a:lnSpc>
                <a:spcPct val="100000"/>
              </a:lnSpc>
            </a:pPr>
            <a:r>
              <a:rPr sz="1800" b="1" spc="-50" dirty="0">
                <a:latin typeface="Tahoma"/>
                <a:cs typeface="Tahoma"/>
              </a:rPr>
              <a:t>Rated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10" dirty="0">
                <a:latin typeface="Tahoma"/>
                <a:cs typeface="Tahoma"/>
              </a:rPr>
              <a:t>Load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70" dirty="0">
                <a:latin typeface="Tahoma"/>
                <a:cs typeface="Tahoma"/>
              </a:rPr>
              <a:t>(Lift)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maximum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50" dirty="0">
                <a:latin typeface="Verdana"/>
                <a:cs typeface="Verdana"/>
              </a:rPr>
              <a:t>load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for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which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car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is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designed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installed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carry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safely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at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its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rated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speed.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14300" marR="835025">
              <a:lnSpc>
                <a:spcPct val="100000"/>
              </a:lnSpc>
            </a:pPr>
            <a:r>
              <a:rPr sz="1800" b="1" spc="-50" dirty="0">
                <a:latin typeface="Tahoma"/>
                <a:cs typeface="Tahoma"/>
              </a:rPr>
              <a:t>Rated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10" dirty="0">
                <a:latin typeface="Tahoma"/>
                <a:cs typeface="Tahoma"/>
              </a:rPr>
              <a:t>Speed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170" dirty="0">
                <a:latin typeface="Tahoma"/>
                <a:cs typeface="Tahoma"/>
              </a:rPr>
              <a:t>(Lift)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mean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maximum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speed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attained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by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car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upward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downward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direction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with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rated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50" dirty="0">
                <a:latin typeface="Verdana"/>
                <a:cs typeface="Verdana"/>
              </a:rPr>
              <a:t>load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car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14300" marR="92710">
              <a:lnSpc>
                <a:spcPct val="100000"/>
              </a:lnSpc>
              <a:tabLst>
                <a:tab pos="2041525" algn="l"/>
              </a:tabLst>
            </a:pPr>
            <a:r>
              <a:rPr sz="1800" b="1" spc="-165" dirty="0">
                <a:latin typeface="Tahoma"/>
                <a:cs typeface="Tahoma"/>
              </a:rPr>
              <a:t>MRL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190" dirty="0">
                <a:latin typeface="Tahoma"/>
                <a:cs typeface="Tahoma"/>
              </a:rPr>
              <a:t>Lift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MRL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Lift	</a:t>
            </a:r>
            <a:r>
              <a:rPr sz="1800" spc="-215" dirty="0">
                <a:latin typeface="Verdana"/>
                <a:cs typeface="Verdana"/>
              </a:rPr>
              <a:t>It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do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not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have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fixed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machine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room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on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top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hoistway,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instead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traction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hoisting </a:t>
            </a:r>
            <a:r>
              <a:rPr sz="1800" spc="25" dirty="0">
                <a:latin typeface="Verdana"/>
                <a:cs typeface="Verdana"/>
              </a:rPr>
              <a:t>machine </a:t>
            </a:r>
            <a:r>
              <a:rPr sz="1800" spc="-180" dirty="0">
                <a:latin typeface="Verdana"/>
                <a:cs typeface="Verdana"/>
              </a:rPr>
              <a:t>is </a:t>
            </a:r>
            <a:r>
              <a:rPr sz="1800" spc="-50" dirty="0">
                <a:latin typeface="Verdana"/>
                <a:cs typeface="Verdana"/>
              </a:rPr>
              <a:t>installed </a:t>
            </a:r>
            <a:r>
              <a:rPr sz="1800" spc="-60" dirty="0">
                <a:latin typeface="Verdana"/>
                <a:cs typeface="Verdana"/>
              </a:rPr>
              <a:t>either </a:t>
            </a:r>
            <a:r>
              <a:rPr sz="1800" spc="20" dirty="0">
                <a:latin typeface="Verdana"/>
                <a:cs typeface="Verdana"/>
              </a:rPr>
              <a:t>on </a:t>
            </a:r>
            <a:r>
              <a:rPr sz="1800" spc="-25" dirty="0">
                <a:latin typeface="Verdana"/>
                <a:cs typeface="Verdana"/>
              </a:rPr>
              <a:t>the </a:t>
            </a:r>
            <a:r>
              <a:rPr sz="1800" spc="25" dirty="0">
                <a:latin typeface="Verdana"/>
                <a:cs typeface="Verdana"/>
              </a:rPr>
              <a:t>top </a:t>
            </a:r>
            <a:r>
              <a:rPr sz="1800" spc="-40" dirty="0">
                <a:latin typeface="Verdana"/>
                <a:cs typeface="Verdana"/>
              </a:rPr>
              <a:t>side </a:t>
            </a:r>
            <a:r>
              <a:rPr sz="1800" spc="-35" dirty="0">
                <a:latin typeface="Verdana"/>
                <a:cs typeface="Verdana"/>
              </a:rPr>
              <a:t>wall </a:t>
            </a:r>
            <a:r>
              <a:rPr sz="1800" spc="5" dirty="0">
                <a:latin typeface="Verdana"/>
                <a:cs typeface="Verdana"/>
              </a:rPr>
              <a:t>of </a:t>
            </a:r>
            <a:r>
              <a:rPr sz="1800" spc="-25" dirty="0">
                <a:latin typeface="Verdana"/>
                <a:cs typeface="Verdana"/>
              </a:rPr>
              <a:t>the </a:t>
            </a:r>
            <a:r>
              <a:rPr sz="1800" spc="-55" dirty="0">
                <a:latin typeface="Verdana"/>
                <a:cs typeface="Verdana"/>
              </a:rPr>
              <a:t>hoistway </a:t>
            </a:r>
            <a:r>
              <a:rPr sz="1800" spc="-75" dirty="0">
                <a:latin typeface="Verdana"/>
                <a:cs typeface="Verdana"/>
              </a:rPr>
              <a:t>or </a:t>
            </a:r>
            <a:r>
              <a:rPr sz="1800" spc="20" dirty="0">
                <a:latin typeface="Verdana"/>
                <a:cs typeface="Verdana"/>
              </a:rPr>
              <a:t>on </a:t>
            </a:r>
            <a:r>
              <a:rPr sz="1800" spc="-25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bottom </a:t>
            </a:r>
            <a:r>
              <a:rPr sz="1800" spc="5" dirty="0">
                <a:latin typeface="Verdana"/>
                <a:cs typeface="Verdana"/>
              </a:rPr>
              <a:t>of </a:t>
            </a:r>
            <a:r>
              <a:rPr sz="1800" spc="-25" dirty="0">
                <a:latin typeface="Verdana"/>
                <a:cs typeface="Verdana"/>
              </a:rPr>
              <a:t>the 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hoistway.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276" y="433578"/>
            <a:ext cx="11048365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383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latin typeface="Tahoma"/>
                <a:cs typeface="Tahoma"/>
              </a:rPr>
              <a:t>Intended</a:t>
            </a:r>
            <a:r>
              <a:rPr sz="1800" b="1" spc="-45" dirty="0">
                <a:latin typeface="Tahoma"/>
                <a:cs typeface="Tahoma"/>
              </a:rPr>
              <a:t> use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75" dirty="0">
                <a:latin typeface="Tahoma"/>
                <a:cs typeface="Tahoma"/>
              </a:rPr>
              <a:t>of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55" dirty="0">
                <a:latin typeface="Tahoma"/>
                <a:cs typeface="Tahoma"/>
              </a:rPr>
              <a:t>lift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number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lifts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their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capacities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(that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is,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50" dirty="0">
                <a:latin typeface="Verdana"/>
                <a:cs typeface="Verdana"/>
              </a:rPr>
              <a:t>load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speed)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required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for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given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building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shall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suitably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decided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meet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intended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requirement.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2700" marR="523875">
              <a:lnSpc>
                <a:spcPct val="100000"/>
              </a:lnSpc>
            </a:pPr>
            <a:r>
              <a:rPr sz="1800" b="1" spc="-85" dirty="0">
                <a:latin typeface="Tahoma"/>
                <a:cs typeface="Tahoma"/>
              </a:rPr>
              <a:t>System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5" dirty="0">
                <a:latin typeface="Tahoma"/>
                <a:cs typeface="Tahoma"/>
              </a:rPr>
              <a:t>performance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0" dirty="0">
                <a:latin typeface="Verdana"/>
                <a:cs typeface="Verdana"/>
              </a:rPr>
              <a:t> System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performance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criteria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shall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35" dirty="0">
                <a:latin typeface="Verdana"/>
                <a:cs typeface="Verdana"/>
              </a:rPr>
              <a:t>based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on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building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type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b="1" spc="-65" dirty="0">
                <a:latin typeface="Tahoma"/>
                <a:cs typeface="Tahoma"/>
              </a:rPr>
              <a:t>(residential, </a:t>
            </a:r>
            <a:r>
              <a:rPr sz="1800" b="1" spc="-509" dirty="0">
                <a:latin typeface="Tahoma"/>
                <a:cs typeface="Tahoma"/>
              </a:rPr>
              <a:t> </a:t>
            </a:r>
            <a:r>
              <a:rPr sz="1800" b="1" spc="5" dirty="0">
                <a:latin typeface="Tahoma"/>
                <a:cs typeface="Tahoma"/>
              </a:rPr>
              <a:t>commercial,</a:t>
            </a:r>
            <a:r>
              <a:rPr sz="1800" b="1" spc="-45" dirty="0">
                <a:latin typeface="Tahoma"/>
                <a:cs typeface="Tahoma"/>
              </a:rPr>
              <a:t> </a:t>
            </a:r>
            <a:r>
              <a:rPr sz="1800" b="1" spc="-60" dirty="0">
                <a:latin typeface="Tahoma"/>
                <a:cs typeface="Tahoma"/>
              </a:rPr>
              <a:t>hotel,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60" dirty="0">
                <a:latin typeface="Tahoma"/>
                <a:cs typeface="Tahoma"/>
              </a:rPr>
              <a:t>hospital,</a:t>
            </a:r>
            <a:r>
              <a:rPr sz="1800" b="1" spc="-20" dirty="0">
                <a:latin typeface="Tahoma"/>
                <a:cs typeface="Tahoma"/>
              </a:rPr>
              <a:t> etc)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25" dirty="0">
                <a:latin typeface="Tahoma"/>
                <a:cs typeface="Tahoma"/>
              </a:rPr>
              <a:t>Accessibility</a:t>
            </a:r>
            <a:r>
              <a:rPr sz="1800" b="1" spc="-5" dirty="0">
                <a:latin typeface="Tahoma"/>
                <a:cs typeface="Tahoma"/>
              </a:rPr>
              <a:t> </a:t>
            </a:r>
            <a:r>
              <a:rPr sz="1800" b="1" spc="-65" dirty="0">
                <a:latin typeface="Tahoma"/>
                <a:cs typeface="Tahoma"/>
              </a:rPr>
              <a:t>requirements</a:t>
            </a:r>
            <a:r>
              <a:rPr sz="1800" b="1" spc="-5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All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lifts </a:t>
            </a:r>
            <a:r>
              <a:rPr sz="1800" spc="-50" dirty="0">
                <a:latin typeface="Verdana"/>
                <a:cs typeface="Verdana"/>
              </a:rPr>
              <a:t>installed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for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public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use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shall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meet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accessibility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requirements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accordance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with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13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Part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3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‘Development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Control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Rules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General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Building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Requirements’of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NBC-2016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2700" marR="560070">
              <a:lnSpc>
                <a:spcPct val="100000"/>
              </a:lnSpc>
            </a:pPr>
            <a:r>
              <a:rPr sz="1800" b="1" spc="-70" dirty="0">
                <a:latin typeface="Tahoma"/>
                <a:cs typeface="Tahoma"/>
              </a:rPr>
              <a:t>Environmental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45" dirty="0">
                <a:latin typeface="Tahoma"/>
                <a:cs typeface="Tahoma"/>
              </a:rPr>
              <a:t>conditions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Lifts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directly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exposed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atmospheric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conditions,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that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is,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weather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(for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example, </a:t>
            </a:r>
            <a:r>
              <a:rPr sz="1800" spc="-50" dirty="0">
                <a:latin typeface="Verdana"/>
                <a:cs typeface="Verdana"/>
              </a:rPr>
              <a:t>those </a:t>
            </a:r>
            <a:r>
              <a:rPr sz="1800" dirty="0">
                <a:latin typeface="Verdana"/>
                <a:cs typeface="Verdana"/>
              </a:rPr>
              <a:t>meant </a:t>
            </a:r>
            <a:r>
              <a:rPr sz="1800" spc="-70" dirty="0">
                <a:latin typeface="Verdana"/>
                <a:cs typeface="Verdana"/>
              </a:rPr>
              <a:t>for </a:t>
            </a:r>
            <a:r>
              <a:rPr sz="1800" spc="-55" dirty="0">
                <a:latin typeface="Verdana"/>
                <a:cs typeface="Verdana"/>
              </a:rPr>
              <a:t>external </a:t>
            </a:r>
            <a:r>
              <a:rPr sz="1800" spc="-25" dirty="0">
                <a:latin typeface="Verdana"/>
                <a:cs typeface="Verdana"/>
              </a:rPr>
              <a:t>applications), </a:t>
            </a:r>
            <a:r>
              <a:rPr sz="1800" spc="-75" dirty="0">
                <a:latin typeface="Verdana"/>
                <a:cs typeface="Verdana"/>
              </a:rPr>
              <a:t>or </a:t>
            </a:r>
            <a:r>
              <a:rPr sz="1800" spc="-5" dirty="0">
                <a:latin typeface="Verdana"/>
                <a:cs typeface="Verdana"/>
              </a:rPr>
              <a:t>any </a:t>
            </a:r>
            <a:r>
              <a:rPr sz="1800" spc="-45" dirty="0">
                <a:latin typeface="Verdana"/>
                <a:cs typeface="Verdana"/>
              </a:rPr>
              <a:t>other </a:t>
            </a:r>
            <a:r>
              <a:rPr sz="1800" spc="-15" dirty="0">
                <a:latin typeface="Verdana"/>
                <a:cs typeface="Verdana"/>
              </a:rPr>
              <a:t>adverse </a:t>
            </a:r>
            <a:r>
              <a:rPr sz="1800" spc="5" dirty="0">
                <a:latin typeface="Verdana"/>
                <a:cs typeface="Verdana"/>
              </a:rPr>
              <a:t>condition </a:t>
            </a:r>
            <a:r>
              <a:rPr sz="1800" spc="-85" dirty="0">
                <a:latin typeface="Verdana"/>
                <a:cs typeface="Verdana"/>
              </a:rPr>
              <a:t>shall </a:t>
            </a:r>
            <a:r>
              <a:rPr sz="1800" spc="95" dirty="0">
                <a:latin typeface="Verdana"/>
                <a:cs typeface="Verdana"/>
              </a:rPr>
              <a:t>be 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appropriately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designed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protected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for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that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particular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condition.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4760" y="696595"/>
            <a:ext cx="1017143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Considerations</a:t>
            </a:r>
            <a:r>
              <a:rPr sz="1800" b="1" spc="-5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for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Selection </a:t>
            </a:r>
            <a:r>
              <a:rPr sz="1800" b="1" spc="-7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of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18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Lifts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Tahoma"/>
              <a:cs typeface="Tahoma"/>
            </a:endParaRPr>
          </a:p>
          <a:p>
            <a:pPr marL="12700" marR="935355">
              <a:lnSpc>
                <a:spcPct val="100000"/>
              </a:lnSpc>
            </a:pPr>
            <a:r>
              <a:rPr sz="1800" b="1" spc="-50" dirty="0">
                <a:latin typeface="Tahoma"/>
                <a:cs typeface="Tahoma"/>
              </a:rPr>
              <a:t>Type </a:t>
            </a:r>
            <a:r>
              <a:rPr sz="1800" b="1" spc="-75" dirty="0">
                <a:latin typeface="Tahoma"/>
                <a:cs typeface="Tahoma"/>
              </a:rPr>
              <a:t>of </a:t>
            </a:r>
            <a:r>
              <a:rPr sz="1800" b="1" spc="-25" dirty="0">
                <a:latin typeface="Tahoma"/>
                <a:cs typeface="Tahoma"/>
              </a:rPr>
              <a:t>main </a:t>
            </a:r>
            <a:r>
              <a:rPr sz="1800" b="1" spc="-50" dirty="0">
                <a:latin typeface="Tahoma"/>
                <a:cs typeface="Tahoma"/>
              </a:rPr>
              <a:t>drive </a:t>
            </a:r>
            <a:r>
              <a:rPr sz="1800" b="1" spc="-120" dirty="0">
                <a:latin typeface="Tahoma"/>
                <a:cs typeface="Tahoma"/>
              </a:rPr>
              <a:t>for </a:t>
            </a:r>
            <a:r>
              <a:rPr sz="1800" b="1" spc="-155" dirty="0">
                <a:latin typeface="Tahoma"/>
                <a:cs typeface="Tahoma"/>
              </a:rPr>
              <a:t>lift </a:t>
            </a:r>
            <a:r>
              <a:rPr sz="1800" spc="-320" dirty="0">
                <a:latin typeface="Verdana"/>
                <a:cs typeface="Verdana"/>
              </a:rPr>
              <a:t>: </a:t>
            </a:r>
            <a:r>
              <a:rPr sz="1800" spc="-50" dirty="0">
                <a:latin typeface="Verdana"/>
                <a:cs typeface="Verdana"/>
              </a:rPr>
              <a:t>Whether </a:t>
            </a:r>
            <a:r>
              <a:rPr sz="1800" spc="5" dirty="0">
                <a:latin typeface="Verdana"/>
                <a:cs typeface="Verdana"/>
              </a:rPr>
              <a:t>electric </a:t>
            </a:r>
            <a:r>
              <a:rPr sz="1800" spc="-40" dirty="0">
                <a:latin typeface="Verdana"/>
                <a:cs typeface="Verdana"/>
              </a:rPr>
              <a:t>traction, </a:t>
            </a:r>
            <a:r>
              <a:rPr sz="1800" spc="45" dirty="0">
                <a:latin typeface="Verdana"/>
                <a:cs typeface="Verdana"/>
              </a:rPr>
              <a:t>geared </a:t>
            </a:r>
            <a:r>
              <a:rPr sz="1800" spc="-75" dirty="0">
                <a:latin typeface="Verdana"/>
                <a:cs typeface="Verdana"/>
              </a:rPr>
              <a:t>or </a:t>
            </a:r>
            <a:r>
              <a:rPr sz="1800" spc="-55" dirty="0">
                <a:latin typeface="Verdana"/>
                <a:cs typeface="Verdana"/>
              </a:rPr>
              <a:t>gearless </a:t>
            </a:r>
            <a:r>
              <a:rPr sz="1800" spc="-75" dirty="0">
                <a:latin typeface="Verdana"/>
                <a:cs typeface="Verdana"/>
              </a:rPr>
              <a:t>or </a:t>
            </a:r>
            <a:r>
              <a:rPr sz="1800" spc="-25" dirty="0">
                <a:latin typeface="Verdana"/>
                <a:cs typeface="Verdana"/>
              </a:rPr>
              <a:t>hydraulic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40" dirty="0">
                <a:latin typeface="Verdana"/>
                <a:cs typeface="Verdana"/>
              </a:rPr>
              <a:t>depending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on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speed,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stops/travel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height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and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capacity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requirement.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2700" marR="546735" algn="just">
              <a:lnSpc>
                <a:spcPct val="100000"/>
              </a:lnSpc>
            </a:pPr>
            <a:r>
              <a:rPr sz="1800" b="1" spc="-35" dirty="0">
                <a:latin typeface="Tahoma"/>
                <a:cs typeface="Tahoma"/>
              </a:rPr>
              <a:t>Civil</a:t>
            </a:r>
            <a:r>
              <a:rPr sz="1800" b="1" spc="-5" dirty="0">
                <a:latin typeface="Tahoma"/>
                <a:cs typeface="Tahoma"/>
              </a:rPr>
              <a:t> </a:t>
            </a:r>
            <a:r>
              <a:rPr sz="1800" b="1" spc="-35" dirty="0">
                <a:latin typeface="Tahoma"/>
                <a:cs typeface="Tahoma"/>
              </a:rPr>
              <a:t>engineering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65" dirty="0">
                <a:latin typeface="Tahoma"/>
                <a:cs typeface="Tahoma"/>
              </a:rPr>
              <a:t>requirements</a:t>
            </a:r>
            <a:r>
              <a:rPr sz="1800" b="1" spc="-50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Machinery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location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that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is,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machinery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to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located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machine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room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machinery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to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kept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inside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well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thereby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eliminating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conventional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machine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room.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0" dirty="0">
                <a:latin typeface="Tahoma"/>
                <a:cs typeface="Tahoma"/>
              </a:rPr>
              <a:t>Seismic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45" dirty="0">
                <a:latin typeface="Tahoma"/>
                <a:cs typeface="Tahoma"/>
              </a:rPr>
              <a:t>considerations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spc="-320" dirty="0">
                <a:latin typeface="Verdana"/>
                <a:cs typeface="Verdana"/>
              </a:rPr>
              <a:t>: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Whether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is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protected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against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seismic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forces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whether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the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lift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is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95" dirty="0">
                <a:latin typeface="Verdana"/>
                <a:cs typeface="Verdana"/>
              </a:rPr>
              <a:t>be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rescued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to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145" dirty="0">
                <a:latin typeface="Verdana"/>
                <a:cs typeface="Verdana"/>
              </a:rPr>
              <a:t>a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landing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on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20" dirty="0">
                <a:latin typeface="Verdana"/>
                <a:cs typeface="Verdana"/>
              </a:rPr>
              <a:t>detection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earthquake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or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both.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627379"/>
            <a:ext cx="514159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Types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9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o</a:t>
            </a:r>
            <a:r>
              <a:rPr sz="1800" b="1" spc="-55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f</a:t>
            </a:r>
            <a:r>
              <a:rPr sz="1800" b="1" spc="-4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800" b="1" spc="-190" dirty="0">
                <a:solidFill>
                  <a:schemeClr val="accent2">
                    <a:lumMod val="75000"/>
                  </a:schemeClr>
                </a:solidFill>
                <a:latin typeface="Tahoma"/>
                <a:cs typeface="Tahoma"/>
              </a:rPr>
              <a:t>Lift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Tahoma"/>
              <a:cs typeface="Tahoma"/>
            </a:endParaRPr>
          </a:p>
          <a:p>
            <a:pPr marL="12700" marR="2894965">
              <a:lnSpc>
                <a:spcPct val="100000"/>
              </a:lnSpc>
              <a:spcBef>
                <a:spcPts val="5"/>
              </a:spcBef>
            </a:pPr>
            <a:r>
              <a:rPr sz="1800" b="1" spc="-160" dirty="0">
                <a:latin typeface="Tahoma"/>
                <a:cs typeface="Tahoma"/>
              </a:rPr>
              <a:t>Two</a:t>
            </a:r>
            <a:r>
              <a:rPr sz="1800" b="1" spc="-40" dirty="0">
                <a:latin typeface="Tahoma"/>
                <a:cs typeface="Tahoma"/>
              </a:rPr>
              <a:t> types </a:t>
            </a:r>
            <a:r>
              <a:rPr sz="1800" b="1" spc="-95" dirty="0">
                <a:latin typeface="Tahoma"/>
                <a:cs typeface="Tahoma"/>
              </a:rPr>
              <a:t>o</a:t>
            </a:r>
            <a:r>
              <a:rPr sz="1800" b="1" spc="-55" dirty="0">
                <a:latin typeface="Tahoma"/>
                <a:cs typeface="Tahoma"/>
              </a:rPr>
              <a:t>f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150" dirty="0">
                <a:latin typeface="Tahoma"/>
                <a:cs typeface="Tahoma"/>
              </a:rPr>
              <a:t>lift  </a:t>
            </a:r>
            <a:r>
              <a:rPr sz="1800" b="1" spc="-75" dirty="0">
                <a:latin typeface="Tahoma"/>
                <a:cs typeface="Tahoma"/>
              </a:rPr>
              <a:t>Traction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60" dirty="0">
                <a:latin typeface="Tahoma"/>
                <a:cs typeface="Tahoma"/>
              </a:rPr>
              <a:t>(Electric)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155" dirty="0">
                <a:latin typeface="Tahoma"/>
                <a:cs typeface="Tahoma"/>
              </a:rPr>
              <a:t>lift</a:t>
            </a:r>
            <a:endParaRPr sz="1800" dirty="0">
              <a:latin typeface="Tahoma"/>
              <a:cs typeface="Tahoma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b="1" spc="-80" dirty="0">
                <a:latin typeface="Tahoma"/>
                <a:cs typeface="Tahoma"/>
              </a:rPr>
              <a:t>Virtually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spc="-100" dirty="0">
                <a:latin typeface="Tahoma"/>
                <a:cs typeface="Tahoma"/>
              </a:rPr>
              <a:t>limitless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95" dirty="0">
                <a:latin typeface="Tahoma"/>
                <a:cs typeface="Tahoma"/>
              </a:rPr>
              <a:t>rise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70" dirty="0">
                <a:latin typeface="Tahoma"/>
                <a:cs typeface="Tahoma"/>
              </a:rPr>
              <a:t>(high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185" dirty="0">
                <a:latin typeface="Tahoma"/>
                <a:cs typeface="Tahoma"/>
              </a:rPr>
              <a:t>&amp;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30" dirty="0">
                <a:latin typeface="Tahoma"/>
                <a:cs typeface="Tahoma"/>
              </a:rPr>
              <a:t>mid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105" dirty="0">
                <a:latin typeface="Tahoma"/>
                <a:cs typeface="Tahoma"/>
              </a:rPr>
              <a:t>rise)</a:t>
            </a:r>
            <a:endParaRPr sz="1800" dirty="0">
              <a:latin typeface="Tahoma"/>
              <a:cs typeface="Tahoma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b="1" spc="-75" dirty="0">
                <a:latin typeface="Tahoma"/>
                <a:cs typeface="Tahoma"/>
              </a:rPr>
              <a:t>High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0" dirty="0">
                <a:latin typeface="Tahoma"/>
                <a:cs typeface="Tahoma"/>
              </a:rPr>
              <a:t>speeds,</a:t>
            </a:r>
            <a:r>
              <a:rPr sz="1800" b="1" spc="-55" dirty="0">
                <a:latin typeface="Tahoma"/>
                <a:cs typeface="Tahoma"/>
              </a:rPr>
              <a:t> </a:t>
            </a:r>
            <a:r>
              <a:rPr sz="1800" b="1" spc="-80" dirty="0">
                <a:latin typeface="Tahoma"/>
                <a:cs typeface="Tahoma"/>
              </a:rPr>
              <a:t>but</a:t>
            </a:r>
            <a:r>
              <a:rPr sz="1800" b="1" spc="-50" dirty="0">
                <a:latin typeface="Tahoma"/>
                <a:cs typeface="Tahoma"/>
              </a:rPr>
              <a:t> </a:t>
            </a:r>
            <a:r>
              <a:rPr sz="1800" b="1" spc="-55" dirty="0">
                <a:latin typeface="Tahoma"/>
                <a:cs typeface="Tahoma"/>
              </a:rPr>
              <a:t>high</a:t>
            </a:r>
            <a:r>
              <a:rPr sz="1800" b="1" spc="-45" dirty="0">
                <a:latin typeface="Tahoma"/>
                <a:cs typeface="Tahoma"/>
              </a:rPr>
              <a:t> </a:t>
            </a:r>
            <a:r>
              <a:rPr sz="1800" b="1" spc="-75" dirty="0">
                <a:latin typeface="Tahoma"/>
                <a:cs typeface="Tahoma"/>
              </a:rPr>
              <a:t>installation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30" dirty="0">
                <a:latin typeface="Tahoma"/>
                <a:cs typeface="Tahoma"/>
              </a:rPr>
              <a:t>cost</a:t>
            </a:r>
            <a:endParaRPr sz="1800" dirty="0">
              <a:latin typeface="Tahoma"/>
              <a:cs typeface="Tahoma"/>
            </a:endParaRPr>
          </a:p>
          <a:p>
            <a:pPr marL="12700" marR="3027680">
              <a:lnSpc>
                <a:spcPct val="100000"/>
              </a:lnSpc>
            </a:pPr>
            <a:r>
              <a:rPr sz="1800" spc="-360" dirty="0">
                <a:latin typeface="Verdana"/>
                <a:cs typeface="Verdana"/>
              </a:rPr>
              <a:t>T</a:t>
            </a:r>
            <a:r>
              <a:rPr sz="1800" spc="-5" dirty="0">
                <a:latin typeface="Verdana"/>
                <a:cs typeface="Verdana"/>
              </a:rPr>
              <a:t>y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95" dirty="0">
                <a:latin typeface="Verdana"/>
                <a:cs typeface="Verdana"/>
              </a:rPr>
              <a:t>e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5" dirty="0">
                <a:latin typeface="Verdana"/>
                <a:cs typeface="Verdana"/>
              </a:rPr>
              <a:t>T</a:t>
            </a:r>
            <a:r>
              <a:rPr sz="1800" spc="-35" dirty="0">
                <a:latin typeface="Verdana"/>
                <a:cs typeface="Verdana"/>
              </a:rPr>
              <a:t>r</a:t>
            </a:r>
            <a:r>
              <a:rPr sz="1800" spc="-60" dirty="0">
                <a:latin typeface="Verdana"/>
                <a:cs typeface="Verdana"/>
              </a:rPr>
              <a:t>a</a:t>
            </a:r>
            <a:r>
              <a:rPr sz="1800" spc="70" dirty="0">
                <a:latin typeface="Verdana"/>
                <a:cs typeface="Verdana"/>
              </a:rPr>
              <a:t>c</a:t>
            </a:r>
            <a:r>
              <a:rPr sz="1800" spc="35" dirty="0">
                <a:latin typeface="Verdana"/>
                <a:cs typeface="Verdana"/>
              </a:rPr>
              <a:t>t</a:t>
            </a: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20" dirty="0">
                <a:latin typeface="Verdana"/>
                <a:cs typeface="Verdana"/>
              </a:rPr>
              <a:t>on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l</a:t>
            </a: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-85" dirty="0">
                <a:latin typeface="Verdana"/>
                <a:cs typeface="Verdana"/>
              </a:rPr>
              <a:t>ft  </a:t>
            </a:r>
            <a:r>
              <a:rPr sz="1800" b="1" spc="10" dirty="0">
                <a:latin typeface="Tahoma"/>
                <a:cs typeface="Tahoma"/>
              </a:rPr>
              <a:t>1.Geared </a:t>
            </a:r>
            <a:r>
              <a:rPr sz="1800" b="1" spc="-75" dirty="0">
                <a:latin typeface="Tahoma"/>
                <a:cs typeface="Tahoma"/>
              </a:rPr>
              <a:t>Traction </a:t>
            </a:r>
            <a:r>
              <a:rPr sz="1800" b="1" spc="-70" dirty="0">
                <a:latin typeface="Tahoma"/>
                <a:cs typeface="Tahoma"/>
              </a:rPr>
              <a:t> </a:t>
            </a:r>
            <a:r>
              <a:rPr sz="1800" b="1" spc="-140" dirty="0">
                <a:latin typeface="Tahoma"/>
                <a:cs typeface="Tahoma"/>
              </a:rPr>
              <a:t>2</a:t>
            </a:r>
            <a:r>
              <a:rPr sz="1800" b="1" spc="-65" dirty="0">
                <a:latin typeface="Tahoma"/>
                <a:cs typeface="Tahoma"/>
              </a:rPr>
              <a:t>.</a:t>
            </a:r>
            <a:r>
              <a:rPr sz="1800" b="1" spc="-20" dirty="0">
                <a:latin typeface="Tahoma"/>
                <a:cs typeface="Tahoma"/>
              </a:rPr>
              <a:t>Gearless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75" dirty="0">
                <a:latin typeface="Tahoma"/>
                <a:cs typeface="Tahoma"/>
              </a:rPr>
              <a:t>Traction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spc="-35" dirty="0">
                <a:latin typeface="Tahoma"/>
                <a:cs typeface="Tahoma"/>
              </a:rPr>
              <a:t>Hydraulic</a:t>
            </a:r>
            <a:r>
              <a:rPr sz="1800" b="1" spc="-70" dirty="0">
                <a:latin typeface="Tahoma"/>
                <a:cs typeface="Tahoma"/>
              </a:rPr>
              <a:t> </a:t>
            </a:r>
            <a:r>
              <a:rPr sz="1800" b="1" spc="-155" dirty="0">
                <a:latin typeface="Tahoma"/>
                <a:cs typeface="Tahoma"/>
              </a:rPr>
              <a:t>lift</a:t>
            </a:r>
            <a:endParaRPr sz="1800" dirty="0">
              <a:latin typeface="Tahoma"/>
              <a:cs typeface="Tahoma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204" dirty="0">
                <a:latin typeface="Verdana"/>
                <a:cs typeface="Verdana"/>
              </a:rPr>
              <a:t>L</a:t>
            </a:r>
            <a:r>
              <a:rPr sz="1800" spc="-90" dirty="0">
                <a:latin typeface="Verdana"/>
                <a:cs typeface="Verdana"/>
              </a:rPr>
              <a:t>i</a:t>
            </a:r>
            <a:r>
              <a:rPr sz="1800" spc="-155" dirty="0">
                <a:latin typeface="Verdana"/>
                <a:cs typeface="Verdana"/>
              </a:rPr>
              <a:t>m</a:t>
            </a:r>
            <a:r>
              <a:rPr sz="1800" spc="-20" dirty="0">
                <a:latin typeface="Verdana"/>
                <a:cs typeface="Verdana"/>
              </a:rPr>
              <a:t>i</a:t>
            </a:r>
            <a:r>
              <a:rPr sz="1800" spc="-114" dirty="0">
                <a:latin typeface="Verdana"/>
                <a:cs typeface="Verdana"/>
              </a:rPr>
              <a:t>t</a:t>
            </a:r>
            <a:r>
              <a:rPr sz="1800" spc="85" dirty="0">
                <a:latin typeface="Verdana"/>
                <a:cs typeface="Verdana"/>
              </a:rPr>
              <a:t>e</a:t>
            </a:r>
            <a:r>
              <a:rPr sz="1800" spc="110" dirty="0">
                <a:latin typeface="Verdana"/>
                <a:cs typeface="Verdana"/>
              </a:rPr>
              <a:t>d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t</a:t>
            </a:r>
            <a:r>
              <a:rPr sz="1800" spc="85" dirty="0">
                <a:latin typeface="Verdana"/>
                <a:cs typeface="Verdana"/>
              </a:rPr>
              <a:t>o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h</a:t>
            </a:r>
            <a:r>
              <a:rPr sz="1800" spc="15" dirty="0">
                <a:latin typeface="Verdana"/>
                <a:cs typeface="Verdana"/>
              </a:rPr>
              <a:t>e</a:t>
            </a: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20" dirty="0">
                <a:latin typeface="Verdana"/>
                <a:cs typeface="Verdana"/>
              </a:rPr>
              <a:t>g</a:t>
            </a:r>
            <a:r>
              <a:rPr sz="1800" spc="10" dirty="0">
                <a:latin typeface="Verdana"/>
                <a:cs typeface="Verdana"/>
              </a:rPr>
              <a:t>h</a:t>
            </a:r>
            <a:r>
              <a:rPr sz="1800" spc="-114" dirty="0">
                <a:latin typeface="Verdana"/>
                <a:cs typeface="Verdana"/>
              </a:rPr>
              <a:t>t</a:t>
            </a:r>
            <a:r>
              <a:rPr sz="1800" spc="-240" dirty="0">
                <a:latin typeface="Verdana"/>
                <a:cs typeface="Verdana"/>
              </a:rPr>
              <a:t>s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135" dirty="0">
                <a:latin typeface="Verdana"/>
                <a:cs typeface="Verdana"/>
              </a:rPr>
              <a:t>a</a:t>
            </a:r>
            <a:r>
              <a:rPr sz="1800" spc="90" dirty="0">
                <a:latin typeface="Verdana"/>
                <a:cs typeface="Verdana"/>
              </a:rPr>
              <a:t>b</a:t>
            </a:r>
            <a:r>
              <a:rPr sz="1800" spc="85" dirty="0">
                <a:latin typeface="Verdana"/>
                <a:cs typeface="Verdana"/>
              </a:rPr>
              <a:t>o</a:t>
            </a:r>
            <a:r>
              <a:rPr sz="1800" spc="-75" dirty="0">
                <a:latin typeface="Verdana"/>
                <a:cs typeface="Verdana"/>
              </a:rPr>
              <a:t>ut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6</a:t>
            </a:r>
            <a:r>
              <a:rPr sz="1800" spc="-150" dirty="0">
                <a:latin typeface="Verdana"/>
                <a:cs typeface="Verdana"/>
              </a:rPr>
              <a:t>0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f</a:t>
            </a:r>
            <a:r>
              <a:rPr sz="1800" spc="-100" dirty="0">
                <a:latin typeface="Verdana"/>
                <a:cs typeface="Verdana"/>
              </a:rPr>
              <a:t>t</a:t>
            </a:r>
            <a:r>
              <a:rPr sz="1800" spc="-160" dirty="0">
                <a:latin typeface="Verdana"/>
                <a:cs typeface="Verdana"/>
              </a:rPr>
              <a:t>.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95" dirty="0">
                <a:latin typeface="Verdana"/>
                <a:cs typeface="Verdana"/>
              </a:rPr>
              <a:t>(</a:t>
            </a:r>
            <a:r>
              <a:rPr sz="1800" spc="-150" dirty="0">
                <a:latin typeface="Verdana"/>
                <a:cs typeface="Verdana"/>
              </a:rPr>
              <a:t>6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200" dirty="0">
                <a:latin typeface="Verdana"/>
                <a:cs typeface="Verdana"/>
              </a:rPr>
              <a:t>s</a:t>
            </a:r>
            <a:r>
              <a:rPr sz="1800" spc="-165" dirty="0">
                <a:latin typeface="Verdana"/>
                <a:cs typeface="Verdana"/>
              </a:rPr>
              <a:t>t</a:t>
            </a:r>
            <a:r>
              <a:rPr sz="1800" spc="-110" dirty="0">
                <a:latin typeface="Verdana"/>
                <a:cs typeface="Verdana"/>
              </a:rPr>
              <a:t>or</a:t>
            </a:r>
            <a:r>
              <a:rPr sz="1800" spc="-45" dirty="0">
                <a:latin typeface="Verdana"/>
                <a:cs typeface="Verdana"/>
              </a:rPr>
              <a:t>i</a:t>
            </a:r>
            <a:r>
              <a:rPr sz="1800" spc="85" dirty="0">
                <a:latin typeface="Verdana"/>
                <a:cs typeface="Verdana"/>
              </a:rPr>
              <a:t>e</a:t>
            </a:r>
            <a:r>
              <a:rPr sz="1800" spc="-204" dirty="0">
                <a:latin typeface="Verdana"/>
                <a:cs typeface="Verdana"/>
              </a:rPr>
              <a:t>s)</a:t>
            </a:r>
            <a:endParaRPr sz="1800" dirty="0">
              <a:latin typeface="Verdana"/>
              <a:cs typeface="Verdana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45" dirty="0">
                <a:latin typeface="Verdana"/>
                <a:cs typeface="Verdana"/>
              </a:rPr>
              <a:t>L</a:t>
            </a:r>
            <a:r>
              <a:rPr sz="1800" spc="-55" dirty="0">
                <a:latin typeface="Verdana"/>
                <a:cs typeface="Verdana"/>
              </a:rPr>
              <a:t>o</a:t>
            </a:r>
            <a:r>
              <a:rPr sz="1800" spc="-15" dirty="0">
                <a:latin typeface="Verdana"/>
                <a:cs typeface="Verdana"/>
              </a:rPr>
              <a:t>w</a:t>
            </a:r>
            <a:r>
              <a:rPr sz="1800" spc="85" dirty="0">
                <a:latin typeface="Verdana"/>
                <a:cs typeface="Verdana"/>
              </a:rPr>
              <a:t>e</a:t>
            </a:r>
            <a:r>
              <a:rPr sz="1800" spc="-229" dirty="0">
                <a:latin typeface="Verdana"/>
                <a:cs typeface="Verdana"/>
              </a:rPr>
              <a:t>r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s</a:t>
            </a:r>
            <a:r>
              <a:rPr sz="1800" spc="-85" dirty="0">
                <a:latin typeface="Verdana"/>
                <a:cs typeface="Verdana"/>
              </a:rPr>
              <a:t>p</a:t>
            </a:r>
            <a:r>
              <a:rPr sz="1800" spc="85" dirty="0">
                <a:latin typeface="Verdana"/>
                <a:cs typeface="Verdana"/>
              </a:rPr>
              <a:t>ee</a:t>
            </a:r>
            <a:r>
              <a:rPr sz="1800" spc="-70" dirty="0">
                <a:latin typeface="Verdana"/>
                <a:cs typeface="Verdana"/>
              </a:rPr>
              <a:t>ds</a:t>
            </a:r>
            <a:endParaRPr sz="1800" dirty="0">
              <a:latin typeface="Verdana"/>
              <a:cs typeface="Verdana"/>
            </a:endParaRPr>
          </a:p>
          <a:p>
            <a:pPr marL="93345" indent="-81280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spc="-50" dirty="0">
                <a:latin typeface="Verdana"/>
                <a:cs typeface="Verdana"/>
              </a:rPr>
              <a:t>Lower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initial</a:t>
            </a:r>
            <a:r>
              <a:rPr sz="1800" spc="-1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cost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245" dirty="0">
                <a:latin typeface="Verdana"/>
                <a:cs typeface="Verdana"/>
              </a:rPr>
              <a:t>–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higher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power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consumption</a:t>
            </a:r>
            <a:endParaRPr sz="1800" dirty="0">
              <a:latin typeface="Verdana"/>
              <a:cs typeface="Verdana"/>
            </a:endParaRPr>
          </a:p>
          <a:p>
            <a:pPr marL="12700" marR="2844800">
              <a:lnSpc>
                <a:spcPct val="100000"/>
              </a:lnSpc>
            </a:pPr>
            <a:r>
              <a:rPr sz="1800" spc="-360" dirty="0">
                <a:latin typeface="Verdana"/>
                <a:cs typeface="Verdana"/>
              </a:rPr>
              <a:t>T</a:t>
            </a:r>
            <a:r>
              <a:rPr sz="1800" spc="-5" dirty="0">
                <a:latin typeface="Verdana"/>
                <a:cs typeface="Verdana"/>
              </a:rPr>
              <a:t>y</a:t>
            </a: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spc="95" dirty="0">
                <a:latin typeface="Verdana"/>
                <a:cs typeface="Verdana"/>
              </a:rPr>
              <a:t>e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of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H</a:t>
            </a:r>
            <a:r>
              <a:rPr sz="1800" spc="-110" dirty="0">
                <a:latin typeface="Verdana"/>
                <a:cs typeface="Verdana"/>
              </a:rPr>
              <a:t>y</a:t>
            </a:r>
            <a:r>
              <a:rPr sz="1800" spc="-10" dirty="0">
                <a:latin typeface="Verdana"/>
                <a:cs typeface="Verdana"/>
              </a:rPr>
              <a:t>dra</a:t>
            </a:r>
            <a:r>
              <a:rPr sz="1800" spc="-15" dirty="0">
                <a:latin typeface="Verdana"/>
                <a:cs typeface="Verdana"/>
              </a:rPr>
              <a:t>u</a:t>
            </a:r>
            <a:r>
              <a:rPr sz="1800" spc="-125" dirty="0">
                <a:latin typeface="Verdana"/>
                <a:cs typeface="Verdana"/>
              </a:rPr>
              <a:t>l</a:t>
            </a:r>
            <a:r>
              <a:rPr sz="1800" spc="-114" dirty="0">
                <a:latin typeface="Verdana"/>
                <a:cs typeface="Verdana"/>
              </a:rPr>
              <a:t>i</a:t>
            </a:r>
            <a:r>
              <a:rPr sz="1800" spc="225" dirty="0">
                <a:latin typeface="Verdana"/>
                <a:cs typeface="Verdana"/>
              </a:rPr>
              <a:t>c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04" dirty="0">
                <a:latin typeface="Verdana"/>
                <a:cs typeface="Verdana"/>
              </a:rPr>
              <a:t>L</a:t>
            </a:r>
            <a:r>
              <a:rPr sz="1800" spc="-90" dirty="0">
                <a:latin typeface="Verdana"/>
                <a:cs typeface="Verdana"/>
              </a:rPr>
              <a:t>i</a:t>
            </a:r>
            <a:r>
              <a:rPr sz="1800" spc="-85" dirty="0">
                <a:latin typeface="Verdana"/>
                <a:cs typeface="Verdana"/>
              </a:rPr>
              <a:t>ft  </a:t>
            </a:r>
            <a:r>
              <a:rPr sz="1800" b="1" spc="-45" dirty="0">
                <a:latin typeface="Tahoma"/>
                <a:cs typeface="Tahoma"/>
              </a:rPr>
              <a:t>1.Holed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40" dirty="0">
                <a:latin typeface="Tahoma"/>
                <a:cs typeface="Tahoma"/>
              </a:rPr>
              <a:t>Hydraulic 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70" dirty="0">
                <a:latin typeface="Tahoma"/>
                <a:cs typeface="Tahoma"/>
              </a:rPr>
              <a:t>2.Holeless</a:t>
            </a:r>
            <a:r>
              <a:rPr sz="1800" b="1" spc="-50" dirty="0">
                <a:latin typeface="Tahoma"/>
                <a:cs typeface="Tahoma"/>
              </a:rPr>
              <a:t> </a:t>
            </a:r>
            <a:r>
              <a:rPr sz="1800" b="1" spc="-40" dirty="0">
                <a:latin typeface="Tahoma"/>
                <a:cs typeface="Tahoma"/>
              </a:rPr>
              <a:t>Hydraulic 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40" dirty="0">
                <a:latin typeface="Tahoma"/>
                <a:cs typeface="Tahoma"/>
              </a:rPr>
              <a:t>3.Roped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40" dirty="0">
                <a:latin typeface="Tahoma"/>
                <a:cs typeface="Tahoma"/>
              </a:rPr>
              <a:t>Hydraulic</a:t>
            </a:r>
            <a:endParaRPr sz="1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588" y="624028"/>
            <a:ext cx="3096111" cy="597336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9112" y="2787141"/>
            <a:ext cx="57607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gearbox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attached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motor,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which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drives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wheel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moves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ropes.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Geared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traction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lift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 capable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travel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speeds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500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feet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minute.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maximum</a:t>
            </a:r>
            <a:r>
              <a:rPr sz="1800" spc="-15" dirty="0">
                <a:latin typeface="Calibri"/>
                <a:cs typeface="Calibri"/>
              </a:rPr>
              <a:t> travel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distance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geared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traction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elevator</a:t>
            </a:r>
            <a:r>
              <a:rPr sz="1800" spc="-5" dirty="0">
                <a:latin typeface="Calibri"/>
                <a:cs typeface="Calibri"/>
              </a:rPr>
              <a:t> is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around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250 </a:t>
            </a:r>
            <a:r>
              <a:rPr sz="1800" spc="-15" dirty="0">
                <a:latin typeface="Calibri"/>
                <a:cs typeface="Calibri"/>
              </a:rPr>
              <a:t>feet.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2343</Words>
  <Application>Microsoft Office PowerPoint</Application>
  <PresentationFormat>Custom</PresentationFormat>
  <Paragraphs>170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Tiwari</dc:creator>
  <cp:lastModifiedBy>Aashu</cp:lastModifiedBy>
  <cp:revision>5</cp:revision>
  <dcterms:created xsi:type="dcterms:W3CDTF">2021-08-27T07:16:31Z</dcterms:created>
  <dcterms:modified xsi:type="dcterms:W3CDTF">2022-09-06T05:38:24Z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2021-08-27T00:00:00Z</vt:filetime>
  </property>
</Properties>
</file>