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8" r:id="rId1"/>
  </p:sldMasterIdLst>
  <p:sldIdLst>
    <p:sldId id="256" r:id="rId2"/>
    <p:sldId id="257" r:id="rId3"/>
    <p:sldId id="258" r:id="rId4"/>
    <p:sldId id="259" r:id="rId5"/>
    <p:sldId id="260" r:id="rId6"/>
    <p:sldId id="261" r:id="rId7"/>
    <p:sldId id="262" r:id="rId8"/>
    <p:sldId id="264" r:id="rId9"/>
    <p:sldId id="265" r:id="rId10"/>
    <p:sldId id="266" r:id="rId1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3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3751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3015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8547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11607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40107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60217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07456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084222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7021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9045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734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4681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77639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496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0811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9/7/2022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4754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96106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9/7/2022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117059361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06600" y="942340"/>
            <a:ext cx="5530215" cy="4597400"/>
          </a:xfrm>
          <a:prstGeom prst="rect">
            <a:avLst/>
          </a:prstGeom>
        </p:spPr>
        <p:txBody>
          <a:bodyPr vert="horz" wrap="square" lIns="0" tIns="12700" rIns="0" bIns="0" rtlCol="0">
            <a:spAutoFit/>
          </a:bodyPr>
          <a:lstStyle/>
          <a:p>
            <a:pPr marL="12700" marR="5080" indent="-251460" algn="ctr">
              <a:lnSpc>
                <a:spcPct val="100000"/>
              </a:lnSpc>
              <a:spcBef>
                <a:spcPts val="100"/>
              </a:spcBef>
            </a:pPr>
            <a:r>
              <a:rPr sz="6000" spc="780" dirty="0">
                <a:latin typeface="Trebuchet MS"/>
                <a:cs typeface="Trebuchet MS"/>
              </a:rPr>
              <a:t>ISOMETRIC </a:t>
            </a:r>
            <a:r>
              <a:rPr sz="6000" spc="785" dirty="0">
                <a:latin typeface="Trebuchet MS"/>
                <a:cs typeface="Trebuchet MS"/>
              </a:rPr>
              <a:t> </a:t>
            </a:r>
            <a:r>
              <a:rPr sz="6000" spc="370" dirty="0">
                <a:latin typeface="Trebuchet MS"/>
                <a:cs typeface="Trebuchet MS"/>
              </a:rPr>
              <a:t>PRO</a:t>
            </a:r>
            <a:r>
              <a:rPr sz="6000" spc="140" dirty="0">
                <a:latin typeface="Trebuchet MS"/>
                <a:cs typeface="Trebuchet MS"/>
              </a:rPr>
              <a:t>J</a:t>
            </a:r>
            <a:r>
              <a:rPr sz="6000" spc="595" dirty="0">
                <a:latin typeface="Trebuchet MS"/>
                <a:cs typeface="Trebuchet MS"/>
              </a:rPr>
              <a:t>EC</a:t>
            </a:r>
            <a:r>
              <a:rPr sz="6000" spc="180" dirty="0">
                <a:latin typeface="Trebuchet MS"/>
                <a:cs typeface="Trebuchet MS"/>
              </a:rPr>
              <a:t>T</a:t>
            </a:r>
            <a:r>
              <a:rPr sz="6000" spc="660" dirty="0">
                <a:latin typeface="Trebuchet MS"/>
                <a:cs typeface="Trebuchet MS"/>
              </a:rPr>
              <a:t>I</a:t>
            </a:r>
            <a:r>
              <a:rPr sz="6000" spc="-45" dirty="0">
                <a:latin typeface="Trebuchet MS"/>
                <a:cs typeface="Trebuchet MS"/>
              </a:rPr>
              <a:t>O</a:t>
            </a:r>
            <a:r>
              <a:rPr sz="6000" spc="500" dirty="0">
                <a:latin typeface="Trebuchet MS"/>
                <a:cs typeface="Trebuchet MS"/>
              </a:rPr>
              <a:t>N</a:t>
            </a:r>
            <a:r>
              <a:rPr sz="6000" spc="2335" dirty="0">
                <a:latin typeface="Trebuchet MS"/>
                <a:cs typeface="Trebuchet MS"/>
              </a:rPr>
              <a:t>S  </a:t>
            </a:r>
            <a:r>
              <a:rPr sz="6000" spc="1090" dirty="0">
                <a:latin typeface="Trebuchet MS"/>
                <a:cs typeface="Trebuchet MS"/>
              </a:rPr>
              <a:t>AND </a:t>
            </a:r>
            <a:r>
              <a:rPr sz="6000" spc="1095" dirty="0">
                <a:latin typeface="Trebuchet MS"/>
                <a:cs typeface="Trebuchet MS"/>
              </a:rPr>
              <a:t> </a:t>
            </a:r>
            <a:r>
              <a:rPr sz="6000" spc="780" dirty="0">
                <a:latin typeface="Trebuchet MS"/>
                <a:cs typeface="Trebuchet MS"/>
              </a:rPr>
              <a:t>ISOMETRIC </a:t>
            </a:r>
            <a:r>
              <a:rPr sz="6000" spc="785" dirty="0">
                <a:latin typeface="Trebuchet MS"/>
                <a:cs typeface="Trebuchet MS"/>
              </a:rPr>
              <a:t> </a:t>
            </a:r>
            <a:r>
              <a:rPr sz="6000" spc="705" dirty="0">
                <a:latin typeface="Trebuchet MS"/>
                <a:cs typeface="Trebuchet MS"/>
              </a:rPr>
              <a:t>DRAWING</a:t>
            </a:r>
            <a:endParaRPr sz="6000">
              <a:latin typeface="Trebuchet MS"/>
              <a:cs typeface="Trebuchet MS"/>
            </a:endParaRPr>
          </a:p>
        </p:txBody>
      </p:sp>
      <p:sp>
        <p:nvSpPr>
          <p:cNvPr id="3" name="TextBox 2"/>
          <p:cNvSpPr txBox="1"/>
          <p:nvPr/>
        </p:nvSpPr>
        <p:spPr>
          <a:xfrm>
            <a:off x="6858000" y="5934670"/>
            <a:ext cx="2590800" cy="923330"/>
          </a:xfrm>
          <a:prstGeom prst="rect">
            <a:avLst/>
          </a:prstGeom>
          <a:noFill/>
        </p:spPr>
        <p:txBody>
          <a:bodyPr wrap="square" rtlCol="0">
            <a:spAutoFit/>
          </a:bodyPr>
          <a:lstStyle/>
          <a:p>
            <a:r>
              <a:rPr lang="en-US" dirty="0"/>
              <a:t>Presented by:</a:t>
            </a:r>
          </a:p>
          <a:p>
            <a:r>
              <a:rPr lang="en-US" dirty="0"/>
              <a:t>Ar. Manish </a:t>
            </a:r>
            <a:r>
              <a:rPr lang="en-US" dirty="0" err="1"/>
              <a:t>kumar</a:t>
            </a:r>
            <a:endParaRPr lang="en-US" dirty="0"/>
          </a:p>
          <a:p>
            <a:endParaRPr lang="en-US" dirty="0"/>
          </a:p>
        </p:txBody>
      </p:sp>
      <p:pic>
        <p:nvPicPr>
          <p:cNvPr id="4" name="Picture 3">
            <a:extLst>
              <a:ext uri="{FF2B5EF4-FFF2-40B4-BE49-F238E27FC236}">
                <a16:creationId xmlns:a16="http://schemas.microsoft.com/office/drawing/2014/main" id="{422FCCAB-8F45-4B9C-9DDA-3D92A674620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3728" y="-274991"/>
            <a:ext cx="1019343" cy="12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17980" y="3181350"/>
            <a:ext cx="16510" cy="31750"/>
            <a:chOff x="1617980" y="3181350"/>
            <a:chExt cx="16510" cy="31750"/>
          </a:xfrm>
        </p:grpSpPr>
        <p:sp>
          <p:nvSpPr>
            <p:cNvPr id="3" name="object 3"/>
            <p:cNvSpPr/>
            <p:nvPr/>
          </p:nvSpPr>
          <p:spPr>
            <a:xfrm>
              <a:off x="1617980" y="3181350"/>
              <a:ext cx="16510" cy="31750"/>
            </a:xfrm>
            <a:custGeom>
              <a:avLst/>
              <a:gdLst/>
              <a:ahLst/>
              <a:cxnLst/>
              <a:rect l="l" t="t" r="r" b="b"/>
              <a:pathLst>
                <a:path w="16510" h="31750">
                  <a:moveTo>
                    <a:pt x="16509" y="0"/>
                  </a:moveTo>
                  <a:lnTo>
                    <a:pt x="12700" y="0"/>
                  </a:lnTo>
                  <a:lnTo>
                    <a:pt x="8889" y="1270"/>
                  </a:lnTo>
                  <a:lnTo>
                    <a:pt x="6350" y="3810"/>
                  </a:lnTo>
                  <a:lnTo>
                    <a:pt x="2539" y="6350"/>
                  </a:lnTo>
                  <a:lnTo>
                    <a:pt x="0" y="11429"/>
                  </a:lnTo>
                  <a:lnTo>
                    <a:pt x="0" y="20320"/>
                  </a:lnTo>
                  <a:lnTo>
                    <a:pt x="2539" y="25400"/>
                  </a:lnTo>
                  <a:lnTo>
                    <a:pt x="6350" y="27939"/>
                  </a:lnTo>
                  <a:lnTo>
                    <a:pt x="8889" y="30479"/>
                  </a:lnTo>
                  <a:lnTo>
                    <a:pt x="12700" y="31750"/>
                  </a:lnTo>
                  <a:lnTo>
                    <a:pt x="16509" y="31750"/>
                  </a:lnTo>
                  <a:lnTo>
                    <a:pt x="16509" y="15239"/>
                  </a:lnTo>
                  <a:lnTo>
                    <a:pt x="16509" y="0"/>
                  </a:lnTo>
                  <a:close/>
                </a:path>
              </a:pathLst>
            </a:custGeom>
            <a:solidFill>
              <a:srgbClr val="000000"/>
            </a:solidFill>
          </p:spPr>
          <p:txBody>
            <a:bodyPr wrap="square" lIns="0" tIns="0" rIns="0" bIns="0" rtlCol="0"/>
            <a:lstStyle/>
            <a:p>
              <a:endParaRPr/>
            </a:p>
          </p:txBody>
        </p:sp>
        <p:sp>
          <p:nvSpPr>
            <p:cNvPr id="4" name="object 4"/>
            <p:cNvSpPr/>
            <p:nvPr/>
          </p:nvSpPr>
          <p:spPr>
            <a:xfrm>
              <a:off x="1617980" y="3181350"/>
              <a:ext cx="16510" cy="31750"/>
            </a:xfrm>
            <a:custGeom>
              <a:avLst/>
              <a:gdLst/>
              <a:ahLst/>
              <a:cxnLst/>
              <a:rect l="l" t="t" r="r" b="b"/>
              <a:pathLst>
                <a:path w="16510" h="31750">
                  <a:moveTo>
                    <a:pt x="16509" y="31750"/>
                  </a:moveTo>
                  <a:lnTo>
                    <a:pt x="12700" y="31750"/>
                  </a:lnTo>
                  <a:lnTo>
                    <a:pt x="8889" y="30479"/>
                  </a:lnTo>
                  <a:lnTo>
                    <a:pt x="6350" y="27939"/>
                  </a:lnTo>
                  <a:lnTo>
                    <a:pt x="2539" y="25400"/>
                  </a:lnTo>
                  <a:lnTo>
                    <a:pt x="1269" y="22860"/>
                  </a:lnTo>
                  <a:lnTo>
                    <a:pt x="0" y="20320"/>
                  </a:lnTo>
                  <a:lnTo>
                    <a:pt x="0" y="15239"/>
                  </a:lnTo>
                  <a:lnTo>
                    <a:pt x="0" y="11429"/>
                  </a:lnTo>
                  <a:lnTo>
                    <a:pt x="1269" y="8889"/>
                  </a:lnTo>
                  <a:lnTo>
                    <a:pt x="2539" y="6350"/>
                  </a:lnTo>
                  <a:lnTo>
                    <a:pt x="6350" y="3810"/>
                  </a:lnTo>
                  <a:lnTo>
                    <a:pt x="8889" y="1270"/>
                  </a:lnTo>
                  <a:lnTo>
                    <a:pt x="12700" y="0"/>
                  </a:lnTo>
                  <a:lnTo>
                    <a:pt x="16509" y="0"/>
                  </a:lnTo>
                </a:path>
                <a:path w="16510" h="31750">
                  <a:moveTo>
                    <a:pt x="0" y="0"/>
                  </a:moveTo>
                  <a:lnTo>
                    <a:pt x="0" y="0"/>
                  </a:lnTo>
                </a:path>
                <a:path w="16510" h="31750">
                  <a:moveTo>
                    <a:pt x="16509" y="31750"/>
                  </a:moveTo>
                  <a:lnTo>
                    <a:pt x="16509" y="31750"/>
                  </a:lnTo>
                </a:path>
              </a:pathLst>
            </a:custGeom>
            <a:ln w="3175">
              <a:solidFill>
                <a:srgbClr val="000000"/>
              </a:solidFill>
            </a:ln>
          </p:spPr>
          <p:txBody>
            <a:bodyPr wrap="square" lIns="0" tIns="0" rIns="0" bIns="0" rtlCol="0"/>
            <a:lstStyle/>
            <a:p>
              <a:endParaRPr/>
            </a:p>
          </p:txBody>
        </p:sp>
      </p:grpSp>
      <p:grpSp>
        <p:nvGrpSpPr>
          <p:cNvPr id="5" name="object 5"/>
          <p:cNvGrpSpPr/>
          <p:nvPr/>
        </p:nvGrpSpPr>
        <p:grpSpPr>
          <a:xfrm>
            <a:off x="2628900" y="3181350"/>
            <a:ext cx="30480" cy="31750"/>
            <a:chOff x="2628900" y="3181350"/>
            <a:chExt cx="30480" cy="31750"/>
          </a:xfrm>
        </p:grpSpPr>
        <p:sp>
          <p:nvSpPr>
            <p:cNvPr id="6" name="object 6"/>
            <p:cNvSpPr/>
            <p:nvPr/>
          </p:nvSpPr>
          <p:spPr>
            <a:xfrm>
              <a:off x="2644140" y="3181350"/>
              <a:ext cx="15240" cy="31750"/>
            </a:xfrm>
            <a:custGeom>
              <a:avLst/>
              <a:gdLst/>
              <a:ahLst/>
              <a:cxnLst/>
              <a:rect l="l" t="t" r="r" b="b"/>
              <a:pathLst>
                <a:path w="15239" h="31750">
                  <a:moveTo>
                    <a:pt x="3810" y="0"/>
                  </a:moveTo>
                  <a:lnTo>
                    <a:pt x="0" y="0"/>
                  </a:lnTo>
                  <a:lnTo>
                    <a:pt x="0" y="15239"/>
                  </a:lnTo>
                  <a:lnTo>
                    <a:pt x="0" y="31750"/>
                  </a:lnTo>
                  <a:lnTo>
                    <a:pt x="3810" y="31750"/>
                  </a:lnTo>
                  <a:lnTo>
                    <a:pt x="6350" y="30479"/>
                  </a:lnTo>
                  <a:lnTo>
                    <a:pt x="11430" y="25400"/>
                  </a:lnTo>
                  <a:lnTo>
                    <a:pt x="13970" y="20320"/>
                  </a:lnTo>
                  <a:lnTo>
                    <a:pt x="15240" y="15239"/>
                  </a:lnTo>
                  <a:lnTo>
                    <a:pt x="13970" y="11429"/>
                  </a:lnTo>
                  <a:lnTo>
                    <a:pt x="11430" y="6350"/>
                  </a:lnTo>
                  <a:lnTo>
                    <a:pt x="6350" y="1270"/>
                  </a:lnTo>
                  <a:lnTo>
                    <a:pt x="3810" y="0"/>
                  </a:lnTo>
                  <a:close/>
                </a:path>
              </a:pathLst>
            </a:custGeom>
            <a:solidFill>
              <a:srgbClr val="000000"/>
            </a:solidFill>
          </p:spPr>
          <p:txBody>
            <a:bodyPr wrap="square" lIns="0" tIns="0" rIns="0" bIns="0" rtlCol="0"/>
            <a:lstStyle/>
            <a:p>
              <a:endParaRPr/>
            </a:p>
          </p:txBody>
        </p:sp>
        <p:sp>
          <p:nvSpPr>
            <p:cNvPr id="7" name="object 7"/>
            <p:cNvSpPr/>
            <p:nvPr/>
          </p:nvSpPr>
          <p:spPr>
            <a:xfrm>
              <a:off x="2644140" y="3181350"/>
              <a:ext cx="15240" cy="31750"/>
            </a:xfrm>
            <a:custGeom>
              <a:avLst/>
              <a:gdLst/>
              <a:ahLst/>
              <a:cxnLst/>
              <a:rect l="l" t="t" r="r" b="b"/>
              <a:pathLst>
                <a:path w="15239" h="31750">
                  <a:moveTo>
                    <a:pt x="0" y="0"/>
                  </a:moveTo>
                  <a:lnTo>
                    <a:pt x="3810" y="0"/>
                  </a:lnTo>
                  <a:lnTo>
                    <a:pt x="6350" y="1270"/>
                  </a:lnTo>
                  <a:lnTo>
                    <a:pt x="8890" y="3810"/>
                  </a:lnTo>
                  <a:lnTo>
                    <a:pt x="11430" y="6350"/>
                  </a:lnTo>
                  <a:lnTo>
                    <a:pt x="12700" y="8889"/>
                  </a:lnTo>
                  <a:lnTo>
                    <a:pt x="13970" y="11429"/>
                  </a:lnTo>
                  <a:lnTo>
                    <a:pt x="15240" y="15239"/>
                  </a:lnTo>
                  <a:lnTo>
                    <a:pt x="13970" y="20320"/>
                  </a:lnTo>
                  <a:lnTo>
                    <a:pt x="12700" y="22860"/>
                  </a:lnTo>
                  <a:lnTo>
                    <a:pt x="11430" y="25400"/>
                  </a:lnTo>
                  <a:lnTo>
                    <a:pt x="8890" y="27939"/>
                  </a:lnTo>
                  <a:lnTo>
                    <a:pt x="6350" y="30479"/>
                  </a:lnTo>
                  <a:lnTo>
                    <a:pt x="3810" y="31750"/>
                  </a:lnTo>
                  <a:lnTo>
                    <a:pt x="0" y="31750"/>
                  </a:lnTo>
                </a:path>
                <a:path w="15239" h="31750">
                  <a:moveTo>
                    <a:pt x="0" y="0"/>
                  </a:moveTo>
                  <a:lnTo>
                    <a:pt x="0" y="0"/>
                  </a:lnTo>
                </a:path>
                <a:path w="15239" h="31750">
                  <a:moveTo>
                    <a:pt x="15240" y="31750"/>
                  </a:moveTo>
                  <a:lnTo>
                    <a:pt x="15240" y="31750"/>
                  </a:lnTo>
                </a:path>
              </a:pathLst>
            </a:custGeom>
            <a:ln w="3175">
              <a:solidFill>
                <a:srgbClr val="000000"/>
              </a:solidFill>
            </a:ln>
          </p:spPr>
          <p:txBody>
            <a:bodyPr wrap="square" lIns="0" tIns="0" rIns="0" bIns="0" rtlCol="0"/>
            <a:lstStyle/>
            <a:p>
              <a:endParaRPr/>
            </a:p>
          </p:txBody>
        </p:sp>
        <p:sp>
          <p:nvSpPr>
            <p:cNvPr id="8" name="object 8"/>
            <p:cNvSpPr/>
            <p:nvPr/>
          </p:nvSpPr>
          <p:spPr>
            <a:xfrm>
              <a:off x="2628900" y="3196590"/>
              <a:ext cx="30480" cy="16510"/>
            </a:xfrm>
            <a:custGeom>
              <a:avLst/>
              <a:gdLst/>
              <a:ahLst/>
              <a:cxnLst/>
              <a:rect l="l" t="t" r="r" b="b"/>
              <a:pathLst>
                <a:path w="30480" h="16510">
                  <a:moveTo>
                    <a:pt x="30480" y="0"/>
                  </a:moveTo>
                  <a:lnTo>
                    <a:pt x="13969" y="0"/>
                  </a:lnTo>
                  <a:lnTo>
                    <a:pt x="0" y="0"/>
                  </a:lnTo>
                  <a:lnTo>
                    <a:pt x="0" y="3810"/>
                  </a:lnTo>
                  <a:lnTo>
                    <a:pt x="1269" y="7620"/>
                  </a:lnTo>
                  <a:lnTo>
                    <a:pt x="2539" y="10160"/>
                  </a:lnTo>
                  <a:lnTo>
                    <a:pt x="7619" y="15239"/>
                  </a:lnTo>
                  <a:lnTo>
                    <a:pt x="11430" y="16510"/>
                  </a:lnTo>
                  <a:lnTo>
                    <a:pt x="17780" y="16510"/>
                  </a:lnTo>
                  <a:lnTo>
                    <a:pt x="21589" y="15239"/>
                  </a:lnTo>
                  <a:lnTo>
                    <a:pt x="26669" y="10160"/>
                  </a:lnTo>
                  <a:lnTo>
                    <a:pt x="27939" y="7620"/>
                  </a:lnTo>
                  <a:lnTo>
                    <a:pt x="30480" y="0"/>
                  </a:lnTo>
                  <a:close/>
                </a:path>
              </a:pathLst>
            </a:custGeom>
            <a:solidFill>
              <a:srgbClr val="000000"/>
            </a:solidFill>
          </p:spPr>
          <p:txBody>
            <a:bodyPr wrap="square" lIns="0" tIns="0" rIns="0" bIns="0" rtlCol="0"/>
            <a:lstStyle/>
            <a:p>
              <a:endParaRPr/>
            </a:p>
          </p:txBody>
        </p:sp>
        <p:sp>
          <p:nvSpPr>
            <p:cNvPr id="9" name="object 9"/>
            <p:cNvSpPr/>
            <p:nvPr/>
          </p:nvSpPr>
          <p:spPr>
            <a:xfrm>
              <a:off x="2628900" y="3196590"/>
              <a:ext cx="30480" cy="16510"/>
            </a:xfrm>
            <a:custGeom>
              <a:avLst/>
              <a:gdLst/>
              <a:ahLst/>
              <a:cxnLst/>
              <a:rect l="l" t="t" r="r" b="b"/>
              <a:pathLst>
                <a:path w="30480" h="16510">
                  <a:moveTo>
                    <a:pt x="30480" y="0"/>
                  </a:moveTo>
                  <a:lnTo>
                    <a:pt x="17780" y="16510"/>
                  </a:lnTo>
                  <a:lnTo>
                    <a:pt x="13969" y="16510"/>
                  </a:lnTo>
                  <a:lnTo>
                    <a:pt x="11430" y="16510"/>
                  </a:lnTo>
                  <a:lnTo>
                    <a:pt x="7619" y="15239"/>
                  </a:lnTo>
                  <a:lnTo>
                    <a:pt x="5080" y="12700"/>
                  </a:lnTo>
                  <a:lnTo>
                    <a:pt x="2539" y="10160"/>
                  </a:lnTo>
                  <a:lnTo>
                    <a:pt x="1269" y="7620"/>
                  </a:lnTo>
                  <a:lnTo>
                    <a:pt x="0" y="3810"/>
                  </a:lnTo>
                  <a:lnTo>
                    <a:pt x="0" y="0"/>
                  </a:lnTo>
                </a:path>
                <a:path w="30480" h="16510">
                  <a:moveTo>
                    <a:pt x="0" y="0"/>
                  </a:moveTo>
                  <a:lnTo>
                    <a:pt x="0" y="0"/>
                  </a:lnTo>
                </a:path>
                <a:path w="30480" h="16510">
                  <a:moveTo>
                    <a:pt x="30480" y="16510"/>
                  </a:moveTo>
                  <a:lnTo>
                    <a:pt x="30480" y="16510"/>
                  </a:lnTo>
                </a:path>
              </a:pathLst>
            </a:custGeom>
            <a:ln w="3175">
              <a:solidFill>
                <a:srgbClr val="000000"/>
              </a:solidFill>
            </a:ln>
          </p:spPr>
          <p:txBody>
            <a:bodyPr wrap="square" lIns="0" tIns="0" rIns="0" bIns="0" rtlCol="0"/>
            <a:lstStyle/>
            <a:p>
              <a:endParaRPr/>
            </a:p>
          </p:txBody>
        </p:sp>
      </p:grpSp>
      <p:grpSp>
        <p:nvGrpSpPr>
          <p:cNvPr id="10" name="object 10"/>
          <p:cNvGrpSpPr/>
          <p:nvPr/>
        </p:nvGrpSpPr>
        <p:grpSpPr>
          <a:xfrm>
            <a:off x="2628900" y="2119629"/>
            <a:ext cx="30480" cy="31750"/>
            <a:chOff x="2628900" y="2119629"/>
            <a:chExt cx="30480" cy="31750"/>
          </a:xfrm>
        </p:grpSpPr>
        <p:sp>
          <p:nvSpPr>
            <p:cNvPr id="11" name="object 11"/>
            <p:cNvSpPr/>
            <p:nvPr/>
          </p:nvSpPr>
          <p:spPr>
            <a:xfrm>
              <a:off x="2628900" y="2119629"/>
              <a:ext cx="30480" cy="16510"/>
            </a:xfrm>
            <a:custGeom>
              <a:avLst/>
              <a:gdLst/>
              <a:ahLst/>
              <a:cxnLst/>
              <a:rect l="l" t="t" r="r" b="b"/>
              <a:pathLst>
                <a:path w="30480" h="16510">
                  <a:moveTo>
                    <a:pt x="17780" y="0"/>
                  </a:moveTo>
                  <a:lnTo>
                    <a:pt x="11430" y="0"/>
                  </a:lnTo>
                  <a:lnTo>
                    <a:pt x="7619" y="1270"/>
                  </a:lnTo>
                  <a:lnTo>
                    <a:pt x="5080" y="2540"/>
                  </a:lnTo>
                  <a:lnTo>
                    <a:pt x="2539" y="5080"/>
                  </a:lnTo>
                  <a:lnTo>
                    <a:pt x="1269" y="8890"/>
                  </a:lnTo>
                  <a:lnTo>
                    <a:pt x="0" y="11430"/>
                  </a:lnTo>
                  <a:lnTo>
                    <a:pt x="0" y="16510"/>
                  </a:lnTo>
                  <a:lnTo>
                    <a:pt x="13969" y="16510"/>
                  </a:lnTo>
                  <a:lnTo>
                    <a:pt x="30480" y="16510"/>
                  </a:lnTo>
                  <a:lnTo>
                    <a:pt x="29210" y="11430"/>
                  </a:lnTo>
                  <a:lnTo>
                    <a:pt x="27939" y="8890"/>
                  </a:lnTo>
                  <a:lnTo>
                    <a:pt x="26669" y="5080"/>
                  </a:lnTo>
                  <a:lnTo>
                    <a:pt x="24130" y="2540"/>
                  </a:lnTo>
                  <a:lnTo>
                    <a:pt x="21589" y="1270"/>
                  </a:lnTo>
                  <a:lnTo>
                    <a:pt x="17780" y="0"/>
                  </a:lnTo>
                  <a:close/>
                </a:path>
              </a:pathLst>
            </a:custGeom>
            <a:solidFill>
              <a:srgbClr val="000000"/>
            </a:solidFill>
          </p:spPr>
          <p:txBody>
            <a:bodyPr wrap="square" lIns="0" tIns="0" rIns="0" bIns="0" rtlCol="0"/>
            <a:lstStyle/>
            <a:p>
              <a:endParaRPr/>
            </a:p>
          </p:txBody>
        </p:sp>
        <p:sp>
          <p:nvSpPr>
            <p:cNvPr id="12" name="object 12"/>
            <p:cNvSpPr/>
            <p:nvPr/>
          </p:nvSpPr>
          <p:spPr>
            <a:xfrm>
              <a:off x="2628900" y="2119629"/>
              <a:ext cx="30480" cy="16510"/>
            </a:xfrm>
            <a:custGeom>
              <a:avLst/>
              <a:gdLst/>
              <a:ahLst/>
              <a:cxnLst/>
              <a:rect l="l" t="t" r="r" b="b"/>
              <a:pathLst>
                <a:path w="30480" h="16510">
                  <a:moveTo>
                    <a:pt x="0" y="16510"/>
                  </a:moveTo>
                  <a:lnTo>
                    <a:pt x="0" y="11430"/>
                  </a:lnTo>
                  <a:lnTo>
                    <a:pt x="1269" y="8890"/>
                  </a:lnTo>
                  <a:lnTo>
                    <a:pt x="2539" y="5080"/>
                  </a:lnTo>
                  <a:lnTo>
                    <a:pt x="5080" y="2540"/>
                  </a:lnTo>
                  <a:lnTo>
                    <a:pt x="7619" y="1270"/>
                  </a:lnTo>
                  <a:lnTo>
                    <a:pt x="11430" y="0"/>
                  </a:lnTo>
                  <a:lnTo>
                    <a:pt x="13969" y="0"/>
                  </a:lnTo>
                  <a:lnTo>
                    <a:pt x="17780" y="0"/>
                  </a:lnTo>
                  <a:lnTo>
                    <a:pt x="21589" y="1270"/>
                  </a:lnTo>
                  <a:lnTo>
                    <a:pt x="24130" y="2540"/>
                  </a:lnTo>
                  <a:lnTo>
                    <a:pt x="26669" y="5080"/>
                  </a:lnTo>
                  <a:lnTo>
                    <a:pt x="27939" y="8890"/>
                  </a:lnTo>
                  <a:lnTo>
                    <a:pt x="29210" y="11430"/>
                  </a:lnTo>
                  <a:lnTo>
                    <a:pt x="30480" y="16510"/>
                  </a:lnTo>
                </a:path>
                <a:path w="30480" h="16510">
                  <a:moveTo>
                    <a:pt x="0" y="0"/>
                  </a:moveTo>
                  <a:lnTo>
                    <a:pt x="0" y="0"/>
                  </a:lnTo>
                </a:path>
                <a:path w="30480" h="16510">
                  <a:moveTo>
                    <a:pt x="30480" y="16510"/>
                  </a:moveTo>
                  <a:lnTo>
                    <a:pt x="30480" y="16510"/>
                  </a:lnTo>
                </a:path>
              </a:pathLst>
            </a:custGeom>
            <a:ln w="3175">
              <a:solidFill>
                <a:srgbClr val="000000"/>
              </a:solidFill>
            </a:ln>
          </p:spPr>
          <p:txBody>
            <a:bodyPr wrap="square" lIns="0" tIns="0" rIns="0" bIns="0" rtlCol="0"/>
            <a:lstStyle/>
            <a:p>
              <a:endParaRPr/>
            </a:p>
          </p:txBody>
        </p:sp>
        <p:sp>
          <p:nvSpPr>
            <p:cNvPr id="13" name="object 13"/>
            <p:cNvSpPr/>
            <p:nvPr/>
          </p:nvSpPr>
          <p:spPr>
            <a:xfrm>
              <a:off x="2644140" y="2119629"/>
              <a:ext cx="15240" cy="31750"/>
            </a:xfrm>
            <a:custGeom>
              <a:avLst/>
              <a:gdLst/>
              <a:ahLst/>
              <a:cxnLst/>
              <a:rect l="l" t="t" r="r" b="b"/>
              <a:pathLst>
                <a:path w="15239" h="31750">
                  <a:moveTo>
                    <a:pt x="3810" y="0"/>
                  </a:moveTo>
                  <a:lnTo>
                    <a:pt x="0" y="0"/>
                  </a:lnTo>
                  <a:lnTo>
                    <a:pt x="0" y="15240"/>
                  </a:lnTo>
                  <a:lnTo>
                    <a:pt x="0" y="31750"/>
                  </a:lnTo>
                  <a:lnTo>
                    <a:pt x="3810" y="30480"/>
                  </a:lnTo>
                  <a:lnTo>
                    <a:pt x="6350" y="30480"/>
                  </a:lnTo>
                  <a:lnTo>
                    <a:pt x="11430" y="25400"/>
                  </a:lnTo>
                  <a:lnTo>
                    <a:pt x="12700" y="22860"/>
                  </a:lnTo>
                  <a:lnTo>
                    <a:pt x="15240" y="15240"/>
                  </a:lnTo>
                  <a:lnTo>
                    <a:pt x="13970" y="11430"/>
                  </a:lnTo>
                  <a:lnTo>
                    <a:pt x="12700" y="8890"/>
                  </a:lnTo>
                  <a:lnTo>
                    <a:pt x="11430" y="5080"/>
                  </a:lnTo>
                  <a:lnTo>
                    <a:pt x="8890" y="2540"/>
                  </a:lnTo>
                  <a:lnTo>
                    <a:pt x="3810" y="0"/>
                  </a:lnTo>
                  <a:close/>
                </a:path>
              </a:pathLst>
            </a:custGeom>
            <a:solidFill>
              <a:srgbClr val="000000"/>
            </a:solidFill>
          </p:spPr>
          <p:txBody>
            <a:bodyPr wrap="square" lIns="0" tIns="0" rIns="0" bIns="0" rtlCol="0"/>
            <a:lstStyle/>
            <a:p>
              <a:endParaRPr/>
            </a:p>
          </p:txBody>
        </p:sp>
        <p:sp>
          <p:nvSpPr>
            <p:cNvPr id="14" name="object 14"/>
            <p:cNvSpPr/>
            <p:nvPr/>
          </p:nvSpPr>
          <p:spPr>
            <a:xfrm>
              <a:off x="2644140" y="2119629"/>
              <a:ext cx="15240" cy="31750"/>
            </a:xfrm>
            <a:custGeom>
              <a:avLst/>
              <a:gdLst/>
              <a:ahLst/>
              <a:cxnLst/>
              <a:rect l="l" t="t" r="r" b="b"/>
              <a:pathLst>
                <a:path w="15239" h="31750">
                  <a:moveTo>
                    <a:pt x="0" y="0"/>
                  </a:moveTo>
                  <a:lnTo>
                    <a:pt x="3810" y="0"/>
                  </a:lnTo>
                  <a:lnTo>
                    <a:pt x="6350" y="1270"/>
                  </a:lnTo>
                  <a:lnTo>
                    <a:pt x="8890" y="2540"/>
                  </a:lnTo>
                  <a:lnTo>
                    <a:pt x="11430" y="5080"/>
                  </a:lnTo>
                  <a:lnTo>
                    <a:pt x="12700" y="8890"/>
                  </a:lnTo>
                  <a:lnTo>
                    <a:pt x="13970" y="11430"/>
                  </a:lnTo>
                  <a:lnTo>
                    <a:pt x="15240" y="15240"/>
                  </a:lnTo>
                  <a:lnTo>
                    <a:pt x="13970" y="19050"/>
                  </a:lnTo>
                  <a:lnTo>
                    <a:pt x="12700" y="22860"/>
                  </a:lnTo>
                  <a:lnTo>
                    <a:pt x="11430" y="25400"/>
                  </a:lnTo>
                  <a:lnTo>
                    <a:pt x="8890" y="27940"/>
                  </a:lnTo>
                  <a:lnTo>
                    <a:pt x="6350" y="30480"/>
                  </a:lnTo>
                  <a:lnTo>
                    <a:pt x="3810" y="30480"/>
                  </a:lnTo>
                  <a:lnTo>
                    <a:pt x="0" y="31750"/>
                  </a:lnTo>
                </a:path>
                <a:path w="15239" h="31750">
                  <a:moveTo>
                    <a:pt x="0" y="0"/>
                  </a:moveTo>
                  <a:lnTo>
                    <a:pt x="0" y="0"/>
                  </a:lnTo>
                </a:path>
                <a:path w="15239" h="31750">
                  <a:moveTo>
                    <a:pt x="15240" y="31750"/>
                  </a:moveTo>
                  <a:lnTo>
                    <a:pt x="15240" y="31750"/>
                  </a:lnTo>
                </a:path>
              </a:pathLst>
            </a:custGeom>
            <a:ln w="3175">
              <a:solidFill>
                <a:srgbClr val="000000"/>
              </a:solidFill>
            </a:ln>
          </p:spPr>
          <p:txBody>
            <a:bodyPr wrap="square" lIns="0" tIns="0" rIns="0" bIns="0" rtlCol="0"/>
            <a:lstStyle/>
            <a:p>
              <a:endParaRPr/>
            </a:p>
          </p:txBody>
        </p:sp>
      </p:grpSp>
      <p:grpSp>
        <p:nvGrpSpPr>
          <p:cNvPr id="15" name="object 15"/>
          <p:cNvGrpSpPr/>
          <p:nvPr/>
        </p:nvGrpSpPr>
        <p:grpSpPr>
          <a:xfrm>
            <a:off x="1617980" y="2119629"/>
            <a:ext cx="29209" cy="31750"/>
            <a:chOff x="1617980" y="2119629"/>
            <a:chExt cx="29209" cy="31750"/>
          </a:xfrm>
        </p:grpSpPr>
        <p:sp>
          <p:nvSpPr>
            <p:cNvPr id="16" name="object 16"/>
            <p:cNvSpPr/>
            <p:nvPr/>
          </p:nvSpPr>
          <p:spPr>
            <a:xfrm>
              <a:off x="1617980" y="2119629"/>
              <a:ext cx="16510" cy="31750"/>
            </a:xfrm>
            <a:custGeom>
              <a:avLst/>
              <a:gdLst/>
              <a:ahLst/>
              <a:cxnLst/>
              <a:rect l="l" t="t" r="r" b="b"/>
              <a:pathLst>
                <a:path w="16510" h="31750">
                  <a:moveTo>
                    <a:pt x="16509" y="0"/>
                  </a:moveTo>
                  <a:lnTo>
                    <a:pt x="12700" y="0"/>
                  </a:lnTo>
                  <a:lnTo>
                    <a:pt x="8889" y="1270"/>
                  </a:lnTo>
                  <a:lnTo>
                    <a:pt x="6350" y="2540"/>
                  </a:lnTo>
                  <a:lnTo>
                    <a:pt x="2539" y="5080"/>
                  </a:lnTo>
                  <a:lnTo>
                    <a:pt x="1269" y="8890"/>
                  </a:lnTo>
                  <a:lnTo>
                    <a:pt x="0" y="11430"/>
                  </a:lnTo>
                  <a:lnTo>
                    <a:pt x="0" y="19050"/>
                  </a:lnTo>
                  <a:lnTo>
                    <a:pt x="1269" y="22860"/>
                  </a:lnTo>
                  <a:lnTo>
                    <a:pt x="2539" y="25400"/>
                  </a:lnTo>
                  <a:lnTo>
                    <a:pt x="6350" y="27940"/>
                  </a:lnTo>
                  <a:lnTo>
                    <a:pt x="8889" y="30480"/>
                  </a:lnTo>
                  <a:lnTo>
                    <a:pt x="12700" y="30480"/>
                  </a:lnTo>
                  <a:lnTo>
                    <a:pt x="16509" y="31750"/>
                  </a:lnTo>
                  <a:lnTo>
                    <a:pt x="16509" y="15240"/>
                  </a:lnTo>
                  <a:lnTo>
                    <a:pt x="16509" y="0"/>
                  </a:lnTo>
                  <a:close/>
                </a:path>
              </a:pathLst>
            </a:custGeom>
            <a:solidFill>
              <a:srgbClr val="000000"/>
            </a:solidFill>
          </p:spPr>
          <p:txBody>
            <a:bodyPr wrap="square" lIns="0" tIns="0" rIns="0" bIns="0" rtlCol="0"/>
            <a:lstStyle/>
            <a:p>
              <a:endParaRPr/>
            </a:p>
          </p:txBody>
        </p:sp>
        <p:sp>
          <p:nvSpPr>
            <p:cNvPr id="17" name="object 17"/>
            <p:cNvSpPr/>
            <p:nvPr/>
          </p:nvSpPr>
          <p:spPr>
            <a:xfrm>
              <a:off x="1617980" y="2119629"/>
              <a:ext cx="16510" cy="31750"/>
            </a:xfrm>
            <a:custGeom>
              <a:avLst/>
              <a:gdLst/>
              <a:ahLst/>
              <a:cxnLst/>
              <a:rect l="l" t="t" r="r" b="b"/>
              <a:pathLst>
                <a:path w="16510" h="31750">
                  <a:moveTo>
                    <a:pt x="16509" y="31750"/>
                  </a:moveTo>
                  <a:lnTo>
                    <a:pt x="12700" y="30480"/>
                  </a:lnTo>
                  <a:lnTo>
                    <a:pt x="8889" y="30480"/>
                  </a:lnTo>
                  <a:lnTo>
                    <a:pt x="6350" y="27940"/>
                  </a:lnTo>
                  <a:lnTo>
                    <a:pt x="2539" y="25400"/>
                  </a:lnTo>
                  <a:lnTo>
                    <a:pt x="1269" y="22860"/>
                  </a:lnTo>
                  <a:lnTo>
                    <a:pt x="0" y="19050"/>
                  </a:lnTo>
                  <a:lnTo>
                    <a:pt x="0" y="15240"/>
                  </a:lnTo>
                  <a:lnTo>
                    <a:pt x="0" y="11430"/>
                  </a:lnTo>
                  <a:lnTo>
                    <a:pt x="1269" y="8890"/>
                  </a:lnTo>
                  <a:lnTo>
                    <a:pt x="2539" y="5080"/>
                  </a:lnTo>
                  <a:lnTo>
                    <a:pt x="6350" y="2540"/>
                  </a:lnTo>
                  <a:lnTo>
                    <a:pt x="8889" y="1270"/>
                  </a:lnTo>
                  <a:lnTo>
                    <a:pt x="12700" y="0"/>
                  </a:lnTo>
                  <a:lnTo>
                    <a:pt x="16509" y="0"/>
                  </a:lnTo>
                </a:path>
                <a:path w="16510" h="31750">
                  <a:moveTo>
                    <a:pt x="0" y="0"/>
                  </a:moveTo>
                  <a:lnTo>
                    <a:pt x="0" y="0"/>
                  </a:lnTo>
                </a:path>
                <a:path w="16510" h="31750">
                  <a:moveTo>
                    <a:pt x="16509" y="31750"/>
                  </a:moveTo>
                  <a:lnTo>
                    <a:pt x="16509" y="31750"/>
                  </a:lnTo>
                </a:path>
              </a:pathLst>
            </a:custGeom>
            <a:ln w="3175">
              <a:solidFill>
                <a:srgbClr val="000000"/>
              </a:solidFill>
            </a:ln>
          </p:spPr>
          <p:txBody>
            <a:bodyPr wrap="square" lIns="0" tIns="0" rIns="0" bIns="0" rtlCol="0"/>
            <a:lstStyle/>
            <a:p>
              <a:endParaRPr/>
            </a:p>
          </p:txBody>
        </p:sp>
        <p:sp>
          <p:nvSpPr>
            <p:cNvPr id="18" name="object 18"/>
            <p:cNvSpPr/>
            <p:nvPr/>
          </p:nvSpPr>
          <p:spPr>
            <a:xfrm>
              <a:off x="1617980" y="2119629"/>
              <a:ext cx="29209" cy="16510"/>
            </a:xfrm>
            <a:custGeom>
              <a:avLst/>
              <a:gdLst/>
              <a:ahLst/>
              <a:cxnLst/>
              <a:rect l="l" t="t" r="r" b="b"/>
              <a:pathLst>
                <a:path w="29210" h="16510">
                  <a:moveTo>
                    <a:pt x="17780" y="0"/>
                  </a:moveTo>
                  <a:lnTo>
                    <a:pt x="11430" y="0"/>
                  </a:lnTo>
                  <a:lnTo>
                    <a:pt x="7619" y="1270"/>
                  </a:lnTo>
                  <a:lnTo>
                    <a:pt x="5079" y="2540"/>
                  </a:lnTo>
                  <a:lnTo>
                    <a:pt x="2539" y="5080"/>
                  </a:lnTo>
                  <a:lnTo>
                    <a:pt x="0" y="8890"/>
                  </a:lnTo>
                  <a:lnTo>
                    <a:pt x="0" y="16510"/>
                  </a:lnTo>
                  <a:lnTo>
                    <a:pt x="15239" y="16510"/>
                  </a:lnTo>
                  <a:lnTo>
                    <a:pt x="29209" y="16510"/>
                  </a:lnTo>
                  <a:lnTo>
                    <a:pt x="29209" y="11430"/>
                  </a:lnTo>
                  <a:lnTo>
                    <a:pt x="27939" y="8890"/>
                  </a:lnTo>
                  <a:lnTo>
                    <a:pt x="26669" y="5080"/>
                  </a:lnTo>
                  <a:lnTo>
                    <a:pt x="24130" y="2540"/>
                  </a:lnTo>
                  <a:lnTo>
                    <a:pt x="21589" y="1270"/>
                  </a:lnTo>
                  <a:lnTo>
                    <a:pt x="17780" y="0"/>
                  </a:lnTo>
                  <a:close/>
                </a:path>
              </a:pathLst>
            </a:custGeom>
            <a:solidFill>
              <a:srgbClr val="000000"/>
            </a:solidFill>
          </p:spPr>
          <p:txBody>
            <a:bodyPr wrap="square" lIns="0" tIns="0" rIns="0" bIns="0" rtlCol="0"/>
            <a:lstStyle/>
            <a:p>
              <a:endParaRPr/>
            </a:p>
          </p:txBody>
        </p:sp>
        <p:sp>
          <p:nvSpPr>
            <p:cNvPr id="19" name="object 19"/>
            <p:cNvSpPr/>
            <p:nvPr/>
          </p:nvSpPr>
          <p:spPr>
            <a:xfrm>
              <a:off x="1617980" y="2119629"/>
              <a:ext cx="29209" cy="16510"/>
            </a:xfrm>
            <a:custGeom>
              <a:avLst/>
              <a:gdLst/>
              <a:ahLst/>
              <a:cxnLst/>
              <a:rect l="l" t="t" r="r" b="b"/>
              <a:pathLst>
                <a:path w="29210" h="16510">
                  <a:moveTo>
                    <a:pt x="0" y="16510"/>
                  </a:moveTo>
                  <a:lnTo>
                    <a:pt x="0" y="11430"/>
                  </a:lnTo>
                  <a:lnTo>
                    <a:pt x="0" y="8890"/>
                  </a:lnTo>
                  <a:lnTo>
                    <a:pt x="2539" y="5080"/>
                  </a:lnTo>
                  <a:lnTo>
                    <a:pt x="5079" y="2540"/>
                  </a:lnTo>
                  <a:lnTo>
                    <a:pt x="7619" y="1270"/>
                  </a:lnTo>
                  <a:lnTo>
                    <a:pt x="11430" y="0"/>
                  </a:lnTo>
                  <a:lnTo>
                    <a:pt x="15239" y="0"/>
                  </a:lnTo>
                  <a:lnTo>
                    <a:pt x="17780" y="0"/>
                  </a:lnTo>
                  <a:lnTo>
                    <a:pt x="21589" y="1270"/>
                  </a:lnTo>
                  <a:lnTo>
                    <a:pt x="24130" y="2540"/>
                  </a:lnTo>
                  <a:lnTo>
                    <a:pt x="26669" y="5080"/>
                  </a:lnTo>
                  <a:lnTo>
                    <a:pt x="27939" y="8890"/>
                  </a:lnTo>
                  <a:lnTo>
                    <a:pt x="29209" y="11430"/>
                  </a:lnTo>
                  <a:lnTo>
                    <a:pt x="29209" y="16510"/>
                  </a:lnTo>
                </a:path>
                <a:path w="29210" h="16510">
                  <a:moveTo>
                    <a:pt x="0" y="0"/>
                  </a:moveTo>
                  <a:lnTo>
                    <a:pt x="0" y="0"/>
                  </a:lnTo>
                </a:path>
                <a:path w="29210" h="16510">
                  <a:moveTo>
                    <a:pt x="29209" y="16510"/>
                  </a:moveTo>
                  <a:lnTo>
                    <a:pt x="29209" y="16510"/>
                  </a:lnTo>
                </a:path>
              </a:pathLst>
            </a:custGeom>
            <a:ln w="3175">
              <a:solidFill>
                <a:srgbClr val="000000"/>
              </a:solidFill>
            </a:ln>
          </p:spPr>
          <p:txBody>
            <a:bodyPr wrap="square" lIns="0" tIns="0" rIns="0" bIns="0" rtlCol="0"/>
            <a:lstStyle/>
            <a:p>
              <a:endParaRPr/>
            </a:p>
          </p:txBody>
        </p:sp>
      </p:grpSp>
      <p:grpSp>
        <p:nvGrpSpPr>
          <p:cNvPr id="20" name="object 20"/>
          <p:cNvGrpSpPr/>
          <p:nvPr/>
        </p:nvGrpSpPr>
        <p:grpSpPr>
          <a:xfrm>
            <a:off x="1617980" y="2119629"/>
            <a:ext cx="1041400" cy="1093470"/>
            <a:chOff x="1617980" y="2119629"/>
            <a:chExt cx="1041400" cy="1093470"/>
          </a:xfrm>
        </p:grpSpPr>
        <p:sp>
          <p:nvSpPr>
            <p:cNvPr id="21" name="object 21"/>
            <p:cNvSpPr/>
            <p:nvPr/>
          </p:nvSpPr>
          <p:spPr>
            <a:xfrm>
              <a:off x="1617980" y="2119629"/>
              <a:ext cx="1041400" cy="1093470"/>
            </a:xfrm>
            <a:custGeom>
              <a:avLst/>
              <a:gdLst/>
              <a:ahLst/>
              <a:cxnLst/>
              <a:rect l="l" t="t" r="r" b="b"/>
              <a:pathLst>
                <a:path w="1041400" h="1093470">
                  <a:moveTo>
                    <a:pt x="1041400" y="15240"/>
                  </a:moveTo>
                  <a:lnTo>
                    <a:pt x="1027430" y="15240"/>
                  </a:lnTo>
                  <a:lnTo>
                    <a:pt x="1027430" y="0"/>
                  </a:lnTo>
                  <a:lnTo>
                    <a:pt x="1010920" y="0"/>
                  </a:lnTo>
                  <a:lnTo>
                    <a:pt x="1010920" y="31750"/>
                  </a:lnTo>
                  <a:lnTo>
                    <a:pt x="1010920" y="1061720"/>
                  </a:lnTo>
                  <a:lnTo>
                    <a:pt x="29197" y="1061720"/>
                  </a:lnTo>
                  <a:lnTo>
                    <a:pt x="29197" y="31750"/>
                  </a:lnTo>
                  <a:lnTo>
                    <a:pt x="1010920" y="31750"/>
                  </a:lnTo>
                  <a:lnTo>
                    <a:pt x="1010920" y="0"/>
                  </a:lnTo>
                  <a:lnTo>
                    <a:pt x="15240" y="0"/>
                  </a:lnTo>
                  <a:lnTo>
                    <a:pt x="15240" y="15240"/>
                  </a:lnTo>
                  <a:lnTo>
                    <a:pt x="0" y="15240"/>
                  </a:lnTo>
                  <a:lnTo>
                    <a:pt x="0" y="1076960"/>
                  </a:lnTo>
                  <a:lnTo>
                    <a:pt x="0" y="1078230"/>
                  </a:lnTo>
                  <a:lnTo>
                    <a:pt x="0" y="1084580"/>
                  </a:lnTo>
                  <a:lnTo>
                    <a:pt x="7620" y="1092200"/>
                  </a:lnTo>
                  <a:lnTo>
                    <a:pt x="11430" y="1093470"/>
                  </a:lnTo>
                  <a:lnTo>
                    <a:pt x="15240" y="1093470"/>
                  </a:lnTo>
                  <a:lnTo>
                    <a:pt x="17780" y="1093470"/>
                  </a:lnTo>
                  <a:lnTo>
                    <a:pt x="1027430" y="1093470"/>
                  </a:lnTo>
                  <a:lnTo>
                    <a:pt x="1027430" y="1078230"/>
                  </a:lnTo>
                  <a:lnTo>
                    <a:pt x="1041400" y="1078230"/>
                  </a:lnTo>
                  <a:lnTo>
                    <a:pt x="1041400" y="15240"/>
                  </a:lnTo>
                  <a:close/>
                </a:path>
              </a:pathLst>
            </a:custGeom>
            <a:solidFill>
              <a:srgbClr val="000000"/>
            </a:solidFill>
          </p:spPr>
          <p:txBody>
            <a:bodyPr wrap="square" lIns="0" tIns="0" rIns="0" bIns="0" rtlCol="0"/>
            <a:lstStyle/>
            <a:p>
              <a:endParaRPr/>
            </a:p>
          </p:txBody>
        </p:sp>
        <p:sp>
          <p:nvSpPr>
            <p:cNvPr id="22" name="object 22"/>
            <p:cNvSpPr/>
            <p:nvPr/>
          </p:nvSpPr>
          <p:spPr>
            <a:xfrm>
              <a:off x="1617980" y="3196589"/>
              <a:ext cx="29209" cy="16510"/>
            </a:xfrm>
            <a:custGeom>
              <a:avLst/>
              <a:gdLst/>
              <a:ahLst/>
              <a:cxnLst/>
              <a:rect l="l" t="t" r="r" b="b"/>
              <a:pathLst>
                <a:path w="29210" h="16510">
                  <a:moveTo>
                    <a:pt x="29209" y="0"/>
                  </a:moveTo>
                  <a:lnTo>
                    <a:pt x="29209" y="3810"/>
                  </a:lnTo>
                  <a:lnTo>
                    <a:pt x="27939" y="7620"/>
                  </a:lnTo>
                  <a:lnTo>
                    <a:pt x="26669" y="10160"/>
                  </a:lnTo>
                  <a:lnTo>
                    <a:pt x="24130" y="12700"/>
                  </a:lnTo>
                  <a:lnTo>
                    <a:pt x="21589" y="15239"/>
                  </a:lnTo>
                  <a:lnTo>
                    <a:pt x="17780" y="16510"/>
                  </a:lnTo>
                  <a:lnTo>
                    <a:pt x="15239" y="16510"/>
                  </a:lnTo>
                  <a:lnTo>
                    <a:pt x="11430" y="16510"/>
                  </a:lnTo>
                  <a:lnTo>
                    <a:pt x="7619" y="15239"/>
                  </a:lnTo>
                  <a:lnTo>
                    <a:pt x="5079" y="12700"/>
                  </a:lnTo>
                  <a:lnTo>
                    <a:pt x="2539" y="10160"/>
                  </a:lnTo>
                  <a:lnTo>
                    <a:pt x="0" y="7620"/>
                  </a:lnTo>
                  <a:lnTo>
                    <a:pt x="0" y="3810"/>
                  </a:lnTo>
                  <a:lnTo>
                    <a:pt x="0" y="0"/>
                  </a:lnTo>
                </a:path>
                <a:path w="29210" h="16510">
                  <a:moveTo>
                    <a:pt x="0" y="0"/>
                  </a:moveTo>
                  <a:lnTo>
                    <a:pt x="0" y="0"/>
                  </a:lnTo>
                </a:path>
                <a:path w="29210" h="16510">
                  <a:moveTo>
                    <a:pt x="29209" y="16510"/>
                  </a:moveTo>
                  <a:lnTo>
                    <a:pt x="29209" y="16510"/>
                  </a:lnTo>
                </a:path>
              </a:pathLst>
            </a:custGeom>
            <a:ln w="3175">
              <a:solidFill>
                <a:srgbClr val="000000"/>
              </a:solidFill>
            </a:ln>
          </p:spPr>
          <p:txBody>
            <a:bodyPr wrap="square" lIns="0" tIns="0" rIns="0" bIns="0" rtlCol="0"/>
            <a:lstStyle/>
            <a:p>
              <a:endParaRPr/>
            </a:p>
          </p:txBody>
        </p:sp>
      </p:grpSp>
      <p:grpSp>
        <p:nvGrpSpPr>
          <p:cNvPr id="23" name="object 23"/>
          <p:cNvGrpSpPr/>
          <p:nvPr/>
        </p:nvGrpSpPr>
        <p:grpSpPr>
          <a:xfrm>
            <a:off x="1617980" y="4142740"/>
            <a:ext cx="16510" cy="33020"/>
            <a:chOff x="1617980" y="4142740"/>
            <a:chExt cx="16510" cy="33020"/>
          </a:xfrm>
        </p:grpSpPr>
        <p:sp>
          <p:nvSpPr>
            <p:cNvPr id="24" name="object 24"/>
            <p:cNvSpPr/>
            <p:nvPr/>
          </p:nvSpPr>
          <p:spPr>
            <a:xfrm>
              <a:off x="1617980" y="4142740"/>
              <a:ext cx="16510" cy="33020"/>
            </a:xfrm>
            <a:custGeom>
              <a:avLst/>
              <a:gdLst/>
              <a:ahLst/>
              <a:cxnLst/>
              <a:rect l="l" t="t" r="r" b="b"/>
              <a:pathLst>
                <a:path w="16510" h="33020">
                  <a:moveTo>
                    <a:pt x="16509" y="0"/>
                  </a:moveTo>
                  <a:lnTo>
                    <a:pt x="12700" y="0"/>
                  </a:lnTo>
                  <a:lnTo>
                    <a:pt x="8889" y="1270"/>
                  </a:lnTo>
                  <a:lnTo>
                    <a:pt x="6350" y="3810"/>
                  </a:lnTo>
                  <a:lnTo>
                    <a:pt x="2539" y="6350"/>
                  </a:lnTo>
                  <a:lnTo>
                    <a:pt x="1269" y="8890"/>
                  </a:lnTo>
                  <a:lnTo>
                    <a:pt x="0" y="12700"/>
                  </a:lnTo>
                  <a:lnTo>
                    <a:pt x="0" y="19050"/>
                  </a:lnTo>
                  <a:lnTo>
                    <a:pt x="2539" y="26670"/>
                  </a:lnTo>
                  <a:lnTo>
                    <a:pt x="6350" y="29210"/>
                  </a:lnTo>
                  <a:lnTo>
                    <a:pt x="8889" y="30480"/>
                  </a:lnTo>
                  <a:lnTo>
                    <a:pt x="16509" y="33020"/>
                  </a:lnTo>
                  <a:lnTo>
                    <a:pt x="16509" y="16510"/>
                  </a:lnTo>
                  <a:lnTo>
                    <a:pt x="16509" y="0"/>
                  </a:lnTo>
                  <a:close/>
                </a:path>
              </a:pathLst>
            </a:custGeom>
            <a:solidFill>
              <a:srgbClr val="000000"/>
            </a:solidFill>
          </p:spPr>
          <p:txBody>
            <a:bodyPr wrap="square" lIns="0" tIns="0" rIns="0" bIns="0" rtlCol="0"/>
            <a:lstStyle/>
            <a:p>
              <a:endParaRPr/>
            </a:p>
          </p:txBody>
        </p:sp>
        <p:sp>
          <p:nvSpPr>
            <p:cNvPr id="25" name="object 25"/>
            <p:cNvSpPr/>
            <p:nvPr/>
          </p:nvSpPr>
          <p:spPr>
            <a:xfrm>
              <a:off x="1617980" y="4142740"/>
              <a:ext cx="16510" cy="33020"/>
            </a:xfrm>
            <a:custGeom>
              <a:avLst/>
              <a:gdLst/>
              <a:ahLst/>
              <a:cxnLst/>
              <a:rect l="l" t="t" r="r" b="b"/>
              <a:pathLst>
                <a:path w="16510" h="33020">
                  <a:moveTo>
                    <a:pt x="16509" y="33020"/>
                  </a:moveTo>
                  <a:lnTo>
                    <a:pt x="12700" y="31750"/>
                  </a:lnTo>
                  <a:lnTo>
                    <a:pt x="8889" y="30480"/>
                  </a:lnTo>
                  <a:lnTo>
                    <a:pt x="6350" y="29210"/>
                  </a:lnTo>
                  <a:lnTo>
                    <a:pt x="2539" y="26670"/>
                  </a:lnTo>
                  <a:lnTo>
                    <a:pt x="1269" y="22860"/>
                  </a:lnTo>
                  <a:lnTo>
                    <a:pt x="0" y="19050"/>
                  </a:lnTo>
                  <a:lnTo>
                    <a:pt x="0" y="16510"/>
                  </a:lnTo>
                  <a:lnTo>
                    <a:pt x="0" y="12700"/>
                  </a:lnTo>
                  <a:lnTo>
                    <a:pt x="1269" y="8890"/>
                  </a:lnTo>
                  <a:lnTo>
                    <a:pt x="2539" y="6350"/>
                  </a:lnTo>
                  <a:lnTo>
                    <a:pt x="6350" y="3810"/>
                  </a:lnTo>
                  <a:lnTo>
                    <a:pt x="8889" y="1270"/>
                  </a:lnTo>
                  <a:lnTo>
                    <a:pt x="12700" y="0"/>
                  </a:lnTo>
                  <a:lnTo>
                    <a:pt x="16509" y="0"/>
                  </a:lnTo>
                </a:path>
                <a:path w="16510" h="33020">
                  <a:moveTo>
                    <a:pt x="0" y="0"/>
                  </a:moveTo>
                  <a:lnTo>
                    <a:pt x="0" y="0"/>
                  </a:lnTo>
                </a:path>
                <a:path w="16510" h="33020">
                  <a:moveTo>
                    <a:pt x="16509" y="33020"/>
                  </a:moveTo>
                  <a:lnTo>
                    <a:pt x="16509" y="33020"/>
                  </a:lnTo>
                </a:path>
              </a:pathLst>
            </a:custGeom>
            <a:ln w="3175">
              <a:solidFill>
                <a:srgbClr val="000000"/>
              </a:solidFill>
            </a:ln>
          </p:spPr>
          <p:txBody>
            <a:bodyPr wrap="square" lIns="0" tIns="0" rIns="0" bIns="0" rtlCol="0"/>
            <a:lstStyle/>
            <a:p>
              <a:endParaRPr/>
            </a:p>
          </p:txBody>
        </p:sp>
      </p:grpSp>
      <p:grpSp>
        <p:nvGrpSpPr>
          <p:cNvPr id="26" name="object 26"/>
          <p:cNvGrpSpPr/>
          <p:nvPr/>
        </p:nvGrpSpPr>
        <p:grpSpPr>
          <a:xfrm>
            <a:off x="2644139" y="4142740"/>
            <a:ext cx="15240" cy="33020"/>
            <a:chOff x="2644139" y="4142740"/>
            <a:chExt cx="15240" cy="33020"/>
          </a:xfrm>
        </p:grpSpPr>
        <p:sp>
          <p:nvSpPr>
            <p:cNvPr id="27" name="object 27"/>
            <p:cNvSpPr/>
            <p:nvPr/>
          </p:nvSpPr>
          <p:spPr>
            <a:xfrm>
              <a:off x="2644139" y="4142740"/>
              <a:ext cx="15240" cy="33020"/>
            </a:xfrm>
            <a:custGeom>
              <a:avLst/>
              <a:gdLst/>
              <a:ahLst/>
              <a:cxnLst/>
              <a:rect l="l" t="t" r="r" b="b"/>
              <a:pathLst>
                <a:path w="15239" h="33020">
                  <a:moveTo>
                    <a:pt x="3810" y="0"/>
                  </a:moveTo>
                  <a:lnTo>
                    <a:pt x="0" y="0"/>
                  </a:lnTo>
                  <a:lnTo>
                    <a:pt x="0" y="16510"/>
                  </a:lnTo>
                  <a:lnTo>
                    <a:pt x="0" y="33020"/>
                  </a:lnTo>
                  <a:lnTo>
                    <a:pt x="3810" y="31750"/>
                  </a:lnTo>
                  <a:lnTo>
                    <a:pt x="8890" y="29210"/>
                  </a:lnTo>
                  <a:lnTo>
                    <a:pt x="11430" y="26670"/>
                  </a:lnTo>
                  <a:lnTo>
                    <a:pt x="13970" y="19050"/>
                  </a:lnTo>
                  <a:lnTo>
                    <a:pt x="15240" y="16510"/>
                  </a:lnTo>
                  <a:lnTo>
                    <a:pt x="12700" y="8890"/>
                  </a:lnTo>
                  <a:lnTo>
                    <a:pt x="11430" y="6350"/>
                  </a:lnTo>
                  <a:lnTo>
                    <a:pt x="6350" y="1270"/>
                  </a:lnTo>
                  <a:lnTo>
                    <a:pt x="3810" y="0"/>
                  </a:lnTo>
                  <a:close/>
                </a:path>
              </a:pathLst>
            </a:custGeom>
            <a:solidFill>
              <a:srgbClr val="000000"/>
            </a:solidFill>
          </p:spPr>
          <p:txBody>
            <a:bodyPr wrap="square" lIns="0" tIns="0" rIns="0" bIns="0" rtlCol="0"/>
            <a:lstStyle/>
            <a:p>
              <a:endParaRPr/>
            </a:p>
          </p:txBody>
        </p:sp>
        <p:sp>
          <p:nvSpPr>
            <p:cNvPr id="28" name="object 28"/>
            <p:cNvSpPr/>
            <p:nvPr/>
          </p:nvSpPr>
          <p:spPr>
            <a:xfrm>
              <a:off x="2644139" y="4142740"/>
              <a:ext cx="15240" cy="33020"/>
            </a:xfrm>
            <a:custGeom>
              <a:avLst/>
              <a:gdLst/>
              <a:ahLst/>
              <a:cxnLst/>
              <a:rect l="l" t="t" r="r" b="b"/>
              <a:pathLst>
                <a:path w="15239" h="33020">
                  <a:moveTo>
                    <a:pt x="0" y="0"/>
                  </a:moveTo>
                  <a:lnTo>
                    <a:pt x="3810" y="0"/>
                  </a:lnTo>
                  <a:lnTo>
                    <a:pt x="6350" y="1270"/>
                  </a:lnTo>
                  <a:lnTo>
                    <a:pt x="15240" y="16510"/>
                  </a:lnTo>
                  <a:lnTo>
                    <a:pt x="13970" y="19050"/>
                  </a:lnTo>
                  <a:lnTo>
                    <a:pt x="12700" y="22860"/>
                  </a:lnTo>
                  <a:lnTo>
                    <a:pt x="11430" y="26670"/>
                  </a:lnTo>
                  <a:lnTo>
                    <a:pt x="8890" y="29210"/>
                  </a:lnTo>
                  <a:lnTo>
                    <a:pt x="6350" y="30480"/>
                  </a:lnTo>
                  <a:lnTo>
                    <a:pt x="3810" y="31750"/>
                  </a:lnTo>
                  <a:lnTo>
                    <a:pt x="0" y="33020"/>
                  </a:lnTo>
                </a:path>
                <a:path w="15239" h="33020">
                  <a:moveTo>
                    <a:pt x="0" y="0"/>
                  </a:moveTo>
                  <a:lnTo>
                    <a:pt x="0" y="0"/>
                  </a:lnTo>
                </a:path>
                <a:path w="15239" h="33020">
                  <a:moveTo>
                    <a:pt x="15240" y="33020"/>
                  </a:moveTo>
                  <a:lnTo>
                    <a:pt x="15240" y="33020"/>
                  </a:lnTo>
                </a:path>
              </a:pathLst>
            </a:custGeom>
            <a:ln w="3175">
              <a:solidFill>
                <a:srgbClr val="000000"/>
              </a:solidFill>
            </a:ln>
          </p:spPr>
          <p:txBody>
            <a:bodyPr wrap="square" lIns="0" tIns="0" rIns="0" bIns="0" rtlCol="0"/>
            <a:lstStyle/>
            <a:p>
              <a:endParaRPr/>
            </a:p>
          </p:txBody>
        </p:sp>
      </p:grpSp>
      <p:grpSp>
        <p:nvGrpSpPr>
          <p:cNvPr id="29" name="object 29"/>
          <p:cNvGrpSpPr/>
          <p:nvPr/>
        </p:nvGrpSpPr>
        <p:grpSpPr>
          <a:xfrm>
            <a:off x="4273550" y="1579880"/>
            <a:ext cx="4870450" cy="3143250"/>
            <a:chOff x="4273550" y="1579880"/>
            <a:chExt cx="4870450" cy="3143250"/>
          </a:xfrm>
        </p:grpSpPr>
        <p:sp>
          <p:nvSpPr>
            <p:cNvPr id="30" name="object 30"/>
            <p:cNvSpPr/>
            <p:nvPr/>
          </p:nvSpPr>
          <p:spPr>
            <a:xfrm>
              <a:off x="4273550" y="1579880"/>
              <a:ext cx="4870450" cy="3130550"/>
            </a:xfrm>
            <a:custGeom>
              <a:avLst/>
              <a:gdLst/>
              <a:ahLst/>
              <a:cxnLst/>
              <a:rect l="l" t="t" r="r" b="b"/>
              <a:pathLst>
                <a:path w="4870450" h="3130550">
                  <a:moveTo>
                    <a:pt x="0" y="3128010"/>
                  </a:moveTo>
                  <a:lnTo>
                    <a:pt x="4870450" y="3130550"/>
                  </a:lnTo>
                </a:path>
                <a:path w="4870450" h="3130550">
                  <a:moveTo>
                    <a:pt x="2576829" y="3128010"/>
                  </a:moveTo>
                  <a:lnTo>
                    <a:pt x="2578100" y="0"/>
                  </a:lnTo>
                </a:path>
                <a:path w="4870450" h="3130550">
                  <a:moveTo>
                    <a:pt x="2576829" y="3128010"/>
                  </a:moveTo>
                  <a:lnTo>
                    <a:pt x="4766309" y="1799590"/>
                  </a:lnTo>
                </a:path>
                <a:path w="4870450" h="3130550">
                  <a:moveTo>
                    <a:pt x="2575559" y="3128010"/>
                  </a:moveTo>
                  <a:lnTo>
                    <a:pt x="387350" y="1799590"/>
                  </a:lnTo>
                </a:path>
              </a:pathLst>
            </a:custGeom>
            <a:ln w="3175">
              <a:solidFill>
                <a:srgbClr val="000000"/>
              </a:solidFill>
            </a:ln>
          </p:spPr>
          <p:txBody>
            <a:bodyPr wrap="square" lIns="0" tIns="0" rIns="0" bIns="0" rtlCol="0"/>
            <a:lstStyle/>
            <a:p>
              <a:endParaRPr/>
            </a:p>
          </p:txBody>
        </p:sp>
        <p:sp>
          <p:nvSpPr>
            <p:cNvPr id="31" name="object 31"/>
            <p:cNvSpPr/>
            <p:nvPr/>
          </p:nvSpPr>
          <p:spPr>
            <a:xfrm>
              <a:off x="6835139" y="4693919"/>
              <a:ext cx="22860" cy="29209"/>
            </a:xfrm>
            <a:custGeom>
              <a:avLst/>
              <a:gdLst/>
              <a:ahLst/>
              <a:cxnLst/>
              <a:rect l="l" t="t" r="r" b="b"/>
              <a:pathLst>
                <a:path w="22859" h="29210">
                  <a:moveTo>
                    <a:pt x="7619" y="0"/>
                  </a:moveTo>
                  <a:lnTo>
                    <a:pt x="2539" y="5079"/>
                  </a:lnTo>
                  <a:lnTo>
                    <a:pt x="1269" y="7619"/>
                  </a:lnTo>
                  <a:lnTo>
                    <a:pt x="0" y="11429"/>
                  </a:lnTo>
                  <a:lnTo>
                    <a:pt x="0" y="13969"/>
                  </a:lnTo>
                  <a:lnTo>
                    <a:pt x="2539" y="21589"/>
                  </a:lnTo>
                  <a:lnTo>
                    <a:pt x="7619" y="26669"/>
                  </a:lnTo>
                  <a:lnTo>
                    <a:pt x="10159" y="27939"/>
                  </a:lnTo>
                  <a:lnTo>
                    <a:pt x="12700" y="27939"/>
                  </a:lnTo>
                  <a:lnTo>
                    <a:pt x="16509" y="29209"/>
                  </a:lnTo>
                  <a:lnTo>
                    <a:pt x="20319" y="27939"/>
                  </a:lnTo>
                  <a:lnTo>
                    <a:pt x="22859" y="26669"/>
                  </a:lnTo>
                  <a:lnTo>
                    <a:pt x="15239" y="13969"/>
                  </a:lnTo>
                  <a:lnTo>
                    <a:pt x="7619" y="0"/>
                  </a:lnTo>
                  <a:close/>
                </a:path>
              </a:pathLst>
            </a:custGeom>
            <a:solidFill>
              <a:srgbClr val="000000"/>
            </a:solidFill>
          </p:spPr>
          <p:txBody>
            <a:bodyPr wrap="square" lIns="0" tIns="0" rIns="0" bIns="0" rtlCol="0"/>
            <a:lstStyle/>
            <a:p>
              <a:endParaRPr/>
            </a:p>
          </p:txBody>
        </p:sp>
        <p:sp>
          <p:nvSpPr>
            <p:cNvPr id="32" name="object 32"/>
            <p:cNvSpPr/>
            <p:nvPr/>
          </p:nvSpPr>
          <p:spPr>
            <a:xfrm>
              <a:off x="6835139" y="4693919"/>
              <a:ext cx="22860" cy="29209"/>
            </a:xfrm>
            <a:custGeom>
              <a:avLst/>
              <a:gdLst/>
              <a:ahLst/>
              <a:cxnLst/>
              <a:rect l="l" t="t" r="r" b="b"/>
              <a:pathLst>
                <a:path w="22859" h="29210">
                  <a:moveTo>
                    <a:pt x="22859" y="26669"/>
                  </a:moveTo>
                  <a:lnTo>
                    <a:pt x="20319" y="27939"/>
                  </a:lnTo>
                  <a:lnTo>
                    <a:pt x="16509" y="29209"/>
                  </a:lnTo>
                  <a:lnTo>
                    <a:pt x="12700" y="27939"/>
                  </a:lnTo>
                  <a:lnTo>
                    <a:pt x="10159" y="27939"/>
                  </a:lnTo>
                  <a:lnTo>
                    <a:pt x="7619" y="26669"/>
                  </a:lnTo>
                  <a:lnTo>
                    <a:pt x="5079" y="24129"/>
                  </a:lnTo>
                  <a:lnTo>
                    <a:pt x="2539" y="21589"/>
                  </a:lnTo>
                  <a:lnTo>
                    <a:pt x="1269" y="17779"/>
                  </a:lnTo>
                  <a:lnTo>
                    <a:pt x="0" y="13969"/>
                  </a:lnTo>
                  <a:lnTo>
                    <a:pt x="0" y="11429"/>
                  </a:lnTo>
                  <a:lnTo>
                    <a:pt x="1269" y="7619"/>
                  </a:lnTo>
                  <a:lnTo>
                    <a:pt x="2539" y="5079"/>
                  </a:lnTo>
                  <a:lnTo>
                    <a:pt x="5079" y="2539"/>
                  </a:lnTo>
                  <a:lnTo>
                    <a:pt x="7619" y="0"/>
                  </a:lnTo>
                </a:path>
                <a:path w="22859" h="29210">
                  <a:moveTo>
                    <a:pt x="0" y="0"/>
                  </a:moveTo>
                  <a:lnTo>
                    <a:pt x="0" y="0"/>
                  </a:lnTo>
                </a:path>
                <a:path w="22859" h="29210">
                  <a:moveTo>
                    <a:pt x="22859" y="29209"/>
                  </a:moveTo>
                  <a:lnTo>
                    <a:pt x="22859" y="29209"/>
                  </a:lnTo>
                </a:path>
              </a:pathLst>
            </a:custGeom>
            <a:ln w="3175">
              <a:solidFill>
                <a:srgbClr val="000000"/>
              </a:solidFill>
            </a:ln>
          </p:spPr>
          <p:txBody>
            <a:bodyPr wrap="square" lIns="0" tIns="0" rIns="0" bIns="0" rtlCol="0"/>
            <a:lstStyle/>
            <a:p>
              <a:endParaRPr/>
            </a:p>
          </p:txBody>
        </p:sp>
        <p:sp>
          <p:nvSpPr>
            <p:cNvPr id="33" name="object 33"/>
            <p:cNvSpPr/>
            <p:nvPr/>
          </p:nvSpPr>
          <p:spPr>
            <a:xfrm>
              <a:off x="6842760" y="4160519"/>
              <a:ext cx="897890" cy="561340"/>
            </a:xfrm>
            <a:custGeom>
              <a:avLst/>
              <a:gdLst/>
              <a:ahLst/>
              <a:cxnLst/>
              <a:rect l="l" t="t" r="r" b="b"/>
              <a:pathLst>
                <a:path w="897890" h="561339">
                  <a:moveTo>
                    <a:pt x="897890" y="11430"/>
                  </a:moveTo>
                  <a:lnTo>
                    <a:pt x="896620" y="8890"/>
                  </a:lnTo>
                  <a:lnTo>
                    <a:pt x="889000" y="1270"/>
                  </a:lnTo>
                  <a:lnTo>
                    <a:pt x="885190" y="0"/>
                  </a:lnTo>
                  <a:lnTo>
                    <a:pt x="882650" y="0"/>
                  </a:lnTo>
                  <a:lnTo>
                    <a:pt x="875030" y="2540"/>
                  </a:lnTo>
                  <a:lnTo>
                    <a:pt x="882650" y="16510"/>
                  </a:lnTo>
                  <a:lnTo>
                    <a:pt x="875030" y="3810"/>
                  </a:lnTo>
                  <a:lnTo>
                    <a:pt x="0" y="534670"/>
                  </a:lnTo>
                  <a:lnTo>
                    <a:pt x="6350" y="547370"/>
                  </a:lnTo>
                  <a:lnTo>
                    <a:pt x="13970" y="561340"/>
                  </a:lnTo>
                  <a:lnTo>
                    <a:pt x="890270" y="30480"/>
                  </a:lnTo>
                  <a:lnTo>
                    <a:pt x="892810" y="29210"/>
                  </a:lnTo>
                  <a:lnTo>
                    <a:pt x="895350" y="25400"/>
                  </a:lnTo>
                  <a:lnTo>
                    <a:pt x="896620" y="22860"/>
                  </a:lnTo>
                  <a:lnTo>
                    <a:pt x="897890" y="19050"/>
                  </a:lnTo>
                  <a:lnTo>
                    <a:pt x="897890" y="11430"/>
                  </a:lnTo>
                  <a:close/>
                </a:path>
              </a:pathLst>
            </a:custGeom>
            <a:solidFill>
              <a:srgbClr val="000000"/>
            </a:solidFill>
          </p:spPr>
          <p:txBody>
            <a:bodyPr wrap="square" lIns="0" tIns="0" rIns="0" bIns="0" rtlCol="0"/>
            <a:lstStyle/>
            <a:p>
              <a:endParaRPr/>
            </a:p>
          </p:txBody>
        </p:sp>
        <p:sp>
          <p:nvSpPr>
            <p:cNvPr id="34" name="object 34"/>
            <p:cNvSpPr/>
            <p:nvPr/>
          </p:nvSpPr>
          <p:spPr>
            <a:xfrm>
              <a:off x="7717790" y="4160519"/>
              <a:ext cx="22860" cy="30480"/>
            </a:xfrm>
            <a:custGeom>
              <a:avLst/>
              <a:gdLst/>
              <a:ahLst/>
              <a:cxnLst/>
              <a:rect l="l" t="t" r="r" b="b"/>
              <a:pathLst>
                <a:path w="22859" h="30479">
                  <a:moveTo>
                    <a:pt x="0" y="2539"/>
                  </a:moveTo>
                  <a:lnTo>
                    <a:pt x="3809" y="1269"/>
                  </a:lnTo>
                  <a:lnTo>
                    <a:pt x="7619" y="0"/>
                  </a:lnTo>
                  <a:lnTo>
                    <a:pt x="10159" y="0"/>
                  </a:lnTo>
                  <a:lnTo>
                    <a:pt x="13969" y="1269"/>
                  </a:lnTo>
                  <a:lnTo>
                    <a:pt x="16509" y="3809"/>
                  </a:lnTo>
                  <a:lnTo>
                    <a:pt x="19050" y="6349"/>
                  </a:lnTo>
                  <a:lnTo>
                    <a:pt x="21589" y="8889"/>
                  </a:lnTo>
                  <a:lnTo>
                    <a:pt x="22859" y="11429"/>
                  </a:lnTo>
                  <a:lnTo>
                    <a:pt x="22859" y="15239"/>
                  </a:lnTo>
                  <a:lnTo>
                    <a:pt x="22859" y="19049"/>
                  </a:lnTo>
                  <a:lnTo>
                    <a:pt x="21589" y="22859"/>
                  </a:lnTo>
                  <a:lnTo>
                    <a:pt x="20319" y="25399"/>
                  </a:lnTo>
                  <a:lnTo>
                    <a:pt x="17779" y="29209"/>
                  </a:lnTo>
                  <a:lnTo>
                    <a:pt x="15239" y="30479"/>
                  </a:lnTo>
                </a:path>
                <a:path w="22859" h="30479">
                  <a:moveTo>
                    <a:pt x="0" y="0"/>
                  </a:moveTo>
                  <a:lnTo>
                    <a:pt x="0" y="0"/>
                  </a:lnTo>
                </a:path>
                <a:path w="22859" h="30479">
                  <a:moveTo>
                    <a:pt x="22859" y="30479"/>
                  </a:moveTo>
                  <a:lnTo>
                    <a:pt x="22859" y="30479"/>
                  </a:lnTo>
                </a:path>
              </a:pathLst>
            </a:custGeom>
            <a:ln w="3175">
              <a:solidFill>
                <a:srgbClr val="000000"/>
              </a:solidFill>
            </a:ln>
          </p:spPr>
          <p:txBody>
            <a:bodyPr wrap="square" lIns="0" tIns="0" rIns="0" bIns="0" rtlCol="0"/>
            <a:lstStyle/>
            <a:p>
              <a:endParaRPr/>
            </a:p>
          </p:txBody>
        </p:sp>
        <p:sp>
          <p:nvSpPr>
            <p:cNvPr id="35" name="object 35"/>
            <p:cNvSpPr/>
            <p:nvPr/>
          </p:nvSpPr>
          <p:spPr>
            <a:xfrm>
              <a:off x="7710170" y="4177030"/>
              <a:ext cx="30480" cy="16510"/>
            </a:xfrm>
            <a:custGeom>
              <a:avLst/>
              <a:gdLst/>
              <a:ahLst/>
              <a:cxnLst/>
              <a:rect l="l" t="t" r="r" b="b"/>
              <a:pathLst>
                <a:path w="30479" h="16510">
                  <a:moveTo>
                    <a:pt x="30479" y="0"/>
                  </a:moveTo>
                  <a:lnTo>
                    <a:pt x="15239" y="0"/>
                  </a:lnTo>
                  <a:lnTo>
                    <a:pt x="0" y="0"/>
                  </a:lnTo>
                  <a:lnTo>
                    <a:pt x="0" y="3810"/>
                  </a:lnTo>
                  <a:lnTo>
                    <a:pt x="1270" y="6350"/>
                  </a:lnTo>
                  <a:lnTo>
                    <a:pt x="3809" y="10160"/>
                  </a:lnTo>
                  <a:lnTo>
                    <a:pt x="5079" y="12700"/>
                  </a:lnTo>
                  <a:lnTo>
                    <a:pt x="8889" y="13970"/>
                  </a:lnTo>
                  <a:lnTo>
                    <a:pt x="11429" y="15240"/>
                  </a:lnTo>
                  <a:lnTo>
                    <a:pt x="15239" y="16510"/>
                  </a:lnTo>
                  <a:lnTo>
                    <a:pt x="22859" y="13970"/>
                  </a:lnTo>
                  <a:lnTo>
                    <a:pt x="25400" y="12700"/>
                  </a:lnTo>
                  <a:lnTo>
                    <a:pt x="27939" y="10160"/>
                  </a:lnTo>
                  <a:lnTo>
                    <a:pt x="29209" y="6350"/>
                  </a:lnTo>
                  <a:lnTo>
                    <a:pt x="30479" y="3810"/>
                  </a:lnTo>
                  <a:lnTo>
                    <a:pt x="30479" y="0"/>
                  </a:lnTo>
                  <a:close/>
                </a:path>
              </a:pathLst>
            </a:custGeom>
            <a:solidFill>
              <a:srgbClr val="000000"/>
            </a:solidFill>
          </p:spPr>
          <p:txBody>
            <a:bodyPr wrap="square" lIns="0" tIns="0" rIns="0" bIns="0" rtlCol="0"/>
            <a:lstStyle/>
            <a:p>
              <a:endParaRPr/>
            </a:p>
          </p:txBody>
        </p:sp>
        <p:sp>
          <p:nvSpPr>
            <p:cNvPr id="36" name="object 36"/>
            <p:cNvSpPr/>
            <p:nvPr/>
          </p:nvSpPr>
          <p:spPr>
            <a:xfrm>
              <a:off x="7710170" y="4177030"/>
              <a:ext cx="30480" cy="16510"/>
            </a:xfrm>
            <a:custGeom>
              <a:avLst/>
              <a:gdLst/>
              <a:ahLst/>
              <a:cxnLst/>
              <a:rect l="l" t="t" r="r" b="b"/>
              <a:pathLst>
                <a:path w="30479" h="16510">
                  <a:moveTo>
                    <a:pt x="30479" y="0"/>
                  </a:moveTo>
                  <a:lnTo>
                    <a:pt x="30479" y="3810"/>
                  </a:lnTo>
                  <a:lnTo>
                    <a:pt x="29209" y="6350"/>
                  </a:lnTo>
                  <a:lnTo>
                    <a:pt x="27939" y="10160"/>
                  </a:lnTo>
                  <a:lnTo>
                    <a:pt x="25400" y="12700"/>
                  </a:lnTo>
                  <a:lnTo>
                    <a:pt x="22859" y="13970"/>
                  </a:lnTo>
                  <a:lnTo>
                    <a:pt x="19050" y="15240"/>
                  </a:lnTo>
                  <a:lnTo>
                    <a:pt x="15239" y="16510"/>
                  </a:lnTo>
                  <a:lnTo>
                    <a:pt x="11429" y="15240"/>
                  </a:lnTo>
                  <a:lnTo>
                    <a:pt x="8889" y="13970"/>
                  </a:lnTo>
                  <a:lnTo>
                    <a:pt x="5079" y="12700"/>
                  </a:lnTo>
                  <a:lnTo>
                    <a:pt x="3809" y="10160"/>
                  </a:lnTo>
                  <a:lnTo>
                    <a:pt x="1270" y="6350"/>
                  </a:lnTo>
                  <a:lnTo>
                    <a:pt x="0" y="3810"/>
                  </a:lnTo>
                  <a:lnTo>
                    <a:pt x="0" y="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sp>
          <p:nvSpPr>
            <p:cNvPr id="37" name="object 37"/>
            <p:cNvSpPr/>
            <p:nvPr/>
          </p:nvSpPr>
          <p:spPr>
            <a:xfrm>
              <a:off x="7710170" y="3098799"/>
              <a:ext cx="30480" cy="1078230"/>
            </a:xfrm>
            <a:custGeom>
              <a:avLst/>
              <a:gdLst/>
              <a:ahLst/>
              <a:cxnLst/>
              <a:rect l="l" t="t" r="r" b="b"/>
              <a:pathLst>
                <a:path w="30479" h="1078229">
                  <a:moveTo>
                    <a:pt x="30480" y="12700"/>
                  </a:moveTo>
                  <a:lnTo>
                    <a:pt x="29210" y="8890"/>
                  </a:lnTo>
                  <a:lnTo>
                    <a:pt x="27940" y="6350"/>
                  </a:lnTo>
                  <a:lnTo>
                    <a:pt x="22860" y="1270"/>
                  </a:lnTo>
                  <a:lnTo>
                    <a:pt x="19050" y="0"/>
                  </a:lnTo>
                  <a:lnTo>
                    <a:pt x="11430" y="0"/>
                  </a:lnTo>
                  <a:lnTo>
                    <a:pt x="8890" y="1270"/>
                  </a:lnTo>
                  <a:lnTo>
                    <a:pt x="5080" y="3810"/>
                  </a:lnTo>
                  <a:lnTo>
                    <a:pt x="3810" y="6350"/>
                  </a:lnTo>
                  <a:lnTo>
                    <a:pt x="1270" y="8890"/>
                  </a:lnTo>
                  <a:lnTo>
                    <a:pt x="0" y="12700"/>
                  </a:lnTo>
                  <a:lnTo>
                    <a:pt x="0" y="16510"/>
                  </a:lnTo>
                  <a:lnTo>
                    <a:pt x="0" y="1078230"/>
                  </a:lnTo>
                  <a:lnTo>
                    <a:pt x="30480" y="1078230"/>
                  </a:lnTo>
                  <a:lnTo>
                    <a:pt x="30480" y="16510"/>
                  </a:lnTo>
                  <a:lnTo>
                    <a:pt x="30480" y="12700"/>
                  </a:lnTo>
                  <a:close/>
                </a:path>
              </a:pathLst>
            </a:custGeom>
            <a:solidFill>
              <a:srgbClr val="000000"/>
            </a:solidFill>
          </p:spPr>
          <p:txBody>
            <a:bodyPr wrap="square" lIns="0" tIns="0" rIns="0" bIns="0" rtlCol="0"/>
            <a:lstStyle/>
            <a:p>
              <a:endParaRPr/>
            </a:p>
          </p:txBody>
        </p:sp>
        <p:sp>
          <p:nvSpPr>
            <p:cNvPr id="38" name="object 38"/>
            <p:cNvSpPr/>
            <p:nvPr/>
          </p:nvSpPr>
          <p:spPr>
            <a:xfrm>
              <a:off x="7710170" y="3098800"/>
              <a:ext cx="30480" cy="16510"/>
            </a:xfrm>
            <a:custGeom>
              <a:avLst/>
              <a:gdLst/>
              <a:ahLst/>
              <a:cxnLst/>
              <a:rect l="l" t="t" r="r" b="b"/>
              <a:pathLst>
                <a:path w="30479" h="16510">
                  <a:moveTo>
                    <a:pt x="0" y="16510"/>
                  </a:moveTo>
                  <a:lnTo>
                    <a:pt x="0" y="12700"/>
                  </a:lnTo>
                  <a:lnTo>
                    <a:pt x="1270" y="8889"/>
                  </a:lnTo>
                  <a:lnTo>
                    <a:pt x="3809" y="6350"/>
                  </a:lnTo>
                  <a:lnTo>
                    <a:pt x="5079" y="3810"/>
                  </a:lnTo>
                  <a:lnTo>
                    <a:pt x="8889" y="1270"/>
                  </a:lnTo>
                  <a:lnTo>
                    <a:pt x="11429" y="0"/>
                  </a:lnTo>
                  <a:lnTo>
                    <a:pt x="15239" y="0"/>
                  </a:lnTo>
                  <a:lnTo>
                    <a:pt x="19050" y="0"/>
                  </a:lnTo>
                  <a:lnTo>
                    <a:pt x="30479" y="12700"/>
                  </a:lnTo>
                  <a:lnTo>
                    <a:pt x="30479" y="1651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sp>
          <p:nvSpPr>
            <p:cNvPr id="39" name="object 39"/>
            <p:cNvSpPr/>
            <p:nvPr/>
          </p:nvSpPr>
          <p:spPr>
            <a:xfrm>
              <a:off x="7717790" y="3098800"/>
              <a:ext cx="22860" cy="27940"/>
            </a:xfrm>
            <a:custGeom>
              <a:avLst/>
              <a:gdLst/>
              <a:ahLst/>
              <a:cxnLst/>
              <a:rect l="l" t="t" r="r" b="b"/>
              <a:pathLst>
                <a:path w="22859" h="27939">
                  <a:moveTo>
                    <a:pt x="13969" y="0"/>
                  </a:moveTo>
                  <a:lnTo>
                    <a:pt x="3809" y="0"/>
                  </a:lnTo>
                  <a:lnTo>
                    <a:pt x="0" y="1270"/>
                  </a:lnTo>
                  <a:lnTo>
                    <a:pt x="7619" y="15239"/>
                  </a:lnTo>
                  <a:lnTo>
                    <a:pt x="15239" y="27939"/>
                  </a:lnTo>
                  <a:lnTo>
                    <a:pt x="17779" y="26670"/>
                  </a:lnTo>
                  <a:lnTo>
                    <a:pt x="20319" y="22860"/>
                  </a:lnTo>
                  <a:lnTo>
                    <a:pt x="22859" y="17779"/>
                  </a:lnTo>
                  <a:lnTo>
                    <a:pt x="22859" y="10160"/>
                  </a:lnTo>
                  <a:lnTo>
                    <a:pt x="21589" y="7620"/>
                  </a:lnTo>
                  <a:lnTo>
                    <a:pt x="19050" y="3810"/>
                  </a:lnTo>
                  <a:lnTo>
                    <a:pt x="16509" y="2539"/>
                  </a:lnTo>
                  <a:lnTo>
                    <a:pt x="13969" y="0"/>
                  </a:lnTo>
                  <a:close/>
                </a:path>
              </a:pathLst>
            </a:custGeom>
            <a:solidFill>
              <a:srgbClr val="000000"/>
            </a:solidFill>
          </p:spPr>
          <p:txBody>
            <a:bodyPr wrap="square" lIns="0" tIns="0" rIns="0" bIns="0" rtlCol="0"/>
            <a:lstStyle/>
            <a:p>
              <a:endParaRPr/>
            </a:p>
          </p:txBody>
        </p:sp>
        <p:sp>
          <p:nvSpPr>
            <p:cNvPr id="40" name="object 40"/>
            <p:cNvSpPr/>
            <p:nvPr/>
          </p:nvSpPr>
          <p:spPr>
            <a:xfrm>
              <a:off x="7717790" y="3098800"/>
              <a:ext cx="22860" cy="27940"/>
            </a:xfrm>
            <a:custGeom>
              <a:avLst/>
              <a:gdLst/>
              <a:ahLst/>
              <a:cxnLst/>
              <a:rect l="l" t="t" r="r" b="b"/>
              <a:pathLst>
                <a:path w="22859" h="27939">
                  <a:moveTo>
                    <a:pt x="0" y="1270"/>
                  </a:moveTo>
                  <a:lnTo>
                    <a:pt x="3809" y="0"/>
                  </a:lnTo>
                  <a:lnTo>
                    <a:pt x="7619" y="0"/>
                  </a:lnTo>
                  <a:lnTo>
                    <a:pt x="10159" y="0"/>
                  </a:lnTo>
                  <a:lnTo>
                    <a:pt x="13969" y="0"/>
                  </a:lnTo>
                  <a:lnTo>
                    <a:pt x="16509" y="2539"/>
                  </a:lnTo>
                  <a:lnTo>
                    <a:pt x="19050" y="3810"/>
                  </a:lnTo>
                  <a:lnTo>
                    <a:pt x="21589" y="7620"/>
                  </a:lnTo>
                  <a:lnTo>
                    <a:pt x="22859" y="10160"/>
                  </a:lnTo>
                  <a:lnTo>
                    <a:pt x="22859" y="13970"/>
                  </a:lnTo>
                  <a:lnTo>
                    <a:pt x="22859" y="17779"/>
                  </a:lnTo>
                  <a:lnTo>
                    <a:pt x="21589" y="20320"/>
                  </a:lnTo>
                  <a:lnTo>
                    <a:pt x="20319" y="22860"/>
                  </a:lnTo>
                  <a:lnTo>
                    <a:pt x="17779" y="26670"/>
                  </a:lnTo>
                  <a:lnTo>
                    <a:pt x="15239" y="27939"/>
                  </a:lnTo>
                </a:path>
                <a:path w="22859" h="27939">
                  <a:moveTo>
                    <a:pt x="0" y="0"/>
                  </a:moveTo>
                  <a:lnTo>
                    <a:pt x="0" y="0"/>
                  </a:lnTo>
                </a:path>
                <a:path w="22859" h="27939">
                  <a:moveTo>
                    <a:pt x="22859" y="27939"/>
                  </a:moveTo>
                  <a:lnTo>
                    <a:pt x="22859" y="27939"/>
                  </a:lnTo>
                </a:path>
              </a:pathLst>
            </a:custGeom>
            <a:ln w="3175">
              <a:solidFill>
                <a:srgbClr val="000000"/>
              </a:solidFill>
            </a:ln>
          </p:spPr>
          <p:txBody>
            <a:bodyPr wrap="square" lIns="0" tIns="0" rIns="0" bIns="0" rtlCol="0"/>
            <a:lstStyle/>
            <a:p>
              <a:endParaRPr/>
            </a:p>
          </p:txBody>
        </p:sp>
        <p:sp>
          <p:nvSpPr>
            <p:cNvPr id="41" name="object 41"/>
            <p:cNvSpPr/>
            <p:nvPr/>
          </p:nvSpPr>
          <p:spPr>
            <a:xfrm>
              <a:off x="6835140" y="3100069"/>
              <a:ext cx="897890" cy="561340"/>
            </a:xfrm>
            <a:custGeom>
              <a:avLst/>
              <a:gdLst/>
              <a:ahLst/>
              <a:cxnLst/>
              <a:rect l="l" t="t" r="r" b="b"/>
              <a:pathLst>
                <a:path w="897890" h="561339">
                  <a:moveTo>
                    <a:pt x="897890" y="26670"/>
                  </a:moveTo>
                  <a:lnTo>
                    <a:pt x="890270" y="13970"/>
                  </a:lnTo>
                  <a:lnTo>
                    <a:pt x="882650" y="0"/>
                  </a:lnTo>
                  <a:lnTo>
                    <a:pt x="7620" y="532130"/>
                  </a:lnTo>
                  <a:lnTo>
                    <a:pt x="5080" y="533400"/>
                  </a:lnTo>
                  <a:lnTo>
                    <a:pt x="2540" y="537210"/>
                  </a:lnTo>
                  <a:lnTo>
                    <a:pt x="0" y="542290"/>
                  </a:lnTo>
                  <a:lnTo>
                    <a:pt x="0" y="546100"/>
                  </a:lnTo>
                  <a:lnTo>
                    <a:pt x="1270" y="549910"/>
                  </a:lnTo>
                  <a:lnTo>
                    <a:pt x="2540" y="552450"/>
                  </a:lnTo>
                  <a:lnTo>
                    <a:pt x="5080" y="556260"/>
                  </a:lnTo>
                  <a:lnTo>
                    <a:pt x="7620" y="557530"/>
                  </a:lnTo>
                  <a:lnTo>
                    <a:pt x="10160" y="560070"/>
                  </a:lnTo>
                  <a:lnTo>
                    <a:pt x="12700" y="560070"/>
                  </a:lnTo>
                  <a:lnTo>
                    <a:pt x="16510" y="561340"/>
                  </a:lnTo>
                  <a:lnTo>
                    <a:pt x="20320" y="560070"/>
                  </a:lnTo>
                  <a:lnTo>
                    <a:pt x="22860" y="558800"/>
                  </a:lnTo>
                  <a:lnTo>
                    <a:pt x="22542" y="558228"/>
                  </a:lnTo>
                  <a:lnTo>
                    <a:pt x="897890" y="26670"/>
                  </a:lnTo>
                  <a:close/>
                </a:path>
              </a:pathLst>
            </a:custGeom>
            <a:solidFill>
              <a:srgbClr val="000000"/>
            </a:solidFill>
          </p:spPr>
          <p:txBody>
            <a:bodyPr wrap="square" lIns="0" tIns="0" rIns="0" bIns="0" rtlCol="0"/>
            <a:lstStyle/>
            <a:p>
              <a:endParaRPr/>
            </a:p>
          </p:txBody>
        </p:sp>
        <p:sp>
          <p:nvSpPr>
            <p:cNvPr id="42" name="object 42"/>
            <p:cNvSpPr/>
            <p:nvPr/>
          </p:nvSpPr>
          <p:spPr>
            <a:xfrm>
              <a:off x="6835139" y="3632200"/>
              <a:ext cx="22860" cy="29209"/>
            </a:xfrm>
            <a:custGeom>
              <a:avLst/>
              <a:gdLst/>
              <a:ahLst/>
              <a:cxnLst/>
              <a:rect l="l" t="t" r="r" b="b"/>
              <a:pathLst>
                <a:path w="22859" h="29210">
                  <a:moveTo>
                    <a:pt x="22859" y="26669"/>
                  </a:moveTo>
                  <a:lnTo>
                    <a:pt x="20319" y="27939"/>
                  </a:lnTo>
                  <a:lnTo>
                    <a:pt x="16509" y="29210"/>
                  </a:lnTo>
                  <a:lnTo>
                    <a:pt x="12700" y="27939"/>
                  </a:lnTo>
                  <a:lnTo>
                    <a:pt x="10159" y="27939"/>
                  </a:lnTo>
                  <a:lnTo>
                    <a:pt x="7619" y="25400"/>
                  </a:lnTo>
                  <a:lnTo>
                    <a:pt x="5079" y="24130"/>
                  </a:lnTo>
                  <a:lnTo>
                    <a:pt x="2539" y="20319"/>
                  </a:lnTo>
                  <a:lnTo>
                    <a:pt x="1269" y="17780"/>
                  </a:lnTo>
                  <a:lnTo>
                    <a:pt x="0" y="13969"/>
                  </a:lnTo>
                  <a:lnTo>
                    <a:pt x="0" y="10160"/>
                  </a:lnTo>
                  <a:lnTo>
                    <a:pt x="1269" y="7619"/>
                  </a:lnTo>
                  <a:lnTo>
                    <a:pt x="2539" y="5080"/>
                  </a:lnTo>
                  <a:lnTo>
                    <a:pt x="5079" y="1269"/>
                  </a:lnTo>
                  <a:lnTo>
                    <a:pt x="7619" y="0"/>
                  </a:lnTo>
                </a:path>
                <a:path w="22859" h="29210">
                  <a:moveTo>
                    <a:pt x="0" y="0"/>
                  </a:moveTo>
                  <a:lnTo>
                    <a:pt x="0" y="0"/>
                  </a:lnTo>
                </a:path>
                <a:path w="22859" h="29210">
                  <a:moveTo>
                    <a:pt x="22859" y="29210"/>
                  </a:moveTo>
                  <a:lnTo>
                    <a:pt x="22859" y="29210"/>
                  </a:lnTo>
                </a:path>
              </a:pathLst>
            </a:custGeom>
            <a:ln w="3175">
              <a:solidFill>
                <a:srgbClr val="000000"/>
              </a:solidFill>
            </a:ln>
          </p:spPr>
          <p:txBody>
            <a:bodyPr wrap="square" lIns="0" tIns="0" rIns="0" bIns="0" rtlCol="0"/>
            <a:lstStyle/>
            <a:p>
              <a:endParaRPr/>
            </a:p>
          </p:txBody>
        </p:sp>
        <p:sp>
          <p:nvSpPr>
            <p:cNvPr id="43" name="object 43"/>
            <p:cNvSpPr/>
            <p:nvPr/>
          </p:nvSpPr>
          <p:spPr>
            <a:xfrm>
              <a:off x="6835139" y="3630930"/>
              <a:ext cx="29209" cy="13970"/>
            </a:xfrm>
            <a:custGeom>
              <a:avLst/>
              <a:gdLst/>
              <a:ahLst/>
              <a:cxnLst/>
              <a:rect l="l" t="t" r="r" b="b"/>
              <a:pathLst>
                <a:path w="29209" h="13970">
                  <a:moveTo>
                    <a:pt x="19050" y="0"/>
                  </a:moveTo>
                  <a:lnTo>
                    <a:pt x="11429" y="0"/>
                  </a:lnTo>
                  <a:lnTo>
                    <a:pt x="6350" y="2540"/>
                  </a:lnTo>
                  <a:lnTo>
                    <a:pt x="3809" y="5080"/>
                  </a:lnTo>
                  <a:lnTo>
                    <a:pt x="2539" y="7620"/>
                  </a:lnTo>
                  <a:lnTo>
                    <a:pt x="0" y="11430"/>
                  </a:lnTo>
                  <a:lnTo>
                    <a:pt x="0" y="13970"/>
                  </a:lnTo>
                  <a:lnTo>
                    <a:pt x="15239" y="13970"/>
                  </a:lnTo>
                  <a:lnTo>
                    <a:pt x="29209" y="13970"/>
                  </a:lnTo>
                  <a:lnTo>
                    <a:pt x="29209" y="11430"/>
                  </a:lnTo>
                  <a:lnTo>
                    <a:pt x="27939" y="7620"/>
                  </a:lnTo>
                  <a:lnTo>
                    <a:pt x="26669" y="5080"/>
                  </a:lnTo>
                  <a:lnTo>
                    <a:pt x="24129" y="2540"/>
                  </a:lnTo>
                  <a:lnTo>
                    <a:pt x="19050" y="0"/>
                  </a:lnTo>
                  <a:close/>
                </a:path>
              </a:pathLst>
            </a:custGeom>
            <a:solidFill>
              <a:srgbClr val="000000"/>
            </a:solidFill>
          </p:spPr>
          <p:txBody>
            <a:bodyPr wrap="square" lIns="0" tIns="0" rIns="0" bIns="0" rtlCol="0"/>
            <a:lstStyle/>
            <a:p>
              <a:endParaRPr/>
            </a:p>
          </p:txBody>
        </p:sp>
        <p:sp>
          <p:nvSpPr>
            <p:cNvPr id="44" name="object 44"/>
            <p:cNvSpPr/>
            <p:nvPr/>
          </p:nvSpPr>
          <p:spPr>
            <a:xfrm>
              <a:off x="6835139" y="3630930"/>
              <a:ext cx="29209" cy="13970"/>
            </a:xfrm>
            <a:custGeom>
              <a:avLst/>
              <a:gdLst/>
              <a:ahLst/>
              <a:cxnLst/>
              <a:rect l="l" t="t" r="r" b="b"/>
              <a:pathLst>
                <a:path w="29209" h="13970">
                  <a:moveTo>
                    <a:pt x="0" y="13970"/>
                  </a:moveTo>
                  <a:lnTo>
                    <a:pt x="0" y="11430"/>
                  </a:lnTo>
                  <a:lnTo>
                    <a:pt x="2539" y="7620"/>
                  </a:lnTo>
                  <a:lnTo>
                    <a:pt x="3809" y="5080"/>
                  </a:lnTo>
                  <a:lnTo>
                    <a:pt x="6350" y="2540"/>
                  </a:lnTo>
                  <a:lnTo>
                    <a:pt x="8889" y="1270"/>
                  </a:lnTo>
                  <a:lnTo>
                    <a:pt x="11429" y="0"/>
                  </a:lnTo>
                  <a:lnTo>
                    <a:pt x="15239" y="0"/>
                  </a:lnTo>
                  <a:lnTo>
                    <a:pt x="19050" y="0"/>
                  </a:lnTo>
                  <a:lnTo>
                    <a:pt x="21589" y="1270"/>
                  </a:lnTo>
                  <a:lnTo>
                    <a:pt x="24129" y="2540"/>
                  </a:lnTo>
                  <a:lnTo>
                    <a:pt x="26669" y="5080"/>
                  </a:lnTo>
                  <a:lnTo>
                    <a:pt x="27939" y="7620"/>
                  </a:lnTo>
                  <a:lnTo>
                    <a:pt x="29209" y="11430"/>
                  </a:lnTo>
                  <a:lnTo>
                    <a:pt x="29209" y="13970"/>
                  </a:lnTo>
                </a:path>
                <a:path w="29209" h="13970">
                  <a:moveTo>
                    <a:pt x="0" y="0"/>
                  </a:moveTo>
                  <a:lnTo>
                    <a:pt x="0" y="0"/>
                  </a:lnTo>
                </a:path>
                <a:path w="29209" h="13970">
                  <a:moveTo>
                    <a:pt x="29209" y="13970"/>
                  </a:moveTo>
                  <a:lnTo>
                    <a:pt x="29209" y="13970"/>
                  </a:lnTo>
                </a:path>
              </a:pathLst>
            </a:custGeom>
            <a:ln w="3175">
              <a:solidFill>
                <a:srgbClr val="000000"/>
              </a:solidFill>
            </a:ln>
          </p:spPr>
          <p:txBody>
            <a:bodyPr wrap="square" lIns="0" tIns="0" rIns="0" bIns="0" rtlCol="0"/>
            <a:lstStyle/>
            <a:p>
              <a:endParaRPr/>
            </a:p>
          </p:txBody>
        </p:sp>
        <p:sp>
          <p:nvSpPr>
            <p:cNvPr id="45" name="object 45"/>
            <p:cNvSpPr/>
            <p:nvPr/>
          </p:nvSpPr>
          <p:spPr>
            <a:xfrm>
              <a:off x="6835140" y="3644899"/>
              <a:ext cx="29209" cy="1078230"/>
            </a:xfrm>
            <a:custGeom>
              <a:avLst/>
              <a:gdLst/>
              <a:ahLst/>
              <a:cxnLst/>
              <a:rect l="l" t="t" r="r" b="b"/>
              <a:pathLst>
                <a:path w="29209" h="1078229">
                  <a:moveTo>
                    <a:pt x="29210" y="0"/>
                  </a:moveTo>
                  <a:lnTo>
                    <a:pt x="0" y="0"/>
                  </a:lnTo>
                  <a:lnTo>
                    <a:pt x="0" y="1062990"/>
                  </a:lnTo>
                  <a:lnTo>
                    <a:pt x="0" y="1064260"/>
                  </a:lnTo>
                  <a:lnTo>
                    <a:pt x="0" y="1066800"/>
                  </a:lnTo>
                  <a:lnTo>
                    <a:pt x="2540" y="1070610"/>
                  </a:lnTo>
                  <a:lnTo>
                    <a:pt x="3810" y="1073150"/>
                  </a:lnTo>
                  <a:lnTo>
                    <a:pt x="6350" y="1075690"/>
                  </a:lnTo>
                  <a:lnTo>
                    <a:pt x="11430" y="1078230"/>
                  </a:lnTo>
                  <a:lnTo>
                    <a:pt x="19050" y="1078230"/>
                  </a:lnTo>
                  <a:lnTo>
                    <a:pt x="24130" y="1075690"/>
                  </a:lnTo>
                  <a:lnTo>
                    <a:pt x="26670" y="1073150"/>
                  </a:lnTo>
                  <a:lnTo>
                    <a:pt x="27940" y="1070610"/>
                  </a:lnTo>
                  <a:lnTo>
                    <a:pt x="29210" y="1066800"/>
                  </a:lnTo>
                  <a:lnTo>
                    <a:pt x="29210" y="1064260"/>
                  </a:lnTo>
                  <a:lnTo>
                    <a:pt x="29210" y="1062990"/>
                  </a:lnTo>
                  <a:lnTo>
                    <a:pt x="29210" y="0"/>
                  </a:lnTo>
                  <a:close/>
                </a:path>
              </a:pathLst>
            </a:custGeom>
            <a:solidFill>
              <a:srgbClr val="000000"/>
            </a:solidFill>
          </p:spPr>
          <p:txBody>
            <a:bodyPr wrap="square" lIns="0" tIns="0" rIns="0" bIns="0" rtlCol="0"/>
            <a:lstStyle/>
            <a:p>
              <a:endParaRPr/>
            </a:p>
          </p:txBody>
        </p:sp>
        <p:sp>
          <p:nvSpPr>
            <p:cNvPr id="46" name="object 46"/>
            <p:cNvSpPr/>
            <p:nvPr/>
          </p:nvSpPr>
          <p:spPr>
            <a:xfrm>
              <a:off x="6835139" y="4707890"/>
              <a:ext cx="29209" cy="15240"/>
            </a:xfrm>
            <a:custGeom>
              <a:avLst/>
              <a:gdLst/>
              <a:ahLst/>
              <a:cxnLst/>
              <a:rect l="l" t="t" r="r" b="b"/>
              <a:pathLst>
                <a:path w="29209" h="15239">
                  <a:moveTo>
                    <a:pt x="29209" y="0"/>
                  </a:moveTo>
                  <a:lnTo>
                    <a:pt x="29209" y="3810"/>
                  </a:lnTo>
                  <a:lnTo>
                    <a:pt x="27939" y="7620"/>
                  </a:lnTo>
                  <a:lnTo>
                    <a:pt x="26669" y="10160"/>
                  </a:lnTo>
                  <a:lnTo>
                    <a:pt x="24129" y="12700"/>
                  </a:lnTo>
                  <a:lnTo>
                    <a:pt x="21589" y="13970"/>
                  </a:lnTo>
                  <a:lnTo>
                    <a:pt x="19050" y="15240"/>
                  </a:lnTo>
                  <a:lnTo>
                    <a:pt x="15239" y="15240"/>
                  </a:lnTo>
                  <a:lnTo>
                    <a:pt x="11429" y="15240"/>
                  </a:lnTo>
                  <a:lnTo>
                    <a:pt x="8889" y="13970"/>
                  </a:lnTo>
                  <a:lnTo>
                    <a:pt x="6350" y="12700"/>
                  </a:lnTo>
                  <a:lnTo>
                    <a:pt x="3809" y="10160"/>
                  </a:lnTo>
                  <a:lnTo>
                    <a:pt x="2539" y="7620"/>
                  </a:lnTo>
                  <a:lnTo>
                    <a:pt x="0" y="3810"/>
                  </a:lnTo>
                  <a:lnTo>
                    <a:pt x="0" y="0"/>
                  </a:lnTo>
                </a:path>
                <a:path w="29209" h="15239">
                  <a:moveTo>
                    <a:pt x="0" y="0"/>
                  </a:moveTo>
                  <a:lnTo>
                    <a:pt x="0" y="0"/>
                  </a:lnTo>
                </a:path>
                <a:path w="29209" h="15239">
                  <a:moveTo>
                    <a:pt x="29209" y="15240"/>
                  </a:moveTo>
                  <a:lnTo>
                    <a:pt x="29209" y="15240"/>
                  </a:lnTo>
                </a:path>
              </a:pathLst>
            </a:custGeom>
            <a:ln w="3175">
              <a:solidFill>
                <a:srgbClr val="000000"/>
              </a:solidFill>
            </a:ln>
          </p:spPr>
          <p:txBody>
            <a:bodyPr wrap="square" lIns="0" tIns="0" rIns="0" bIns="0" rtlCol="0"/>
            <a:lstStyle/>
            <a:p>
              <a:endParaRPr/>
            </a:p>
          </p:txBody>
        </p:sp>
      </p:grpSp>
      <p:grpSp>
        <p:nvGrpSpPr>
          <p:cNvPr id="47" name="object 47"/>
          <p:cNvGrpSpPr/>
          <p:nvPr/>
        </p:nvGrpSpPr>
        <p:grpSpPr>
          <a:xfrm>
            <a:off x="1617980" y="4142740"/>
            <a:ext cx="29209" cy="16510"/>
            <a:chOff x="1617980" y="4142740"/>
            <a:chExt cx="29209" cy="16510"/>
          </a:xfrm>
        </p:grpSpPr>
        <p:sp>
          <p:nvSpPr>
            <p:cNvPr id="48" name="object 48"/>
            <p:cNvSpPr/>
            <p:nvPr/>
          </p:nvSpPr>
          <p:spPr>
            <a:xfrm>
              <a:off x="1617980" y="4142740"/>
              <a:ext cx="29209" cy="16510"/>
            </a:xfrm>
            <a:custGeom>
              <a:avLst/>
              <a:gdLst/>
              <a:ahLst/>
              <a:cxnLst/>
              <a:rect l="l" t="t" r="r" b="b"/>
              <a:pathLst>
                <a:path w="29210" h="16510">
                  <a:moveTo>
                    <a:pt x="17780" y="0"/>
                  </a:moveTo>
                  <a:lnTo>
                    <a:pt x="11430" y="0"/>
                  </a:lnTo>
                  <a:lnTo>
                    <a:pt x="7619" y="1270"/>
                  </a:lnTo>
                  <a:lnTo>
                    <a:pt x="0" y="8890"/>
                  </a:lnTo>
                  <a:lnTo>
                    <a:pt x="0" y="16510"/>
                  </a:lnTo>
                  <a:lnTo>
                    <a:pt x="15239" y="16510"/>
                  </a:lnTo>
                  <a:lnTo>
                    <a:pt x="29209" y="16510"/>
                  </a:lnTo>
                  <a:lnTo>
                    <a:pt x="29209" y="12700"/>
                  </a:lnTo>
                  <a:lnTo>
                    <a:pt x="27939" y="8890"/>
                  </a:lnTo>
                  <a:lnTo>
                    <a:pt x="26669" y="6350"/>
                  </a:lnTo>
                  <a:lnTo>
                    <a:pt x="21589" y="1270"/>
                  </a:lnTo>
                  <a:lnTo>
                    <a:pt x="17780" y="0"/>
                  </a:lnTo>
                  <a:close/>
                </a:path>
              </a:pathLst>
            </a:custGeom>
            <a:solidFill>
              <a:srgbClr val="000000"/>
            </a:solidFill>
          </p:spPr>
          <p:txBody>
            <a:bodyPr wrap="square" lIns="0" tIns="0" rIns="0" bIns="0" rtlCol="0"/>
            <a:lstStyle/>
            <a:p>
              <a:endParaRPr/>
            </a:p>
          </p:txBody>
        </p:sp>
        <p:sp>
          <p:nvSpPr>
            <p:cNvPr id="49" name="object 49"/>
            <p:cNvSpPr/>
            <p:nvPr/>
          </p:nvSpPr>
          <p:spPr>
            <a:xfrm>
              <a:off x="1617980" y="4142740"/>
              <a:ext cx="29209" cy="16510"/>
            </a:xfrm>
            <a:custGeom>
              <a:avLst/>
              <a:gdLst/>
              <a:ahLst/>
              <a:cxnLst/>
              <a:rect l="l" t="t" r="r" b="b"/>
              <a:pathLst>
                <a:path w="29210" h="16510">
                  <a:moveTo>
                    <a:pt x="0" y="16510"/>
                  </a:moveTo>
                  <a:lnTo>
                    <a:pt x="0" y="12700"/>
                  </a:lnTo>
                  <a:lnTo>
                    <a:pt x="0" y="8890"/>
                  </a:lnTo>
                  <a:lnTo>
                    <a:pt x="2539" y="6350"/>
                  </a:lnTo>
                  <a:lnTo>
                    <a:pt x="5079" y="3810"/>
                  </a:lnTo>
                  <a:lnTo>
                    <a:pt x="7619" y="1270"/>
                  </a:lnTo>
                  <a:lnTo>
                    <a:pt x="11430" y="0"/>
                  </a:lnTo>
                  <a:lnTo>
                    <a:pt x="15239" y="0"/>
                  </a:lnTo>
                  <a:lnTo>
                    <a:pt x="17780" y="0"/>
                  </a:lnTo>
                  <a:lnTo>
                    <a:pt x="21589" y="1270"/>
                  </a:lnTo>
                  <a:lnTo>
                    <a:pt x="24130" y="3810"/>
                  </a:lnTo>
                  <a:lnTo>
                    <a:pt x="26669" y="6350"/>
                  </a:lnTo>
                  <a:lnTo>
                    <a:pt x="27939" y="8890"/>
                  </a:lnTo>
                  <a:lnTo>
                    <a:pt x="29209" y="12700"/>
                  </a:lnTo>
                  <a:lnTo>
                    <a:pt x="29209" y="16510"/>
                  </a:lnTo>
                </a:path>
                <a:path w="29210" h="16510">
                  <a:moveTo>
                    <a:pt x="0" y="0"/>
                  </a:moveTo>
                  <a:lnTo>
                    <a:pt x="0" y="0"/>
                  </a:lnTo>
                </a:path>
                <a:path w="29210" h="16510">
                  <a:moveTo>
                    <a:pt x="29209" y="16510"/>
                  </a:moveTo>
                  <a:lnTo>
                    <a:pt x="29209" y="16510"/>
                  </a:lnTo>
                </a:path>
              </a:pathLst>
            </a:custGeom>
            <a:ln w="3175">
              <a:solidFill>
                <a:srgbClr val="000000"/>
              </a:solidFill>
            </a:ln>
          </p:spPr>
          <p:txBody>
            <a:bodyPr wrap="square" lIns="0" tIns="0" rIns="0" bIns="0" rtlCol="0"/>
            <a:lstStyle/>
            <a:p>
              <a:endParaRPr/>
            </a:p>
          </p:txBody>
        </p:sp>
      </p:grpSp>
      <p:grpSp>
        <p:nvGrpSpPr>
          <p:cNvPr id="50" name="object 50"/>
          <p:cNvGrpSpPr/>
          <p:nvPr/>
        </p:nvGrpSpPr>
        <p:grpSpPr>
          <a:xfrm>
            <a:off x="1617980" y="5207000"/>
            <a:ext cx="29209" cy="30480"/>
            <a:chOff x="1617980" y="5207000"/>
            <a:chExt cx="29209" cy="30480"/>
          </a:xfrm>
        </p:grpSpPr>
        <p:sp>
          <p:nvSpPr>
            <p:cNvPr id="51" name="object 51"/>
            <p:cNvSpPr/>
            <p:nvPr/>
          </p:nvSpPr>
          <p:spPr>
            <a:xfrm>
              <a:off x="1617980" y="5220970"/>
              <a:ext cx="29209" cy="16510"/>
            </a:xfrm>
            <a:custGeom>
              <a:avLst/>
              <a:gdLst/>
              <a:ahLst/>
              <a:cxnLst/>
              <a:rect l="l" t="t" r="r" b="b"/>
              <a:pathLst>
                <a:path w="29210" h="16510">
                  <a:moveTo>
                    <a:pt x="29209" y="0"/>
                  </a:moveTo>
                  <a:lnTo>
                    <a:pt x="15239" y="0"/>
                  </a:lnTo>
                  <a:lnTo>
                    <a:pt x="0" y="0"/>
                  </a:lnTo>
                  <a:lnTo>
                    <a:pt x="0" y="7619"/>
                  </a:lnTo>
                  <a:lnTo>
                    <a:pt x="7619" y="15239"/>
                  </a:lnTo>
                  <a:lnTo>
                    <a:pt x="11430" y="16509"/>
                  </a:lnTo>
                  <a:lnTo>
                    <a:pt x="17780" y="16509"/>
                  </a:lnTo>
                  <a:lnTo>
                    <a:pt x="21589" y="15239"/>
                  </a:lnTo>
                  <a:lnTo>
                    <a:pt x="26669" y="10159"/>
                  </a:lnTo>
                  <a:lnTo>
                    <a:pt x="27939" y="7619"/>
                  </a:lnTo>
                  <a:lnTo>
                    <a:pt x="29209" y="3809"/>
                  </a:lnTo>
                  <a:lnTo>
                    <a:pt x="29209" y="0"/>
                  </a:lnTo>
                  <a:close/>
                </a:path>
              </a:pathLst>
            </a:custGeom>
            <a:solidFill>
              <a:srgbClr val="000000"/>
            </a:solidFill>
          </p:spPr>
          <p:txBody>
            <a:bodyPr wrap="square" lIns="0" tIns="0" rIns="0" bIns="0" rtlCol="0"/>
            <a:lstStyle/>
            <a:p>
              <a:endParaRPr/>
            </a:p>
          </p:txBody>
        </p:sp>
        <p:sp>
          <p:nvSpPr>
            <p:cNvPr id="52" name="object 52"/>
            <p:cNvSpPr/>
            <p:nvPr/>
          </p:nvSpPr>
          <p:spPr>
            <a:xfrm>
              <a:off x="1617980" y="5220970"/>
              <a:ext cx="29209" cy="16510"/>
            </a:xfrm>
            <a:custGeom>
              <a:avLst/>
              <a:gdLst/>
              <a:ahLst/>
              <a:cxnLst/>
              <a:rect l="l" t="t" r="r" b="b"/>
              <a:pathLst>
                <a:path w="29210" h="16510">
                  <a:moveTo>
                    <a:pt x="29209" y="0"/>
                  </a:moveTo>
                  <a:lnTo>
                    <a:pt x="29209" y="3809"/>
                  </a:lnTo>
                  <a:lnTo>
                    <a:pt x="27939" y="7619"/>
                  </a:lnTo>
                  <a:lnTo>
                    <a:pt x="26669" y="10159"/>
                  </a:lnTo>
                  <a:lnTo>
                    <a:pt x="24130" y="12699"/>
                  </a:lnTo>
                  <a:lnTo>
                    <a:pt x="21589" y="15239"/>
                  </a:lnTo>
                  <a:lnTo>
                    <a:pt x="17780" y="16509"/>
                  </a:lnTo>
                  <a:lnTo>
                    <a:pt x="15239" y="16509"/>
                  </a:lnTo>
                  <a:lnTo>
                    <a:pt x="11430" y="16509"/>
                  </a:lnTo>
                  <a:lnTo>
                    <a:pt x="7619" y="15239"/>
                  </a:lnTo>
                  <a:lnTo>
                    <a:pt x="5079" y="12699"/>
                  </a:lnTo>
                  <a:lnTo>
                    <a:pt x="2539" y="10159"/>
                  </a:lnTo>
                  <a:lnTo>
                    <a:pt x="0" y="7619"/>
                  </a:lnTo>
                  <a:lnTo>
                    <a:pt x="0" y="3809"/>
                  </a:lnTo>
                  <a:lnTo>
                    <a:pt x="0" y="0"/>
                  </a:lnTo>
                </a:path>
                <a:path w="29210" h="16510">
                  <a:moveTo>
                    <a:pt x="0" y="0"/>
                  </a:moveTo>
                  <a:lnTo>
                    <a:pt x="0" y="0"/>
                  </a:lnTo>
                </a:path>
                <a:path w="29210" h="16510">
                  <a:moveTo>
                    <a:pt x="29209" y="16509"/>
                  </a:moveTo>
                  <a:lnTo>
                    <a:pt x="29209" y="16509"/>
                  </a:lnTo>
                </a:path>
              </a:pathLst>
            </a:custGeom>
            <a:ln w="3175">
              <a:solidFill>
                <a:srgbClr val="000000"/>
              </a:solidFill>
            </a:ln>
          </p:spPr>
          <p:txBody>
            <a:bodyPr wrap="square" lIns="0" tIns="0" rIns="0" bIns="0" rtlCol="0"/>
            <a:lstStyle/>
            <a:p>
              <a:endParaRPr/>
            </a:p>
          </p:txBody>
        </p:sp>
        <p:sp>
          <p:nvSpPr>
            <p:cNvPr id="53" name="object 53"/>
            <p:cNvSpPr/>
            <p:nvPr/>
          </p:nvSpPr>
          <p:spPr>
            <a:xfrm>
              <a:off x="1617980" y="5207000"/>
              <a:ext cx="16510" cy="30480"/>
            </a:xfrm>
            <a:custGeom>
              <a:avLst/>
              <a:gdLst/>
              <a:ahLst/>
              <a:cxnLst/>
              <a:rect l="l" t="t" r="r" b="b"/>
              <a:pathLst>
                <a:path w="16510" h="30479">
                  <a:moveTo>
                    <a:pt x="16509" y="0"/>
                  </a:moveTo>
                  <a:lnTo>
                    <a:pt x="12700" y="0"/>
                  </a:lnTo>
                  <a:lnTo>
                    <a:pt x="8889" y="1269"/>
                  </a:lnTo>
                  <a:lnTo>
                    <a:pt x="6350" y="3810"/>
                  </a:lnTo>
                  <a:lnTo>
                    <a:pt x="2539" y="6350"/>
                  </a:lnTo>
                  <a:lnTo>
                    <a:pt x="0" y="11430"/>
                  </a:lnTo>
                  <a:lnTo>
                    <a:pt x="0" y="19050"/>
                  </a:lnTo>
                  <a:lnTo>
                    <a:pt x="2539" y="24130"/>
                  </a:lnTo>
                  <a:lnTo>
                    <a:pt x="6350" y="27940"/>
                  </a:lnTo>
                  <a:lnTo>
                    <a:pt x="8889" y="29209"/>
                  </a:lnTo>
                  <a:lnTo>
                    <a:pt x="12700" y="30480"/>
                  </a:lnTo>
                  <a:lnTo>
                    <a:pt x="16509" y="30480"/>
                  </a:lnTo>
                  <a:lnTo>
                    <a:pt x="16509" y="15239"/>
                  </a:lnTo>
                  <a:lnTo>
                    <a:pt x="16509" y="0"/>
                  </a:lnTo>
                  <a:close/>
                </a:path>
              </a:pathLst>
            </a:custGeom>
            <a:solidFill>
              <a:srgbClr val="000000"/>
            </a:solidFill>
          </p:spPr>
          <p:txBody>
            <a:bodyPr wrap="square" lIns="0" tIns="0" rIns="0" bIns="0" rtlCol="0"/>
            <a:lstStyle/>
            <a:p>
              <a:endParaRPr/>
            </a:p>
          </p:txBody>
        </p:sp>
        <p:sp>
          <p:nvSpPr>
            <p:cNvPr id="54" name="object 54"/>
            <p:cNvSpPr/>
            <p:nvPr/>
          </p:nvSpPr>
          <p:spPr>
            <a:xfrm>
              <a:off x="1617980" y="5207000"/>
              <a:ext cx="16510" cy="30480"/>
            </a:xfrm>
            <a:custGeom>
              <a:avLst/>
              <a:gdLst/>
              <a:ahLst/>
              <a:cxnLst/>
              <a:rect l="l" t="t" r="r" b="b"/>
              <a:pathLst>
                <a:path w="16510" h="30479">
                  <a:moveTo>
                    <a:pt x="16509" y="30480"/>
                  </a:moveTo>
                  <a:lnTo>
                    <a:pt x="12700" y="30480"/>
                  </a:lnTo>
                  <a:lnTo>
                    <a:pt x="8889" y="29209"/>
                  </a:lnTo>
                  <a:lnTo>
                    <a:pt x="6350" y="27940"/>
                  </a:lnTo>
                  <a:lnTo>
                    <a:pt x="2539" y="24130"/>
                  </a:lnTo>
                  <a:lnTo>
                    <a:pt x="1269" y="21589"/>
                  </a:lnTo>
                  <a:lnTo>
                    <a:pt x="0" y="19050"/>
                  </a:lnTo>
                  <a:lnTo>
                    <a:pt x="0" y="15239"/>
                  </a:lnTo>
                  <a:lnTo>
                    <a:pt x="0" y="11430"/>
                  </a:lnTo>
                  <a:lnTo>
                    <a:pt x="1269" y="8889"/>
                  </a:lnTo>
                  <a:lnTo>
                    <a:pt x="2539" y="6350"/>
                  </a:lnTo>
                  <a:lnTo>
                    <a:pt x="6350" y="3810"/>
                  </a:lnTo>
                  <a:lnTo>
                    <a:pt x="8889" y="1269"/>
                  </a:lnTo>
                  <a:lnTo>
                    <a:pt x="12700" y="0"/>
                  </a:lnTo>
                  <a:lnTo>
                    <a:pt x="16509" y="0"/>
                  </a:lnTo>
                </a:path>
                <a:path w="16510" h="30479">
                  <a:moveTo>
                    <a:pt x="0" y="0"/>
                  </a:moveTo>
                  <a:lnTo>
                    <a:pt x="0" y="0"/>
                  </a:lnTo>
                </a:path>
                <a:path w="16510" h="30479">
                  <a:moveTo>
                    <a:pt x="16509" y="30480"/>
                  </a:moveTo>
                  <a:lnTo>
                    <a:pt x="16509" y="30480"/>
                  </a:lnTo>
                </a:path>
              </a:pathLst>
            </a:custGeom>
            <a:ln w="3175">
              <a:solidFill>
                <a:srgbClr val="000000"/>
              </a:solidFill>
            </a:ln>
          </p:spPr>
          <p:txBody>
            <a:bodyPr wrap="square" lIns="0" tIns="0" rIns="0" bIns="0" rtlCol="0"/>
            <a:lstStyle/>
            <a:p>
              <a:endParaRPr/>
            </a:p>
          </p:txBody>
        </p:sp>
      </p:grpSp>
      <p:grpSp>
        <p:nvGrpSpPr>
          <p:cNvPr id="55" name="object 55"/>
          <p:cNvGrpSpPr/>
          <p:nvPr/>
        </p:nvGrpSpPr>
        <p:grpSpPr>
          <a:xfrm>
            <a:off x="2628900" y="5207000"/>
            <a:ext cx="30480" cy="30480"/>
            <a:chOff x="2628900" y="5207000"/>
            <a:chExt cx="30480" cy="30480"/>
          </a:xfrm>
        </p:grpSpPr>
        <p:sp>
          <p:nvSpPr>
            <p:cNvPr id="56" name="object 56"/>
            <p:cNvSpPr/>
            <p:nvPr/>
          </p:nvSpPr>
          <p:spPr>
            <a:xfrm>
              <a:off x="2644140" y="5207000"/>
              <a:ext cx="15240" cy="30480"/>
            </a:xfrm>
            <a:custGeom>
              <a:avLst/>
              <a:gdLst/>
              <a:ahLst/>
              <a:cxnLst/>
              <a:rect l="l" t="t" r="r" b="b"/>
              <a:pathLst>
                <a:path w="15239" h="30479">
                  <a:moveTo>
                    <a:pt x="3810" y="0"/>
                  </a:moveTo>
                  <a:lnTo>
                    <a:pt x="0" y="0"/>
                  </a:lnTo>
                  <a:lnTo>
                    <a:pt x="0" y="15239"/>
                  </a:lnTo>
                  <a:lnTo>
                    <a:pt x="0" y="30480"/>
                  </a:lnTo>
                  <a:lnTo>
                    <a:pt x="3810" y="30480"/>
                  </a:lnTo>
                  <a:lnTo>
                    <a:pt x="8890" y="27940"/>
                  </a:lnTo>
                  <a:lnTo>
                    <a:pt x="11430" y="24130"/>
                  </a:lnTo>
                  <a:lnTo>
                    <a:pt x="13970" y="19050"/>
                  </a:lnTo>
                  <a:lnTo>
                    <a:pt x="15240" y="15239"/>
                  </a:lnTo>
                  <a:lnTo>
                    <a:pt x="13970" y="11430"/>
                  </a:lnTo>
                  <a:lnTo>
                    <a:pt x="11430" y="6350"/>
                  </a:lnTo>
                  <a:lnTo>
                    <a:pt x="6350" y="1269"/>
                  </a:lnTo>
                  <a:lnTo>
                    <a:pt x="3810" y="0"/>
                  </a:lnTo>
                  <a:close/>
                </a:path>
              </a:pathLst>
            </a:custGeom>
            <a:solidFill>
              <a:srgbClr val="000000"/>
            </a:solidFill>
          </p:spPr>
          <p:txBody>
            <a:bodyPr wrap="square" lIns="0" tIns="0" rIns="0" bIns="0" rtlCol="0"/>
            <a:lstStyle/>
            <a:p>
              <a:endParaRPr/>
            </a:p>
          </p:txBody>
        </p:sp>
        <p:sp>
          <p:nvSpPr>
            <p:cNvPr id="57" name="object 57"/>
            <p:cNvSpPr/>
            <p:nvPr/>
          </p:nvSpPr>
          <p:spPr>
            <a:xfrm>
              <a:off x="2644140" y="5207000"/>
              <a:ext cx="15240" cy="30480"/>
            </a:xfrm>
            <a:custGeom>
              <a:avLst/>
              <a:gdLst/>
              <a:ahLst/>
              <a:cxnLst/>
              <a:rect l="l" t="t" r="r" b="b"/>
              <a:pathLst>
                <a:path w="15239" h="30479">
                  <a:moveTo>
                    <a:pt x="0" y="0"/>
                  </a:moveTo>
                  <a:lnTo>
                    <a:pt x="3810" y="0"/>
                  </a:lnTo>
                  <a:lnTo>
                    <a:pt x="6350" y="1269"/>
                  </a:lnTo>
                  <a:lnTo>
                    <a:pt x="8890" y="3810"/>
                  </a:lnTo>
                  <a:lnTo>
                    <a:pt x="11430" y="6350"/>
                  </a:lnTo>
                  <a:lnTo>
                    <a:pt x="12700" y="8889"/>
                  </a:lnTo>
                  <a:lnTo>
                    <a:pt x="13970" y="11430"/>
                  </a:lnTo>
                  <a:lnTo>
                    <a:pt x="15240" y="15239"/>
                  </a:lnTo>
                  <a:lnTo>
                    <a:pt x="13970" y="19050"/>
                  </a:lnTo>
                  <a:lnTo>
                    <a:pt x="12700" y="21589"/>
                  </a:lnTo>
                  <a:lnTo>
                    <a:pt x="11430" y="24130"/>
                  </a:lnTo>
                  <a:lnTo>
                    <a:pt x="8890" y="27940"/>
                  </a:lnTo>
                  <a:lnTo>
                    <a:pt x="6350" y="29209"/>
                  </a:lnTo>
                  <a:lnTo>
                    <a:pt x="3810" y="30480"/>
                  </a:lnTo>
                  <a:lnTo>
                    <a:pt x="0" y="30480"/>
                  </a:lnTo>
                </a:path>
                <a:path w="15239" h="30479">
                  <a:moveTo>
                    <a:pt x="0" y="0"/>
                  </a:moveTo>
                  <a:lnTo>
                    <a:pt x="0" y="0"/>
                  </a:lnTo>
                </a:path>
                <a:path w="15239" h="30479">
                  <a:moveTo>
                    <a:pt x="15240" y="30480"/>
                  </a:moveTo>
                  <a:lnTo>
                    <a:pt x="15240" y="30480"/>
                  </a:lnTo>
                </a:path>
              </a:pathLst>
            </a:custGeom>
            <a:ln w="3175">
              <a:solidFill>
                <a:srgbClr val="000000"/>
              </a:solidFill>
            </a:ln>
          </p:spPr>
          <p:txBody>
            <a:bodyPr wrap="square" lIns="0" tIns="0" rIns="0" bIns="0" rtlCol="0"/>
            <a:lstStyle/>
            <a:p>
              <a:endParaRPr/>
            </a:p>
          </p:txBody>
        </p:sp>
        <p:sp>
          <p:nvSpPr>
            <p:cNvPr id="58" name="object 58"/>
            <p:cNvSpPr/>
            <p:nvPr/>
          </p:nvSpPr>
          <p:spPr>
            <a:xfrm>
              <a:off x="2628900" y="5220970"/>
              <a:ext cx="30480" cy="16510"/>
            </a:xfrm>
            <a:custGeom>
              <a:avLst/>
              <a:gdLst/>
              <a:ahLst/>
              <a:cxnLst/>
              <a:rect l="l" t="t" r="r" b="b"/>
              <a:pathLst>
                <a:path w="30480" h="16510">
                  <a:moveTo>
                    <a:pt x="30480" y="0"/>
                  </a:moveTo>
                  <a:lnTo>
                    <a:pt x="13969" y="0"/>
                  </a:lnTo>
                  <a:lnTo>
                    <a:pt x="0" y="0"/>
                  </a:lnTo>
                  <a:lnTo>
                    <a:pt x="0" y="3809"/>
                  </a:lnTo>
                  <a:lnTo>
                    <a:pt x="1269" y="7619"/>
                  </a:lnTo>
                  <a:lnTo>
                    <a:pt x="2539" y="10159"/>
                  </a:lnTo>
                  <a:lnTo>
                    <a:pt x="7619" y="15239"/>
                  </a:lnTo>
                  <a:lnTo>
                    <a:pt x="11430" y="16509"/>
                  </a:lnTo>
                  <a:lnTo>
                    <a:pt x="17780" y="16509"/>
                  </a:lnTo>
                  <a:lnTo>
                    <a:pt x="21589" y="15239"/>
                  </a:lnTo>
                  <a:lnTo>
                    <a:pt x="26669" y="10159"/>
                  </a:lnTo>
                  <a:lnTo>
                    <a:pt x="27939" y="7619"/>
                  </a:lnTo>
                  <a:lnTo>
                    <a:pt x="30480" y="0"/>
                  </a:lnTo>
                  <a:close/>
                </a:path>
              </a:pathLst>
            </a:custGeom>
            <a:solidFill>
              <a:srgbClr val="000000"/>
            </a:solidFill>
          </p:spPr>
          <p:txBody>
            <a:bodyPr wrap="square" lIns="0" tIns="0" rIns="0" bIns="0" rtlCol="0"/>
            <a:lstStyle/>
            <a:p>
              <a:endParaRPr/>
            </a:p>
          </p:txBody>
        </p:sp>
        <p:sp>
          <p:nvSpPr>
            <p:cNvPr id="59" name="object 59"/>
            <p:cNvSpPr/>
            <p:nvPr/>
          </p:nvSpPr>
          <p:spPr>
            <a:xfrm>
              <a:off x="2628900" y="5220970"/>
              <a:ext cx="30480" cy="16510"/>
            </a:xfrm>
            <a:custGeom>
              <a:avLst/>
              <a:gdLst/>
              <a:ahLst/>
              <a:cxnLst/>
              <a:rect l="l" t="t" r="r" b="b"/>
              <a:pathLst>
                <a:path w="30480" h="16510">
                  <a:moveTo>
                    <a:pt x="30480" y="0"/>
                  </a:moveTo>
                  <a:lnTo>
                    <a:pt x="17780" y="16509"/>
                  </a:lnTo>
                  <a:lnTo>
                    <a:pt x="13969" y="16509"/>
                  </a:lnTo>
                  <a:lnTo>
                    <a:pt x="11430" y="16509"/>
                  </a:lnTo>
                  <a:lnTo>
                    <a:pt x="7619" y="15239"/>
                  </a:lnTo>
                  <a:lnTo>
                    <a:pt x="5080" y="12699"/>
                  </a:lnTo>
                  <a:lnTo>
                    <a:pt x="2539" y="10159"/>
                  </a:lnTo>
                  <a:lnTo>
                    <a:pt x="1269" y="7619"/>
                  </a:lnTo>
                  <a:lnTo>
                    <a:pt x="0" y="3809"/>
                  </a:lnTo>
                  <a:lnTo>
                    <a:pt x="0" y="0"/>
                  </a:lnTo>
                </a:path>
                <a:path w="30480" h="16510">
                  <a:moveTo>
                    <a:pt x="0" y="0"/>
                  </a:moveTo>
                  <a:lnTo>
                    <a:pt x="0" y="0"/>
                  </a:lnTo>
                </a:path>
                <a:path w="30480" h="16510">
                  <a:moveTo>
                    <a:pt x="30480" y="16509"/>
                  </a:moveTo>
                  <a:lnTo>
                    <a:pt x="30480" y="16509"/>
                  </a:lnTo>
                </a:path>
              </a:pathLst>
            </a:custGeom>
            <a:ln w="3175">
              <a:solidFill>
                <a:srgbClr val="000000"/>
              </a:solidFill>
            </a:ln>
          </p:spPr>
          <p:txBody>
            <a:bodyPr wrap="square" lIns="0" tIns="0" rIns="0" bIns="0" rtlCol="0"/>
            <a:lstStyle/>
            <a:p>
              <a:endParaRPr/>
            </a:p>
          </p:txBody>
        </p:sp>
      </p:grpSp>
      <p:grpSp>
        <p:nvGrpSpPr>
          <p:cNvPr id="60" name="object 60"/>
          <p:cNvGrpSpPr/>
          <p:nvPr/>
        </p:nvGrpSpPr>
        <p:grpSpPr>
          <a:xfrm>
            <a:off x="1617980" y="4142740"/>
            <a:ext cx="1041400" cy="1094740"/>
            <a:chOff x="1617980" y="4142740"/>
            <a:chExt cx="1041400" cy="1094740"/>
          </a:xfrm>
        </p:grpSpPr>
        <p:sp>
          <p:nvSpPr>
            <p:cNvPr id="61" name="object 61"/>
            <p:cNvSpPr/>
            <p:nvPr/>
          </p:nvSpPr>
          <p:spPr>
            <a:xfrm>
              <a:off x="1617980" y="4142740"/>
              <a:ext cx="1041400" cy="1094740"/>
            </a:xfrm>
            <a:custGeom>
              <a:avLst/>
              <a:gdLst/>
              <a:ahLst/>
              <a:cxnLst/>
              <a:rect l="l" t="t" r="r" b="b"/>
              <a:pathLst>
                <a:path w="1041400" h="1094739">
                  <a:moveTo>
                    <a:pt x="1041400" y="16510"/>
                  </a:moveTo>
                  <a:lnTo>
                    <a:pt x="1038860" y="8890"/>
                  </a:lnTo>
                  <a:lnTo>
                    <a:pt x="1037590" y="6350"/>
                  </a:lnTo>
                  <a:lnTo>
                    <a:pt x="1032510" y="1270"/>
                  </a:lnTo>
                  <a:lnTo>
                    <a:pt x="1028700" y="0"/>
                  </a:lnTo>
                  <a:lnTo>
                    <a:pt x="1027430" y="0"/>
                  </a:lnTo>
                  <a:lnTo>
                    <a:pt x="1022350" y="0"/>
                  </a:lnTo>
                  <a:lnTo>
                    <a:pt x="1010920" y="0"/>
                  </a:lnTo>
                  <a:lnTo>
                    <a:pt x="1010920" y="33020"/>
                  </a:lnTo>
                  <a:lnTo>
                    <a:pt x="1010920" y="1064260"/>
                  </a:lnTo>
                  <a:lnTo>
                    <a:pt x="29197" y="1064260"/>
                  </a:lnTo>
                  <a:lnTo>
                    <a:pt x="29197" y="33020"/>
                  </a:lnTo>
                  <a:lnTo>
                    <a:pt x="1010920" y="33020"/>
                  </a:lnTo>
                  <a:lnTo>
                    <a:pt x="1010920" y="0"/>
                  </a:lnTo>
                  <a:lnTo>
                    <a:pt x="15240" y="0"/>
                  </a:lnTo>
                  <a:lnTo>
                    <a:pt x="15240" y="16510"/>
                  </a:lnTo>
                  <a:lnTo>
                    <a:pt x="0" y="16510"/>
                  </a:lnTo>
                  <a:lnTo>
                    <a:pt x="0" y="1078230"/>
                  </a:lnTo>
                  <a:lnTo>
                    <a:pt x="15240" y="1078230"/>
                  </a:lnTo>
                  <a:lnTo>
                    <a:pt x="15240" y="1094740"/>
                  </a:lnTo>
                  <a:lnTo>
                    <a:pt x="1027430" y="1094740"/>
                  </a:lnTo>
                  <a:lnTo>
                    <a:pt x="1027430" y="1078230"/>
                  </a:lnTo>
                  <a:lnTo>
                    <a:pt x="1041400" y="1078230"/>
                  </a:lnTo>
                  <a:lnTo>
                    <a:pt x="1041400" y="16510"/>
                  </a:lnTo>
                  <a:close/>
                </a:path>
              </a:pathLst>
            </a:custGeom>
            <a:solidFill>
              <a:srgbClr val="000000"/>
            </a:solidFill>
          </p:spPr>
          <p:txBody>
            <a:bodyPr wrap="square" lIns="0" tIns="0" rIns="0" bIns="0" rtlCol="0"/>
            <a:lstStyle/>
            <a:p>
              <a:endParaRPr/>
            </a:p>
          </p:txBody>
        </p:sp>
        <p:sp>
          <p:nvSpPr>
            <p:cNvPr id="62" name="object 62"/>
            <p:cNvSpPr/>
            <p:nvPr/>
          </p:nvSpPr>
          <p:spPr>
            <a:xfrm>
              <a:off x="2628900" y="4142740"/>
              <a:ext cx="30480" cy="16510"/>
            </a:xfrm>
            <a:custGeom>
              <a:avLst/>
              <a:gdLst/>
              <a:ahLst/>
              <a:cxnLst/>
              <a:rect l="l" t="t" r="r" b="b"/>
              <a:pathLst>
                <a:path w="30480" h="16510">
                  <a:moveTo>
                    <a:pt x="0" y="16510"/>
                  </a:moveTo>
                  <a:lnTo>
                    <a:pt x="0" y="12700"/>
                  </a:lnTo>
                  <a:lnTo>
                    <a:pt x="1269" y="8890"/>
                  </a:lnTo>
                  <a:lnTo>
                    <a:pt x="2539" y="6350"/>
                  </a:lnTo>
                  <a:lnTo>
                    <a:pt x="5080" y="3810"/>
                  </a:lnTo>
                  <a:lnTo>
                    <a:pt x="7619" y="1270"/>
                  </a:lnTo>
                  <a:lnTo>
                    <a:pt x="11430" y="0"/>
                  </a:lnTo>
                  <a:lnTo>
                    <a:pt x="13969" y="0"/>
                  </a:lnTo>
                  <a:lnTo>
                    <a:pt x="17780" y="0"/>
                  </a:lnTo>
                  <a:lnTo>
                    <a:pt x="29210" y="12700"/>
                  </a:lnTo>
                  <a:lnTo>
                    <a:pt x="30480" y="16510"/>
                  </a:lnTo>
                </a:path>
                <a:path w="30480" h="16510">
                  <a:moveTo>
                    <a:pt x="0" y="0"/>
                  </a:moveTo>
                  <a:lnTo>
                    <a:pt x="0" y="0"/>
                  </a:lnTo>
                </a:path>
                <a:path w="30480" h="16510">
                  <a:moveTo>
                    <a:pt x="30480" y="16510"/>
                  </a:moveTo>
                  <a:lnTo>
                    <a:pt x="30480" y="16510"/>
                  </a:lnTo>
                </a:path>
              </a:pathLst>
            </a:custGeom>
            <a:ln w="3175">
              <a:solidFill>
                <a:srgbClr val="000000"/>
              </a:solidFill>
            </a:ln>
          </p:spPr>
          <p:txBody>
            <a:bodyPr wrap="square" lIns="0" tIns="0" rIns="0" bIns="0" rtlCol="0"/>
            <a:lstStyle/>
            <a:p>
              <a:endParaRPr/>
            </a:p>
          </p:txBody>
        </p:sp>
      </p:grpSp>
      <p:grpSp>
        <p:nvGrpSpPr>
          <p:cNvPr id="63" name="object 63"/>
          <p:cNvGrpSpPr/>
          <p:nvPr/>
        </p:nvGrpSpPr>
        <p:grpSpPr>
          <a:xfrm>
            <a:off x="3530600" y="3181350"/>
            <a:ext cx="15240" cy="31750"/>
            <a:chOff x="3530600" y="3181350"/>
            <a:chExt cx="15240" cy="31750"/>
          </a:xfrm>
        </p:grpSpPr>
        <p:sp>
          <p:nvSpPr>
            <p:cNvPr id="64" name="object 64"/>
            <p:cNvSpPr/>
            <p:nvPr/>
          </p:nvSpPr>
          <p:spPr>
            <a:xfrm>
              <a:off x="3530600" y="3181350"/>
              <a:ext cx="15240" cy="31750"/>
            </a:xfrm>
            <a:custGeom>
              <a:avLst/>
              <a:gdLst/>
              <a:ahLst/>
              <a:cxnLst/>
              <a:rect l="l" t="t" r="r" b="b"/>
              <a:pathLst>
                <a:path w="15239" h="31750">
                  <a:moveTo>
                    <a:pt x="15239" y="0"/>
                  </a:moveTo>
                  <a:lnTo>
                    <a:pt x="11429" y="0"/>
                  </a:lnTo>
                  <a:lnTo>
                    <a:pt x="7620" y="1270"/>
                  </a:lnTo>
                  <a:lnTo>
                    <a:pt x="2539" y="6350"/>
                  </a:lnTo>
                  <a:lnTo>
                    <a:pt x="0" y="11429"/>
                  </a:lnTo>
                  <a:lnTo>
                    <a:pt x="0" y="20320"/>
                  </a:lnTo>
                  <a:lnTo>
                    <a:pt x="2539" y="25400"/>
                  </a:lnTo>
                  <a:lnTo>
                    <a:pt x="7620" y="30479"/>
                  </a:lnTo>
                  <a:lnTo>
                    <a:pt x="11429" y="31750"/>
                  </a:lnTo>
                  <a:lnTo>
                    <a:pt x="15239" y="31750"/>
                  </a:lnTo>
                  <a:lnTo>
                    <a:pt x="15239" y="15239"/>
                  </a:lnTo>
                  <a:lnTo>
                    <a:pt x="15239" y="0"/>
                  </a:lnTo>
                  <a:close/>
                </a:path>
              </a:pathLst>
            </a:custGeom>
            <a:solidFill>
              <a:srgbClr val="000000"/>
            </a:solidFill>
          </p:spPr>
          <p:txBody>
            <a:bodyPr wrap="square" lIns="0" tIns="0" rIns="0" bIns="0" rtlCol="0"/>
            <a:lstStyle/>
            <a:p>
              <a:endParaRPr/>
            </a:p>
          </p:txBody>
        </p:sp>
        <p:sp>
          <p:nvSpPr>
            <p:cNvPr id="65" name="object 65"/>
            <p:cNvSpPr/>
            <p:nvPr/>
          </p:nvSpPr>
          <p:spPr>
            <a:xfrm>
              <a:off x="3530600" y="3181350"/>
              <a:ext cx="15240" cy="31750"/>
            </a:xfrm>
            <a:custGeom>
              <a:avLst/>
              <a:gdLst/>
              <a:ahLst/>
              <a:cxnLst/>
              <a:rect l="l" t="t" r="r" b="b"/>
              <a:pathLst>
                <a:path w="15239" h="31750">
                  <a:moveTo>
                    <a:pt x="15239" y="31750"/>
                  </a:moveTo>
                  <a:lnTo>
                    <a:pt x="11429" y="31750"/>
                  </a:lnTo>
                  <a:lnTo>
                    <a:pt x="7620" y="30479"/>
                  </a:lnTo>
                  <a:lnTo>
                    <a:pt x="5079" y="27939"/>
                  </a:lnTo>
                  <a:lnTo>
                    <a:pt x="2539" y="25400"/>
                  </a:lnTo>
                  <a:lnTo>
                    <a:pt x="1270" y="22860"/>
                  </a:lnTo>
                  <a:lnTo>
                    <a:pt x="0" y="20320"/>
                  </a:lnTo>
                  <a:lnTo>
                    <a:pt x="0" y="15239"/>
                  </a:lnTo>
                  <a:lnTo>
                    <a:pt x="0" y="11429"/>
                  </a:lnTo>
                  <a:lnTo>
                    <a:pt x="1270" y="8889"/>
                  </a:lnTo>
                  <a:lnTo>
                    <a:pt x="2539" y="6350"/>
                  </a:lnTo>
                  <a:lnTo>
                    <a:pt x="5079" y="3810"/>
                  </a:lnTo>
                  <a:lnTo>
                    <a:pt x="7620" y="1270"/>
                  </a:lnTo>
                  <a:lnTo>
                    <a:pt x="11429" y="0"/>
                  </a:lnTo>
                  <a:lnTo>
                    <a:pt x="15239" y="0"/>
                  </a:lnTo>
                </a:path>
                <a:path w="15239" h="31750">
                  <a:moveTo>
                    <a:pt x="0" y="0"/>
                  </a:moveTo>
                  <a:lnTo>
                    <a:pt x="0" y="0"/>
                  </a:lnTo>
                </a:path>
                <a:path w="15239" h="31750">
                  <a:moveTo>
                    <a:pt x="15239" y="31750"/>
                  </a:moveTo>
                  <a:lnTo>
                    <a:pt x="15239" y="31750"/>
                  </a:lnTo>
                </a:path>
              </a:pathLst>
            </a:custGeom>
            <a:ln w="3175">
              <a:solidFill>
                <a:srgbClr val="000000"/>
              </a:solidFill>
            </a:ln>
          </p:spPr>
          <p:txBody>
            <a:bodyPr wrap="square" lIns="0" tIns="0" rIns="0" bIns="0" rtlCol="0"/>
            <a:lstStyle/>
            <a:p>
              <a:endParaRPr/>
            </a:p>
          </p:txBody>
        </p:sp>
      </p:grpSp>
      <p:grpSp>
        <p:nvGrpSpPr>
          <p:cNvPr id="66" name="object 66"/>
          <p:cNvGrpSpPr/>
          <p:nvPr/>
        </p:nvGrpSpPr>
        <p:grpSpPr>
          <a:xfrm>
            <a:off x="4541520" y="3181350"/>
            <a:ext cx="30480" cy="31750"/>
            <a:chOff x="4541520" y="3181350"/>
            <a:chExt cx="30480" cy="31750"/>
          </a:xfrm>
        </p:grpSpPr>
        <p:sp>
          <p:nvSpPr>
            <p:cNvPr id="67" name="object 67"/>
            <p:cNvSpPr/>
            <p:nvPr/>
          </p:nvSpPr>
          <p:spPr>
            <a:xfrm>
              <a:off x="4556760" y="3181350"/>
              <a:ext cx="15240" cy="31750"/>
            </a:xfrm>
            <a:custGeom>
              <a:avLst/>
              <a:gdLst/>
              <a:ahLst/>
              <a:cxnLst/>
              <a:rect l="l" t="t" r="r" b="b"/>
              <a:pathLst>
                <a:path w="15239" h="31750">
                  <a:moveTo>
                    <a:pt x="2539" y="0"/>
                  </a:moveTo>
                  <a:lnTo>
                    <a:pt x="0" y="0"/>
                  </a:lnTo>
                  <a:lnTo>
                    <a:pt x="0" y="15239"/>
                  </a:lnTo>
                  <a:lnTo>
                    <a:pt x="0" y="31750"/>
                  </a:lnTo>
                  <a:lnTo>
                    <a:pt x="2539" y="31750"/>
                  </a:lnTo>
                  <a:lnTo>
                    <a:pt x="6350" y="30479"/>
                  </a:lnTo>
                  <a:lnTo>
                    <a:pt x="13969" y="22860"/>
                  </a:lnTo>
                  <a:lnTo>
                    <a:pt x="15239" y="20320"/>
                  </a:lnTo>
                  <a:lnTo>
                    <a:pt x="15239" y="11429"/>
                  </a:lnTo>
                  <a:lnTo>
                    <a:pt x="13969" y="8889"/>
                  </a:lnTo>
                  <a:lnTo>
                    <a:pt x="6350" y="1270"/>
                  </a:lnTo>
                  <a:lnTo>
                    <a:pt x="2539" y="0"/>
                  </a:lnTo>
                  <a:close/>
                </a:path>
              </a:pathLst>
            </a:custGeom>
            <a:solidFill>
              <a:srgbClr val="000000"/>
            </a:solidFill>
          </p:spPr>
          <p:txBody>
            <a:bodyPr wrap="square" lIns="0" tIns="0" rIns="0" bIns="0" rtlCol="0"/>
            <a:lstStyle/>
            <a:p>
              <a:endParaRPr/>
            </a:p>
          </p:txBody>
        </p:sp>
        <p:sp>
          <p:nvSpPr>
            <p:cNvPr id="68" name="object 68"/>
            <p:cNvSpPr/>
            <p:nvPr/>
          </p:nvSpPr>
          <p:spPr>
            <a:xfrm>
              <a:off x="4556760" y="3181350"/>
              <a:ext cx="15240" cy="31750"/>
            </a:xfrm>
            <a:custGeom>
              <a:avLst/>
              <a:gdLst/>
              <a:ahLst/>
              <a:cxnLst/>
              <a:rect l="l" t="t" r="r" b="b"/>
              <a:pathLst>
                <a:path w="15239" h="31750">
                  <a:moveTo>
                    <a:pt x="0" y="0"/>
                  </a:moveTo>
                  <a:lnTo>
                    <a:pt x="2539" y="0"/>
                  </a:lnTo>
                  <a:lnTo>
                    <a:pt x="6350" y="1270"/>
                  </a:lnTo>
                  <a:lnTo>
                    <a:pt x="8889" y="3810"/>
                  </a:lnTo>
                  <a:lnTo>
                    <a:pt x="11429" y="6350"/>
                  </a:lnTo>
                  <a:lnTo>
                    <a:pt x="13969" y="8889"/>
                  </a:lnTo>
                  <a:lnTo>
                    <a:pt x="15239" y="11429"/>
                  </a:lnTo>
                  <a:lnTo>
                    <a:pt x="15239" y="15239"/>
                  </a:lnTo>
                  <a:lnTo>
                    <a:pt x="15239" y="20320"/>
                  </a:lnTo>
                  <a:lnTo>
                    <a:pt x="13969" y="22860"/>
                  </a:lnTo>
                  <a:lnTo>
                    <a:pt x="11429" y="25400"/>
                  </a:lnTo>
                  <a:lnTo>
                    <a:pt x="8889" y="27939"/>
                  </a:lnTo>
                  <a:lnTo>
                    <a:pt x="6350" y="30479"/>
                  </a:lnTo>
                  <a:lnTo>
                    <a:pt x="2539" y="31750"/>
                  </a:lnTo>
                  <a:lnTo>
                    <a:pt x="0" y="31750"/>
                  </a:lnTo>
                </a:path>
                <a:path w="15239" h="31750">
                  <a:moveTo>
                    <a:pt x="0" y="0"/>
                  </a:moveTo>
                  <a:lnTo>
                    <a:pt x="0" y="0"/>
                  </a:lnTo>
                </a:path>
                <a:path w="15239" h="31750">
                  <a:moveTo>
                    <a:pt x="15239" y="31750"/>
                  </a:moveTo>
                  <a:lnTo>
                    <a:pt x="15239" y="31750"/>
                  </a:lnTo>
                </a:path>
              </a:pathLst>
            </a:custGeom>
            <a:ln w="3175">
              <a:solidFill>
                <a:srgbClr val="000000"/>
              </a:solidFill>
            </a:ln>
          </p:spPr>
          <p:txBody>
            <a:bodyPr wrap="square" lIns="0" tIns="0" rIns="0" bIns="0" rtlCol="0"/>
            <a:lstStyle/>
            <a:p>
              <a:endParaRPr/>
            </a:p>
          </p:txBody>
        </p:sp>
        <p:sp>
          <p:nvSpPr>
            <p:cNvPr id="69" name="object 69"/>
            <p:cNvSpPr/>
            <p:nvPr/>
          </p:nvSpPr>
          <p:spPr>
            <a:xfrm>
              <a:off x="4541520" y="3196590"/>
              <a:ext cx="30480" cy="16510"/>
            </a:xfrm>
            <a:custGeom>
              <a:avLst/>
              <a:gdLst/>
              <a:ahLst/>
              <a:cxnLst/>
              <a:rect l="l" t="t" r="r" b="b"/>
              <a:pathLst>
                <a:path w="30479" h="16510">
                  <a:moveTo>
                    <a:pt x="30479" y="0"/>
                  </a:moveTo>
                  <a:lnTo>
                    <a:pt x="15239" y="0"/>
                  </a:lnTo>
                  <a:lnTo>
                    <a:pt x="0" y="0"/>
                  </a:lnTo>
                  <a:lnTo>
                    <a:pt x="0" y="3810"/>
                  </a:lnTo>
                  <a:lnTo>
                    <a:pt x="1269" y="7620"/>
                  </a:lnTo>
                  <a:lnTo>
                    <a:pt x="3809" y="10160"/>
                  </a:lnTo>
                  <a:lnTo>
                    <a:pt x="5079" y="12700"/>
                  </a:lnTo>
                  <a:lnTo>
                    <a:pt x="8889" y="15239"/>
                  </a:lnTo>
                  <a:lnTo>
                    <a:pt x="11429" y="16510"/>
                  </a:lnTo>
                  <a:lnTo>
                    <a:pt x="19050" y="16510"/>
                  </a:lnTo>
                  <a:lnTo>
                    <a:pt x="21589" y="15239"/>
                  </a:lnTo>
                  <a:lnTo>
                    <a:pt x="25400" y="12700"/>
                  </a:lnTo>
                  <a:lnTo>
                    <a:pt x="26669" y="10160"/>
                  </a:lnTo>
                  <a:lnTo>
                    <a:pt x="29209" y="7620"/>
                  </a:lnTo>
                  <a:lnTo>
                    <a:pt x="30479" y="3810"/>
                  </a:lnTo>
                  <a:lnTo>
                    <a:pt x="30479" y="0"/>
                  </a:lnTo>
                  <a:close/>
                </a:path>
              </a:pathLst>
            </a:custGeom>
            <a:solidFill>
              <a:srgbClr val="000000"/>
            </a:solidFill>
          </p:spPr>
          <p:txBody>
            <a:bodyPr wrap="square" lIns="0" tIns="0" rIns="0" bIns="0" rtlCol="0"/>
            <a:lstStyle/>
            <a:p>
              <a:endParaRPr/>
            </a:p>
          </p:txBody>
        </p:sp>
        <p:sp>
          <p:nvSpPr>
            <p:cNvPr id="70" name="object 70"/>
            <p:cNvSpPr/>
            <p:nvPr/>
          </p:nvSpPr>
          <p:spPr>
            <a:xfrm>
              <a:off x="4541520" y="3196590"/>
              <a:ext cx="30480" cy="16510"/>
            </a:xfrm>
            <a:custGeom>
              <a:avLst/>
              <a:gdLst/>
              <a:ahLst/>
              <a:cxnLst/>
              <a:rect l="l" t="t" r="r" b="b"/>
              <a:pathLst>
                <a:path w="30479" h="16510">
                  <a:moveTo>
                    <a:pt x="30479" y="0"/>
                  </a:moveTo>
                  <a:lnTo>
                    <a:pt x="30479" y="3810"/>
                  </a:lnTo>
                  <a:lnTo>
                    <a:pt x="29209" y="7620"/>
                  </a:lnTo>
                  <a:lnTo>
                    <a:pt x="26669" y="10160"/>
                  </a:lnTo>
                  <a:lnTo>
                    <a:pt x="25400" y="12700"/>
                  </a:lnTo>
                  <a:lnTo>
                    <a:pt x="21589" y="15239"/>
                  </a:lnTo>
                  <a:lnTo>
                    <a:pt x="19050" y="16510"/>
                  </a:lnTo>
                  <a:lnTo>
                    <a:pt x="15239" y="16510"/>
                  </a:lnTo>
                  <a:lnTo>
                    <a:pt x="11429" y="16510"/>
                  </a:lnTo>
                  <a:lnTo>
                    <a:pt x="8889" y="15239"/>
                  </a:lnTo>
                  <a:lnTo>
                    <a:pt x="5079" y="12700"/>
                  </a:lnTo>
                  <a:lnTo>
                    <a:pt x="3809" y="10160"/>
                  </a:lnTo>
                  <a:lnTo>
                    <a:pt x="1269" y="7620"/>
                  </a:lnTo>
                  <a:lnTo>
                    <a:pt x="0" y="3810"/>
                  </a:lnTo>
                  <a:lnTo>
                    <a:pt x="0" y="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grpSp>
      <p:grpSp>
        <p:nvGrpSpPr>
          <p:cNvPr id="71" name="object 71"/>
          <p:cNvGrpSpPr/>
          <p:nvPr/>
        </p:nvGrpSpPr>
        <p:grpSpPr>
          <a:xfrm>
            <a:off x="4541520" y="2119629"/>
            <a:ext cx="30480" cy="31750"/>
            <a:chOff x="4541520" y="2119629"/>
            <a:chExt cx="30480" cy="31750"/>
          </a:xfrm>
        </p:grpSpPr>
        <p:sp>
          <p:nvSpPr>
            <p:cNvPr id="72" name="object 72"/>
            <p:cNvSpPr/>
            <p:nvPr/>
          </p:nvSpPr>
          <p:spPr>
            <a:xfrm>
              <a:off x="4541520" y="2119629"/>
              <a:ext cx="30480" cy="16510"/>
            </a:xfrm>
            <a:custGeom>
              <a:avLst/>
              <a:gdLst/>
              <a:ahLst/>
              <a:cxnLst/>
              <a:rect l="l" t="t" r="r" b="b"/>
              <a:pathLst>
                <a:path w="30479" h="16510">
                  <a:moveTo>
                    <a:pt x="19050" y="0"/>
                  </a:moveTo>
                  <a:lnTo>
                    <a:pt x="11429" y="0"/>
                  </a:lnTo>
                  <a:lnTo>
                    <a:pt x="8889" y="1270"/>
                  </a:lnTo>
                  <a:lnTo>
                    <a:pt x="5079" y="2540"/>
                  </a:lnTo>
                  <a:lnTo>
                    <a:pt x="3809" y="5080"/>
                  </a:lnTo>
                  <a:lnTo>
                    <a:pt x="1269" y="8890"/>
                  </a:lnTo>
                  <a:lnTo>
                    <a:pt x="0" y="11430"/>
                  </a:lnTo>
                  <a:lnTo>
                    <a:pt x="0" y="16510"/>
                  </a:lnTo>
                  <a:lnTo>
                    <a:pt x="15239" y="16510"/>
                  </a:lnTo>
                  <a:lnTo>
                    <a:pt x="30479" y="16510"/>
                  </a:lnTo>
                  <a:lnTo>
                    <a:pt x="30479" y="11430"/>
                  </a:lnTo>
                  <a:lnTo>
                    <a:pt x="29209" y="8890"/>
                  </a:lnTo>
                  <a:lnTo>
                    <a:pt x="26669" y="5080"/>
                  </a:lnTo>
                  <a:lnTo>
                    <a:pt x="25400" y="2540"/>
                  </a:lnTo>
                  <a:lnTo>
                    <a:pt x="21589" y="1270"/>
                  </a:lnTo>
                  <a:lnTo>
                    <a:pt x="19050" y="0"/>
                  </a:lnTo>
                  <a:close/>
                </a:path>
              </a:pathLst>
            </a:custGeom>
            <a:solidFill>
              <a:srgbClr val="000000"/>
            </a:solidFill>
          </p:spPr>
          <p:txBody>
            <a:bodyPr wrap="square" lIns="0" tIns="0" rIns="0" bIns="0" rtlCol="0"/>
            <a:lstStyle/>
            <a:p>
              <a:endParaRPr/>
            </a:p>
          </p:txBody>
        </p:sp>
        <p:sp>
          <p:nvSpPr>
            <p:cNvPr id="73" name="object 73"/>
            <p:cNvSpPr/>
            <p:nvPr/>
          </p:nvSpPr>
          <p:spPr>
            <a:xfrm>
              <a:off x="4541520" y="2119629"/>
              <a:ext cx="30480" cy="16510"/>
            </a:xfrm>
            <a:custGeom>
              <a:avLst/>
              <a:gdLst/>
              <a:ahLst/>
              <a:cxnLst/>
              <a:rect l="l" t="t" r="r" b="b"/>
              <a:pathLst>
                <a:path w="30479" h="16510">
                  <a:moveTo>
                    <a:pt x="0" y="16510"/>
                  </a:moveTo>
                  <a:lnTo>
                    <a:pt x="0" y="11430"/>
                  </a:lnTo>
                  <a:lnTo>
                    <a:pt x="1269" y="8890"/>
                  </a:lnTo>
                  <a:lnTo>
                    <a:pt x="3809" y="5080"/>
                  </a:lnTo>
                  <a:lnTo>
                    <a:pt x="5079" y="2540"/>
                  </a:lnTo>
                  <a:lnTo>
                    <a:pt x="8889" y="1270"/>
                  </a:lnTo>
                  <a:lnTo>
                    <a:pt x="11429" y="0"/>
                  </a:lnTo>
                  <a:lnTo>
                    <a:pt x="15239" y="0"/>
                  </a:lnTo>
                  <a:lnTo>
                    <a:pt x="19050" y="0"/>
                  </a:lnTo>
                  <a:lnTo>
                    <a:pt x="21589" y="1270"/>
                  </a:lnTo>
                  <a:lnTo>
                    <a:pt x="25400" y="2540"/>
                  </a:lnTo>
                  <a:lnTo>
                    <a:pt x="26669" y="5080"/>
                  </a:lnTo>
                  <a:lnTo>
                    <a:pt x="29209" y="8890"/>
                  </a:lnTo>
                  <a:lnTo>
                    <a:pt x="30479" y="11430"/>
                  </a:lnTo>
                  <a:lnTo>
                    <a:pt x="30479" y="1651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sp>
          <p:nvSpPr>
            <p:cNvPr id="74" name="object 74"/>
            <p:cNvSpPr/>
            <p:nvPr/>
          </p:nvSpPr>
          <p:spPr>
            <a:xfrm>
              <a:off x="4556760" y="2119629"/>
              <a:ext cx="15240" cy="31750"/>
            </a:xfrm>
            <a:custGeom>
              <a:avLst/>
              <a:gdLst/>
              <a:ahLst/>
              <a:cxnLst/>
              <a:rect l="l" t="t" r="r" b="b"/>
              <a:pathLst>
                <a:path w="15239" h="31750">
                  <a:moveTo>
                    <a:pt x="2539" y="0"/>
                  </a:moveTo>
                  <a:lnTo>
                    <a:pt x="0" y="0"/>
                  </a:lnTo>
                  <a:lnTo>
                    <a:pt x="0" y="15240"/>
                  </a:lnTo>
                  <a:lnTo>
                    <a:pt x="0" y="31750"/>
                  </a:lnTo>
                  <a:lnTo>
                    <a:pt x="2539" y="30480"/>
                  </a:lnTo>
                  <a:lnTo>
                    <a:pt x="6350" y="30480"/>
                  </a:lnTo>
                  <a:lnTo>
                    <a:pt x="13969" y="22860"/>
                  </a:lnTo>
                  <a:lnTo>
                    <a:pt x="15239" y="19050"/>
                  </a:lnTo>
                  <a:lnTo>
                    <a:pt x="15239" y="11430"/>
                  </a:lnTo>
                  <a:lnTo>
                    <a:pt x="13969" y="8890"/>
                  </a:lnTo>
                  <a:lnTo>
                    <a:pt x="11429" y="5080"/>
                  </a:lnTo>
                  <a:lnTo>
                    <a:pt x="8889" y="2540"/>
                  </a:lnTo>
                  <a:lnTo>
                    <a:pt x="6350" y="1270"/>
                  </a:lnTo>
                  <a:lnTo>
                    <a:pt x="2539" y="0"/>
                  </a:lnTo>
                  <a:close/>
                </a:path>
              </a:pathLst>
            </a:custGeom>
            <a:solidFill>
              <a:srgbClr val="000000"/>
            </a:solidFill>
          </p:spPr>
          <p:txBody>
            <a:bodyPr wrap="square" lIns="0" tIns="0" rIns="0" bIns="0" rtlCol="0"/>
            <a:lstStyle/>
            <a:p>
              <a:endParaRPr/>
            </a:p>
          </p:txBody>
        </p:sp>
        <p:sp>
          <p:nvSpPr>
            <p:cNvPr id="75" name="object 75"/>
            <p:cNvSpPr/>
            <p:nvPr/>
          </p:nvSpPr>
          <p:spPr>
            <a:xfrm>
              <a:off x="4556760" y="2119629"/>
              <a:ext cx="15240" cy="31750"/>
            </a:xfrm>
            <a:custGeom>
              <a:avLst/>
              <a:gdLst/>
              <a:ahLst/>
              <a:cxnLst/>
              <a:rect l="l" t="t" r="r" b="b"/>
              <a:pathLst>
                <a:path w="15239" h="31750">
                  <a:moveTo>
                    <a:pt x="0" y="0"/>
                  </a:moveTo>
                  <a:lnTo>
                    <a:pt x="2539" y="0"/>
                  </a:lnTo>
                  <a:lnTo>
                    <a:pt x="6350" y="1270"/>
                  </a:lnTo>
                  <a:lnTo>
                    <a:pt x="8889" y="2540"/>
                  </a:lnTo>
                  <a:lnTo>
                    <a:pt x="11429" y="5080"/>
                  </a:lnTo>
                  <a:lnTo>
                    <a:pt x="13969" y="8890"/>
                  </a:lnTo>
                  <a:lnTo>
                    <a:pt x="15239" y="11430"/>
                  </a:lnTo>
                  <a:lnTo>
                    <a:pt x="15239" y="15240"/>
                  </a:lnTo>
                  <a:lnTo>
                    <a:pt x="15239" y="19050"/>
                  </a:lnTo>
                  <a:lnTo>
                    <a:pt x="13969" y="22860"/>
                  </a:lnTo>
                  <a:lnTo>
                    <a:pt x="11429" y="25400"/>
                  </a:lnTo>
                  <a:lnTo>
                    <a:pt x="8889" y="27940"/>
                  </a:lnTo>
                  <a:lnTo>
                    <a:pt x="6350" y="30480"/>
                  </a:lnTo>
                  <a:lnTo>
                    <a:pt x="2539" y="30480"/>
                  </a:lnTo>
                  <a:lnTo>
                    <a:pt x="0" y="31750"/>
                  </a:lnTo>
                </a:path>
                <a:path w="15239" h="31750">
                  <a:moveTo>
                    <a:pt x="0" y="0"/>
                  </a:moveTo>
                  <a:lnTo>
                    <a:pt x="0" y="0"/>
                  </a:lnTo>
                </a:path>
                <a:path w="15239" h="31750">
                  <a:moveTo>
                    <a:pt x="15239" y="31750"/>
                  </a:moveTo>
                  <a:lnTo>
                    <a:pt x="15239" y="31750"/>
                  </a:lnTo>
                </a:path>
              </a:pathLst>
            </a:custGeom>
            <a:ln w="3175">
              <a:solidFill>
                <a:srgbClr val="000000"/>
              </a:solidFill>
            </a:ln>
          </p:spPr>
          <p:txBody>
            <a:bodyPr wrap="square" lIns="0" tIns="0" rIns="0" bIns="0" rtlCol="0"/>
            <a:lstStyle/>
            <a:p>
              <a:endParaRPr/>
            </a:p>
          </p:txBody>
        </p:sp>
      </p:grpSp>
      <p:grpSp>
        <p:nvGrpSpPr>
          <p:cNvPr id="76" name="object 76"/>
          <p:cNvGrpSpPr/>
          <p:nvPr/>
        </p:nvGrpSpPr>
        <p:grpSpPr>
          <a:xfrm>
            <a:off x="3530600" y="2119629"/>
            <a:ext cx="30480" cy="31750"/>
            <a:chOff x="3530600" y="2119629"/>
            <a:chExt cx="30480" cy="31750"/>
          </a:xfrm>
        </p:grpSpPr>
        <p:sp>
          <p:nvSpPr>
            <p:cNvPr id="77" name="object 77"/>
            <p:cNvSpPr/>
            <p:nvPr/>
          </p:nvSpPr>
          <p:spPr>
            <a:xfrm>
              <a:off x="3530600" y="2119629"/>
              <a:ext cx="15240" cy="31750"/>
            </a:xfrm>
            <a:custGeom>
              <a:avLst/>
              <a:gdLst/>
              <a:ahLst/>
              <a:cxnLst/>
              <a:rect l="l" t="t" r="r" b="b"/>
              <a:pathLst>
                <a:path w="15239" h="31750">
                  <a:moveTo>
                    <a:pt x="15239" y="0"/>
                  </a:moveTo>
                  <a:lnTo>
                    <a:pt x="11429" y="0"/>
                  </a:lnTo>
                  <a:lnTo>
                    <a:pt x="7620" y="1270"/>
                  </a:lnTo>
                  <a:lnTo>
                    <a:pt x="5079" y="2540"/>
                  </a:lnTo>
                  <a:lnTo>
                    <a:pt x="2539" y="5080"/>
                  </a:lnTo>
                  <a:lnTo>
                    <a:pt x="1270" y="8890"/>
                  </a:lnTo>
                  <a:lnTo>
                    <a:pt x="0" y="11430"/>
                  </a:lnTo>
                  <a:lnTo>
                    <a:pt x="0" y="19050"/>
                  </a:lnTo>
                  <a:lnTo>
                    <a:pt x="1270" y="22860"/>
                  </a:lnTo>
                  <a:lnTo>
                    <a:pt x="2539" y="25400"/>
                  </a:lnTo>
                  <a:lnTo>
                    <a:pt x="7620" y="30480"/>
                  </a:lnTo>
                  <a:lnTo>
                    <a:pt x="11429" y="30480"/>
                  </a:lnTo>
                  <a:lnTo>
                    <a:pt x="15239" y="31750"/>
                  </a:lnTo>
                  <a:lnTo>
                    <a:pt x="15239" y="15240"/>
                  </a:lnTo>
                  <a:lnTo>
                    <a:pt x="15239" y="0"/>
                  </a:lnTo>
                  <a:close/>
                </a:path>
              </a:pathLst>
            </a:custGeom>
            <a:solidFill>
              <a:srgbClr val="000000"/>
            </a:solidFill>
          </p:spPr>
          <p:txBody>
            <a:bodyPr wrap="square" lIns="0" tIns="0" rIns="0" bIns="0" rtlCol="0"/>
            <a:lstStyle/>
            <a:p>
              <a:endParaRPr/>
            </a:p>
          </p:txBody>
        </p:sp>
        <p:sp>
          <p:nvSpPr>
            <p:cNvPr id="78" name="object 78"/>
            <p:cNvSpPr/>
            <p:nvPr/>
          </p:nvSpPr>
          <p:spPr>
            <a:xfrm>
              <a:off x="3530600" y="2119629"/>
              <a:ext cx="15240" cy="31750"/>
            </a:xfrm>
            <a:custGeom>
              <a:avLst/>
              <a:gdLst/>
              <a:ahLst/>
              <a:cxnLst/>
              <a:rect l="l" t="t" r="r" b="b"/>
              <a:pathLst>
                <a:path w="15239" h="31750">
                  <a:moveTo>
                    <a:pt x="15239" y="31750"/>
                  </a:moveTo>
                  <a:lnTo>
                    <a:pt x="11429" y="30480"/>
                  </a:lnTo>
                  <a:lnTo>
                    <a:pt x="7620" y="30480"/>
                  </a:lnTo>
                  <a:lnTo>
                    <a:pt x="5079" y="27940"/>
                  </a:lnTo>
                  <a:lnTo>
                    <a:pt x="2539" y="25400"/>
                  </a:lnTo>
                  <a:lnTo>
                    <a:pt x="1270" y="22860"/>
                  </a:lnTo>
                  <a:lnTo>
                    <a:pt x="0" y="19050"/>
                  </a:lnTo>
                  <a:lnTo>
                    <a:pt x="0" y="15240"/>
                  </a:lnTo>
                  <a:lnTo>
                    <a:pt x="0" y="11430"/>
                  </a:lnTo>
                  <a:lnTo>
                    <a:pt x="1270" y="8890"/>
                  </a:lnTo>
                  <a:lnTo>
                    <a:pt x="2539" y="5080"/>
                  </a:lnTo>
                  <a:lnTo>
                    <a:pt x="5079" y="2540"/>
                  </a:lnTo>
                  <a:lnTo>
                    <a:pt x="7620" y="1270"/>
                  </a:lnTo>
                  <a:lnTo>
                    <a:pt x="11429" y="0"/>
                  </a:lnTo>
                  <a:lnTo>
                    <a:pt x="15239" y="0"/>
                  </a:lnTo>
                </a:path>
                <a:path w="15239" h="31750">
                  <a:moveTo>
                    <a:pt x="0" y="0"/>
                  </a:moveTo>
                  <a:lnTo>
                    <a:pt x="0" y="0"/>
                  </a:lnTo>
                </a:path>
                <a:path w="15239" h="31750">
                  <a:moveTo>
                    <a:pt x="15239" y="31750"/>
                  </a:moveTo>
                  <a:lnTo>
                    <a:pt x="15239" y="31750"/>
                  </a:lnTo>
                </a:path>
              </a:pathLst>
            </a:custGeom>
            <a:ln w="3175">
              <a:solidFill>
                <a:srgbClr val="000000"/>
              </a:solidFill>
            </a:ln>
          </p:spPr>
          <p:txBody>
            <a:bodyPr wrap="square" lIns="0" tIns="0" rIns="0" bIns="0" rtlCol="0"/>
            <a:lstStyle/>
            <a:p>
              <a:endParaRPr/>
            </a:p>
          </p:txBody>
        </p:sp>
        <p:sp>
          <p:nvSpPr>
            <p:cNvPr id="79" name="object 79"/>
            <p:cNvSpPr/>
            <p:nvPr/>
          </p:nvSpPr>
          <p:spPr>
            <a:xfrm>
              <a:off x="3530600" y="2119629"/>
              <a:ext cx="30480" cy="16510"/>
            </a:xfrm>
            <a:custGeom>
              <a:avLst/>
              <a:gdLst/>
              <a:ahLst/>
              <a:cxnLst/>
              <a:rect l="l" t="t" r="r" b="b"/>
              <a:pathLst>
                <a:path w="30479" h="16510">
                  <a:moveTo>
                    <a:pt x="19050" y="0"/>
                  </a:moveTo>
                  <a:lnTo>
                    <a:pt x="11429" y="0"/>
                  </a:lnTo>
                  <a:lnTo>
                    <a:pt x="7620" y="1270"/>
                  </a:lnTo>
                  <a:lnTo>
                    <a:pt x="5079" y="2540"/>
                  </a:lnTo>
                  <a:lnTo>
                    <a:pt x="2539" y="5080"/>
                  </a:lnTo>
                  <a:lnTo>
                    <a:pt x="1270" y="8890"/>
                  </a:lnTo>
                  <a:lnTo>
                    <a:pt x="0" y="11430"/>
                  </a:lnTo>
                  <a:lnTo>
                    <a:pt x="0" y="16510"/>
                  </a:lnTo>
                  <a:lnTo>
                    <a:pt x="15239" y="16510"/>
                  </a:lnTo>
                  <a:lnTo>
                    <a:pt x="30479" y="16510"/>
                  </a:lnTo>
                  <a:lnTo>
                    <a:pt x="30479" y="11430"/>
                  </a:lnTo>
                  <a:lnTo>
                    <a:pt x="29210" y="8890"/>
                  </a:lnTo>
                  <a:lnTo>
                    <a:pt x="26670" y="5080"/>
                  </a:lnTo>
                  <a:lnTo>
                    <a:pt x="24129" y="2540"/>
                  </a:lnTo>
                  <a:lnTo>
                    <a:pt x="19050" y="0"/>
                  </a:lnTo>
                  <a:close/>
                </a:path>
              </a:pathLst>
            </a:custGeom>
            <a:solidFill>
              <a:srgbClr val="000000"/>
            </a:solidFill>
          </p:spPr>
          <p:txBody>
            <a:bodyPr wrap="square" lIns="0" tIns="0" rIns="0" bIns="0" rtlCol="0"/>
            <a:lstStyle/>
            <a:p>
              <a:endParaRPr/>
            </a:p>
          </p:txBody>
        </p:sp>
        <p:sp>
          <p:nvSpPr>
            <p:cNvPr id="80" name="object 80"/>
            <p:cNvSpPr/>
            <p:nvPr/>
          </p:nvSpPr>
          <p:spPr>
            <a:xfrm>
              <a:off x="3530600" y="2119629"/>
              <a:ext cx="30480" cy="16510"/>
            </a:xfrm>
            <a:custGeom>
              <a:avLst/>
              <a:gdLst/>
              <a:ahLst/>
              <a:cxnLst/>
              <a:rect l="l" t="t" r="r" b="b"/>
              <a:pathLst>
                <a:path w="30479" h="16510">
                  <a:moveTo>
                    <a:pt x="0" y="16510"/>
                  </a:moveTo>
                  <a:lnTo>
                    <a:pt x="0" y="11430"/>
                  </a:lnTo>
                  <a:lnTo>
                    <a:pt x="1270" y="8890"/>
                  </a:lnTo>
                  <a:lnTo>
                    <a:pt x="2539" y="5080"/>
                  </a:lnTo>
                  <a:lnTo>
                    <a:pt x="5079" y="2540"/>
                  </a:lnTo>
                  <a:lnTo>
                    <a:pt x="7620" y="1270"/>
                  </a:lnTo>
                  <a:lnTo>
                    <a:pt x="11429" y="0"/>
                  </a:lnTo>
                  <a:lnTo>
                    <a:pt x="15239" y="0"/>
                  </a:lnTo>
                  <a:lnTo>
                    <a:pt x="19050" y="0"/>
                  </a:lnTo>
                  <a:lnTo>
                    <a:pt x="21589" y="1270"/>
                  </a:lnTo>
                  <a:lnTo>
                    <a:pt x="24129" y="2540"/>
                  </a:lnTo>
                  <a:lnTo>
                    <a:pt x="26670" y="5080"/>
                  </a:lnTo>
                  <a:lnTo>
                    <a:pt x="29210" y="8890"/>
                  </a:lnTo>
                  <a:lnTo>
                    <a:pt x="30479" y="11430"/>
                  </a:lnTo>
                  <a:lnTo>
                    <a:pt x="30479" y="1651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grpSp>
      <p:grpSp>
        <p:nvGrpSpPr>
          <p:cNvPr id="81" name="object 81"/>
          <p:cNvGrpSpPr/>
          <p:nvPr/>
        </p:nvGrpSpPr>
        <p:grpSpPr>
          <a:xfrm>
            <a:off x="2645410" y="2119629"/>
            <a:ext cx="1926589" cy="1093470"/>
            <a:chOff x="2645410" y="2119629"/>
            <a:chExt cx="1926589" cy="1093470"/>
          </a:xfrm>
        </p:grpSpPr>
        <p:sp>
          <p:nvSpPr>
            <p:cNvPr id="82" name="object 82"/>
            <p:cNvSpPr/>
            <p:nvPr/>
          </p:nvSpPr>
          <p:spPr>
            <a:xfrm>
              <a:off x="3530600" y="2119629"/>
              <a:ext cx="1041400" cy="1093470"/>
            </a:xfrm>
            <a:custGeom>
              <a:avLst/>
              <a:gdLst/>
              <a:ahLst/>
              <a:cxnLst/>
              <a:rect l="l" t="t" r="r" b="b"/>
              <a:pathLst>
                <a:path w="1041400" h="1093470">
                  <a:moveTo>
                    <a:pt x="1041400" y="15240"/>
                  </a:moveTo>
                  <a:lnTo>
                    <a:pt x="1026160" y="15240"/>
                  </a:lnTo>
                  <a:lnTo>
                    <a:pt x="1026160" y="0"/>
                  </a:lnTo>
                  <a:lnTo>
                    <a:pt x="1010920" y="0"/>
                  </a:lnTo>
                  <a:lnTo>
                    <a:pt x="1010920" y="31750"/>
                  </a:lnTo>
                  <a:lnTo>
                    <a:pt x="1010920" y="1061720"/>
                  </a:lnTo>
                  <a:lnTo>
                    <a:pt x="30480" y="1061720"/>
                  </a:lnTo>
                  <a:lnTo>
                    <a:pt x="30480" y="31750"/>
                  </a:lnTo>
                  <a:lnTo>
                    <a:pt x="1010920" y="31750"/>
                  </a:lnTo>
                  <a:lnTo>
                    <a:pt x="1010920" y="0"/>
                  </a:lnTo>
                  <a:lnTo>
                    <a:pt x="13970" y="0"/>
                  </a:lnTo>
                  <a:lnTo>
                    <a:pt x="13970" y="15240"/>
                  </a:lnTo>
                  <a:lnTo>
                    <a:pt x="0" y="15240"/>
                  </a:lnTo>
                  <a:lnTo>
                    <a:pt x="0" y="1076960"/>
                  </a:lnTo>
                  <a:lnTo>
                    <a:pt x="0" y="1078230"/>
                  </a:lnTo>
                  <a:lnTo>
                    <a:pt x="0" y="1080770"/>
                  </a:lnTo>
                  <a:lnTo>
                    <a:pt x="1270" y="1084580"/>
                  </a:lnTo>
                  <a:lnTo>
                    <a:pt x="2540" y="1087120"/>
                  </a:lnTo>
                  <a:lnTo>
                    <a:pt x="7620" y="1092200"/>
                  </a:lnTo>
                  <a:lnTo>
                    <a:pt x="11430" y="1093470"/>
                  </a:lnTo>
                  <a:lnTo>
                    <a:pt x="13970" y="1093470"/>
                  </a:lnTo>
                  <a:lnTo>
                    <a:pt x="19050" y="1093470"/>
                  </a:lnTo>
                  <a:lnTo>
                    <a:pt x="1026160" y="1093470"/>
                  </a:lnTo>
                  <a:lnTo>
                    <a:pt x="1026160" y="1078230"/>
                  </a:lnTo>
                  <a:lnTo>
                    <a:pt x="1041400" y="1078230"/>
                  </a:lnTo>
                  <a:lnTo>
                    <a:pt x="1041400" y="15240"/>
                  </a:lnTo>
                  <a:close/>
                </a:path>
              </a:pathLst>
            </a:custGeom>
            <a:solidFill>
              <a:srgbClr val="000000"/>
            </a:solidFill>
          </p:spPr>
          <p:txBody>
            <a:bodyPr wrap="square" lIns="0" tIns="0" rIns="0" bIns="0" rtlCol="0"/>
            <a:lstStyle/>
            <a:p>
              <a:endParaRPr/>
            </a:p>
          </p:txBody>
        </p:sp>
        <p:sp>
          <p:nvSpPr>
            <p:cNvPr id="83" name="object 83"/>
            <p:cNvSpPr/>
            <p:nvPr/>
          </p:nvSpPr>
          <p:spPr>
            <a:xfrm>
              <a:off x="3530600" y="3196589"/>
              <a:ext cx="30480" cy="16510"/>
            </a:xfrm>
            <a:custGeom>
              <a:avLst/>
              <a:gdLst/>
              <a:ahLst/>
              <a:cxnLst/>
              <a:rect l="l" t="t" r="r" b="b"/>
              <a:pathLst>
                <a:path w="30479" h="16510">
                  <a:moveTo>
                    <a:pt x="30479" y="0"/>
                  </a:moveTo>
                  <a:lnTo>
                    <a:pt x="30479" y="3810"/>
                  </a:lnTo>
                  <a:lnTo>
                    <a:pt x="29210" y="7620"/>
                  </a:lnTo>
                  <a:lnTo>
                    <a:pt x="26670" y="10160"/>
                  </a:lnTo>
                  <a:lnTo>
                    <a:pt x="24129" y="12700"/>
                  </a:lnTo>
                  <a:lnTo>
                    <a:pt x="21589" y="15239"/>
                  </a:lnTo>
                  <a:lnTo>
                    <a:pt x="19050" y="16510"/>
                  </a:lnTo>
                  <a:lnTo>
                    <a:pt x="15239" y="16510"/>
                  </a:lnTo>
                  <a:lnTo>
                    <a:pt x="11429" y="16510"/>
                  </a:lnTo>
                  <a:lnTo>
                    <a:pt x="0" y="3810"/>
                  </a:lnTo>
                  <a:lnTo>
                    <a:pt x="0" y="0"/>
                  </a:lnTo>
                </a:path>
                <a:path w="30479" h="16510">
                  <a:moveTo>
                    <a:pt x="0" y="0"/>
                  </a:moveTo>
                  <a:lnTo>
                    <a:pt x="0" y="0"/>
                  </a:lnTo>
                </a:path>
                <a:path w="30479" h="16510">
                  <a:moveTo>
                    <a:pt x="30479" y="16510"/>
                  </a:moveTo>
                  <a:lnTo>
                    <a:pt x="30479" y="16510"/>
                  </a:lnTo>
                </a:path>
              </a:pathLst>
            </a:custGeom>
            <a:ln w="3175">
              <a:solidFill>
                <a:srgbClr val="000000"/>
              </a:solidFill>
            </a:ln>
          </p:spPr>
          <p:txBody>
            <a:bodyPr wrap="square" lIns="0" tIns="0" rIns="0" bIns="0" rtlCol="0"/>
            <a:lstStyle/>
            <a:p>
              <a:endParaRPr/>
            </a:p>
          </p:txBody>
        </p:sp>
        <p:sp>
          <p:nvSpPr>
            <p:cNvPr id="84" name="object 84"/>
            <p:cNvSpPr/>
            <p:nvPr/>
          </p:nvSpPr>
          <p:spPr>
            <a:xfrm>
              <a:off x="2645410" y="2134869"/>
              <a:ext cx="899160" cy="1064260"/>
            </a:xfrm>
            <a:custGeom>
              <a:avLst/>
              <a:gdLst/>
              <a:ahLst/>
              <a:cxnLst/>
              <a:rect l="l" t="t" r="r" b="b"/>
              <a:pathLst>
                <a:path w="899160" h="1064260">
                  <a:moveTo>
                    <a:pt x="0" y="1061719"/>
                  </a:moveTo>
                  <a:lnTo>
                    <a:pt x="899160" y="1064259"/>
                  </a:lnTo>
                </a:path>
                <a:path w="899160" h="1064260">
                  <a:moveTo>
                    <a:pt x="0" y="0"/>
                  </a:moveTo>
                  <a:lnTo>
                    <a:pt x="899160" y="1269"/>
                  </a:lnTo>
                </a:path>
              </a:pathLst>
            </a:custGeom>
            <a:ln w="3175">
              <a:solidFill>
                <a:srgbClr val="000000"/>
              </a:solidFill>
            </a:ln>
          </p:spPr>
          <p:txBody>
            <a:bodyPr wrap="square" lIns="0" tIns="0" rIns="0" bIns="0" rtlCol="0"/>
            <a:lstStyle/>
            <a:p>
              <a:endParaRPr/>
            </a:p>
          </p:txBody>
        </p:sp>
      </p:grpSp>
      <p:sp>
        <p:nvSpPr>
          <p:cNvPr id="85" name="object 85"/>
          <p:cNvSpPr/>
          <p:nvPr/>
        </p:nvSpPr>
        <p:spPr>
          <a:xfrm>
            <a:off x="1633220" y="3196589"/>
            <a:ext cx="1270" cy="962660"/>
          </a:xfrm>
          <a:custGeom>
            <a:avLst/>
            <a:gdLst/>
            <a:ahLst/>
            <a:cxnLst/>
            <a:rect l="l" t="t" r="r" b="b"/>
            <a:pathLst>
              <a:path w="1269" h="962660">
                <a:moveTo>
                  <a:pt x="0" y="0"/>
                </a:moveTo>
                <a:lnTo>
                  <a:pt x="1269" y="962660"/>
                </a:lnTo>
              </a:path>
            </a:pathLst>
          </a:custGeom>
          <a:ln w="3175">
            <a:solidFill>
              <a:srgbClr val="000000"/>
            </a:solidFill>
          </a:ln>
        </p:spPr>
        <p:txBody>
          <a:bodyPr wrap="square" lIns="0" tIns="0" rIns="0" bIns="0" rtlCol="0"/>
          <a:lstStyle/>
          <a:p>
            <a:endParaRPr/>
          </a:p>
        </p:txBody>
      </p:sp>
      <p:sp>
        <p:nvSpPr>
          <p:cNvPr id="86" name="object 86"/>
          <p:cNvSpPr/>
          <p:nvPr/>
        </p:nvSpPr>
        <p:spPr>
          <a:xfrm>
            <a:off x="2645410" y="3196589"/>
            <a:ext cx="1270" cy="962660"/>
          </a:xfrm>
          <a:custGeom>
            <a:avLst/>
            <a:gdLst/>
            <a:ahLst/>
            <a:cxnLst/>
            <a:rect l="l" t="t" r="r" b="b"/>
            <a:pathLst>
              <a:path w="1269" h="962660">
                <a:moveTo>
                  <a:pt x="0" y="0"/>
                </a:moveTo>
                <a:lnTo>
                  <a:pt x="1269" y="962660"/>
                </a:lnTo>
              </a:path>
            </a:pathLst>
          </a:custGeom>
          <a:ln w="3175">
            <a:solidFill>
              <a:srgbClr val="000000"/>
            </a:solidFill>
          </a:ln>
        </p:spPr>
        <p:txBody>
          <a:bodyPr wrap="square" lIns="0" tIns="0" rIns="0" bIns="0" rtlCol="0"/>
          <a:lstStyle/>
          <a:p>
            <a:endParaRPr/>
          </a:p>
        </p:txBody>
      </p:sp>
      <p:grpSp>
        <p:nvGrpSpPr>
          <p:cNvPr id="87" name="object 87"/>
          <p:cNvGrpSpPr/>
          <p:nvPr/>
        </p:nvGrpSpPr>
        <p:grpSpPr>
          <a:xfrm>
            <a:off x="5958840" y="2567939"/>
            <a:ext cx="1781810" cy="2155190"/>
            <a:chOff x="5958840" y="2567939"/>
            <a:chExt cx="1781810" cy="2155190"/>
          </a:xfrm>
        </p:grpSpPr>
        <p:sp>
          <p:nvSpPr>
            <p:cNvPr id="88" name="object 88"/>
            <p:cNvSpPr/>
            <p:nvPr/>
          </p:nvSpPr>
          <p:spPr>
            <a:xfrm>
              <a:off x="6842760" y="3632200"/>
              <a:ext cx="21590" cy="29209"/>
            </a:xfrm>
            <a:custGeom>
              <a:avLst/>
              <a:gdLst/>
              <a:ahLst/>
              <a:cxnLst/>
              <a:rect l="l" t="t" r="r" b="b"/>
              <a:pathLst>
                <a:path w="21590" h="29210">
                  <a:moveTo>
                    <a:pt x="13970" y="0"/>
                  </a:moveTo>
                  <a:lnTo>
                    <a:pt x="6350" y="12700"/>
                  </a:lnTo>
                  <a:lnTo>
                    <a:pt x="0" y="26669"/>
                  </a:lnTo>
                  <a:lnTo>
                    <a:pt x="5080" y="29210"/>
                  </a:lnTo>
                  <a:lnTo>
                    <a:pt x="8890" y="27939"/>
                  </a:lnTo>
                  <a:lnTo>
                    <a:pt x="12700" y="27939"/>
                  </a:lnTo>
                  <a:lnTo>
                    <a:pt x="15240" y="25400"/>
                  </a:lnTo>
                  <a:lnTo>
                    <a:pt x="17780" y="24130"/>
                  </a:lnTo>
                  <a:lnTo>
                    <a:pt x="20320" y="20319"/>
                  </a:lnTo>
                  <a:lnTo>
                    <a:pt x="21590" y="17780"/>
                  </a:lnTo>
                  <a:lnTo>
                    <a:pt x="21590" y="10160"/>
                  </a:lnTo>
                  <a:lnTo>
                    <a:pt x="19050" y="5080"/>
                  </a:lnTo>
                  <a:lnTo>
                    <a:pt x="16510" y="1269"/>
                  </a:lnTo>
                  <a:lnTo>
                    <a:pt x="13970" y="0"/>
                  </a:lnTo>
                  <a:close/>
                </a:path>
              </a:pathLst>
            </a:custGeom>
            <a:solidFill>
              <a:srgbClr val="000000"/>
            </a:solidFill>
          </p:spPr>
          <p:txBody>
            <a:bodyPr wrap="square" lIns="0" tIns="0" rIns="0" bIns="0" rtlCol="0"/>
            <a:lstStyle/>
            <a:p>
              <a:endParaRPr/>
            </a:p>
          </p:txBody>
        </p:sp>
        <p:sp>
          <p:nvSpPr>
            <p:cNvPr id="89" name="object 89"/>
            <p:cNvSpPr/>
            <p:nvPr/>
          </p:nvSpPr>
          <p:spPr>
            <a:xfrm>
              <a:off x="6842760" y="3632200"/>
              <a:ext cx="21590" cy="29209"/>
            </a:xfrm>
            <a:custGeom>
              <a:avLst/>
              <a:gdLst/>
              <a:ahLst/>
              <a:cxnLst/>
              <a:rect l="l" t="t" r="r" b="b"/>
              <a:pathLst>
                <a:path w="21590" h="29210">
                  <a:moveTo>
                    <a:pt x="13970" y="0"/>
                  </a:moveTo>
                  <a:lnTo>
                    <a:pt x="16510" y="1269"/>
                  </a:lnTo>
                  <a:lnTo>
                    <a:pt x="19050" y="5080"/>
                  </a:lnTo>
                  <a:lnTo>
                    <a:pt x="20320" y="7619"/>
                  </a:lnTo>
                  <a:lnTo>
                    <a:pt x="21590" y="10160"/>
                  </a:lnTo>
                  <a:lnTo>
                    <a:pt x="21590" y="13969"/>
                  </a:lnTo>
                  <a:lnTo>
                    <a:pt x="21590" y="17780"/>
                  </a:lnTo>
                  <a:lnTo>
                    <a:pt x="20320" y="20319"/>
                  </a:lnTo>
                  <a:lnTo>
                    <a:pt x="17780" y="24130"/>
                  </a:lnTo>
                  <a:lnTo>
                    <a:pt x="15240" y="25400"/>
                  </a:lnTo>
                  <a:lnTo>
                    <a:pt x="12700" y="27939"/>
                  </a:lnTo>
                  <a:lnTo>
                    <a:pt x="8890" y="27939"/>
                  </a:lnTo>
                  <a:lnTo>
                    <a:pt x="5080" y="29210"/>
                  </a:lnTo>
                  <a:lnTo>
                    <a:pt x="2540" y="27939"/>
                  </a:lnTo>
                  <a:lnTo>
                    <a:pt x="0" y="26669"/>
                  </a:lnTo>
                </a:path>
                <a:path w="21590" h="29210">
                  <a:moveTo>
                    <a:pt x="0" y="0"/>
                  </a:moveTo>
                  <a:lnTo>
                    <a:pt x="0" y="0"/>
                  </a:lnTo>
                </a:path>
                <a:path w="21590" h="29210">
                  <a:moveTo>
                    <a:pt x="21590" y="29210"/>
                  </a:moveTo>
                  <a:lnTo>
                    <a:pt x="21590" y="29210"/>
                  </a:lnTo>
                </a:path>
              </a:pathLst>
            </a:custGeom>
            <a:ln w="3175">
              <a:solidFill>
                <a:srgbClr val="000000"/>
              </a:solidFill>
            </a:ln>
          </p:spPr>
          <p:txBody>
            <a:bodyPr wrap="square" lIns="0" tIns="0" rIns="0" bIns="0" rtlCol="0"/>
            <a:lstStyle/>
            <a:p>
              <a:endParaRPr/>
            </a:p>
          </p:txBody>
        </p:sp>
        <p:sp>
          <p:nvSpPr>
            <p:cNvPr id="90" name="object 90"/>
            <p:cNvSpPr/>
            <p:nvPr/>
          </p:nvSpPr>
          <p:spPr>
            <a:xfrm>
              <a:off x="5958840" y="3098799"/>
              <a:ext cx="899160" cy="560070"/>
            </a:xfrm>
            <a:custGeom>
              <a:avLst/>
              <a:gdLst/>
              <a:ahLst/>
              <a:cxnLst/>
              <a:rect l="l" t="t" r="r" b="b"/>
              <a:pathLst>
                <a:path w="899159" h="560070">
                  <a:moveTo>
                    <a:pt x="899160" y="533400"/>
                  </a:moveTo>
                  <a:lnTo>
                    <a:pt x="22860" y="1270"/>
                  </a:lnTo>
                  <a:lnTo>
                    <a:pt x="20320" y="0"/>
                  </a:lnTo>
                  <a:lnTo>
                    <a:pt x="10160" y="0"/>
                  </a:lnTo>
                  <a:lnTo>
                    <a:pt x="7620" y="2540"/>
                  </a:lnTo>
                  <a:lnTo>
                    <a:pt x="5080" y="3810"/>
                  </a:lnTo>
                  <a:lnTo>
                    <a:pt x="2540" y="7620"/>
                  </a:lnTo>
                  <a:lnTo>
                    <a:pt x="1270" y="10160"/>
                  </a:lnTo>
                  <a:lnTo>
                    <a:pt x="0" y="13970"/>
                  </a:lnTo>
                  <a:lnTo>
                    <a:pt x="0" y="17780"/>
                  </a:lnTo>
                  <a:lnTo>
                    <a:pt x="2540" y="22860"/>
                  </a:lnTo>
                  <a:lnTo>
                    <a:pt x="5080" y="26670"/>
                  </a:lnTo>
                  <a:lnTo>
                    <a:pt x="7620" y="27940"/>
                  </a:lnTo>
                  <a:lnTo>
                    <a:pt x="15240" y="15240"/>
                  </a:lnTo>
                  <a:lnTo>
                    <a:pt x="8890" y="27940"/>
                  </a:lnTo>
                  <a:lnTo>
                    <a:pt x="883920" y="560070"/>
                  </a:lnTo>
                  <a:lnTo>
                    <a:pt x="891540" y="547370"/>
                  </a:lnTo>
                  <a:lnTo>
                    <a:pt x="899160" y="533400"/>
                  </a:lnTo>
                  <a:close/>
                </a:path>
              </a:pathLst>
            </a:custGeom>
            <a:solidFill>
              <a:srgbClr val="000000"/>
            </a:solidFill>
          </p:spPr>
          <p:txBody>
            <a:bodyPr wrap="square" lIns="0" tIns="0" rIns="0" bIns="0" rtlCol="0"/>
            <a:lstStyle/>
            <a:p>
              <a:endParaRPr/>
            </a:p>
          </p:txBody>
        </p:sp>
        <p:sp>
          <p:nvSpPr>
            <p:cNvPr id="91" name="object 91"/>
            <p:cNvSpPr/>
            <p:nvPr/>
          </p:nvSpPr>
          <p:spPr>
            <a:xfrm>
              <a:off x="5958840" y="3098799"/>
              <a:ext cx="22860" cy="27940"/>
            </a:xfrm>
            <a:custGeom>
              <a:avLst/>
              <a:gdLst/>
              <a:ahLst/>
              <a:cxnLst/>
              <a:rect l="l" t="t" r="r" b="b"/>
              <a:pathLst>
                <a:path w="22860" h="27939">
                  <a:moveTo>
                    <a:pt x="7620" y="27939"/>
                  </a:moveTo>
                  <a:lnTo>
                    <a:pt x="5080" y="26670"/>
                  </a:lnTo>
                  <a:lnTo>
                    <a:pt x="2539" y="22860"/>
                  </a:lnTo>
                  <a:lnTo>
                    <a:pt x="1270" y="20320"/>
                  </a:lnTo>
                  <a:lnTo>
                    <a:pt x="0" y="17779"/>
                  </a:lnTo>
                  <a:lnTo>
                    <a:pt x="0" y="13970"/>
                  </a:lnTo>
                  <a:lnTo>
                    <a:pt x="1270" y="10160"/>
                  </a:lnTo>
                  <a:lnTo>
                    <a:pt x="2539" y="7620"/>
                  </a:lnTo>
                  <a:lnTo>
                    <a:pt x="5080" y="3810"/>
                  </a:lnTo>
                  <a:lnTo>
                    <a:pt x="7620" y="2539"/>
                  </a:lnTo>
                  <a:lnTo>
                    <a:pt x="10160" y="0"/>
                  </a:lnTo>
                  <a:lnTo>
                    <a:pt x="12700" y="0"/>
                  </a:lnTo>
                  <a:lnTo>
                    <a:pt x="16510" y="0"/>
                  </a:lnTo>
                  <a:lnTo>
                    <a:pt x="20320" y="0"/>
                  </a:lnTo>
                  <a:lnTo>
                    <a:pt x="22860" y="1270"/>
                  </a:lnTo>
                </a:path>
                <a:path w="22860" h="27939">
                  <a:moveTo>
                    <a:pt x="0" y="0"/>
                  </a:moveTo>
                  <a:lnTo>
                    <a:pt x="0" y="0"/>
                  </a:lnTo>
                </a:path>
                <a:path w="22860" h="27939">
                  <a:moveTo>
                    <a:pt x="22860" y="27939"/>
                  </a:moveTo>
                  <a:lnTo>
                    <a:pt x="22860" y="27939"/>
                  </a:lnTo>
                </a:path>
              </a:pathLst>
            </a:custGeom>
            <a:ln w="3175">
              <a:solidFill>
                <a:srgbClr val="000000"/>
              </a:solidFill>
            </a:ln>
          </p:spPr>
          <p:txBody>
            <a:bodyPr wrap="square" lIns="0" tIns="0" rIns="0" bIns="0" rtlCol="0"/>
            <a:lstStyle/>
            <a:p>
              <a:endParaRPr/>
            </a:p>
          </p:txBody>
        </p:sp>
        <p:sp>
          <p:nvSpPr>
            <p:cNvPr id="92" name="object 92"/>
            <p:cNvSpPr/>
            <p:nvPr/>
          </p:nvSpPr>
          <p:spPr>
            <a:xfrm>
              <a:off x="5958840" y="3098799"/>
              <a:ext cx="31750" cy="16510"/>
            </a:xfrm>
            <a:custGeom>
              <a:avLst/>
              <a:gdLst/>
              <a:ahLst/>
              <a:cxnLst/>
              <a:rect l="l" t="t" r="r" b="b"/>
              <a:pathLst>
                <a:path w="31750" h="16510">
                  <a:moveTo>
                    <a:pt x="19050" y="0"/>
                  </a:moveTo>
                  <a:lnTo>
                    <a:pt x="12700" y="0"/>
                  </a:lnTo>
                  <a:lnTo>
                    <a:pt x="8889" y="1270"/>
                  </a:lnTo>
                  <a:lnTo>
                    <a:pt x="1270" y="8889"/>
                  </a:lnTo>
                  <a:lnTo>
                    <a:pt x="0" y="12700"/>
                  </a:lnTo>
                  <a:lnTo>
                    <a:pt x="0" y="16510"/>
                  </a:lnTo>
                  <a:lnTo>
                    <a:pt x="15239" y="16510"/>
                  </a:lnTo>
                  <a:lnTo>
                    <a:pt x="31750" y="16510"/>
                  </a:lnTo>
                  <a:lnTo>
                    <a:pt x="29210" y="8889"/>
                  </a:lnTo>
                  <a:lnTo>
                    <a:pt x="27939" y="6350"/>
                  </a:lnTo>
                  <a:lnTo>
                    <a:pt x="22860" y="1270"/>
                  </a:lnTo>
                  <a:lnTo>
                    <a:pt x="19050" y="0"/>
                  </a:lnTo>
                  <a:close/>
                </a:path>
              </a:pathLst>
            </a:custGeom>
            <a:solidFill>
              <a:srgbClr val="000000"/>
            </a:solidFill>
          </p:spPr>
          <p:txBody>
            <a:bodyPr wrap="square" lIns="0" tIns="0" rIns="0" bIns="0" rtlCol="0"/>
            <a:lstStyle/>
            <a:p>
              <a:endParaRPr/>
            </a:p>
          </p:txBody>
        </p:sp>
        <p:sp>
          <p:nvSpPr>
            <p:cNvPr id="93" name="object 93"/>
            <p:cNvSpPr/>
            <p:nvPr/>
          </p:nvSpPr>
          <p:spPr>
            <a:xfrm>
              <a:off x="5958840" y="3098799"/>
              <a:ext cx="31750" cy="16510"/>
            </a:xfrm>
            <a:custGeom>
              <a:avLst/>
              <a:gdLst/>
              <a:ahLst/>
              <a:cxnLst/>
              <a:rect l="l" t="t" r="r" b="b"/>
              <a:pathLst>
                <a:path w="31750" h="16510">
                  <a:moveTo>
                    <a:pt x="0" y="16510"/>
                  </a:moveTo>
                  <a:lnTo>
                    <a:pt x="0" y="12700"/>
                  </a:lnTo>
                  <a:lnTo>
                    <a:pt x="1270" y="8889"/>
                  </a:lnTo>
                  <a:lnTo>
                    <a:pt x="3810" y="6350"/>
                  </a:lnTo>
                  <a:lnTo>
                    <a:pt x="6350" y="3810"/>
                  </a:lnTo>
                  <a:lnTo>
                    <a:pt x="8889" y="1270"/>
                  </a:lnTo>
                  <a:lnTo>
                    <a:pt x="12700" y="0"/>
                  </a:lnTo>
                  <a:lnTo>
                    <a:pt x="15239" y="0"/>
                  </a:lnTo>
                  <a:lnTo>
                    <a:pt x="19050" y="0"/>
                  </a:lnTo>
                  <a:lnTo>
                    <a:pt x="22860" y="1270"/>
                  </a:lnTo>
                  <a:lnTo>
                    <a:pt x="25400" y="3810"/>
                  </a:lnTo>
                  <a:lnTo>
                    <a:pt x="27939" y="6350"/>
                  </a:lnTo>
                  <a:lnTo>
                    <a:pt x="29210" y="8889"/>
                  </a:lnTo>
                  <a:lnTo>
                    <a:pt x="30480" y="12700"/>
                  </a:lnTo>
                  <a:lnTo>
                    <a:pt x="31750" y="16510"/>
                  </a:lnTo>
                </a:path>
                <a:path w="31750" h="16510">
                  <a:moveTo>
                    <a:pt x="0" y="0"/>
                  </a:moveTo>
                  <a:lnTo>
                    <a:pt x="0" y="0"/>
                  </a:lnTo>
                </a:path>
                <a:path w="31750" h="16510">
                  <a:moveTo>
                    <a:pt x="31750" y="16510"/>
                  </a:moveTo>
                  <a:lnTo>
                    <a:pt x="31750" y="16510"/>
                  </a:lnTo>
                </a:path>
              </a:pathLst>
            </a:custGeom>
            <a:ln w="3175">
              <a:solidFill>
                <a:srgbClr val="000000"/>
              </a:solidFill>
            </a:ln>
          </p:spPr>
          <p:txBody>
            <a:bodyPr wrap="square" lIns="0" tIns="0" rIns="0" bIns="0" rtlCol="0"/>
            <a:lstStyle/>
            <a:p>
              <a:endParaRPr/>
            </a:p>
          </p:txBody>
        </p:sp>
        <p:sp>
          <p:nvSpPr>
            <p:cNvPr id="94" name="object 94"/>
            <p:cNvSpPr/>
            <p:nvPr/>
          </p:nvSpPr>
          <p:spPr>
            <a:xfrm>
              <a:off x="5958840" y="3115309"/>
              <a:ext cx="31750" cy="1078230"/>
            </a:xfrm>
            <a:custGeom>
              <a:avLst/>
              <a:gdLst/>
              <a:ahLst/>
              <a:cxnLst/>
              <a:rect l="l" t="t" r="r" b="b"/>
              <a:pathLst>
                <a:path w="31750" h="1078229">
                  <a:moveTo>
                    <a:pt x="31750" y="0"/>
                  </a:moveTo>
                  <a:lnTo>
                    <a:pt x="0" y="0"/>
                  </a:lnTo>
                  <a:lnTo>
                    <a:pt x="0" y="1061720"/>
                  </a:lnTo>
                  <a:lnTo>
                    <a:pt x="0" y="1065530"/>
                  </a:lnTo>
                  <a:lnTo>
                    <a:pt x="12700" y="1076960"/>
                  </a:lnTo>
                  <a:lnTo>
                    <a:pt x="15240" y="1078230"/>
                  </a:lnTo>
                  <a:lnTo>
                    <a:pt x="22860" y="1075690"/>
                  </a:lnTo>
                  <a:lnTo>
                    <a:pt x="25400" y="1074420"/>
                  </a:lnTo>
                  <a:lnTo>
                    <a:pt x="27940" y="1071880"/>
                  </a:lnTo>
                  <a:lnTo>
                    <a:pt x="29210" y="1068070"/>
                  </a:lnTo>
                  <a:lnTo>
                    <a:pt x="30480" y="1065530"/>
                  </a:lnTo>
                  <a:lnTo>
                    <a:pt x="31750" y="1061720"/>
                  </a:lnTo>
                  <a:lnTo>
                    <a:pt x="31750" y="0"/>
                  </a:lnTo>
                  <a:close/>
                </a:path>
              </a:pathLst>
            </a:custGeom>
            <a:solidFill>
              <a:srgbClr val="000000"/>
            </a:solidFill>
          </p:spPr>
          <p:txBody>
            <a:bodyPr wrap="square" lIns="0" tIns="0" rIns="0" bIns="0" rtlCol="0"/>
            <a:lstStyle/>
            <a:p>
              <a:endParaRPr/>
            </a:p>
          </p:txBody>
        </p:sp>
        <p:sp>
          <p:nvSpPr>
            <p:cNvPr id="95" name="object 95"/>
            <p:cNvSpPr/>
            <p:nvPr/>
          </p:nvSpPr>
          <p:spPr>
            <a:xfrm>
              <a:off x="5958840" y="4177029"/>
              <a:ext cx="31750" cy="16510"/>
            </a:xfrm>
            <a:custGeom>
              <a:avLst/>
              <a:gdLst/>
              <a:ahLst/>
              <a:cxnLst/>
              <a:rect l="l" t="t" r="r" b="b"/>
              <a:pathLst>
                <a:path w="31750" h="16510">
                  <a:moveTo>
                    <a:pt x="31750" y="0"/>
                  </a:moveTo>
                  <a:lnTo>
                    <a:pt x="30480" y="3810"/>
                  </a:lnTo>
                  <a:lnTo>
                    <a:pt x="29210" y="6350"/>
                  </a:lnTo>
                  <a:lnTo>
                    <a:pt x="27939" y="10160"/>
                  </a:lnTo>
                  <a:lnTo>
                    <a:pt x="25400" y="12700"/>
                  </a:lnTo>
                  <a:lnTo>
                    <a:pt x="22860" y="13970"/>
                  </a:lnTo>
                  <a:lnTo>
                    <a:pt x="19050" y="15240"/>
                  </a:lnTo>
                  <a:lnTo>
                    <a:pt x="15239" y="16510"/>
                  </a:lnTo>
                  <a:lnTo>
                    <a:pt x="12700" y="15240"/>
                  </a:lnTo>
                  <a:lnTo>
                    <a:pt x="8889" y="13970"/>
                  </a:lnTo>
                  <a:lnTo>
                    <a:pt x="6350" y="12700"/>
                  </a:lnTo>
                  <a:lnTo>
                    <a:pt x="3810" y="10160"/>
                  </a:lnTo>
                  <a:lnTo>
                    <a:pt x="1270" y="6350"/>
                  </a:lnTo>
                  <a:lnTo>
                    <a:pt x="0" y="3810"/>
                  </a:lnTo>
                  <a:lnTo>
                    <a:pt x="0" y="0"/>
                  </a:lnTo>
                </a:path>
                <a:path w="31750" h="16510">
                  <a:moveTo>
                    <a:pt x="0" y="0"/>
                  </a:moveTo>
                  <a:lnTo>
                    <a:pt x="0" y="0"/>
                  </a:lnTo>
                </a:path>
                <a:path w="31750" h="16510">
                  <a:moveTo>
                    <a:pt x="31750" y="16510"/>
                  </a:moveTo>
                  <a:lnTo>
                    <a:pt x="31750" y="16510"/>
                  </a:lnTo>
                </a:path>
              </a:pathLst>
            </a:custGeom>
            <a:ln w="3175">
              <a:solidFill>
                <a:srgbClr val="000000"/>
              </a:solidFill>
            </a:ln>
          </p:spPr>
          <p:txBody>
            <a:bodyPr wrap="square" lIns="0" tIns="0" rIns="0" bIns="0" rtlCol="0"/>
            <a:lstStyle/>
            <a:p>
              <a:endParaRPr/>
            </a:p>
          </p:txBody>
        </p:sp>
        <p:sp>
          <p:nvSpPr>
            <p:cNvPr id="96" name="object 96"/>
            <p:cNvSpPr/>
            <p:nvPr/>
          </p:nvSpPr>
          <p:spPr>
            <a:xfrm>
              <a:off x="5958840" y="4160519"/>
              <a:ext cx="22860" cy="30480"/>
            </a:xfrm>
            <a:custGeom>
              <a:avLst/>
              <a:gdLst/>
              <a:ahLst/>
              <a:cxnLst/>
              <a:rect l="l" t="t" r="r" b="b"/>
              <a:pathLst>
                <a:path w="22860" h="30479">
                  <a:moveTo>
                    <a:pt x="16510" y="0"/>
                  </a:moveTo>
                  <a:lnTo>
                    <a:pt x="12700" y="0"/>
                  </a:lnTo>
                  <a:lnTo>
                    <a:pt x="10160" y="1269"/>
                  </a:lnTo>
                  <a:lnTo>
                    <a:pt x="2539" y="8889"/>
                  </a:lnTo>
                  <a:lnTo>
                    <a:pt x="1270" y="11429"/>
                  </a:lnTo>
                  <a:lnTo>
                    <a:pt x="0" y="15239"/>
                  </a:lnTo>
                  <a:lnTo>
                    <a:pt x="0" y="19049"/>
                  </a:lnTo>
                  <a:lnTo>
                    <a:pt x="1270" y="22859"/>
                  </a:lnTo>
                  <a:lnTo>
                    <a:pt x="2539" y="25399"/>
                  </a:lnTo>
                  <a:lnTo>
                    <a:pt x="5080" y="29209"/>
                  </a:lnTo>
                  <a:lnTo>
                    <a:pt x="7620" y="30479"/>
                  </a:lnTo>
                  <a:lnTo>
                    <a:pt x="22860" y="2539"/>
                  </a:lnTo>
                  <a:lnTo>
                    <a:pt x="20320" y="1269"/>
                  </a:lnTo>
                  <a:lnTo>
                    <a:pt x="16510" y="0"/>
                  </a:lnTo>
                  <a:close/>
                </a:path>
              </a:pathLst>
            </a:custGeom>
            <a:solidFill>
              <a:srgbClr val="000000"/>
            </a:solidFill>
          </p:spPr>
          <p:txBody>
            <a:bodyPr wrap="square" lIns="0" tIns="0" rIns="0" bIns="0" rtlCol="0"/>
            <a:lstStyle/>
            <a:p>
              <a:endParaRPr/>
            </a:p>
          </p:txBody>
        </p:sp>
        <p:sp>
          <p:nvSpPr>
            <p:cNvPr id="97" name="object 97"/>
            <p:cNvSpPr/>
            <p:nvPr/>
          </p:nvSpPr>
          <p:spPr>
            <a:xfrm>
              <a:off x="5958840" y="4160519"/>
              <a:ext cx="22860" cy="30480"/>
            </a:xfrm>
            <a:custGeom>
              <a:avLst/>
              <a:gdLst/>
              <a:ahLst/>
              <a:cxnLst/>
              <a:rect l="l" t="t" r="r" b="b"/>
              <a:pathLst>
                <a:path w="22860" h="30479">
                  <a:moveTo>
                    <a:pt x="7620" y="30479"/>
                  </a:moveTo>
                  <a:lnTo>
                    <a:pt x="5080" y="29209"/>
                  </a:lnTo>
                  <a:lnTo>
                    <a:pt x="2539" y="25399"/>
                  </a:lnTo>
                  <a:lnTo>
                    <a:pt x="1270" y="22859"/>
                  </a:lnTo>
                  <a:lnTo>
                    <a:pt x="0" y="19049"/>
                  </a:lnTo>
                  <a:lnTo>
                    <a:pt x="0" y="15239"/>
                  </a:lnTo>
                  <a:lnTo>
                    <a:pt x="1270" y="11429"/>
                  </a:lnTo>
                  <a:lnTo>
                    <a:pt x="2539" y="8889"/>
                  </a:lnTo>
                  <a:lnTo>
                    <a:pt x="5080" y="6349"/>
                  </a:lnTo>
                  <a:lnTo>
                    <a:pt x="7620" y="3809"/>
                  </a:lnTo>
                  <a:lnTo>
                    <a:pt x="10160" y="1269"/>
                  </a:lnTo>
                  <a:lnTo>
                    <a:pt x="12700" y="0"/>
                  </a:lnTo>
                  <a:lnTo>
                    <a:pt x="16510" y="0"/>
                  </a:lnTo>
                  <a:lnTo>
                    <a:pt x="20320" y="1269"/>
                  </a:lnTo>
                  <a:lnTo>
                    <a:pt x="22860" y="2539"/>
                  </a:lnTo>
                </a:path>
                <a:path w="22860" h="30479">
                  <a:moveTo>
                    <a:pt x="0" y="0"/>
                  </a:moveTo>
                  <a:lnTo>
                    <a:pt x="0" y="0"/>
                  </a:lnTo>
                </a:path>
                <a:path w="22860" h="30479">
                  <a:moveTo>
                    <a:pt x="22860" y="30479"/>
                  </a:moveTo>
                  <a:lnTo>
                    <a:pt x="22860" y="30479"/>
                  </a:lnTo>
                </a:path>
              </a:pathLst>
            </a:custGeom>
            <a:ln w="3175">
              <a:solidFill>
                <a:srgbClr val="000000"/>
              </a:solidFill>
            </a:ln>
          </p:spPr>
          <p:txBody>
            <a:bodyPr wrap="square" lIns="0" tIns="0" rIns="0" bIns="0" rtlCol="0"/>
            <a:lstStyle/>
            <a:p>
              <a:endParaRPr/>
            </a:p>
          </p:txBody>
        </p:sp>
        <p:sp>
          <p:nvSpPr>
            <p:cNvPr id="98" name="object 98"/>
            <p:cNvSpPr/>
            <p:nvPr/>
          </p:nvSpPr>
          <p:spPr>
            <a:xfrm>
              <a:off x="5967730" y="4164329"/>
              <a:ext cx="896619" cy="558800"/>
            </a:xfrm>
            <a:custGeom>
              <a:avLst/>
              <a:gdLst/>
              <a:ahLst/>
              <a:cxnLst/>
              <a:rect l="l" t="t" r="r" b="b"/>
              <a:pathLst>
                <a:path w="896620" h="558800">
                  <a:moveTo>
                    <a:pt x="896620" y="541020"/>
                  </a:moveTo>
                  <a:lnTo>
                    <a:pt x="895350" y="537210"/>
                  </a:lnTo>
                  <a:lnTo>
                    <a:pt x="894080" y="534670"/>
                  </a:lnTo>
                  <a:lnTo>
                    <a:pt x="890270" y="530860"/>
                  </a:lnTo>
                  <a:lnTo>
                    <a:pt x="889000" y="529590"/>
                  </a:lnTo>
                  <a:lnTo>
                    <a:pt x="888784" y="529971"/>
                  </a:lnTo>
                  <a:lnTo>
                    <a:pt x="13970" y="0"/>
                  </a:lnTo>
                  <a:lnTo>
                    <a:pt x="6350" y="12700"/>
                  </a:lnTo>
                  <a:lnTo>
                    <a:pt x="0" y="26670"/>
                  </a:lnTo>
                  <a:lnTo>
                    <a:pt x="875030" y="557530"/>
                  </a:lnTo>
                  <a:lnTo>
                    <a:pt x="875563" y="556539"/>
                  </a:lnTo>
                  <a:lnTo>
                    <a:pt x="880110" y="558800"/>
                  </a:lnTo>
                  <a:lnTo>
                    <a:pt x="883920" y="557530"/>
                  </a:lnTo>
                  <a:lnTo>
                    <a:pt x="887730" y="557530"/>
                  </a:lnTo>
                  <a:lnTo>
                    <a:pt x="890270" y="556260"/>
                  </a:lnTo>
                  <a:lnTo>
                    <a:pt x="895350" y="551180"/>
                  </a:lnTo>
                  <a:lnTo>
                    <a:pt x="896620" y="547370"/>
                  </a:lnTo>
                  <a:lnTo>
                    <a:pt x="896620" y="541020"/>
                  </a:lnTo>
                  <a:close/>
                </a:path>
              </a:pathLst>
            </a:custGeom>
            <a:solidFill>
              <a:srgbClr val="000000"/>
            </a:solidFill>
          </p:spPr>
          <p:txBody>
            <a:bodyPr wrap="square" lIns="0" tIns="0" rIns="0" bIns="0" rtlCol="0"/>
            <a:lstStyle/>
            <a:p>
              <a:endParaRPr/>
            </a:p>
          </p:txBody>
        </p:sp>
        <p:sp>
          <p:nvSpPr>
            <p:cNvPr id="99" name="object 99"/>
            <p:cNvSpPr/>
            <p:nvPr/>
          </p:nvSpPr>
          <p:spPr>
            <a:xfrm>
              <a:off x="6842760" y="4693919"/>
              <a:ext cx="21590" cy="29209"/>
            </a:xfrm>
            <a:custGeom>
              <a:avLst/>
              <a:gdLst/>
              <a:ahLst/>
              <a:cxnLst/>
              <a:rect l="l" t="t" r="r" b="b"/>
              <a:pathLst>
                <a:path w="21590" h="29210">
                  <a:moveTo>
                    <a:pt x="13970" y="0"/>
                  </a:moveTo>
                  <a:lnTo>
                    <a:pt x="16510" y="2539"/>
                  </a:lnTo>
                  <a:lnTo>
                    <a:pt x="19050" y="5079"/>
                  </a:lnTo>
                  <a:lnTo>
                    <a:pt x="20320" y="7619"/>
                  </a:lnTo>
                  <a:lnTo>
                    <a:pt x="21590" y="11429"/>
                  </a:lnTo>
                  <a:lnTo>
                    <a:pt x="21590" y="13969"/>
                  </a:lnTo>
                  <a:lnTo>
                    <a:pt x="21590" y="17779"/>
                  </a:lnTo>
                  <a:lnTo>
                    <a:pt x="20320" y="21589"/>
                  </a:lnTo>
                  <a:lnTo>
                    <a:pt x="17780" y="24129"/>
                  </a:lnTo>
                  <a:lnTo>
                    <a:pt x="15240" y="26669"/>
                  </a:lnTo>
                  <a:lnTo>
                    <a:pt x="12700" y="27939"/>
                  </a:lnTo>
                  <a:lnTo>
                    <a:pt x="8890" y="27939"/>
                  </a:lnTo>
                  <a:lnTo>
                    <a:pt x="5080" y="29209"/>
                  </a:lnTo>
                  <a:lnTo>
                    <a:pt x="2540" y="27939"/>
                  </a:lnTo>
                  <a:lnTo>
                    <a:pt x="0" y="26669"/>
                  </a:lnTo>
                </a:path>
                <a:path w="21590" h="29210">
                  <a:moveTo>
                    <a:pt x="0" y="0"/>
                  </a:moveTo>
                  <a:lnTo>
                    <a:pt x="0" y="0"/>
                  </a:lnTo>
                </a:path>
                <a:path w="21590" h="29210">
                  <a:moveTo>
                    <a:pt x="21590" y="29209"/>
                  </a:moveTo>
                  <a:lnTo>
                    <a:pt x="21590" y="29209"/>
                  </a:lnTo>
                </a:path>
              </a:pathLst>
            </a:custGeom>
            <a:ln w="3175">
              <a:solidFill>
                <a:srgbClr val="000000"/>
              </a:solidFill>
            </a:ln>
          </p:spPr>
          <p:txBody>
            <a:bodyPr wrap="square" lIns="0" tIns="0" rIns="0" bIns="0" rtlCol="0"/>
            <a:lstStyle/>
            <a:p>
              <a:endParaRPr/>
            </a:p>
          </p:txBody>
        </p:sp>
        <p:sp>
          <p:nvSpPr>
            <p:cNvPr id="100" name="object 100"/>
            <p:cNvSpPr/>
            <p:nvPr/>
          </p:nvSpPr>
          <p:spPr>
            <a:xfrm>
              <a:off x="5958840" y="3100069"/>
              <a:ext cx="22860" cy="30480"/>
            </a:xfrm>
            <a:custGeom>
              <a:avLst/>
              <a:gdLst/>
              <a:ahLst/>
              <a:cxnLst/>
              <a:rect l="l" t="t" r="r" b="b"/>
              <a:pathLst>
                <a:path w="22860" h="30480">
                  <a:moveTo>
                    <a:pt x="7620" y="0"/>
                  </a:moveTo>
                  <a:lnTo>
                    <a:pt x="2539" y="5079"/>
                  </a:lnTo>
                  <a:lnTo>
                    <a:pt x="1270" y="7619"/>
                  </a:lnTo>
                  <a:lnTo>
                    <a:pt x="0" y="11429"/>
                  </a:lnTo>
                  <a:lnTo>
                    <a:pt x="0" y="15239"/>
                  </a:lnTo>
                  <a:lnTo>
                    <a:pt x="12700" y="30479"/>
                  </a:lnTo>
                  <a:lnTo>
                    <a:pt x="20320" y="30479"/>
                  </a:lnTo>
                  <a:lnTo>
                    <a:pt x="22860" y="27939"/>
                  </a:lnTo>
                  <a:lnTo>
                    <a:pt x="7620" y="0"/>
                  </a:lnTo>
                  <a:close/>
                </a:path>
              </a:pathLst>
            </a:custGeom>
            <a:solidFill>
              <a:srgbClr val="000000"/>
            </a:solidFill>
          </p:spPr>
          <p:txBody>
            <a:bodyPr wrap="square" lIns="0" tIns="0" rIns="0" bIns="0" rtlCol="0"/>
            <a:lstStyle/>
            <a:p>
              <a:endParaRPr/>
            </a:p>
          </p:txBody>
        </p:sp>
        <p:sp>
          <p:nvSpPr>
            <p:cNvPr id="101" name="object 101"/>
            <p:cNvSpPr/>
            <p:nvPr/>
          </p:nvSpPr>
          <p:spPr>
            <a:xfrm>
              <a:off x="5958840" y="3100069"/>
              <a:ext cx="22860" cy="30480"/>
            </a:xfrm>
            <a:custGeom>
              <a:avLst/>
              <a:gdLst/>
              <a:ahLst/>
              <a:cxnLst/>
              <a:rect l="l" t="t" r="r" b="b"/>
              <a:pathLst>
                <a:path w="22860" h="30480">
                  <a:moveTo>
                    <a:pt x="22860" y="27939"/>
                  </a:moveTo>
                  <a:lnTo>
                    <a:pt x="20320" y="30479"/>
                  </a:lnTo>
                  <a:lnTo>
                    <a:pt x="16510" y="30479"/>
                  </a:lnTo>
                  <a:lnTo>
                    <a:pt x="12700" y="30479"/>
                  </a:lnTo>
                  <a:lnTo>
                    <a:pt x="10160" y="29209"/>
                  </a:lnTo>
                  <a:lnTo>
                    <a:pt x="7620" y="27939"/>
                  </a:lnTo>
                  <a:lnTo>
                    <a:pt x="5080" y="25400"/>
                  </a:lnTo>
                  <a:lnTo>
                    <a:pt x="2539" y="21589"/>
                  </a:lnTo>
                  <a:lnTo>
                    <a:pt x="1270" y="19050"/>
                  </a:lnTo>
                  <a:lnTo>
                    <a:pt x="0" y="15239"/>
                  </a:lnTo>
                  <a:lnTo>
                    <a:pt x="0" y="11429"/>
                  </a:lnTo>
                  <a:lnTo>
                    <a:pt x="1270" y="7619"/>
                  </a:lnTo>
                  <a:lnTo>
                    <a:pt x="2539" y="5079"/>
                  </a:lnTo>
                  <a:lnTo>
                    <a:pt x="5080" y="2539"/>
                  </a:lnTo>
                  <a:lnTo>
                    <a:pt x="7620" y="0"/>
                  </a:lnTo>
                </a:path>
                <a:path w="22860" h="30480">
                  <a:moveTo>
                    <a:pt x="0" y="0"/>
                  </a:moveTo>
                  <a:lnTo>
                    <a:pt x="0" y="0"/>
                  </a:lnTo>
                </a:path>
                <a:path w="22860" h="30480">
                  <a:moveTo>
                    <a:pt x="22860" y="30479"/>
                  </a:moveTo>
                  <a:lnTo>
                    <a:pt x="22860" y="30479"/>
                  </a:lnTo>
                </a:path>
              </a:pathLst>
            </a:custGeom>
            <a:ln w="3175">
              <a:solidFill>
                <a:srgbClr val="000000"/>
              </a:solidFill>
            </a:ln>
          </p:spPr>
          <p:txBody>
            <a:bodyPr wrap="square" lIns="0" tIns="0" rIns="0" bIns="0" rtlCol="0"/>
            <a:lstStyle/>
            <a:p>
              <a:endParaRPr/>
            </a:p>
          </p:txBody>
        </p:sp>
        <p:sp>
          <p:nvSpPr>
            <p:cNvPr id="102" name="object 102"/>
            <p:cNvSpPr/>
            <p:nvPr/>
          </p:nvSpPr>
          <p:spPr>
            <a:xfrm>
              <a:off x="5967730" y="2567939"/>
              <a:ext cx="896619" cy="560070"/>
            </a:xfrm>
            <a:custGeom>
              <a:avLst/>
              <a:gdLst/>
              <a:ahLst/>
              <a:cxnLst/>
              <a:rect l="l" t="t" r="r" b="b"/>
              <a:pathLst>
                <a:path w="896620" h="560069">
                  <a:moveTo>
                    <a:pt x="896620" y="11430"/>
                  </a:moveTo>
                  <a:lnTo>
                    <a:pt x="895350" y="7620"/>
                  </a:lnTo>
                  <a:lnTo>
                    <a:pt x="890270" y="2540"/>
                  </a:lnTo>
                  <a:lnTo>
                    <a:pt x="887730" y="1270"/>
                  </a:lnTo>
                  <a:lnTo>
                    <a:pt x="883920" y="0"/>
                  </a:lnTo>
                  <a:lnTo>
                    <a:pt x="880110" y="0"/>
                  </a:lnTo>
                  <a:lnTo>
                    <a:pt x="875030" y="2540"/>
                  </a:lnTo>
                  <a:lnTo>
                    <a:pt x="0" y="532130"/>
                  </a:lnTo>
                  <a:lnTo>
                    <a:pt x="6350" y="546100"/>
                  </a:lnTo>
                  <a:lnTo>
                    <a:pt x="13970" y="560070"/>
                  </a:lnTo>
                  <a:lnTo>
                    <a:pt x="890270" y="29210"/>
                  </a:lnTo>
                  <a:lnTo>
                    <a:pt x="889812" y="28397"/>
                  </a:lnTo>
                  <a:lnTo>
                    <a:pt x="894080" y="24130"/>
                  </a:lnTo>
                  <a:lnTo>
                    <a:pt x="895350" y="21590"/>
                  </a:lnTo>
                  <a:lnTo>
                    <a:pt x="896620" y="17780"/>
                  </a:lnTo>
                  <a:lnTo>
                    <a:pt x="896620" y="11430"/>
                  </a:lnTo>
                  <a:close/>
                </a:path>
              </a:pathLst>
            </a:custGeom>
            <a:solidFill>
              <a:srgbClr val="000000"/>
            </a:solidFill>
          </p:spPr>
          <p:txBody>
            <a:bodyPr wrap="square" lIns="0" tIns="0" rIns="0" bIns="0" rtlCol="0"/>
            <a:lstStyle/>
            <a:p>
              <a:endParaRPr/>
            </a:p>
          </p:txBody>
        </p:sp>
        <p:sp>
          <p:nvSpPr>
            <p:cNvPr id="103" name="object 103"/>
            <p:cNvSpPr/>
            <p:nvPr/>
          </p:nvSpPr>
          <p:spPr>
            <a:xfrm>
              <a:off x="6842760" y="2567939"/>
              <a:ext cx="21590" cy="29209"/>
            </a:xfrm>
            <a:custGeom>
              <a:avLst/>
              <a:gdLst/>
              <a:ahLst/>
              <a:cxnLst/>
              <a:rect l="l" t="t" r="r" b="b"/>
              <a:pathLst>
                <a:path w="21590" h="29210">
                  <a:moveTo>
                    <a:pt x="0" y="2539"/>
                  </a:moveTo>
                  <a:lnTo>
                    <a:pt x="2540" y="1270"/>
                  </a:lnTo>
                  <a:lnTo>
                    <a:pt x="5080" y="0"/>
                  </a:lnTo>
                  <a:lnTo>
                    <a:pt x="8890" y="0"/>
                  </a:lnTo>
                  <a:lnTo>
                    <a:pt x="21590" y="11430"/>
                  </a:lnTo>
                  <a:lnTo>
                    <a:pt x="21590" y="15239"/>
                  </a:lnTo>
                  <a:lnTo>
                    <a:pt x="21590" y="17780"/>
                  </a:lnTo>
                  <a:lnTo>
                    <a:pt x="20320" y="21589"/>
                  </a:lnTo>
                  <a:lnTo>
                    <a:pt x="19050" y="24130"/>
                  </a:lnTo>
                  <a:lnTo>
                    <a:pt x="16510" y="26670"/>
                  </a:lnTo>
                  <a:lnTo>
                    <a:pt x="13970" y="29210"/>
                  </a:lnTo>
                </a:path>
                <a:path w="21590" h="29210">
                  <a:moveTo>
                    <a:pt x="0" y="0"/>
                  </a:moveTo>
                  <a:lnTo>
                    <a:pt x="0" y="0"/>
                  </a:lnTo>
                </a:path>
                <a:path w="21590" h="29210">
                  <a:moveTo>
                    <a:pt x="21590" y="29210"/>
                  </a:moveTo>
                  <a:lnTo>
                    <a:pt x="21590" y="29210"/>
                  </a:lnTo>
                </a:path>
              </a:pathLst>
            </a:custGeom>
            <a:ln w="3175">
              <a:solidFill>
                <a:srgbClr val="000000"/>
              </a:solidFill>
            </a:ln>
          </p:spPr>
          <p:txBody>
            <a:bodyPr wrap="square" lIns="0" tIns="0" rIns="0" bIns="0" rtlCol="0"/>
            <a:lstStyle/>
            <a:p>
              <a:endParaRPr/>
            </a:p>
          </p:txBody>
        </p:sp>
        <p:sp>
          <p:nvSpPr>
            <p:cNvPr id="104" name="object 104"/>
            <p:cNvSpPr/>
            <p:nvPr/>
          </p:nvSpPr>
          <p:spPr>
            <a:xfrm>
              <a:off x="6835140" y="2567939"/>
              <a:ext cx="22860" cy="29209"/>
            </a:xfrm>
            <a:custGeom>
              <a:avLst/>
              <a:gdLst/>
              <a:ahLst/>
              <a:cxnLst/>
              <a:rect l="l" t="t" r="r" b="b"/>
              <a:pathLst>
                <a:path w="22859" h="29210">
                  <a:moveTo>
                    <a:pt x="16509" y="0"/>
                  </a:moveTo>
                  <a:lnTo>
                    <a:pt x="12700" y="0"/>
                  </a:lnTo>
                  <a:lnTo>
                    <a:pt x="7619" y="2539"/>
                  </a:lnTo>
                  <a:lnTo>
                    <a:pt x="2539" y="7620"/>
                  </a:lnTo>
                  <a:lnTo>
                    <a:pt x="0" y="15239"/>
                  </a:lnTo>
                  <a:lnTo>
                    <a:pt x="0" y="17780"/>
                  </a:lnTo>
                  <a:lnTo>
                    <a:pt x="1269" y="21589"/>
                  </a:lnTo>
                  <a:lnTo>
                    <a:pt x="2539" y="24130"/>
                  </a:lnTo>
                  <a:lnTo>
                    <a:pt x="7619" y="29210"/>
                  </a:lnTo>
                  <a:lnTo>
                    <a:pt x="15239" y="15239"/>
                  </a:lnTo>
                  <a:lnTo>
                    <a:pt x="22859" y="2539"/>
                  </a:lnTo>
                  <a:lnTo>
                    <a:pt x="20319" y="1270"/>
                  </a:lnTo>
                  <a:lnTo>
                    <a:pt x="16509" y="0"/>
                  </a:lnTo>
                  <a:close/>
                </a:path>
              </a:pathLst>
            </a:custGeom>
            <a:solidFill>
              <a:srgbClr val="000000"/>
            </a:solidFill>
          </p:spPr>
          <p:txBody>
            <a:bodyPr wrap="square" lIns="0" tIns="0" rIns="0" bIns="0" rtlCol="0"/>
            <a:lstStyle/>
            <a:p>
              <a:endParaRPr/>
            </a:p>
          </p:txBody>
        </p:sp>
        <p:sp>
          <p:nvSpPr>
            <p:cNvPr id="105" name="object 105"/>
            <p:cNvSpPr/>
            <p:nvPr/>
          </p:nvSpPr>
          <p:spPr>
            <a:xfrm>
              <a:off x="6835140" y="2567939"/>
              <a:ext cx="22860" cy="29209"/>
            </a:xfrm>
            <a:custGeom>
              <a:avLst/>
              <a:gdLst/>
              <a:ahLst/>
              <a:cxnLst/>
              <a:rect l="l" t="t" r="r" b="b"/>
              <a:pathLst>
                <a:path w="22859" h="29210">
                  <a:moveTo>
                    <a:pt x="7619" y="29210"/>
                  </a:moveTo>
                  <a:lnTo>
                    <a:pt x="5079" y="26670"/>
                  </a:lnTo>
                  <a:lnTo>
                    <a:pt x="2539" y="24130"/>
                  </a:lnTo>
                  <a:lnTo>
                    <a:pt x="1269" y="21589"/>
                  </a:lnTo>
                  <a:lnTo>
                    <a:pt x="0" y="17780"/>
                  </a:lnTo>
                  <a:lnTo>
                    <a:pt x="0" y="15239"/>
                  </a:lnTo>
                  <a:lnTo>
                    <a:pt x="1269" y="11430"/>
                  </a:lnTo>
                  <a:lnTo>
                    <a:pt x="2539" y="7620"/>
                  </a:lnTo>
                  <a:lnTo>
                    <a:pt x="5079" y="5080"/>
                  </a:lnTo>
                  <a:lnTo>
                    <a:pt x="7619" y="2539"/>
                  </a:lnTo>
                  <a:lnTo>
                    <a:pt x="10159" y="1270"/>
                  </a:lnTo>
                  <a:lnTo>
                    <a:pt x="12700" y="0"/>
                  </a:lnTo>
                  <a:lnTo>
                    <a:pt x="16509" y="0"/>
                  </a:lnTo>
                  <a:lnTo>
                    <a:pt x="20319" y="1270"/>
                  </a:lnTo>
                  <a:lnTo>
                    <a:pt x="22859" y="2539"/>
                  </a:lnTo>
                </a:path>
                <a:path w="22859" h="29210">
                  <a:moveTo>
                    <a:pt x="0" y="0"/>
                  </a:moveTo>
                  <a:lnTo>
                    <a:pt x="0" y="0"/>
                  </a:lnTo>
                </a:path>
                <a:path w="22859" h="29210">
                  <a:moveTo>
                    <a:pt x="22859" y="29210"/>
                  </a:moveTo>
                  <a:lnTo>
                    <a:pt x="22859" y="29210"/>
                  </a:lnTo>
                </a:path>
              </a:pathLst>
            </a:custGeom>
            <a:ln w="3175">
              <a:solidFill>
                <a:srgbClr val="000000"/>
              </a:solidFill>
            </a:ln>
          </p:spPr>
          <p:txBody>
            <a:bodyPr wrap="square" lIns="0" tIns="0" rIns="0" bIns="0" rtlCol="0"/>
            <a:lstStyle/>
            <a:p>
              <a:endParaRPr/>
            </a:p>
          </p:txBody>
        </p:sp>
        <p:sp>
          <p:nvSpPr>
            <p:cNvPr id="106" name="object 106"/>
            <p:cNvSpPr/>
            <p:nvPr/>
          </p:nvSpPr>
          <p:spPr>
            <a:xfrm>
              <a:off x="6842760" y="2570479"/>
              <a:ext cx="897890" cy="560070"/>
            </a:xfrm>
            <a:custGeom>
              <a:avLst/>
              <a:gdLst/>
              <a:ahLst/>
              <a:cxnLst/>
              <a:rect l="l" t="t" r="r" b="b"/>
              <a:pathLst>
                <a:path w="897890" h="560069">
                  <a:moveTo>
                    <a:pt x="897890" y="541020"/>
                  </a:moveTo>
                  <a:lnTo>
                    <a:pt x="896620" y="537210"/>
                  </a:lnTo>
                  <a:lnTo>
                    <a:pt x="895350" y="534670"/>
                  </a:lnTo>
                  <a:lnTo>
                    <a:pt x="890270" y="529590"/>
                  </a:lnTo>
                  <a:lnTo>
                    <a:pt x="13970" y="0"/>
                  </a:lnTo>
                  <a:lnTo>
                    <a:pt x="6350" y="12700"/>
                  </a:lnTo>
                  <a:lnTo>
                    <a:pt x="0" y="26670"/>
                  </a:lnTo>
                  <a:lnTo>
                    <a:pt x="875030" y="557530"/>
                  </a:lnTo>
                  <a:lnTo>
                    <a:pt x="878840" y="560070"/>
                  </a:lnTo>
                  <a:lnTo>
                    <a:pt x="885190" y="560070"/>
                  </a:lnTo>
                  <a:lnTo>
                    <a:pt x="889000" y="558800"/>
                  </a:lnTo>
                  <a:lnTo>
                    <a:pt x="891540" y="557530"/>
                  </a:lnTo>
                  <a:lnTo>
                    <a:pt x="894080" y="554990"/>
                  </a:lnTo>
                  <a:lnTo>
                    <a:pt x="896620" y="551180"/>
                  </a:lnTo>
                  <a:lnTo>
                    <a:pt x="897890" y="548640"/>
                  </a:lnTo>
                  <a:lnTo>
                    <a:pt x="897890" y="541020"/>
                  </a:lnTo>
                  <a:close/>
                </a:path>
              </a:pathLst>
            </a:custGeom>
            <a:solidFill>
              <a:srgbClr val="000000"/>
            </a:solidFill>
          </p:spPr>
          <p:txBody>
            <a:bodyPr wrap="square" lIns="0" tIns="0" rIns="0" bIns="0" rtlCol="0"/>
            <a:lstStyle/>
            <a:p>
              <a:endParaRPr/>
            </a:p>
          </p:txBody>
        </p:sp>
        <p:sp>
          <p:nvSpPr>
            <p:cNvPr id="107" name="object 107"/>
            <p:cNvSpPr/>
            <p:nvPr/>
          </p:nvSpPr>
          <p:spPr>
            <a:xfrm>
              <a:off x="7717790" y="3100069"/>
              <a:ext cx="22860" cy="30480"/>
            </a:xfrm>
            <a:custGeom>
              <a:avLst/>
              <a:gdLst/>
              <a:ahLst/>
              <a:cxnLst/>
              <a:rect l="l" t="t" r="r" b="b"/>
              <a:pathLst>
                <a:path w="22859" h="30480">
                  <a:moveTo>
                    <a:pt x="15239" y="0"/>
                  </a:moveTo>
                  <a:lnTo>
                    <a:pt x="17779" y="2539"/>
                  </a:lnTo>
                  <a:lnTo>
                    <a:pt x="20319" y="5079"/>
                  </a:lnTo>
                  <a:lnTo>
                    <a:pt x="21589" y="7619"/>
                  </a:lnTo>
                  <a:lnTo>
                    <a:pt x="22859" y="11429"/>
                  </a:lnTo>
                  <a:lnTo>
                    <a:pt x="22859" y="15239"/>
                  </a:lnTo>
                  <a:lnTo>
                    <a:pt x="22859" y="19050"/>
                  </a:lnTo>
                  <a:lnTo>
                    <a:pt x="10159" y="30479"/>
                  </a:lnTo>
                  <a:lnTo>
                    <a:pt x="7619" y="30479"/>
                  </a:lnTo>
                  <a:lnTo>
                    <a:pt x="3809" y="30479"/>
                  </a:lnTo>
                  <a:lnTo>
                    <a:pt x="0" y="27939"/>
                  </a:lnTo>
                </a:path>
                <a:path w="22859" h="30480">
                  <a:moveTo>
                    <a:pt x="0" y="0"/>
                  </a:moveTo>
                  <a:lnTo>
                    <a:pt x="0" y="0"/>
                  </a:lnTo>
                </a:path>
                <a:path w="22859" h="30480">
                  <a:moveTo>
                    <a:pt x="22859" y="30479"/>
                  </a:moveTo>
                  <a:lnTo>
                    <a:pt x="22859" y="30479"/>
                  </a:lnTo>
                </a:path>
              </a:pathLst>
            </a:custGeom>
            <a:ln w="3175">
              <a:solidFill>
                <a:srgbClr val="000000"/>
              </a:solidFill>
            </a:ln>
          </p:spPr>
          <p:txBody>
            <a:bodyPr wrap="square" lIns="0" tIns="0" rIns="0" bIns="0" rtlCol="0"/>
            <a:lstStyle/>
            <a:p>
              <a:endParaRPr/>
            </a:p>
          </p:txBody>
        </p:sp>
      </p:grpSp>
      <p:sp>
        <p:nvSpPr>
          <p:cNvPr id="108" name="object 108"/>
          <p:cNvSpPr/>
          <p:nvPr/>
        </p:nvSpPr>
        <p:spPr>
          <a:xfrm>
            <a:off x="1633220" y="3196589"/>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09" name="object 109"/>
          <p:cNvSpPr/>
          <p:nvPr/>
        </p:nvSpPr>
        <p:spPr>
          <a:xfrm>
            <a:off x="2645410" y="3196589"/>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10" name="object 110"/>
          <p:cNvSpPr/>
          <p:nvPr/>
        </p:nvSpPr>
        <p:spPr>
          <a:xfrm>
            <a:off x="2645410" y="3484879"/>
            <a:ext cx="1270" cy="1270"/>
          </a:xfrm>
          <a:custGeom>
            <a:avLst/>
            <a:gdLst/>
            <a:ahLst/>
            <a:cxnLst/>
            <a:rect l="l" t="t" r="r" b="b"/>
            <a:pathLst>
              <a:path w="1269" h="1270">
                <a:moveTo>
                  <a:pt x="0" y="0"/>
                </a:moveTo>
                <a:lnTo>
                  <a:pt x="1269" y="1270"/>
                </a:lnTo>
              </a:path>
            </a:pathLst>
          </a:custGeom>
          <a:ln w="3175">
            <a:solidFill>
              <a:srgbClr val="000000"/>
            </a:solidFill>
          </a:ln>
        </p:spPr>
        <p:txBody>
          <a:bodyPr wrap="square" lIns="0" tIns="0" rIns="0" bIns="0" rtlCol="0"/>
          <a:lstStyle/>
          <a:p>
            <a:endParaRPr/>
          </a:p>
        </p:txBody>
      </p:sp>
      <p:sp>
        <p:nvSpPr>
          <p:cNvPr id="111" name="object 111"/>
          <p:cNvSpPr/>
          <p:nvPr/>
        </p:nvSpPr>
        <p:spPr>
          <a:xfrm>
            <a:off x="1633220" y="3462020"/>
            <a:ext cx="125730" cy="44450"/>
          </a:xfrm>
          <a:custGeom>
            <a:avLst/>
            <a:gdLst/>
            <a:ahLst/>
            <a:cxnLst/>
            <a:rect l="l" t="t" r="r" b="b"/>
            <a:pathLst>
              <a:path w="125730" h="44450">
                <a:moveTo>
                  <a:pt x="125730" y="0"/>
                </a:moveTo>
                <a:lnTo>
                  <a:pt x="0" y="22859"/>
                </a:lnTo>
                <a:lnTo>
                  <a:pt x="125730" y="44450"/>
                </a:lnTo>
                <a:lnTo>
                  <a:pt x="125730" y="0"/>
                </a:lnTo>
                <a:close/>
              </a:path>
            </a:pathLst>
          </a:custGeom>
          <a:solidFill>
            <a:srgbClr val="000000"/>
          </a:solidFill>
        </p:spPr>
        <p:txBody>
          <a:bodyPr wrap="square" lIns="0" tIns="0" rIns="0" bIns="0" rtlCol="0"/>
          <a:lstStyle/>
          <a:p>
            <a:endParaRPr/>
          </a:p>
        </p:txBody>
      </p:sp>
      <p:sp>
        <p:nvSpPr>
          <p:cNvPr id="112" name="object 112"/>
          <p:cNvSpPr/>
          <p:nvPr/>
        </p:nvSpPr>
        <p:spPr>
          <a:xfrm>
            <a:off x="2517139" y="3462020"/>
            <a:ext cx="128270" cy="44450"/>
          </a:xfrm>
          <a:custGeom>
            <a:avLst/>
            <a:gdLst/>
            <a:ahLst/>
            <a:cxnLst/>
            <a:rect l="l" t="t" r="r" b="b"/>
            <a:pathLst>
              <a:path w="128269" h="44450">
                <a:moveTo>
                  <a:pt x="0" y="0"/>
                </a:moveTo>
                <a:lnTo>
                  <a:pt x="0" y="44450"/>
                </a:lnTo>
                <a:lnTo>
                  <a:pt x="128270" y="22859"/>
                </a:lnTo>
                <a:lnTo>
                  <a:pt x="0" y="0"/>
                </a:lnTo>
                <a:close/>
              </a:path>
            </a:pathLst>
          </a:custGeom>
          <a:solidFill>
            <a:srgbClr val="000000"/>
          </a:solidFill>
        </p:spPr>
        <p:txBody>
          <a:bodyPr wrap="square" lIns="0" tIns="0" rIns="0" bIns="0" rtlCol="0"/>
          <a:lstStyle/>
          <a:p>
            <a:endParaRPr/>
          </a:p>
        </p:txBody>
      </p:sp>
      <p:sp>
        <p:nvSpPr>
          <p:cNvPr id="113" name="object 113"/>
          <p:cNvSpPr/>
          <p:nvPr/>
        </p:nvSpPr>
        <p:spPr>
          <a:xfrm>
            <a:off x="2062479" y="3361690"/>
            <a:ext cx="68580" cy="105410"/>
          </a:xfrm>
          <a:custGeom>
            <a:avLst/>
            <a:gdLst/>
            <a:ahLst/>
            <a:cxnLst/>
            <a:rect l="l" t="t" r="r" b="b"/>
            <a:pathLst>
              <a:path w="68580" h="105410">
                <a:moveTo>
                  <a:pt x="68580" y="69850"/>
                </a:moveTo>
                <a:lnTo>
                  <a:pt x="0" y="69850"/>
                </a:lnTo>
                <a:lnTo>
                  <a:pt x="50800" y="0"/>
                </a:lnTo>
                <a:lnTo>
                  <a:pt x="50800" y="105410"/>
                </a:lnTo>
              </a:path>
              <a:path w="68580" h="105410">
                <a:moveTo>
                  <a:pt x="0" y="0"/>
                </a:moveTo>
                <a:lnTo>
                  <a:pt x="0" y="0"/>
                </a:lnTo>
              </a:path>
              <a:path w="68580" h="105410">
                <a:moveTo>
                  <a:pt x="68580" y="105410"/>
                </a:moveTo>
                <a:lnTo>
                  <a:pt x="68580" y="105410"/>
                </a:lnTo>
              </a:path>
            </a:pathLst>
          </a:custGeom>
          <a:ln w="3175">
            <a:solidFill>
              <a:srgbClr val="000000"/>
            </a:solidFill>
          </a:ln>
        </p:spPr>
        <p:txBody>
          <a:bodyPr wrap="square" lIns="0" tIns="0" rIns="0" bIns="0" rtlCol="0"/>
          <a:lstStyle/>
          <a:p>
            <a:endParaRPr/>
          </a:p>
        </p:txBody>
      </p:sp>
      <p:sp>
        <p:nvSpPr>
          <p:cNvPr id="114" name="object 114"/>
          <p:cNvSpPr/>
          <p:nvPr/>
        </p:nvSpPr>
        <p:spPr>
          <a:xfrm>
            <a:off x="1254760" y="2134870"/>
            <a:ext cx="41910" cy="132080"/>
          </a:xfrm>
          <a:custGeom>
            <a:avLst/>
            <a:gdLst/>
            <a:ahLst/>
            <a:cxnLst/>
            <a:rect l="l" t="t" r="r" b="b"/>
            <a:pathLst>
              <a:path w="41909" h="132080">
                <a:moveTo>
                  <a:pt x="21590" y="0"/>
                </a:moveTo>
                <a:lnTo>
                  <a:pt x="0" y="132079"/>
                </a:lnTo>
                <a:lnTo>
                  <a:pt x="41909" y="132079"/>
                </a:lnTo>
                <a:lnTo>
                  <a:pt x="21590" y="0"/>
                </a:lnTo>
                <a:close/>
              </a:path>
            </a:pathLst>
          </a:custGeom>
          <a:solidFill>
            <a:srgbClr val="000000"/>
          </a:solidFill>
        </p:spPr>
        <p:txBody>
          <a:bodyPr wrap="square" lIns="0" tIns="0" rIns="0" bIns="0" rtlCol="0"/>
          <a:lstStyle/>
          <a:p>
            <a:endParaRPr/>
          </a:p>
        </p:txBody>
      </p:sp>
      <p:sp>
        <p:nvSpPr>
          <p:cNvPr id="115" name="object 115"/>
          <p:cNvSpPr/>
          <p:nvPr/>
        </p:nvSpPr>
        <p:spPr>
          <a:xfrm>
            <a:off x="1254760" y="3064510"/>
            <a:ext cx="41910" cy="133350"/>
          </a:xfrm>
          <a:custGeom>
            <a:avLst/>
            <a:gdLst/>
            <a:ahLst/>
            <a:cxnLst/>
            <a:rect l="l" t="t" r="r" b="b"/>
            <a:pathLst>
              <a:path w="41909" h="133350">
                <a:moveTo>
                  <a:pt x="41909" y="0"/>
                </a:moveTo>
                <a:lnTo>
                  <a:pt x="0" y="0"/>
                </a:lnTo>
                <a:lnTo>
                  <a:pt x="21590" y="133350"/>
                </a:lnTo>
                <a:lnTo>
                  <a:pt x="41909" y="0"/>
                </a:lnTo>
                <a:close/>
              </a:path>
            </a:pathLst>
          </a:custGeom>
          <a:solidFill>
            <a:srgbClr val="000000"/>
          </a:solidFill>
        </p:spPr>
        <p:txBody>
          <a:bodyPr wrap="square" lIns="0" tIns="0" rIns="0" bIns="0" rtlCol="0"/>
          <a:lstStyle/>
          <a:p>
            <a:endParaRPr/>
          </a:p>
        </p:txBody>
      </p:sp>
      <p:sp>
        <p:nvSpPr>
          <p:cNvPr id="116" name="object 116"/>
          <p:cNvSpPr/>
          <p:nvPr/>
        </p:nvSpPr>
        <p:spPr>
          <a:xfrm>
            <a:off x="1633220" y="3213100"/>
            <a:ext cx="1270" cy="304800"/>
          </a:xfrm>
          <a:custGeom>
            <a:avLst/>
            <a:gdLst/>
            <a:ahLst/>
            <a:cxnLst/>
            <a:rect l="l" t="t" r="r" b="b"/>
            <a:pathLst>
              <a:path w="1269" h="304800">
                <a:moveTo>
                  <a:pt x="0" y="0"/>
                </a:moveTo>
                <a:lnTo>
                  <a:pt x="1269" y="304800"/>
                </a:lnTo>
              </a:path>
            </a:pathLst>
          </a:custGeom>
          <a:ln w="3175">
            <a:solidFill>
              <a:srgbClr val="000000"/>
            </a:solidFill>
          </a:ln>
        </p:spPr>
        <p:txBody>
          <a:bodyPr wrap="square" lIns="0" tIns="0" rIns="0" bIns="0" rtlCol="0"/>
          <a:lstStyle/>
          <a:p>
            <a:endParaRPr/>
          </a:p>
        </p:txBody>
      </p:sp>
      <p:sp>
        <p:nvSpPr>
          <p:cNvPr id="117" name="object 117"/>
          <p:cNvSpPr/>
          <p:nvPr/>
        </p:nvSpPr>
        <p:spPr>
          <a:xfrm>
            <a:off x="2645410" y="3213100"/>
            <a:ext cx="1270" cy="304800"/>
          </a:xfrm>
          <a:custGeom>
            <a:avLst/>
            <a:gdLst/>
            <a:ahLst/>
            <a:cxnLst/>
            <a:rect l="l" t="t" r="r" b="b"/>
            <a:pathLst>
              <a:path w="1269" h="304800">
                <a:moveTo>
                  <a:pt x="0" y="0"/>
                </a:moveTo>
                <a:lnTo>
                  <a:pt x="1269" y="304800"/>
                </a:lnTo>
              </a:path>
            </a:pathLst>
          </a:custGeom>
          <a:ln w="3175">
            <a:solidFill>
              <a:srgbClr val="000000"/>
            </a:solidFill>
          </a:ln>
        </p:spPr>
        <p:txBody>
          <a:bodyPr wrap="square" lIns="0" tIns="0" rIns="0" bIns="0" rtlCol="0"/>
          <a:lstStyle/>
          <a:p>
            <a:endParaRPr/>
          </a:p>
        </p:txBody>
      </p:sp>
      <p:grpSp>
        <p:nvGrpSpPr>
          <p:cNvPr id="118" name="object 118"/>
          <p:cNvGrpSpPr/>
          <p:nvPr/>
        </p:nvGrpSpPr>
        <p:grpSpPr>
          <a:xfrm>
            <a:off x="1758950" y="3361690"/>
            <a:ext cx="759460" cy="124460"/>
            <a:chOff x="1758950" y="3361690"/>
            <a:chExt cx="759460" cy="124460"/>
          </a:xfrm>
        </p:grpSpPr>
        <p:sp>
          <p:nvSpPr>
            <p:cNvPr id="119" name="object 119"/>
            <p:cNvSpPr/>
            <p:nvPr/>
          </p:nvSpPr>
          <p:spPr>
            <a:xfrm>
              <a:off x="1758950" y="3484880"/>
              <a:ext cx="759460" cy="1270"/>
            </a:xfrm>
            <a:custGeom>
              <a:avLst/>
              <a:gdLst/>
              <a:ahLst/>
              <a:cxnLst/>
              <a:rect l="l" t="t" r="r" b="b"/>
              <a:pathLst>
                <a:path w="759460" h="1270">
                  <a:moveTo>
                    <a:pt x="0" y="0"/>
                  </a:moveTo>
                  <a:lnTo>
                    <a:pt x="759460" y="1270"/>
                  </a:lnTo>
                </a:path>
              </a:pathLst>
            </a:custGeom>
            <a:ln w="3175">
              <a:solidFill>
                <a:srgbClr val="000000"/>
              </a:solidFill>
            </a:ln>
          </p:spPr>
          <p:txBody>
            <a:bodyPr wrap="square" lIns="0" tIns="0" rIns="0" bIns="0" rtlCol="0"/>
            <a:lstStyle/>
            <a:p>
              <a:endParaRPr/>
            </a:p>
          </p:txBody>
        </p:sp>
        <p:sp>
          <p:nvSpPr>
            <p:cNvPr id="120" name="object 120"/>
            <p:cNvSpPr/>
            <p:nvPr/>
          </p:nvSpPr>
          <p:spPr>
            <a:xfrm>
              <a:off x="2164079" y="3361690"/>
              <a:ext cx="50800" cy="105410"/>
            </a:xfrm>
            <a:custGeom>
              <a:avLst/>
              <a:gdLst/>
              <a:ahLst/>
              <a:cxnLst/>
              <a:rect l="l" t="t" r="r" b="b"/>
              <a:pathLst>
                <a:path w="50800" h="105410">
                  <a:moveTo>
                    <a:pt x="16509" y="105410"/>
                  </a:moveTo>
                  <a:lnTo>
                    <a:pt x="0" y="87630"/>
                  </a:lnTo>
                  <a:lnTo>
                    <a:pt x="0" y="17780"/>
                  </a:lnTo>
                  <a:lnTo>
                    <a:pt x="16509" y="0"/>
                  </a:lnTo>
                  <a:lnTo>
                    <a:pt x="34289" y="0"/>
                  </a:lnTo>
                  <a:lnTo>
                    <a:pt x="50800" y="17780"/>
                  </a:lnTo>
                  <a:lnTo>
                    <a:pt x="50800" y="87630"/>
                  </a:lnTo>
                  <a:lnTo>
                    <a:pt x="34289" y="105410"/>
                  </a:lnTo>
                  <a:lnTo>
                    <a:pt x="16509" y="105410"/>
                  </a:lnTo>
                  <a:close/>
                </a:path>
                <a:path w="50800" h="105410">
                  <a:moveTo>
                    <a:pt x="0" y="0"/>
                  </a:moveTo>
                  <a:lnTo>
                    <a:pt x="0" y="0"/>
                  </a:lnTo>
                </a:path>
                <a:path w="50800" h="105410">
                  <a:moveTo>
                    <a:pt x="50800" y="105410"/>
                  </a:moveTo>
                  <a:lnTo>
                    <a:pt x="50800" y="105410"/>
                  </a:lnTo>
                </a:path>
              </a:pathLst>
            </a:custGeom>
            <a:ln w="3175">
              <a:solidFill>
                <a:srgbClr val="000000"/>
              </a:solidFill>
            </a:ln>
          </p:spPr>
          <p:txBody>
            <a:bodyPr wrap="square" lIns="0" tIns="0" rIns="0" bIns="0" rtlCol="0"/>
            <a:lstStyle/>
            <a:p>
              <a:endParaRPr/>
            </a:p>
          </p:txBody>
        </p:sp>
      </p:grpSp>
      <p:sp>
        <p:nvSpPr>
          <p:cNvPr id="121" name="object 121"/>
          <p:cNvSpPr/>
          <p:nvPr/>
        </p:nvSpPr>
        <p:spPr>
          <a:xfrm>
            <a:off x="1244600" y="2134870"/>
            <a:ext cx="373380" cy="1270"/>
          </a:xfrm>
          <a:custGeom>
            <a:avLst/>
            <a:gdLst/>
            <a:ahLst/>
            <a:cxnLst/>
            <a:rect l="l" t="t" r="r" b="b"/>
            <a:pathLst>
              <a:path w="373380" h="1269">
                <a:moveTo>
                  <a:pt x="373380" y="0"/>
                </a:moveTo>
                <a:lnTo>
                  <a:pt x="0" y="1269"/>
                </a:lnTo>
              </a:path>
            </a:pathLst>
          </a:custGeom>
          <a:ln w="3175">
            <a:solidFill>
              <a:srgbClr val="000000"/>
            </a:solidFill>
          </a:ln>
        </p:spPr>
        <p:txBody>
          <a:bodyPr wrap="square" lIns="0" tIns="0" rIns="0" bIns="0" rtlCol="0"/>
          <a:lstStyle/>
          <a:p>
            <a:endParaRPr/>
          </a:p>
        </p:txBody>
      </p:sp>
      <p:sp>
        <p:nvSpPr>
          <p:cNvPr id="122" name="object 122"/>
          <p:cNvSpPr/>
          <p:nvPr/>
        </p:nvSpPr>
        <p:spPr>
          <a:xfrm>
            <a:off x="1244600" y="3196589"/>
            <a:ext cx="373380" cy="2540"/>
          </a:xfrm>
          <a:custGeom>
            <a:avLst/>
            <a:gdLst/>
            <a:ahLst/>
            <a:cxnLst/>
            <a:rect l="l" t="t" r="r" b="b"/>
            <a:pathLst>
              <a:path w="373380" h="2539">
                <a:moveTo>
                  <a:pt x="373380" y="0"/>
                </a:moveTo>
                <a:lnTo>
                  <a:pt x="0" y="2539"/>
                </a:lnTo>
              </a:path>
            </a:pathLst>
          </a:custGeom>
          <a:ln w="3175">
            <a:solidFill>
              <a:srgbClr val="000000"/>
            </a:solidFill>
          </a:ln>
        </p:spPr>
        <p:txBody>
          <a:bodyPr wrap="square" lIns="0" tIns="0" rIns="0" bIns="0" rtlCol="0"/>
          <a:lstStyle/>
          <a:p>
            <a:endParaRPr/>
          </a:p>
        </p:txBody>
      </p:sp>
      <p:grpSp>
        <p:nvGrpSpPr>
          <p:cNvPr id="123" name="object 123"/>
          <p:cNvGrpSpPr/>
          <p:nvPr/>
        </p:nvGrpSpPr>
        <p:grpSpPr>
          <a:xfrm>
            <a:off x="1158239" y="2266950"/>
            <a:ext cx="119380" cy="797560"/>
            <a:chOff x="1158239" y="2266950"/>
            <a:chExt cx="119380" cy="797560"/>
          </a:xfrm>
        </p:grpSpPr>
        <p:sp>
          <p:nvSpPr>
            <p:cNvPr id="124" name="object 124"/>
            <p:cNvSpPr/>
            <p:nvPr/>
          </p:nvSpPr>
          <p:spPr>
            <a:xfrm>
              <a:off x="1276349" y="2266950"/>
              <a:ext cx="1270" cy="797560"/>
            </a:xfrm>
            <a:custGeom>
              <a:avLst/>
              <a:gdLst/>
              <a:ahLst/>
              <a:cxnLst/>
              <a:rect l="l" t="t" r="r" b="b"/>
              <a:pathLst>
                <a:path w="1269" h="797560">
                  <a:moveTo>
                    <a:pt x="0" y="0"/>
                  </a:moveTo>
                  <a:lnTo>
                    <a:pt x="1269" y="797560"/>
                  </a:lnTo>
                </a:path>
              </a:pathLst>
            </a:custGeom>
            <a:ln w="3175">
              <a:solidFill>
                <a:srgbClr val="000000"/>
              </a:solidFill>
            </a:ln>
          </p:spPr>
          <p:txBody>
            <a:bodyPr wrap="square" lIns="0" tIns="0" rIns="0" bIns="0" rtlCol="0"/>
            <a:lstStyle/>
            <a:p>
              <a:endParaRPr/>
            </a:p>
          </p:txBody>
        </p:sp>
        <p:sp>
          <p:nvSpPr>
            <p:cNvPr id="125" name="object 125"/>
            <p:cNvSpPr/>
            <p:nvPr/>
          </p:nvSpPr>
          <p:spPr>
            <a:xfrm>
              <a:off x="1158239" y="2585720"/>
              <a:ext cx="102870" cy="158750"/>
            </a:xfrm>
            <a:custGeom>
              <a:avLst/>
              <a:gdLst/>
              <a:ahLst/>
              <a:cxnLst/>
              <a:rect l="l" t="t" r="r" b="b"/>
              <a:pathLst>
                <a:path w="102869" h="158750">
                  <a:moveTo>
                    <a:pt x="68579" y="88900"/>
                  </a:moveTo>
                  <a:lnTo>
                    <a:pt x="68579" y="158750"/>
                  </a:lnTo>
                  <a:lnTo>
                    <a:pt x="0" y="106679"/>
                  </a:lnTo>
                  <a:lnTo>
                    <a:pt x="102869" y="106679"/>
                  </a:lnTo>
                </a:path>
                <a:path w="102869" h="158750">
                  <a:moveTo>
                    <a:pt x="0" y="88900"/>
                  </a:moveTo>
                  <a:lnTo>
                    <a:pt x="0" y="88900"/>
                  </a:lnTo>
                </a:path>
                <a:path w="102869" h="158750">
                  <a:moveTo>
                    <a:pt x="102869" y="158750"/>
                  </a:moveTo>
                  <a:lnTo>
                    <a:pt x="102869" y="158750"/>
                  </a:lnTo>
                </a:path>
                <a:path w="102869" h="158750">
                  <a:moveTo>
                    <a:pt x="102869" y="35559"/>
                  </a:moveTo>
                  <a:lnTo>
                    <a:pt x="85090" y="54609"/>
                  </a:lnTo>
                  <a:lnTo>
                    <a:pt x="17779" y="54609"/>
                  </a:lnTo>
                  <a:lnTo>
                    <a:pt x="0" y="35559"/>
                  </a:lnTo>
                  <a:lnTo>
                    <a:pt x="0" y="17779"/>
                  </a:lnTo>
                  <a:lnTo>
                    <a:pt x="17779" y="0"/>
                  </a:lnTo>
                  <a:lnTo>
                    <a:pt x="85090" y="0"/>
                  </a:lnTo>
                  <a:lnTo>
                    <a:pt x="102869" y="17779"/>
                  </a:lnTo>
                  <a:lnTo>
                    <a:pt x="102869" y="35559"/>
                  </a:lnTo>
                  <a:close/>
                </a:path>
                <a:path w="102869" h="158750">
                  <a:moveTo>
                    <a:pt x="0" y="0"/>
                  </a:moveTo>
                  <a:lnTo>
                    <a:pt x="0" y="0"/>
                  </a:lnTo>
                </a:path>
                <a:path w="102869" h="158750">
                  <a:moveTo>
                    <a:pt x="102869" y="54609"/>
                  </a:moveTo>
                  <a:lnTo>
                    <a:pt x="102869" y="54609"/>
                  </a:lnTo>
                </a:path>
              </a:pathLst>
            </a:custGeom>
            <a:ln w="3175">
              <a:solidFill>
                <a:srgbClr val="000000"/>
              </a:solidFill>
            </a:ln>
          </p:spPr>
          <p:txBody>
            <a:bodyPr wrap="square" lIns="0" tIns="0" rIns="0" bIns="0" rtlCol="0"/>
            <a:lstStyle/>
            <a:p>
              <a:endParaRPr/>
            </a:p>
          </p:txBody>
        </p:sp>
      </p:grpSp>
      <p:sp>
        <p:nvSpPr>
          <p:cNvPr id="126" name="object 126"/>
          <p:cNvSpPr/>
          <p:nvPr/>
        </p:nvSpPr>
        <p:spPr>
          <a:xfrm>
            <a:off x="1633220" y="2134870"/>
            <a:ext cx="1270" cy="1270"/>
          </a:xfrm>
          <a:custGeom>
            <a:avLst/>
            <a:gdLst/>
            <a:ahLst/>
            <a:cxnLst/>
            <a:rect l="l" t="t" r="r" b="b"/>
            <a:pathLst>
              <a:path w="1269" h="1269">
                <a:moveTo>
                  <a:pt x="0" y="0"/>
                </a:moveTo>
                <a:lnTo>
                  <a:pt x="1269" y="1269"/>
                </a:lnTo>
              </a:path>
            </a:pathLst>
          </a:custGeom>
          <a:ln w="3175">
            <a:solidFill>
              <a:srgbClr val="000000"/>
            </a:solidFill>
          </a:ln>
        </p:spPr>
        <p:txBody>
          <a:bodyPr wrap="square" lIns="0" tIns="0" rIns="0" bIns="0" rtlCol="0"/>
          <a:lstStyle/>
          <a:p>
            <a:endParaRPr/>
          </a:p>
        </p:txBody>
      </p:sp>
      <p:sp>
        <p:nvSpPr>
          <p:cNvPr id="127" name="object 127"/>
          <p:cNvSpPr/>
          <p:nvPr/>
        </p:nvSpPr>
        <p:spPr>
          <a:xfrm>
            <a:off x="1633220" y="3196589"/>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28" name="object 128"/>
          <p:cNvSpPr/>
          <p:nvPr/>
        </p:nvSpPr>
        <p:spPr>
          <a:xfrm>
            <a:off x="1276350" y="3196589"/>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29" name="object 129"/>
          <p:cNvSpPr/>
          <p:nvPr/>
        </p:nvSpPr>
        <p:spPr>
          <a:xfrm>
            <a:off x="1295400" y="4159250"/>
            <a:ext cx="322580" cy="1270"/>
          </a:xfrm>
          <a:custGeom>
            <a:avLst/>
            <a:gdLst/>
            <a:ahLst/>
            <a:cxnLst/>
            <a:rect l="l" t="t" r="r" b="b"/>
            <a:pathLst>
              <a:path w="322580" h="1270">
                <a:moveTo>
                  <a:pt x="322580" y="0"/>
                </a:moveTo>
                <a:lnTo>
                  <a:pt x="0" y="1269"/>
                </a:lnTo>
              </a:path>
            </a:pathLst>
          </a:custGeom>
          <a:ln w="3175">
            <a:solidFill>
              <a:srgbClr val="000000"/>
            </a:solidFill>
          </a:ln>
        </p:spPr>
        <p:txBody>
          <a:bodyPr wrap="square" lIns="0" tIns="0" rIns="0" bIns="0" rtlCol="0"/>
          <a:lstStyle/>
          <a:p>
            <a:endParaRPr/>
          </a:p>
        </p:txBody>
      </p:sp>
      <p:sp>
        <p:nvSpPr>
          <p:cNvPr id="130" name="object 130"/>
          <p:cNvSpPr/>
          <p:nvPr/>
        </p:nvSpPr>
        <p:spPr>
          <a:xfrm>
            <a:off x="1295400" y="5220970"/>
            <a:ext cx="322580" cy="2540"/>
          </a:xfrm>
          <a:custGeom>
            <a:avLst/>
            <a:gdLst/>
            <a:ahLst/>
            <a:cxnLst/>
            <a:rect l="l" t="t" r="r" b="b"/>
            <a:pathLst>
              <a:path w="322580" h="2539">
                <a:moveTo>
                  <a:pt x="322580" y="0"/>
                </a:moveTo>
                <a:lnTo>
                  <a:pt x="0" y="2539"/>
                </a:lnTo>
              </a:path>
            </a:pathLst>
          </a:custGeom>
          <a:ln w="3175">
            <a:solidFill>
              <a:srgbClr val="000000"/>
            </a:solidFill>
          </a:ln>
        </p:spPr>
        <p:txBody>
          <a:bodyPr wrap="square" lIns="0" tIns="0" rIns="0" bIns="0" rtlCol="0"/>
          <a:lstStyle/>
          <a:p>
            <a:endParaRPr/>
          </a:p>
        </p:txBody>
      </p:sp>
      <p:grpSp>
        <p:nvGrpSpPr>
          <p:cNvPr id="131" name="object 131"/>
          <p:cNvGrpSpPr/>
          <p:nvPr/>
        </p:nvGrpSpPr>
        <p:grpSpPr>
          <a:xfrm>
            <a:off x="1209039" y="4159250"/>
            <a:ext cx="138430" cy="1062990"/>
            <a:chOff x="1209039" y="4159250"/>
            <a:chExt cx="138430" cy="1062990"/>
          </a:xfrm>
        </p:grpSpPr>
        <p:sp>
          <p:nvSpPr>
            <p:cNvPr id="132" name="object 132"/>
            <p:cNvSpPr/>
            <p:nvPr/>
          </p:nvSpPr>
          <p:spPr>
            <a:xfrm>
              <a:off x="1327149" y="4292600"/>
              <a:ext cx="1270" cy="797560"/>
            </a:xfrm>
            <a:custGeom>
              <a:avLst/>
              <a:gdLst/>
              <a:ahLst/>
              <a:cxnLst/>
              <a:rect l="l" t="t" r="r" b="b"/>
              <a:pathLst>
                <a:path w="1269" h="797560">
                  <a:moveTo>
                    <a:pt x="0" y="0"/>
                  </a:moveTo>
                  <a:lnTo>
                    <a:pt x="1269" y="797560"/>
                  </a:lnTo>
                </a:path>
              </a:pathLst>
            </a:custGeom>
            <a:ln w="3175">
              <a:solidFill>
                <a:srgbClr val="000000"/>
              </a:solidFill>
            </a:ln>
          </p:spPr>
          <p:txBody>
            <a:bodyPr wrap="square" lIns="0" tIns="0" rIns="0" bIns="0" rtlCol="0"/>
            <a:lstStyle/>
            <a:p>
              <a:endParaRPr/>
            </a:p>
          </p:txBody>
        </p:sp>
        <p:sp>
          <p:nvSpPr>
            <p:cNvPr id="133" name="object 133"/>
            <p:cNvSpPr/>
            <p:nvPr/>
          </p:nvSpPr>
          <p:spPr>
            <a:xfrm>
              <a:off x="1304290" y="4159249"/>
              <a:ext cx="43180" cy="1062990"/>
            </a:xfrm>
            <a:custGeom>
              <a:avLst/>
              <a:gdLst/>
              <a:ahLst/>
              <a:cxnLst/>
              <a:rect l="l" t="t" r="r" b="b"/>
              <a:pathLst>
                <a:path w="43180" h="1062989">
                  <a:moveTo>
                    <a:pt x="43180" y="930910"/>
                  </a:moveTo>
                  <a:lnTo>
                    <a:pt x="0" y="930910"/>
                  </a:lnTo>
                  <a:lnTo>
                    <a:pt x="21590" y="1062990"/>
                  </a:lnTo>
                  <a:lnTo>
                    <a:pt x="43180" y="930910"/>
                  </a:lnTo>
                  <a:close/>
                </a:path>
                <a:path w="43180" h="1062989">
                  <a:moveTo>
                    <a:pt x="43180" y="133350"/>
                  </a:moveTo>
                  <a:lnTo>
                    <a:pt x="21590" y="0"/>
                  </a:lnTo>
                  <a:lnTo>
                    <a:pt x="0" y="133350"/>
                  </a:lnTo>
                  <a:lnTo>
                    <a:pt x="43180" y="133350"/>
                  </a:lnTo>
                  <a:close/>
                </a:path>
              </a:pathLst>
            </a:custGeom>
            <a:solidFill>
              <a:srgbClr val="000000"/>
            </a:solidFill>
          </p:spPr>
          <p:txBody>
            <a:bodyPr wrap="square" lIns="0" tIns="0" rIns="0" bIns="0" rtlCol="0"/>
            <a:lstStyle/>
            <a:p>
              <a:endParaRPr/>
            </a:p>
          </p:txBody>
        </p:sp>
        <p:sp>
          <p:nvSpPr>
            <p:cNvPr id="134" name="object 134"/>
            <p:cNvSpPr/>
            <p:nvPr/>
          </p:nvSpPr>
          <p:spPr>
            <a:xfrm>
              <a:off x="1209039" y="4611369"/>
              <a:ext cx="102870" cy="158750"/>
            </a:xfrm>
            <a:custGeom>
              <a:avLst/>
              <a:gdLst/>
              <a:ahLst/>
              <a:cxnLst/>
              <a:rect l="l" t="t" r="r" b="b"/>
              <a:pathLst>
                <a:path w="102869" h="158750">
                  <a:moveTo>
                    <a:pt x="68579" y="87629"/>
                  </a:moveTo>
                  <a:lnTo>
                    <a:pt x="68579" y="158749"/>
                  </a:lnTo>
                  <a:lnTo>
                    <a:pt x="0" y="105409"/>
                  </a:lnTo>
                  <a:lnTo>
                    <a:pt x="102869" y="105409"/>
                  </a:lnTo>
                </a:path>
                <a:path w="102869" h="158750">
                  <a:moveTo>
                    <a:pt x="0" y="87629"/>
                  </a:moveTo>
                  <a:lnTo>
                    <a:pt x="0" y="87629"/>
                  </a:lnTo>
                </a:path>
                <a:path w="102869" h="158750">
                  <a:moveTo>
                    <a:pt x="102869" y="158749"/>
                  </a:moveTo>
                  <a:lnTo>
                    <a:pt x="102869" y="158749"/>
                  </a:lnTo>
                </a:path>
                <a:path w="102869" h="158750">
                  <a:moveTo>
                    <a:pt x="102869" y="35559"/>
                  </a:moveTo>
                  <a:lnTo>
                    <a:pt x="85090" y="53339"/>
                  </a:lnTo>
                  <a:lnTo>
                    <a:pt x="16509" y="53339"/>
                  </a:lnTo>
                  <a:lnTo>
                    <a:pt x="0" y="35559"/>
                  </a:lnTo>
                  <a:lnTo>
                    <a:pt x="0" y="17779"/>
                  </a:lnTo>
                  <a:lnTo>
                    <a:pt x="16509" y="0"/>
                  </a:lnTo>
                  <a:lnTo>
                    <a:pt x="85090" y="0"/>
                  </a:lnTo>
                  <a:lnTo>
                    <a:pt x="102869" y="17779"/>
                  </a:lnTo>
                  <a:lnTo>
                    <a:pt x="102869" y="35559"/>
                  </a:lnTo>
                  <a:close/>
                </a:path>
                <a:path w="102869" h="158750">
                  <a:moveTo>
                    <a:pt x="0" y="0"/>
                  </a:moveTo>
                  <a:lnTo>
                    <a:pt x="0" y="0"/>
                  </a:lnTo>
                </a:path>
                <a:path w="102869" h="158750">
                  <a:moveTo>
                    <a:pt x="102869" y="53339"/>
                  </a:moveTo>
                  <a:lnTo>
                    <a:pt x="102869" y="53339"/>
                  </a:lnTo>
                </a:path>
              </a:pathLst>
            </a:custGeom>
            <a:ln w="3175">
              <a:solidFill>
                <a:srgbClr val="000000"/>
              </a:solidFill>
            </a:ln>
          </p:spPr>
          <p:txBody>
            <a:bodyPr wrap="square" lIns="0" tIns="0" rIns="0" bIns="0" rtlCol="0"/>
            <a:lstStyle/>
            <a:p>
              <a:endParaRPr/>
            </a:p>
          </p:txBody>
        </p:sp>
      </p:grpSp>
      <p:sp>
        <p:nvSpPr>
          <p:cNvPr id="135" name="object 135"/>
          <p:cNvSpPr/>
          <p:nvPr/>
        </p:nvSpPr>
        <p:spPr>
          <a:xfrm>
            <a:off x="1633220" y="4159250"/>
            <a:ext cx="1270" cy="1270"/>
          </a:xfrm>
          <a:custGeom>
            <a:avLst/>
            <a:gdLst/>
            <a:ahLst/>
            <a:cxnLst/>
            <a:rect l="l" t="t" r="r" b="b"/>
            <a:pathLst>
              <a:path w="1269" h="1270">
                <a:moveTo>
                  <a:pt x="0" y="0"/>
                </a:moveTo>
                <a:lnTo>
                  <a:pt x="1269" y="1269"/>
                </a:lnTo>
              </a:path>
            </a:pathLst>
          </a:custGeom>
          <a:ln w="3175">
            <a:solidFill>
              <a:srgbClr val="000000"/>
            </a:solidFill>
          </a:ln>
        </p:spPr>
        <p:txBody>
          <a:bodyPr wrap="square" lIns="0" tIns="0" rIns="0" bIns="0" rtlCol="0"/>
          <a:lstStyle/>
          <a:p>
            <a:endParaRPr/>
          </a:p>
        </p:txBody>
      </p:sp>
      <p:sp>
        <p:nvSpPr>
          <p:cNvPr id="136" name="object 136"/>
          <p:cNvSpPr/>
          <p:nvPr/>
        </p:nvSpPr>
        <p:spPr>
          <a:xfrm>
            <a:off x="1633220" y="5220970"/>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37" name="object 137"/>
          <p:cNvSpPr/>
          <p:nvPr/>
        </p:nvSpPr>
        <p:spPr>
          <a:xfrm>
            <a:off x="1327150" y="5220970"/>
            <a:ext cx="1270" cy="2540"/>
          </a:xfrm>
          <a:custGeom>
            <a:avLst/>
            <a:gdLst/>
            <a:ahLst/>
            <a:cxnLst/>
            <a:rect l="l" t="t" r="r" b="b"/>
            <a:pathLst>
              <a:path w="1269" h="2539">
                <a:moveTo>
                  <a:pt x="0" y="0"/>
                </a:moveTo>
                <a:lnTo>
                  <a:pt x="1269" y="2539"/>
                </a:lnTo>
              </a:path>
            </a:pathLst>
          </a:custGeom>
          <a:ln w="3175">
            <a:solidFill>
              <a:srgbClr val="000000"/>
            </a:solidFill>
          </a:ln>
        </p:spPr>
        <p:txBody>
          <a:bodyPr wrap="square" lIns="0" tIns="0" rIns="0" bIns="0" rtlCol="0"/>
          <a:lstStyle/>
          <a:p>
            <a:endParaRPr/>
          </a:p>
        </p:txBody>
      </p:sp>
      <p:sp>
        <p:nvSpPr>
          <p:cNvPr id="138" name="object 138"/>
          <p:cNvSpPr txBox="1"/>
          <p:nvPr/>
        </p:nvSpPr>
        <p:spPr>
          <a:xfrm>
            <a:off x="1633220" y="3567429"/>
            <a:ext cx="1010285" cy="299720"/>
          </a:xfrm>
          <a:prstGeom prst="rect">
            <a:avLst/>
          </a:prstGeom>
        </p:spPr>
        <p:txBody>
          <a:bodyPr vert="horz" wrap="square" lIns="0" tIns="12700" rIns="0" bIns="0" rtlCol="0">
            <a:spAutoFit/>
          </a:bodyPr>
          <a:lstStyle/>
          <a:p>
            <a:pPr marL="286385">
              <a:lnSpc>
                <a:spcPct val="100000"/>
              </a:lnSpc>
              <a:spcBef>
                <a:spcPts val="100"/>
              </a:spcBef>
            </a:pPr>
            <a:r>
              <a:rPr sz="1800" b="1" spc="-5" dirty="0">
                <a:latin typeface="Arial"/>
                <a:cs typeface="Arial"/>
              </a:rPr>
              <a:t>F.V.</a:t>
            </a:r>
            <a:endParaRPr sz="1800">
              <a:latin typeface="Arial"/>
              <a:cs typeface="Arial"/>
            </a:endParaRPr>
          </a:p>
        </p:txBody>
      </p:sp>
      <p:sp>
        <p:nvSpPr>
          <p:cNvPr id="139" name="object 139"/>
          <p:cNvSpPr txBox="1"/>
          <p:nvPr/>
        </p:nvSpPr>
        <p:spPr>
          <a:xfrm>
            <a:off x="1907539" y="5253990"/>
            <a:ext cx="445134"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T.</a:t>
            </a:r>
            <a:r>
              <a:rPr sz="1800" b="1" spc="5" dirty="0">
                <a:latin typeface="Arial"/>
                <a:cs typeface="Arial"/>
              </a:rPr>
              <a:t>V</a:t>
            </a:r>
            <a:r>
              <a:rPr sz="1800" b="1" dirty="0">
                <a:latin typeface="Arial"/>
                <a:cs typeface="Arial"/>
              </a:rPr>
              <a:t>.</a:t>
            </a:r>
            <a:endParaRPr sz="1800">
              <a:latin typeface="Arial"/>
              <a:cs typeface="Arial"/>
            </a:endParaRPr>
          </a:p>
        </p:txBody>
      </p:sp>
      <p:sp>
        <p:nvSpPr>
          <p:cNvPr id="140" name="object 140"/>
          <p:cNvSpPr txBox="1"/>
          <p:nvPr/>
        </p:nvSpPr>
        <p:spPr>
          <a:xfrm>
            <a:off x="3658870" y="3463290"/>
            <a:ext cx="88900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L</a:t>
            </a:r>
            <a:r>
              <a:rPr sz="1800" b="1" spc="5" dirty="0">
                <a:latin typeface="Arial"/>
                <a:cs typeface="Arial"/>
              </a:rPr>
              <a:t>.</a:t>
            </a:r>
            <a:r>
              <a:rPr sz="1800" b="1" spc="-10" dirty="0">
                <a:latin typeface="Arial"/>
                <a:cs typeface="Arial"/>
              </a:rPr>
              <a:t>H</a:t>
            </a:r>
            <a:r>
              <a:rPr sz="1800" b="1" spc="5" dirty="0">
                <a:latin typeface="Arial"/>
                <a:cs typeface="Arial"/>
              </a:rPr>
              <a:t>.</a:t>
            </a:r>
            <a:r>
              <a:rPr sz="1800" b="1" spc="-5" dirty="0">
                <a:latin typeface="Arial"/>
                <a:cs typeface="Arial"/>
              </a:rPr>
              <a:t>S.V.</a:t>
            </a:r>
            <a:endParaRPr sz="1800">
              <a:latin typeface="Arial"/>
              <a:cs typeface="Arial"/>
            </a:endParaRPr>
          </a:p>
        </p:txBody>
      </p:sp>
      <p:grpSp>
        <p:nvGrpSpPr>
          <p:cNvPr id="141" name="object 141"/>
          <p:cNvGrpSpPr/>
          <p:nvPr/>
        </p:nvGrpSpPr>
        <p:grpSpPr>
          <a:xfrm>
            <a:off x="7543800" y="4382770"/>
            <a:ext cx="323850" cy="247650"/>
            <a:chOff x="7543800" y="4382770"/>
            <a:chExt cx="323850" cy="247650"/>
          </a:xfrm>
        </p:grpSpPr>
        <p:sp>
          <p:nvSpPr>
            <p:cNvPr id="142" name="object 142"/>
            <p:cNvSpPr/>
            <p:nvPr/>
          </p:nvSpPr>
          <p:spPr>
            <a:xfrm>
              <a:off x="7628889" y="4446270"/>
              <a:ext cx="219710" cy="165100"/>
            </a:xfrm>
            <a:custGeom>
              <a:avLst/>
              <a:gdLst/>
              <a:ahLst/>
              <a:cxnLst/>
              <a:rect l="l" t="t" r="r" b="b"/>
              <a:pathLst>
                <a:path w="219709" h="165100">
                  <a:moveTo>
                    <a:pt x="219709" y="165099"/>
                  </a:moveTo>
                  <a:lnTo>
                    <a:pt x="0" y="0"/>
                  </a:lnTo>
                </a:path>
              </a:pathLst>
            </a:custGeom>
            <a:ln w="38100">
              <a:solidFill>
                <a:srgbClr val="000000"/>
              </a:solidFill>
            </a:ln>
          </p:spPr>
          <p:txBody>
            <a:bodyPr wrap="square" lIns="0" tIns="0" rIns="0" bIns="0" rtlCol="0"/>
            <a:lstStyle/>
            <a:p>
              <a:endParaRPr/>
            </a:p>
          </p:txBody>
        </p:sp>
        <p:sp>
          <p:nvSpPr>
            <p:cNvPr id="143" name="object 143"/>
            <p:cNvSpPr/>
            <p:nvPr/>
          </p:nvSpPr>
          <p:spPr>
            <a:xfrm>
              <a:off x="7543800" y="4382770"/>
              <a:ext cx="125730" cy="114300"/>
            </a:xfrm>
            <a:custGeom>
              <a:avLst/>
              <a:gdLst/>
              <a:ahLst/>
              <a:cxnLst/>
              <a:rect l="l" t="t" r="r" b="b"/>
              <a:pathLst>
                <a:path w="125729" h="114300">
                  <a:moveTo>
                    <a:pt x="0" y="0"/>
                  </a:moveTo>
                  <a:lnTo>
                    <a:pt x="57150" y="114299"/>
                  </a:lnTo>
                  <a:lnTo>
                    <a:pt x="125729" y="22859"/>
                  </a:lnTo>
                  <a:lnTo>
                    <a:pt x="0" y="0"/>
                  </a:lnTo>
                  <a:close/>
                </a:path>
              </a:pathLst>
            </a:custGeom>
            <a:solidFill>
              <a:srgbClr val="000000"/>
            </a:solidFill>
          </p:spPr>
          <p:txBody>
            <a:bodyPr wrap="square" lIns="0" tIns="0" rIns="0" bIns="0" rtlCol="0"/>
            <a:lstStyle/>
            <a:p>
              <a:endParaRPr/>
            </a:p>
          </p:txBody>
        </p:sp>
      </p:grpSp>
      <p:sp>
        <p:nvSpPr>
          <p:cNvPr id="144" name="object 144"/>
          <p:cNvSpPr txBox="1"/>
          <p:nvPr/>
        </p:nvSpPr>
        <p:spPr>
          <a:xfrm>
            <a:off x="7987030" y="4300220"/>
            <a:ext cx="178435"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Arial"/>
                <a:cs typeface="Arial"/>
              </a:rPr>
              <a:t>X</a:t>
            </a:r>
            <a:endParaRPr sz="1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79070" y="584200"/>
            <a:ext cx="2071370" cy="0"/>
          </a:xfrm>
          <a:custGeom>
            <a:avLst/>
            <a:gdLst/>
            <a:ahLst/>
            <a:cxnLst/>
            <a:rect l="l" t="t" r="r" b="b"/>
            <a:pathLst>
              <a:path w="2071370">
                <a:moveTo>
                  <a:pt x="0" y="0"/>
                </a:moveTo>
                <a:lnTo>
                  <a:pt x="2071370" y="0"/>
                </a:lnTo>
              </a:path>
            </a:pathLst>
          </a:custGeom>
          <a:ln w="19050">
            <a:solidFill>
              <a:srgbClr val="000000"/>
            </a:solidFill>
          </a:ln>
        </p:spPr>
        <p:txBody>
          <a:bodyPr wrap="square" lIns="0" tIns="0" rIns="0" bIns="0" rtlCol="0"/>
          <a:lstStyle/>
          <a:p>
            <a:endParaRPr/>
          </a:p>
        </p:txBody>
      </p:sp>
      <p:sp>
        <p:nvSpPr>
          <p:cNvPr id="3" name="object 3"/>
          <p:cNvSpPr txBox="1"/>
          <p:nvPr/>
        </p:nvSpPr>
        <p:spPr>
          <a:xfrm>
            <a:off x="166370" y="81280"/>
            <a:ext cx="8637905" cy="6421120"/>
          </a:xfrm>
          <a:prstGeom prst="rect">
            <a:avLst/>
          </a:prstGeom>
        </p:spPr>
        <p:txBody>
          <a:bodyPr vert="horz" wrap="square" lIns="0" tIns="118110" rIns="0" bIns="0" rtlCol="0">
            <a:spAutoFit/>
          </a:bodyPr>
          <a:lstStyle/>
          <a:p>
            <a:pPr marL="12700">
              <a:lnSpc>
                <a:spcPct val="100000"/>
              </a:lnSpc>
              <a:spcBef>
                <a:spcPts val="930"/>
              </a:spcBef>
            </a:pPr>
            <a:r>
              <a:rPr sz="2800" b="1" spc="-5" dirty="0">
                <a:latin typeface="Arial"/>
                <a:cs typeface="Arial"/>
              </a:rPr>
              <a:t>Introduction</a:t>
            </a:r>
            <a:endParaRPr sz="2800">
              <a:latin typeface="Arial"/>
              <a:cs typeface="Arial"/>
            </a:endParaRPr>
          </a:p>
          <a:p>
            <a:pPr marL="12700" marR="178435">
              <a:lnSpc>
                <a:spcPts val="4200"/>
              </a:lnSpc>
              <a:spcBef>
                <a:spcPts val="270"/>
              </a:spcBef>
            </a:pPr>
            <a:r>
              <a:rPr sz="2800" b="1" spc="-10" dirty="0">
                <a:latin typeface="Arial"/>
                <a:cs typeface="Arial"/>
              </a:rPr>
              <a:t>Orthographic</a:t>
            </a:r>
            <a:r>
              <a:rPr sz="2800" b="1" spc="-5" dirty="0">
                <a:latin typeface="Arial"/>
                <a:cs typeface="Arial"/>
              </a:rPr>
              <a:t> view</a:t>
            </a:r>
            <a:r>
              <a:rPr sz="2800" b="1" spc="5" dirty="0">
                <a:latin typeface="Arial"/>
                <a:cs typeface="Arial"/>
              </a:rPr>
              <a:t> </a:t>
            </a:r>
            <a:r>
              <a:rPr sz="2800" b="1" spc="-5" dirty="0">
                <a:latin typeface="Arial"/>
                <a:cs typeface="Arial"/>
              </a:rPr>
              <a:t>shows</a:t>
            </a:r>
            <a:r>
              <a:rPr sz="2800" b="1" dirty="0">
                <a:latin typeface="Arial"/>
                <a:cs typeface="Arial"/>
              </a:rPr>
              <a:t> </a:t>
            </a:r>
            <a:r>
              <a:rPr sz="2800" b="1" spc="-10" dirty="0">
                <a:latin typeface="Arial"/>
                <a:cs typeface="Arial"/>
              </a:rPr>
              <a:t>only</a:t>
            </a:r>
            <a:r>
              <a:rPr sz="2800" b="1" spc="-30" dirty="0">
                <a:latin typeface="Arial"/>
                <a:cs typeface="Arial"/>
              </a:rPr>
              <a:t> </a:t>
            </a:r>
            <a:r>
              <a:rPr sz="2800" b="1" dirty="0">
                <a:latin typeface="Arial"/>
                <a:cs typeface="Arial"/>
              </a:rPr>
              <a:t>two</a:t>
            </a:r>
            <a:r>
              <a:rPr sz="2800" b="1" spc="-10" dirty="0">
                <a:latin typeface="Arial"/>
                <a:cs typeface="Arial"/>
              </a:rPr>
              <a:t> dimensions</a:t>
            </a:r>
            <a:r>
              <a:rPr sz="2800" b="1" dirty="0">
                <a:latin typeface="Arial"/>
                <a:cs typeface="Arial"/>
              </a:rPr>
              <a:t> in </a:t>
            </a:r>
            <a:r>
              <a:rPr sz="2800" b="1" spc="5" dirty="0">
                <a:latin typeface="Arial"/>
                <a:cs typeface="Arial"/>
              </a:rPr>
              <a:t> </a:t>
            </a:r>
            <a:r>
              <a:rPr sz="2800" b="1" spc="-5" dirty="0">
                <a:latin typeface="Arial"/>
                <a:cs typeface="Arial"/>
              </a:rPr>
              <a:t>any particular </a:t>
            </a:r>
            <a:r>
              <a:rPr sz="2800" b="1" dirty="0">
                <a:latin typeface="Arial"/>
                <a:cs typeface="Arial"/>
              </a:rPr>
              <a:t>view. </a:t>
            </a:r>
            <a:r>
              <a:rPr sz="2800" b="1" spc="-10" dirty="0">
                <a:latin typeface="Arial"/>
                <a:cs typeface="Arial"/>
              </a:rPr>
              <a:t>This </a:t>
            </a:r>
            <a:r>
              <a:rPr sz="2800" b="1" spc="-5" dirty="0">
                <a:latin typeface="Arial"/>
                <a:cs typeface="Arial"/>
              </a:rPr>
              <a:t>makes </a:t>
            </a:r>
            <a:r>
              <a:rPr sz="2800" b="1" dirty="0">
                <a:latin typeface="Arial"/>
                <a:cs typeface="Arial"/>
              </a:rPr>
              <a:t>it </a:t>
            </a:r>
            <a:r>
              <a:rPr sz="2800" b="1" spc="-5" dirty="0">
                <a:latin typeface="Arial"/>
                <a:cs typeface="Arial"/>
              </a:rPr>
              <a:t>difficult </a:t>
            </a:r>
            <a:r>
              <a:rPr sz="2800" b="1" dirty="0">
                <a:latin typeface="Arial"/>
                <a:cs typeface="Arial"/>
              </a:rPr>
              <a:t>to </a:t>
            </a:r>
            <a:r>
              <a:rPr sz="2800" b="1" spc="5" dirty="0">
                <a:latin typeface="Arial"/>
                <a:cs typeface="Arial"/>
              </a:rPr>
              <a:t> </a:t>
            </a:r>
            <a:r>
              <a:rPr sz="2800" b="1" spc="-5" dirty="0">
                <a:latin typeface="Arial"/>
                <a:cs typeface="Arial"/>
              </a:rPr>
              <a:t>interpret them and only technically trained person </a:t>
            </a:r>
            <a:r>
              <a:rPr sz="2800" b="1" spc="-765" dirty="0">
                <a:latin typeface="Arial"/>
                <a:cs typeface="Arial"/>
              </a:rPr>
              <a:t> </a:t>
            </a:r>
            <a:r>
              <a:rPr sz="2800" b="1" spc="-5" dirty="0">
                <a:latin typeface="Arial"/>
                <a:cs typeface="Arial"/>
              </a:rPr>
              <a:t>can interpret the meaning of these </a:t>
            </a:r>
            <a:r>
              <a:rPr sz="2800" b="1" spc="-10" dirty="0">
                <a:latin typeface="Arial"/>
                <a:cs typeface="Arial"/>
              </a:rPr>
              <a:t>orthographic </a:t>
            </a:r>
            <a:r>
              <a:rPr sz="2800" b="1" spc="-5" dirty="0">
                <a:latin typeface="Arial"/>
                <a:cs typeface="Arial"/>
              </a:rPr>
              <a:t> views.</a:t>
            </a:r>
            <a:endParaRPr sz="2800">
              <a:latin typeface="Arial"/>
              <a:cs typeface="Arial"/>
            </a:endParaRPr>
          </a:p>
          <a:p>
            <a:pPr marL="12700">
              <a:lnSpc>
                <a:spcPct val="100000"/>
              </a:lnSpc>
              <a:spcBef>
                <a:spcPts val="550"/>
              </a:spcBef>
            </a:pPr>
            <a:r>
              <a:rPr sz="2800" b="1" dirty="0">
                <a:latin typeface="Arial"/>
                <a:cs typeface="Arial"/>
              </a:rPr>
              <a:t>A</a:t>
            </a:r>
            <a:r>
              <a:rPr sz="2800" b="1" spc="-20" dirty="0">
                <a:latin typeface="Arial"/>
                <a:cs typeface="Arial"/>
              </a:rPr>
              <a:t> </a:t>
            </a:r>
            <a:r>
              <a:rPr sz="2800" b="1" spc="-5" dirty="0">
                <a:latin typeface="Arial"/>
                <a:cs typeface="Arial"/>
              </a:rPr>
              <a:t>non-technical </a:t>
            </a:r>
            <a:r>
              <a:rPr sz="2800" b="1" spc="-10" dirty="0">
                <a:latin typeface="Arial"/>
                <a:cs typeface="Arial"/>
              </a:rPr>
              <a:t>person </a:t>
            </a:r>
            <a:r>
              <a:rPr sz="2800" b="1" spc="-5" dirty="0">
                <a:latin typeface="Arial"/>
                <a:cs typeface="Arial"/>
              </a:rPr>
              <a:t>Can</a:t>
            </a:r>
            <a:r>
              <a:rPr sz="2800" b="1" spc="-15" dirty="0">
                <a:latin typeface="Arial"/>
                <a:cs typeface="Arial"/>
              </a:rPr>
              <a:t> </a:t>
            </a:r>
            <a:r>
              <a:rPr sz="2800" b="1" spc="-10" dirty="0">
                <a:latin typeface="Arial"/>
                <a:cs typeface="Arial"/>
              </a:rPr>
              <a:t>not </a:t>
            </a:r>
            <a:r>
              <a:rPr sz="2800" b="1" spc="-5" dirty="0">
                <a:latin typeface="Arial"/>
                <a:cs typeface="Arial"/>
              </a:rPr>
              <a:t>imagine the</a:t>
            </a:r>
            <a:r>
              <a:rPr sz="2800" b="1" spc="-10" dirty="0">
                <a:latin typeface="Arial"/>
                <a:cs typeface="Arial"/>
              </a:rPr>
              <a:t> shape</a:t>
            </a:r>
            <a:endParaRPr sz="2800">
              <a:latin typeface="Arial"/>
              <a:cs typeface="Arial"/>
            </a:endParaRPr>
          </a:p>
          <a:p>
            <a:pPr marL="12700" marR="5080">
              <a:lnSpc>
                <a:spcPct val="124900"/>
              </a:lnSpc>
            </a:pPr>
            <a:r>
              <a:rPr sz="2800" b="1" spc="-10" dirty="0">
                <a:latin typeface="Arial"/>
                <a:cs typeface="Arial"/>
              </a:rPr>
              <a:t>of</a:t>
            </a:r>
            <a:r>
              <a:rPr sz="2800" b="1" dirty="0">
                <a:latin typeface="Arial"/>
                <a:cs typeface="Arial"/>
              </a:rPr>
              <a:t> </a:t>
            </a:r>
            <a:r>
              <a:rPr sz="2800" b="1" spc="-5" dirty="0">
                <a:latin typeface="Arial"/>
                <a:cs typeface="Arial"/>
              </a:rPr>
              <a:t>the object</a:t>
            </a:r>
            <a:r>
              <a:rPr sz="2800" b="1" spc="-10" dirty="0">
                <a:latin typeface="Arial"/>
                <a:cs typeface="Arial"/>
              </a:rPr>
              <a:t> </a:t>
            </a:r>
            <a:r>
              <a:rPr sz="2800" b="1" spc="-5" dirty="0">
                <a:latin typeface="Arial"/>
                <a:cs typeface="Arial"/>
              </a:rPr>
              <a:t>from </a:t>
            </a:r>
            <a:r>
              <a:rPr sz="2800" b="1" spc="-10" dirty="0">
                <a:latin typeface="Arial"/>
                <a:cs typeface="Arial"/>
              </a:rPr>
              <a:t>orthographic</a:t>
            </a:r>
            <a:r>
              <a:rPr sz="2800" b="1" spc="-5" dirty="0">
                <a:latin typeface="Arial"/>
                <a:cs typeface="Arial"/>
              </a:rPr>
              <a:t> projections. </a:t>
            </a:r>
            <a:r>
              <a:rPr sz="2800" b="1" dirty="0">
                <a:latin typeface="Arial"/>
                <a:cs typeface="Arial"/>
              </a:rPr>
              <a:t> </a:t>
            </a:r>
            <a:r>
              <a:rPr sz="2800" b="1" spc="-5" dirty="0">
                <a:latin typeface="Arial"/>
                <a:cs typeface="Arial"/>
              </a:rPr>
              <a:t>Whereas, pictorial projections can be easily </a:t>
            </a:r>
            <a:r>
              <a:rPr sz="2800" b="1" dirty="0">
                <a:latin typeface="Arial"/>
                <a:cs typeface="Arial"/>
              </a:rPr>
              <a:t> </a:t>
            </a:r>
            <a:r>
              <a:rPr sz="2800" b="1" spc="-10" dirty="0">
                <a:latin typeface="Arial"/>
                <a:cs typeface="Arial"/>
              </a:rPr>
              <a:t>understood </a:t>
            </a:r>
            <a:r>
              <a:rPr sz="2800" b="1" spc="-5" dirty="0">
                <a:latin typeface="Arial"/>
                <a:cs typeface="Arial"/>
              </a:rPr>
              <a:t>even by </a:t>
            </a:r>
            <a:r>
              <a:rPr sz="2800" b="1" spc="-10" dirty="0">
                <a:latin typeface="Arial"/>
                <a:cs typeface="Arial"/>
              </a:rPr>
              <a:t>persons </a:t>
            </a:r>
            <a:r>
              <a:rPr sz="2800" b="1" spc="-5" dirty="0">
                <a:latin typeface="Arial"/>
                <a:cs typeface="Arial"/>
              </a:rPr>
              <a:t>Without any technical </a:t>
            </a:r>
            <a:r>
              <a:rPr sz="2800" b="1" spc="-765" dirty="0">
                <a:latin typeface="Arial"/>
                <a:cs typeface="Arial"/>
              </a:rPr>
              <a:t> </a:t>
            </a:r>
            <a:r>
              <a:rPr sz="2800" b="1" spc="-5" dirty="0">
                <a:latin typeface="Arial"/>
                <a:cs typeface="Arial"/>
              </a:rPr>
              <a:t>training </a:t>
            </a:r>
            <a:r>
              <a:rPr sz="2800" b="1" spc="-10" dirty="0">
                <a:latin typeface="Arial"/>
                <a:cs typeface="Arial"/>
              </a:rPr>
              <a:t>because </a:t>
            </a:r>
            <a:r>
              <a:rPr sz="2800" b="1" spc="-5" dirty="0">
                <a:latin typeface="Arial"/>
                <a:cs typeface="Arial"/>
              </a:rPr>
              <a:t>such </a:t>
            </a:r>
            <a:r>
              <a:rPr sz="2800" b="1" dirty="0">
                <a:latin typeface="Arial"/>
                <a:cs typeface="Arial"/>
              </a:rPr>
              <a:t>views </a:t>
            </a:r>
            <a:r>
              <a:rPr sz="2800" b="1" spc="-5" dirty="0">
                <a:latin typeface="Arial"/>
                <a:cs typeface="Arial"/>
              </a:rPr>
              <a:t>show all the three </a:t>
            </a:r>
            <a:r>
              <a:rPr sz="2800" b="1" dirty="0">
                <a:latin typeface="Arial"/>
                <a:cs typeface="Arial"/>
              </a:rPr>
              <a:t> </a:t>
            </a:r>
            <a:r>
              <a:rPr sz="2800" b="1" spc="-10" dirty="0">
                <a:latin typeface="Arial"/>
                <a:cs typeface="Arial"/>
              </a:rPr>
              <a:t>Dimensions </a:t>
            </a:r>
            <a:r>
              <a:rPr sz="2800" b="1" spc="-5" dirty="0">
                <a:latin typeface="Arial"/>
                <a:cs typeface="Arial"/>
              </a:rPr>
              <a:t>Of</a:t>
            </a:r>
            <a:r>
              <a:rPr sz="2800" b="1" spc="5" dirty="0">
                <a:latin typeface="Arial"/>
                <a:cs typeface="Arial"/>
              </a:rPr>
              <a:t> </a:t>
            </a:r>
            <a:r>
              <a:rPr sz="2800" b="1" spc="-5" dirty="0">
                <a:latin typeface="Arial"/>
                <a:cs typeface="Arial"/>
              </a:rPr>
              <a:t>an</a:t>
            </a:r>
            <a:r>
              <a:rPr sz="2800" b="1" spc="-15" dirty="0">
                <a:latin typeface="Arial"/>
                <a:cs typeface="Arial"/>
              </a:rPr>
              <a:t> </a:t>
            </a:r>
            <a:r>
              <a:rPr sz="2800" b="1" spc="-5" dirty="0">
                <a:latin typeface="Arial"/>
                <a:cs typeface="Arial"/>
              </a:rPr>
              <a:t>object</a:t>
            </a:r>
            <a:r>
              <a:rPr sz="2800" b="1" spc="5" dirty="0">
                <a:latin typeface="Arial"/>
                <a:cs typeface="Arial"/>
              </a:rPr>
              <a:t> </a:t>
            </a:r>
            <a:r>
              <a:rPr sz="2800" b="1" dirty="0">
                <a:latin typeface="Arial"/>
                <a:cs typeface="Arial"/>
              </a:rPr>
              <a:t>in</a:t>
            </a:r>
            <a:r>
              <a:rPr sz="2800" b="1" spc="-20" dirty="0">
                <a:latin typeface="Arial"/>
                <a:cs typeface="Arial"/>
              </a:rPr>
              <a:t> </a:t>
            </a:r>
            <a:r>
              <a:rPr sz="2800" b="1" spc="-5" dirty="0">
                <a:latin typeface="Arial"/>
                <a:cs typeface="Arial"/>
              </a:rPr>
              <a:t>the same</a:t>
            </a:r>
            <a:r>
              <a:rPr sz="2800" b="1" spc="5" dirty="0">
                <a:latin typeface="Arial"/>
                <a:cs typeface="Arial"/>
              </a:rPr>
              <a:t> </a:t>
            </a:r>
            <a:r>
              <a:rPr sz="2800" b="1" dirty="0">
                <a:latin typeface="Arial"/>
                <a:cs typeface="Arial"/>
              </a:rPr>
              <a:t>view.</a:t>
            </a:r>
            <a:endParaRPr sz="2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 y="424180"/>
            <a:ext cx="8389620" cy="3221990"/>
          </a:xfrm>
          <a:prstGeom prst="rect">
            <a:avLst/>
          </a:prstGeom>
        </p:spPr>
        <p:txBody>
          <a:bodyPr vert="horz" wrap="square" lIns="0" tIns="11430" rIns="0" bIns="0" rtlCol="0">
            <a:spAutoFit/>
          </a:bodyPr>
          <a:lstStyle/>
          <a:p>
            <a:pPr marL="12700" marR="5080">
              <a:lnSpc>
                <a:spcPct val="149900"/>
              </a:lnSpc>
              <a:spcBef>
                <a:spcPts val="90"/>
              </a:spcBef>
            </a:pPr>
            <a:r>
              <a:rPr sz="2800" b="1" spc="-10" dirty="0">
                <a:latin typeface="Arial"/>
                <a:cs typeface="Arial"/>
              </a:rPr>
              <a:t>But</a:t>
            </a:r>
            <a:r>
              <a:rPr sz="2800" b="1" dirty="0">
                <a:latin typeface="Arial"/>
                <a:cs typeface="Arial"/>
              </a:rPr>
              <a:t> </a:t>
            </a:r>
            <a:r>
              <a:rPr sz="2800" b="1" spc="-5" dirty="0">
                <a:latin typeface="Arial"/>
                <a:cs typeface="Arial"/>
              </a:rPr>
              <a:t>pictorial view</a:t>
            </a:r>
            <a:r>
              <a:rPr sz="2800" b="1" spc="5" dirty="0">
                <a:latin typeface="Arial"/>
                <a:cs typeface="Arial"/>
              </a:rPr>
              <a:t> </a:t>
            </a:r>
            <a:r>
              <a:rPr sz="2800" b="1" spc="-5" dirty="0">
                <a:latin typeface="Arial"/>
                <a:cs typeface="Arial"/>
              </a:rPr>
              <a:t>does</a:t>
            </a:r>
            <a:r>
              <a:rPr sz="2800" b="1" spc="-15" dirty="0">
                <a:latin typeface="Arial"/>
                <a:cs typeface="Arial"/>
              </a:rPr>
              <a:t> </a:t>
            </a:r>
            <a:r>
              <a:rPr sz="2800" b="1" spc="-10" dirty="0">
                <a:latin typeface="Arial"/>
                <a:cs typeface="Arial"/>
              </a:rPr>
              <a:t>not</a:t>
            </a:r>
            <a:r>
              <a:rPr sz="2800" b="1" dirty="0">
                <a:latin typeface="Arial"/>
                <a:cs typeface="Arial"/>
              </a:rPr>
              <a:t> </a:t>
            </a:r>
            <a:r>
              <a:rPr sz="2800" b="1" spc="-5" dirty="0">
                <a:latin typeface="Arial"/>
                <a:cs typeface="Arial"/>
              </a:rPr>
              <a:t>show the</a:t>
            </a:r>
            <a:r>
              <a:rPr sz="2800" b="1" spc="-10" dirty="0">
                <a:latin typeface="Arial"/>
                <a:cs typeface="Arial"/>
              </a:rPr>
              <a:t> </a:t>
            </a:r>
            <a:r>
              <a:rPr sz="2800" b="1" spc="-5" dirty="0">
                <a:latin typeface="Arial"/>
                <a:cs typeface="Arial"/>
              </a:rPr>
              <a:t>true</a:t>
            </a:r>
            <a:r>
              <a:rPr sz="2800" b="1" spc="-10" dirty="0">
                <a:latin typeface="Arial"/>
                <a:cs typeface="Arial"/>
              </a:rPr>
              <a:t> </a:t>
            </a:r>
            <a:r>
              <a:rPr sz="2800" b="1" spc="-5" dirty="0">
                <a:latin typeface="Arial"/>
                <a:cs typeface="Arial"/>
              </a:rPr>
              <a:t>shape </a:t>
            </a:r>
            <a:r>
              <a:rPr sz="2800" b="1" dirty="0">
                <a:latin typeface="Arial"/>
                <a:cs typeface="Arial"/>
              </a:rPr>
              <a:t> </a:t>
            </a:r>
            <a:r>
              <a:rPr sz="2800" b="1" spc="-5" dirty="0">
                <a:latin typeface="Arial"/>
                <a:cs typeface="Arial"/>
              </a:rPr>
              <a:t>and size of any principal surface </a:t>
            </a:r>
            <a:r>
              <a:rPr sz="2800" b="1" spc="-10" dirty="0">
                <a:latin typeface="Arial"/>
                <a:cs typeface="Arial"/>
              </a:rPr>
              <a:t>of An </a:t>
            </a:r>
            <a:r>
              <a:rPr sz="2800" b="1" spc="-5" dirty="0">
                <a:latin typeface="Arial"/>
                <a:cs typeface="Arial"/>
              </a:rPr>
              <a:t>object and </a:t>
            </a:r>
            <a:r>
              <a:rPr sz="2800" b="1" spc="-765" dirty="0">
                <a:latin typeface="Arial"/>
                <a:cs typeface="Arial"/>
              </a:rPr>
              <a:t> </a:t>
            </a:r>
            <a:r>
              <a:rPr sz="2800" b="1" dirty="0">
                <a:latin typeface="Arial"/>
                <a:cs typeface="Arial"/>
              </a:rPr>
              <a:t>it </a:t>
            </a:r>
            <a:r>
              <a:rPr sz="2800" b="1" spc="-10" dirty="0">
                <a:latin typeface="Arial"/>
                <a:cs typeface="Arial"/>
              </a:rPr>
              <a:t>does</a:t>
            </a:r>
            <a:r>
              <a:rPr sz="2800" b="1" dirty="0">
                <a:latin typeface="Arial"/>
                <a:cs typeface="Arial"/>
              </a:rPr>
              <a:t> </a:t>
            </a:r>
            <a:r>
              <a:rPr sz="2800" b="1" spc="-10" dirty="0">
                <a:latin typeface="Arial"/>
                <a:cs typeface="Arial"/>
              </a:rPr>
              <a:t>not</a:t>
            </a:r>
            <a:r>
              <a:rPr sz="2800" b="1" spc="5" dirty="0">
                <a:latin typeface="Arial"/>
                <a:cs typeface="Arial"/>
              </a:rPr>
              <a:t> </a:t>
            </a:r>
            <a:r>
              <a:rPr sz="2800" b="1" spc="-5" dirty="0">
                <a:latin typeface="Arial"/>
                <a:cs typeface="Arial"/>
              </a:rPr>
              <a:t>show the </a:t>
            </a:r>
            <a:r>
              <a:rPr sz="2800" b="1" spc="-10" dirty="0">
                <a:latin typeface="Arial"/>
                <a:cs typeface="Arial"/>
              </a:rPr>
              <a:t>hidden</a:t>
            </a:r>
            <a:r>
              <a:rPr sz="2800" b="1" spc="-5" dirty="0">
                <a:latin typeface="Arial"/>
                <a:cs typeface="Arial"/>
              </a:rPr>
              <a:t> </a:t>
            </a:r>
            <a:r>
              <a:rPr sz="2800" b="1" spc="-10" dirty="0">
                <a:latin typeface="Arial"/>
                <a:cs typeface="Arial"/>
              </a:rPr>
              <a:t>portions.</a:t>
            </a:r>
            <a:endParaRPr sz="2800">
              <a:latin typeface="Arial"/>
              <a:cs typeface="Arial"/>
            </a:endParaRPr>
          </a:p>
          <a:p>
            <a:pPr marL="12700" marR="24765">
              <a:lnSpc>
                <a:spcPct val="149700"/>
              </a:lnSpc>
              <a:spcBef>
                <a:spcPts val="10"/>
              </a:spcBef>
            </a:pPr>
            <a:r>
              <a:rPr sz="2800" b="1" spc="-5" dirty="0">
                <a:latin typeface="Arial"/>
                <a:cs typeface="Arial"/>
              </a:rPr>
              <a:t>Pictorial projections are easy </a:t>
            </a:r>
            <a:r>
              <a:rPr sz="2800" b="1" dirty="0">
                <a:latin typeface="Arial"/>
                <a:cs typeface="Arial"/>
              </a:rPr>
              <a:t>to </a:t>
            </a:r>
            <a:r>
              <a:rPr sz="2800" b="1" spc="-5" dirty="0">
                <a:latin typeface="Arial"/>
                <a:cs typeface="Arial"/>
              </a:rPr>
              <a:t>imagine so these </a:t>
            </a:r>
            <a:r>
              <a:rPr sz="2800" b="1" spc="-765" dirty="0">
                <a:latin typeface="Arial"/>
                <a:cs typeface="Arial"/>
              </a:rPr>
              <a:t> </a:t>
            </a:r>
            <a:r>
              <a:rPr sz="2800" b="1" spc="-5" dirty="0">
                <a:latin typeface="Arial"/>
                <a:cs typeface="Arial"/>
              </a:rPr>
              <a:t>are</a:t>
            </a:r>
            <a:r>
              <a:rPr sz="2800" b="1" spc="-10" dirty="0">
                <a:latin typeface="Arial"/>
                <a:cs typeface="Arial"/>
              </a:rPr>
              <a:t> </a:t>
            </a:r>
            <a:r>
              <a:rPr sz="2800" b="1" spc="-5" dirty="0">
                <a:latin typeface="Arial"/>
                <a:cs typeface="Arial"/>
              </a:rPr>
              <a:t>used</a:t>
            </a:r>
            <a:r>
              <a:rPr sz="2800" b="1" spc="-15" dirty="0">
                <a:latin typeface="Arial"/>
                <a:cs typeface="Arial"/>
              </a:rPr>
              <a:t> </a:t>
            </a:r>
            <a:r>
              <a:rPr sz="2800" b="1" dirty="0">
                <a:latin typeface="Arial"/>
                <a:cs typeface="Arial"/>
              </a:rPr>
              <a:t>in</a:t>
            </a:r>
            <a:r>
              <a:rPr sz="2800" b="1" spc="-5" dirty="0">
                <a:latin typeface="Arial"/>
                <a:cs typeface="Arial"/>
              </a:rPr>
              <a:t> sales</a:t>
            </a:r>
            <a:r>
              <a:rPr sz="2800" b="1" spc="-10" dirty="0">
                <a:latin typeface="Arial"/>
                <a:cs typeface="Arial"/>
              </a:rPr>
              <a:t> </a:t>
            </a:r>
            <a:r>
              <a:rPr sz="2800" b="1" spc="-5" dirty="0">
                <a:latin typeface="Arial"/>
                <a:cs typeface="Arial"/>
              </a:rPr>
              <a:t>literature.</a:t>
            </a:r>
            <a:endParaRPr sz="28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4340" y="509270"/>
            <a:ext cx="8142605" cy="5495290"/>
          </a:xfrm>
          <a:prstGeom prst="rect">
            <a:avLst/>
          </a:prstGeom>
        </p:spPr>
        <p:txBody>
          <a:bodyPr vert="horz" wrap="square" lIns="0" tIns="12700" rIns="0" bIns="0" rtlCol="0">
            <a:spAutoFit/>
          </a:bodyPr>
          <a:lstStyle/>
          <a:p>
            <a:pPr marL="401320" indent="-363220" algn="just">
              <a:lnSpc>
                <a:spcPct val="100000"/>
              </a:lnSpc>
              <a:spcBef>
                <a:spcPts val="100"/>
              </a:spcBef>
              <a:buClr>
                <a:srgbClr val="0ACFD8"/>
              </a:buClr>
              <a:buSzPct val="87500"/>
              <a:buFont typeface="MS UI Gothic"/>
              <a:buChar char="❑"/>
              <a:tabLst>
                <a:tab pos="401320" algn="l"/>
              </a:tabLst>
            </a:pPr>
            <a:r>
              <a:rPr sz="2800" b="1" spc="-5" dirty="0">
                <a:latin typeface="Constantia"/>
                <a:cs typeface="Constantia"/>
              </a:rPr>
              <a:t>Principle</a:t>
            </a:r>
            <a:r>
              <a:rPr sz="2800" b="1" spc="-25" dirty="0">
                <a:latin typeface="Constantia"/>
                <a:cs typeface="Constantia"/>
              </a:rPr>
              <a:t> </a:t>
            </a:r>
            <a:r>
              <a:rPr sz="2800" b="1" spc="-5" dirty="0">
                <a:latin typeface="Constantia"/>
                <a:cs typeface="Constantia"/>
              </a:rPr>
              <a:t>of</a:t>
            </a:r>
            <a:r>
              <a:rPr sz="2800" b="1" spc="-30" dirty="0">
                <a:latin typeface="Constantia"/>
                <a:cs typeface="Constantia"/>
              </a:rPr>
              <a:t> </a:t>
            </a:r>
            <a:r>
              <a:rPr sz="2800" b="1" spc="-10" dirty="0">
                <a:latin typeface="Constantia"/>
                <a:cs typeface="Constantia"/>
              </a:rPr>
              <a:t>Projection</a:t>
            </a:r>
            <a:r>
              <a:rPr sz="2800" b="1" spc="-20" dirty="0">
                <a:latin typeface="Constantia"/>
                <a:cs typeface="Constantia"/>
              </a:rPr>
              <a:t> </a:t>
            </a:r>
            <a:r>
              <a:rPr sz="2800" b="1" dirty="0">
                <a:latin typeface="Constantia"/>
                <a:cs typeface="Constantia"/>
              </a:rPr>
              <a:t>:</a:t>
            </a:r>
            <a:endParaRPr sz="2800">
              <a:latin typeface="Constantia"/>
              <a:cs typeface="Constantia"/>
            </a:endParaRPr>
          </a:p>
          <a:p>
            <a:pPr marL="311150" marR="30480" indent="68580" algn="just">
              <a:lnSpc>
                <a:spcPct val="139900"/>
              </a:lnSpc>
              <a:spcBef>
                <a:spcPts val="700"/>
              </a:spcBef>
            </a:pPr>
            <a:r>
              <a:rPr sz="2800" b="1" spc="-5" dirty="0">
                <a:latin typeface="Constantia"/>
                <a:cs typeface="Constantia"/>
              </a:rPr>
              <a:t>If </a:t>
            </a:r>
            <a:r>
              <a:rPr sz="2800" b="1" spc="-10" dirty="0">
                <a:latin typeface="Constantia"/>
                <a:cs typeface="Constantia"/>
              </a:rPr>
              <a:t>straight </a:t>
            </a:r>
            <a:r>
              <a:rPr sz="2800" b="1" spc="-5" dirty="0">
                <a:latin typeface="Constantia"/>
                <a:cs typeface="Constantia"/>
              </a:rPr>
              <a:t>lines are </a:t>
            </a:r>
            <a:r>
              <a:rPr sz="2800" b="1" spc="-10" dirty="0">
                <a:latin typeface="Constantia"/>
                <a:cs typeface="Constantia"/>
              </a:rPr>
              <a:t>drawn from various points </a:t>
            </a:r>
            <a:r>
              <a:rPr sz="2800" b="1" spc="-655" dirty="0">
                <a:latin typeface="Constantia"/>
                <a:cs typeface="Constantia"/>
              </a:rPr>
              <a:t> </a:t>
            </a:r>
            <a:r>
              <a:rPr sz="2800" b="1" spc="-10" dirty="0">
                <a:latin typeface="Constantia"/>
                <a:cs typeface="Constantia"/>
              </a:rPr>
              <a:t>of </a:t>
            </a:r>
            <a:r>
              <a:rPr sz="2800" b="1" spc="-5" dirty="0">
                <a:latin typeface="Constantia"/>
                <a:cs typeface="Constantia"/>
              </a:rPr>
              <a:t>an object to meet </a:t>
            </a:r>
            <a:r>
              <a:rPr sz="2800" b="1" dirty="0">
                <a:latin typeface="Constantia"/>
                <a:cs typeface="Constantia"/>
              </a:rPr>
              <a:t>a </a:t>
            </a:r>
            <a:r>
              <a:rPr sz="2800" b="1" spc="-10" dirty="0">
                <a:latin typeface="Constantia"/>
                <a:cs typeface="Constantia"/>
              </a:rPr>
              <a:t>plane </a:t>
            </a:r>
            <a:r>
              <a:rPr sz="2800" b="1" spc="-5" dirty="0">
                <a:latin typeface="Constantia"/>
                <a:cs typeface="Constantia"/>
              </a:rPr>
              <a:t>then it is </a:t>
            </a:r>
            <a:r>
              <a:rPr sz="2800" b="1" spc="-10" dirty="0">
                <a:latin typeface="Constantia"/>
                <a:cs typeface="Constantia"/>
              </a:rPr>
              <a:t>said </a:t>
            </a:r>
            <a:r>
              <a:rPr sz="2800" b="1" spc="-5" dirty="0">
                <a:latin typeface="Constantia"/>
                <a:cs typeface="Constantia"/>
              </a:rPr>
              <a:t>that </a:t>
            </a:r>
            <a:r>
              <a:rPr sz="2800" b="1" spc="-655" dirty="0">
                <a:latin typeface="Constantia"/>
                <a:cs typeface="Constantia"/>
              </a:rPr>
              <a:t> </a:t>
            </a:r>
            <a:r>
              <a:rPr sz="2800" b="1" spc="-10" dirty="0">
                <a:latin typeface="Constantia"/>
                <a:cs typeface="Constantia"/>
              </a:rPr>
              <a:t>object </a:t>
            </a:r>
            <a:r>
              <a:rPr sz="2800" b="1" spc="-5" dirty="0">
                <a:latin typeface="Constantia"/>
                <a:cs typeface="Constantia"/>
              </a:rPr>
              <a:t>is</a:t>
            </a:r>
            <a:r>
              <a:rPr sz="2800" b="1" spc="-10" dirty="0">
                <a:latin typeface="Constantia"/>
                <a:cs typeface="Constantia"/>
              </a:rPr>
              <a:t> </a:t>
            </a:r>
            <a:r>
              <a:rPr sz="2800" b="1" spc="-5" dirty="0">
                <a:latin typeface="Constantia"/>
                <a:cs typeface="Constantia"/>
              </a:rPr>
              <a:t>Projected</a:t>
            </a:r>
            <a:r>
              <a:rPr sz="2800" b="1" spc="-15" dirty="0">
                <a:latin typeface="Constantia"/>
                <a:cs typeface="Constantia"/>
              </a:rPr>
              <a:t> </a:t>
            </a:r>
            <a:r>
              <a:rPr sz="2800" b="1" spc="-10" dirty="0">
                <a:latin typeface="Constantia"/>
                <a:cs typeface="Constantia"/>
              </a:rPr>
              <a:t>on</a:t>
            </a:r>
            <a:r>
              <a:rPr sz="2800" b="1" dirty="0">
                <a:latin typeface="Constantia"/>
                <a:cs typeface="Constantia"/>
              </a:rPr>
              <a:t> </a:t>
            </a:r>
            <a:r>
              <a:rPr sz="2800" b="1" spc="-10" dirty="0">
                <a:latin typeface="Constantia"/>
                <a:cs typeface="Constantia"/>
              </a:rPr>
              <a:t>that</a:t>
            </a:r>
            <a:r>
              <a:rPr sz="2800" b="1" dirty="0">
                <a:latin typeface="Constantia"/>
                <a:cs typeface="Constantia"/>
              </a:rPr>
              <a:t> </a:t>
            </a:r>
            <a:r>
              <a:rPr sz="2800" b="1" spc="-5" dirty="0">
                <a:latin typeface="Constantia"/>
                <a:cs typeface="Constantia"/>
              </a:rPr>
              <a:t>plane.</a:t>
            </a:r>
            <a:endParaRPr sz="2800">
              <a:latin typeface="Constantia"/>
              <a:cs typeface="Constantia"/>
            </a:endParaRPr>
          </a:p>
          <a:p>
            <a:pPr marL="311150" marR="666115" indent="-273050">
              <a:lnSpc>
                <a:spcPct val="139900"/>
              </a:lnSpc>
              <a:spcBef>
                <a:spcPts val="695"/>
              </a:spcBef>
              <a:buClr>
                <a:srgbClr val="0ACFD8"/>
              </a:buClr>
              <a:buSzPct val="91071"/>
              <a:buFont typeface="MS UI Gothic"/>
              <a:buChar char="❑"/>
              <a:tabLst>
                <a:tab pos="342900" algn="l"/>
                <a:tab pos="2905125" algn="l"/>
              </a:tabLst>
            </a:pPr>
            <a:r>
              <a:rPr sz="2800" b="1" spc="-10" dirty="0">
                <a:latin typeface="Constantia"/>
                <a:cs typeface="Constantia"/>
              </a:rPr>
              <a:t>These</a:t>
            </a:r>
            <a:r>
              <a:rPr sz="2800" b="1" spc="10" dirty="0">
                <a:latin typeface="Constantia"/>
                <a:cs typeface="Constantia"/>
              </a:rPr>
              <a:t> </a:t>
            </a:r>
            <a:r>
              <a:rPr sz="2800" b="1" spc="-10" dirty="0">
                <a:latin typeface="Constantia"/>
                <a:cs typeface="Constantia"/>
              </a:rPr>
              <a:t>straight	</a:t>
            </a:r>
            <a:r>
              <a:rPr sz="2800" b="1" spc="-5" dirty="0">
                <a:latin typeface="Constantia"/>
                <a:cs typeface="Constantia"/>
              </a:rPr>
              <a:t>lines</a:t>
            </a:r>
            <a:r>
              <a:rPr sz="2800" b="1" spc="-20" dirty="0">
                <a:latin typeface="Constantia"/>
                <a:cs typeface="Constantia"/>
              </a:rPr>
              <a:t> </a:t>
            </a:r>
            <a:r>
              <a:rPr sz="2800" b="1" spc="-5" dirty="0">
                <a:latin typeface="Constantia"/>
                <a:cs typeface="Constantia"/>
              </a:rPr>
              <a:t>from</a:t>
            </a:r>
            <a:r>
              <a:rPr sz="2800" b="1" spc="-30" dirty="0">
                <a:latin typeface="Constantia"/>
                <a:cs typeface="Constantia"/>
              </a:rPr>
              <a:t> </a:t>
            </a:r>
            <a:r>
              <a:rPr sz="2800" b="1" spc="-5" dirty="0">
                <a:latin typeface="Constantia"/>
                <a:cs typeface="Constantia"/>
              </a:rPr>
              <a:t>the</a:t>
            </a:r>
            <a:r>
              <a:rPr sz="2800" b="1" spc="-25" dirty="0">
                <a:latin typeface="Constantia"/>
                <a:cs typeface="Constantia"/>
              </a:rPr>
              <a:t> </a:t>
            </a:r>
            <a:r>
              <a:rPr sz="2800" b="1" spc="-5" dirty="0">
                <a:latin typeface="Constantia"/>
                <a:cs typeface="Constantia"/>
              </a:rPr>
              <a:t>object</a:t>
            </a:r>
            <a:r>
              <a:rPr sz="2800" b="1" spc="-15" dirty="0">
                <a:latin typeface="Constantia"/>
                <a:cs typeface="Constantia"/>
              </a:rPr>
              <a:t> </a:t>
            </a:r>
            <a:r>
              <a:rPr sz="2800" b="1" spc="-5" dirty="0">
                <a:latin typeface="Constantia"/>
                <a:cs typeface="Constantia"/>
              </a:rPr>
              <a:t>to</a:t>
            </a:r>
            <a:r>
              <a:rPr sz="2800" b="1" spc="-15" dirty="0">
                <a:latin typeface="Constantia"/>
                <a:cs typeface="Constantia"/>
              </a:rPr>
              <a:t> </a:t>
            </a:r>
            <a:r>
              <a:rPr sz="2800" b="1" spc="-10" dirty="0">
                <a:latin typeface="Constantia"/>
                <a:cs typeface="Constantia"/>
              </a:rPr>
              <a:t>the </a:t>
            </a:r>
            <a:r>
              <a:rPr sz="2800" b="1" spc="-655" dirty="0">
                <a:latin typeface="Constantia"/>
                <a:cs typeface="Constantia"/>
              </a:rPr>
              <a:t> </a:t>
            </a:r>
            <a:r>
              <a:rPr sz="2800" b="1" spc="-10" dirty="0">
                <a:latin typeface="Constantia"/>
                <a:cs typeface="Constantia"/>
              </a:rPr>
              <a:t>plane</a:t>
            </a:r>
            <a:r>
              <a:rPr sz="2800" b="1" spc="-15" dirty="0">
                <a:latin typeface="Constantia"/>
                <a:cs typeface="Constantia"/>
              </a:rPr>
              <a:t> </a:t>
            </a:r>
            <a:r>
              <a:rPr sz="2800" b="1" spc="-5" dirty="0">
                <a:latin typeface="Constantia"/>
                <a:cs typeface="Constantia"/>
              </a:rPr>
              <a:t>are</a:t>
            </a:r>
            <a:r>
              <a:rPr sz="2800" b="1" spc="-10" dirty="0">
                <a:latin typeface="Constantia"/>
                <a:cs typeface="Constantia"/>
              </a:rPr>
              <a:t> </a:t>
            </a:r>
            <a:r>
              <a:rPr sz="2800" b="1" spc="-5" dirty="0">
                <a:latin typeface="Constantia"/>
                <a:cs typeface="Constantia"/>
              </a:rPr>
              <a:t>called</a:t>
            </a:r>
            <a:r>
              <a:rPr sz="2800" b="1" dirty="0">
                <a:latin typeface="Constantia"/>
                <a:cs typeface="Constantia"/>
              </a:rPr>
              <a:t> </a:t>
            </a:r>
            <a:r>
              <a:rPr sz="2800" b="1" spc="-10" dirty="0">
                <a:latin typeface="Constantia"/>
                <a:cs typeface="Constantia"/>
              </a:rPr>
              <a:t>projectors.</a:t>
            </a:r>
            <a:endParaRPr sz="2800">
              <a:latin typeface="Constantia"/>
              <a:cs typeface="Constantia"/>
            </a:endParaRPr>
          </a:p>
          <a:p>
            <a:pPr marL="311150" marR="304165" indent="-273050">
              <a:lnSpc>
                <a:spcPct val="140000"/>
              </a:lnSpc>
              <a:spcBef>
                <a:spcPts val="700"/>
              </a:spcBef>
              <a:buClr>
                <a:srgbClr val="0ACFD8"/>
              </a:buClr>
              <a:buSzPct val="91071"/>
              <a:buFont typeface="MS UI Gothic"/>
              <a:buChar char="❑"/>
              <a:tabLst>
                <a:tab pos="342900" algn="l"/>
              </a:tabLst>
            </a:pPr>
            <a:r>
              <a:rPr sz="2800" b="1" spc="-10" dirty="0">
                <a:latin typeface="Constantia"/>
                <a:cs typeface="Constantia"/>
              </a:rPr>
              <a:t>The figure formed </a:t>
            </a:r>
            <a:r>
              <a:rPr sz="2800" b="1" dirty="0">
                <a:latin typeface="Constantia"/>
                <a:cs typeface="Constantia"/>
              </a:rPr>
              <a:t>by </a:t>
            </a:r>
            <a:r>
              <a:rPr sz="2800" b="1" spc="-10" dirty="0">
                <a:latin typeface="Constantia"/>
                <a:cs typeface="Constantia"/>
              </a:rPr>
              <a:t>joining </a:t>
            </a:r>
            <a:r>
              <a:rPr sz="2800" b="1" spc="-5" dirty="0">
                <a:latin typeface="Constantia"/>
                <a:cs typeface="Constantia"/>
              </a:rPr>
              <a:t>the </a:t>
            </a:r>
            <a:r>
              <a:rPr sz="2800" b="1" spc="-10" dirty="0">
                <a:latin typeface="Constantia"/>
                <a:cs typeface="Constantia"/>
              </a:rPr>
              <a:t>points </a:t>
            </a:r>
            <a:r>
              <a:rPr sz="2800" b="1" spc="-5" dirty="0">
                <a:latin typeface="Constantia"/>
                <a:cs typeface="Constantia"/>
              </a:rPr>
              <a:t>at </a:t>
            </a:r>
            <a:r>
              <a:rPr sz="2800" b="1" dirty="0">
                <a:latin typeface="Constantia"/>
                <a:cs typeface="Constantia"/>
              </a:rPr>
              <a:t> </a:t>
            </a:r>
            <a:r>
              <a:rPr sz="2800" b="1" spc="-10" dirty="0">
                <a:latin typeface="Constantia"/>
                <a:cs typeface="Constantia"/>
              </a:rPr>
              <a:t>which </a:t>
            </a:r>
            <a:r>
              <a:rPr sz="2800" b="1" spc="-5" dirty="0">
                <a:latin typeface="Constantia"/>
                <a:cs typeface="Constantia"/>
              </a:rPr>
              <a:t>the </a:t>
            </a:r>
            <a:r>
              <a:rPr sz="2800" b="1" spc="-10" dirty="0">
                <a:latin typeface="Constantia"/>
                <a:cs typeface="Constantia"/>
              </a:rPr>
              <a:t>projectors </a:t>
            </a:r>
            <a:r>
              <a:rPr sz="2800" b="1" spc="-5" dirty="0">
                <a:latin typeface="Constantia"/>
                <a:cs typeface="Constantia"/>
              </a:rPr>
              <a:t>meet the </a:t>
            </a:r>
            <a:r>
              <a:rPr sz="2800" b="1" spc="-10" dirty="0">
                <a:latin typeface="Constantia"/>
                <a:cs typeface="Constantia"/>
              </a:rPr>
              <a:t>plane </a:t>
            </a:r>
            <a:r>
              <a:rPr sz="2800" b="1" spc="-5" dirty="0">
                <a:latin typeface="Constantia"/>
                <a:cs typeface="Constantia"/>
              </a:rPr>
              <a:t>is called </a:t>
            </a:r>
            <a:r>
              <a:rPr sz="2800" b="1" spc="-655" dirty="0">
                <a:latin typeface="Constantia"/>
                <a:cs typeface="Constantia"/>
              </a:rPr>
              <a:t> </a:t>
            </a:r>
            <a:r>
              <a:rPr sz="2800" b="1" spc="-10" dirty="0">
                <a:latin typeface="Constantia"/>
                <a:cs typeface="Constantia"/>
              </a:rPr>
              <a:t>Projection </a:t>
            </a:r>
            <a:r>
              <a:rPr sz="2800" b="1" spc="-5" dirty="0">
                <a:latin typeface="Constantia"/>
                <a:cs typeface="Constantia"/>
              </a:rPr>
              <a:t>of that </a:t>
            </a:r>
            <a:r>
              <a:rPr sz="2800" b="1" spc="-10" dirty="0">
                <a:latin typeface="Constantia"/>
                <a:cs typeface="Constantia"/>
              </a:rPr>
              <a:t>object.</a:t>
            </a:r>
            <a:endParaRPr sz="2800">
              <a:latin typeface="Constantia"/>
              <a:cs typeface="Constant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70559" y="680720"/>
            <a:ext cx="7141845" cy="5571490"/>
          </a:xfrm>
          <a:prstGeom prst="rect">
            <a:avLst/>
          </a:prstGeom>
        </p:spPr>
        <p:txBody>
          <a:bodyPr vert="horz" wrap="square" lIns="0" tIns="12700" rIns="0" bIns="0" rtlCol="0">
            <a:spAutoFit/>
          </a:bodyPr>
          <a:lstStyle/>
          <a:p>
            <a:pPr marL="12700">
              <a:lnSpc>
                <a:spcPct val="100000"/>
              </a:lnSpc>
              <a:spcBef>
                <a:spcPts val="100"/>
              </a:spcBef>
            </a:pPr>
            <a:r>
              <a:rPr sz="2800" b="1" u="heavy" spc="-15" dirty="0">
                <a:uFill>
                  <a:solidFill>
                    <a:srgbClr val="000000"/>
                  </a:solidFill>
                </a:uFill>
                <a:latin typeface="Arial"/>
                <a:cs typeface="Arial"/>
              </a:rPr>
              <a:t>Types</a:t>
            </a:r>
            <a:r>
              <a:rPr sz="2800" b="1" u="heavy" spc="-50" dirty="0">
                <a:uFill>
                  <a:solidFill>
                    <a:srgbClr val="000000"/>
                  </a:solidFill>
                </a:uFill>
                <a:latin typeface="Arial"/>
                <a:cs typeface="Arial"/>
              </a:rPr>
              <a:t> </a:t>
            </a:r>
            <a:r>
              <a:rPr sz="2800" b="1" u="heavy" spc="-5" dirty="0">
                <a:uFill>
                  <a:solidFill>
                    <a:srgbClr val="000000"/>
                  </a:solidFill>
                </a:uFill>
                <a:latin typeface="Arial"/>
                <a:cs typeface="Arial"/>
              </a:rPr>
              <a:t>of</a:t>
            </a:r>
            <a:r>
              <a:rPr sz="2800" b="1" u="heavy" spc="-50" dirty="0">
                <a:uFill>
                  <a:solidFill>
                    <a:srgbClr val="000000"/>
                  </a:solidFill>
                </a:uFill>
                <a:latin typeface="Arial"/>
                <a:cs typeface="Arial"/>
              </a:rPr>
              <a:t> </a:t>
            </a:r>
            <a:r>
              <a:rPr sz="2800" b="1" u="heavy" spc="-5" dirty="0">
                <a:uFill>
                  <a:solidFill>
                    <a:srgbClr val="000000"/>
                  </a:solidFill>
                </a:uFill>
                <a:latin typeface="Arial"/>
                <a:cs typeface="Arial"/>
              </a:rPr>
              <a:t>Projection:</a:t>
            </a:r>
            <a:endParaRPr sz="2800">
              <a:latin typeface="Arial"/>
              <a:cs typeface="Arial"/>
            </a:endParaRPr>
          </a:p>
          <a:p>
            <a:pPr marL="469900" indent="-457200">
              <a:lnSpc>
                <a:spcPct val="100000"/>
              </a:lnSpc>
              <a:buAutoNum type="romanUcParenR"/>
              <a:tabLst>
                <a:tab pos="469265" algn="l"/>
                <a:tab pos="469900" algn="l"/>
              </a:tabLst>
            </a:pPr>
            <a:r>
              <a:rPr sz="2800" b="1" spc="-10" dirty="0">
                <a:latin typeface="Arial"/>
                <a:cs typeface="Arial"/>
              </a:rPr>
              <a:t>Orthographic</a:t>
            </a:r>
            <a:r>
              <a:rPr sz="2800" b="1" spc="-30" dirty="0">
                <a:latin typeface="Arial"/>
                <a:cs typeface="Arial"/>
              </a:rPr>
              <a:t> </a:t>
            </a:r>
            <a:r>
              <a:rPr sz="2800" b="1" spc="-5" dirty="0">
                <a:latin typeface="Arial"/>
                <a:cs typeface="Arial"/>
              </a:rPr>
              <a:t>Projection</a:t>
            </a:r>
            <a:endParaRPr sz="2800">
              <a:latin typeface="Arial"/>
              <a:cs typeface="Arial"/>
            </a:endParaRPr>
          </a:p>
          <a:p>
            <a:pPr marL="469900" indent="-457200">
              <a:lnSpc>
                <a:spcPct val="100000"/>
              </a:lnSpc>
              <a:buAutoNum type="romanUcParenR"/>
              <a:tabLst>
                <a:tab pos="469900" algn="l"/>
              </a:tabLst>
            </a:pPr>
            <a:r>
              <a:rPr sz="2800" b="1" spc="-5" dirty="0">
                <a:latin typeface="Arial"/>
                <a:cs typeface="Arial"/>
              </a:rPr>
              <a:t>Pictorial</a:t>
            </a:r>
            <a:r>
              <a:rPr sz="2800" b="1" spc="-40" dirty="0">
                <a:latin typeface="Arial"/>
                <a:cs typeface="Arial"/>
              </a:rPr>
              <a:t> </a:t>
            </a:r>
            <a:r>
              <a:rPr sz="2800" b="1" spc="-5" dirty="0">
                <a:latin typeface="Arial"/>
                <a:cs typeface="Arial"/>
              </a:rPr>
              <a:t>Projection</a:t>
            </a:r>
            <a:endParaRPr sz="2800">
              <a:latin typeface="Arial"/>
              <a:cs typeface="Arial"/>
            </a:endParaRPr>
          </a:p>
          <a:p>
            <a:pPr>
              <a:lnSpc>
                <a:spcPct val="100000"/>
              </a:lnSpc>
              <a:spcBef>
                <a:spcPts val="15"/>
              </a:spcBef>
            </a:pPr>
            <a:endParaRPr sz="2900">
              <a:latin typeface="Arial"/>
              <a:cs typeface="Arial"/>
            </a:endParaRPr>
          </a:p>
          <a:p>
            <a:pPr marL="12700">
              <a:lnSpc>
                <a:spcPct val="100000"/>
              </a:lnSpc>
            </a:pPr>
            <a:r>
              <a:rPr sz="2800" b="1" u="heavy" spc="-5" dirty="0">
                <a:uFill>
                  <a:solidFill>
                    <a:srgbClr val="000000"/>
                  </a:solidFill>
                </a:uFill>
                <a:latin typeface="Arial"/>
                <a:cs typeface="Arial"/>
              </a:rPr>
              <a:t>Pictorial</a:t>
            </a:r>
            <a:r>
              <a:rPr sz="2800" b="1" u="heavy" spc="-30" dirty="0">
                <a:uFill>
                  <a:solidFill>
                    <a:srgbClr val="000000"/>
                  </a:solidFill>
                </a:uFill>
                <a:latin typeface="Arial"/>
                <a:cs typeface="Arial"/>
              </a:rPr>
              <a:t> </a:t>
            </a:r>
            <a:r>
              <a:rPr sz="2800" b="1" u="heavy" spc="-5" dirty="0">
                <a:uFill>
                  <a:solidFill>
                    <a:srgbClr val="000000"/>
                  </a:solidFill>
                </a:uFill>
                <a:latin typeface="Arial"/>
                <a:cs typeface="Arial"/>
              </a:rPr>
              <a:t>Projection</a:t>
            </a:r>
            <a:r>
              <a:rPr sz="2800" b="1" spc="-30" dirty="0">
                <a:latin typeface="Arial"/>
                <a:cs typeface="Arial"/>
              </a:rPr>
              <a:t> </a:t>
            </a:r>
            <a:r>
              <a:rPr sz="2800" b="1" u="heavy" dirty="0">
                <a:uFill>
                  <a:solidFill>
                    <a:srgbClr val="000000"/>
                  </a:solidFill>
                </a:uFill>
                <a:latin typeface="Arial"/>
                <a:cs typeface="Arial"/>
              </a:rPr>
              <a:t>:</a:t>
            </a:r>
            <a:endParaRPr sz="2800">
              <a:latin typeface="Arial"/>
              <a:cs typeface="Arial"/>
            </a:endParaRPr>
          </a:p>
          <a:p>
            <a:pPr marL="12700" marR="5080">
              <a:lnSpc>
                <a:spcPct val="100000"/>
              </a:lnSpc>
            </a:pPr>
            <a:r>
              <a:rPr sz="2800" b="1" spc="-10" dirty="0">
                <a:latin typeface="Arial"/>
                <a:cs typeface="Arial"/>
              </a:rPr>
              <a:t>The </a:t>
            </a:r>
            <a:r>
              <a:rPr sz="2800" b="1" spc="-5" dirty="0">
                <a:latin typeface="Arial"/>
                <a:cs typeface="Arial"/>
              </a:rPr>
              <a:t>projection </a:t>
            </a:r>
            <a:r>
              <a:rPr sz="2800" b="1" dirty="0">
                <a:latin typeface="Arial"/>
                <a:cs typeface="Arial"/>
              </a:rPr>
              <a:t>in </a:t>
            </a:r>
            <a:r>
              <a:rPr sz="2800" b="1" spc="-5" dirty="0">
                <a:latin typeface="Arial"/>
                <a:cs typeface="Arial"/>
              </a:rPr>
              <a:t>which the length </a:t>
            </a:r>
            <a:r>
              <a:rPr sz="2800" b="1" dirty="0">
                <a:latin typeface="Arial"/>
                <a:cs typeface="Arial"/>
              </a:rPr>
              <a:t>, </a:t>
            </a:r>
            <a:r>
              <a:rPr sz="2800" b="1" spc="-10" dirty="0">
                <a:latin typeface="Arial"/>
                <a:cs typeface="Arial"/>
              </a:rPr>
              <a:t>height </a:t>
            </a:r>
            <a:r>
              <a:rPr sz="2800" b="1" spc="-765" dirty="0">
                <a:latin typeface="Arial"/>
                <a:cs typeface="Arial"/>
              </a:rPr>
              <a:t> </a:t>
            </a:r>
            <a:r>
              <a:rPr sz="2800" b="1" spc="-10" dirty="0">
                <a:latin typeface="Arial"/>
                <a:cs typeface="Arial"/>
              </a:rPr>
              <a:t>And</a:t>
            </a:r>
            <a:r>
              <a:rPr sz="2800" b="1" spc="114" dirty="0">
                <a:latin typeface="Arial"/>
                <a:cs typeface="Arial"/>
              </a:rPr>
              <a:t> </a:t>
            </a:r>
            <a:r>
              <a:rPr sz="2800" b="1" spc="-5" dirty="0">
                <a:latin typeface="Arial"/>
                <a:cs typeface="Arial"/>
              </a:rPr>
              <a:t>depth</a:t>
            </a:r>
            <a:r>
              <a:rPr sz="2800" b="1" spc="110" dirty="0">
                <a:latin typeface="Arial"/>
                <a:cs typeface="Arial"/>
              </a:rPr>
              <a:t> </a:t>
            </a:r>
            <a:r>
              <a:rPr sz="2800" b="1" spc="-5" dirty="0">
                <a:latin typeface="Arial"/>
                <a:cs typeface="Arial"/>
              </a:rPr>
              <a:t>are</a:t>
            </a:r>
            <a:r>
              <a:rPr sz="2800" b="1" spc="125" dirty="0">
                <a:latin typeface="Arial"/>
                <a:cs typeface="Arial"/>
              </a:rPr>
              <a:t> </a:t>
            </a:r>
            <a:r>
              <a:rPr sz="2800" b="1" spc="-5" dirty="0">
                <a:latin typeface="Arial"/>
                <a:cs typeface="Arial"/>
              </a:rPr>
              <a:t>shown</a:t>
            </a:r>
            <a:r>
              <a:rPr sz="2800" b="1" spc="110" dirty="0">
                <a:latin typeface="Arial"/>
                <a:cs typeface="Arial"/>
              </a:rPr>
              <a:t> </a:t>
            </a:r>
            <a:r>
              <a:rPr sz="2800" b="1" dirty="0">
                <a:latin typeface="Arial"/>
                <a:cs typeface="Arial"/>
              </a:rPr>
              <a:t>in</a:t>
            </a:r>
            <a:r>
              <a:rPr sz="2800" b="1" spc="114" dirty="0">
                <a:latin typeface="Arial"/>
                <a:cs typeface="Arial"/>
              </a:rPr>
              <a:t> </a:t>
            </a:r>
            <a:r>
              <a:rPr sz="2800" b="1" spc="-10" dirty="0">
                <a:latin typeface="Arial"/>
                <a:cs typeface="Arial"/>
              </a:rPr>
              <a:t>one</a:t>
            </a:r>
            <a:r>
              <a:rPr sz="2800" b="1" spc="120" dirty="0">
                <a:latin typeface="Arial"/>
                <a:cs typeface="Arial"/>
              </a:rPr>
              <a:t> </a:t>
            </a:r>
            <a:r>
              <a:rPr sz="2800" b="1" spc="-5" dirty="0">
                <a:latin typeface="Arial"/>
                <a:cs typeface="Arial"/>
              </a:rPr>
              <a:t>view</a:t>
            </a:r>
            <a:r>
              <a:rPr sz="2800" b="1" spc="135" dirty="0">
                <a:latin typeface="Arial"/>
                <a:cs typeface="Arial"/>
              </a:rPr>
              <a:t> </a:t>
            </a:r>
            <a:r>
              <a:rPr sz="2800" b="1" dirty="0">
                <a:latin typeface="Arial"/>
                <a:cs typeface="Arial"/>
              </a:rPr>
              <a:t>is </a:t>
            </a:r>
            <a:r>
              <a:rPr sz="2800" b="1" spc="5" dirty="0">
                <a:latin typeface="Arial"/>
                <a:cs typeface="Arial"/>
              </a:rPr>
              <a:t> </a:t>
            </a:r>
            <a:r>
              <a:rPr sz="2800" b="1" spc="-5" dirty="0">
                <a:latin typeface="Arial"/>
                <a:cs typeface="Arial"/>
              </a:rPr>
              <a:t>called Pictorial Projection.</a:t>
            </a:r>
            <a:endParaRPr sz="2800">
              <a:latin typeface="Arial"/>
              <a:cs typeface="Arial"/>
            </a:endParaRPr>
          </a:p>
          <a:p>
            <a:pPr>
              <a:lnSpc>
                <a:spcPct val="100000"/>
              </a:lnSpc>
              <a:spcBef>
                <a:spcPts val="25"/>
              </a:spcBef>
            </a:pPr>
            <a:endParaRPr sz="2900">
              <a:latin typeface="Arial"/>
              <a:cs typeface="Arial"/>
            </a:endParaRPr>
          </a:p>
          <a:p>
            <a:pPr marL="12700">
              <a:lnSpc>
                <a:spcPct val="100000"/>
              </a:lnSpc>
            </a:pPr>
            <a:r>
              <a:rPr sz="2800" b="1" u="heavy" spc="-15" dirty="0">
                <a:uFill>
                  <a:solidFill>
                    <a:srgbClr val="000000"/>
                  </a:solidFill>
                </a:uFill>
                <a:latin typeface="Arial"/>
                <a:cs typeface="Arial"/>
              </a:rPr>
              <a:t>Types</a:t>
            </a:r>
            <a:r>
              <a:rPr sz="2800" b="1" u="heavy" spc="-25" dirty="0">
                <a:uFill>
                  <a:solidFill>
                    <a:srgbClr val="000000"/>
                  </a:solidFill>
                </a:uFill>
                <a:latin typeface="Arial"/>
                <a:cs typeface="Arial"/>
              </a:rPr>
              <a:t> </a:t>
            </a:r>
            <a:r>
              <a:rPr sz="2800" b="1" u="heavy" spc="-5" dirty="0">
                <a:uFill>
                  <a:solidFill>
                    <a:srgbClr val="000000"/>
                  </a:solidFill>
                </a:uFill>
                <a:latin typeface="Arial"/>
                <a:cs typeface="Arial"/>
              </a:rPr>
              <a:t>of</a:t>
            </a:r>
            <a:r>
              <a:rPr sz="2800" b="1" u="heavy" spc="-25" dirty="0">
                <a:uFill>
                  <a:solidFill>
                    <a:srgbClr val="000000"/>
                  </a:solidFill>
                </a:uFill>
                <a:latin typeface="Arial"/>
                <a:cs typeface="Arial"/>
              </a:rPr>
              <a:t> </a:t>
            </a:r>
            <a:r>
              <a:rPr sz="2800" b="1" u="heavy" spc="-5" dirty="0">
                <a:uFill>
                  <a:solidFill>
                    <a:srgbClr val="000000"/>
                  </a:solidFill>
                </a:uFill>
                <a:latin typeface="Arial"/>
                <a:cs typeface="Arial"/>
              </a:rPr>
              <a:t>Pictorial</a:t>
            </a:r>
            <a:r>
              <a:rPr sz="2800" b="1" u="heavy" spc="-20" dirty="0">
                <a:uFill>
                  <a:solidFill>
                    <a:srgbClr val="000000"/>
                  </a:solidFill>
                </a:uFill>
                <a:latin typeface="Arial"/>
                <a:cs typeface="Arial"/>
              </a:rPr>
              <a:t> </a:t>
            </a:r>
            <a:r>
              <a:rPr sz="2800" b="1" u="heavy" spc="-5" dirty="0">
                <a:uFill>
                  <a:solidFill>
                    <a:srgbClr val="000000"/>
                  </a:solidFill>
                </a:uFill>
                <a:latin typeface="Arial"/>
                <a:cs typeface="Arial"/>
              </a:rPr>
              <a:t>Projection:</a:t>
            </a:r>
            <a:endParaRPr sz="2800">
              <a:latin typeface="Arial"/>
              <a:cs typeface="Arial"/>
            </a:endParaRPr>
          </a:p>
          <a:p>
            <a:pPr marL="469900" indent="-457200">
              <a:lnSpc>
                <a:spcPct val="100000"/>
              </a:lnSpc>
              <a:buAutoNum type="romanUcParenR"/>
              <a:tabLst>
                <a:tab pos="469265" algn="l"/>
                <a:tab pos="469900" algn="l"/>
              </a:tabLst>
            </a:pPr>
            <a:r>
              <a:rPr sz="2800" b="1" spc="-10" dirty="0">
                <a:latin typeface="Arial"/>
                <a:cs typeface="Arial"/>
              </a:rPr>
              <a:t>Axonometric</a:t>
            </a:r>
            <a:endParaRPr sz="2800">
              <a:latin typeface="Arial"/>
              <a:cs typeface="Arial"/>
            </a:endParaRPr>
          </a:p>
          <a:p>
            <a:pPr marL="469900" indent="-457200">
              <a:lnSpc>
                <a:spcPct val="100000"/>
              </a:lnSpc>
              <a:buAutoNum type="romanUcParenR"/>
              <a:tabLst>
                <a:tab pos="469900" algn="l"/>
              </a:tabLst>
            </a:pPr>
            <a:r>
              <a:rPr sz="2800" b="1" spc="-10" dirty="0">
                <a:latin typeface="Arial"/>
                <a:cs typeface="Arial"/>
              </a:rPr>
              <a:t>Oblique</a:t>
            </a:r>
            <a:endParaRPr sz="2800">
              <a:latin typeface="Arial"/>
              <a:cs typeface="Arial"/>
            </a:endParaRPr>
          </a:p>
          <a:p>
            <a:pPr marL="469900" indent="-457200">
              <a:lnSpc>
                <a:spcPct val="100000"/>
              </a:lnSpc>
              <a:buAutoNum type="romanUcParenR"/>
              <a:tabLst>
                <a:tab pos="469900" algn="l"/>
              </a:tabLst>
            </a:pPr>
            <a:r>
              <a:rPr sz="2800" b="1" spc="-5" dirty="0">
                <a:latin typeface="Arial"/>
                <a:cs typeface="Arial"/>
              </a:rPr>
              <a:t>Perspective</a:t>
            </a:r>
            <a:endParaRPr sz="28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457200"/>
            <a:ext cx="8311515" cy="5143500"/>
          </a:xfrm>
          <a:prstGeom prst="rect">
            <a:avLst/>
          </a:prstGeom>
        </p:spPr>
        <p:txBody>
          <a:bodyPr vert="horz" wrap="square" lIns="0" tIns="226060" rIns="0" bIns="0" rtlCol="0">
            <a:spAutoFit/>
          </a:bodyPr>
          <a:lstStyle/>
          <a:p>
            <a:pPr marL="12700">
              <a:lnSpc>
                <a:spcPct val="100000"/>
              </a:lnSpc>
              <a:spcBef>
                <a:spcPts val="1780"/>
              </a:spcBef>
            </a:pPr>
            <a:r>
              <a:rPr sz="2800" b="1" spc="-5" dirty="0">
                <a:latin typeface="Arial"/>
                <a:cs typeface="Arial"/>
              </a:rPr>
              <a:t>A</a:t>
            </a:r>
            <a:r>
              <a:rPr sz="2800" b="1" u="heavy" spc="-5" dirty="0">
                <a:uFill>
                  <a:solidFill>
                    <a:srgbClr val="000000"/>
                  </a:solidFill>
                </a:uFill>
                <a:latin typeface="Arial"/>
                <a:cs typeface="Arial"/>
              </a:rPr>
              <a:t>xonometric</a:t>
            </a:r>
            <a:r>
              <a:rPr sz="2800" b="1" u="heavy" spc="-105" dirty="0">
                <a:uFill>
                  <a:solidFill>
                    <a:srgbClr val="000000"/>
                  </a:solidFill>
                </a:uFill>
                <a:latin typeface="Arial"/>
                <a:cs typeface="Arial"/>
              </a:rPr>
              <a:t> </a:t>
            </a:r>
            <a:r>
              <a:rPr sz="2800" b="1" u="heavy" spc="-5" dirty="0">
                <a:uFill>
                  <a:solidFill>
                    <a:srgbClr val="000000"/>
                  </a:solidFill>
                </a:uFill>
                <a:latin typeface="Arial"/>
                <a:cs typeface="Arial"/>
              </a:rPr>
              <a:t>Projection:</a:t>
            </a:r>
            <a:endParaRPr sz="2800" dirty="0">
              <a:latin typeface="Arial"/>
              <a:cs typeface="Arial"/>
            </a:endParaRPr>
          </a:p>
          <a:p>
            <a:pPr marL="210185" marR="5080" indent="-198120">
              <a:lnSpc>
                <a:spcPct val="149700"/>
              </a:lnSpc>
              <a:spcBef>
                <a:spcPts val="10"/>
              </a:spcBef>
              <a:tabLst>
                <a:tab pos="6522084" algn="l"/>
              </a:tabLst>
            </a:pPr>
            <a:r>
              <a:rPr sz="2800" b="1" dirty="0">
                <a:latin typeface="Arial"/>
                <a:cs typeface="Arial"/>
              </a:rPr>
              <a:t>When</a:t>
            </a:r>
            <a:r>
              <a:rPr sz="2800" b="1" spc="-10" dirty="0">
                <a:latin typeface="Arial"/>
                <a:cs typeface="Arial"/>
              </a:rPr>
              <a:t> </a:t>
            </a:r>
            <a:r>
              <a:rPr sz="2800" b="1" spc="-5" dirty="0">
                <a:latin typeface="Arial"/>
                <a:cs typeface="Arial"/>
              </a:rPr>
              <a:t>projection</a:t>
            </a:r>
            <a:r>
              <a:rPr sz="2800" b="1" dirty="0">
                <a:latin typeface="Arial"/>
                <a:cs typeface="Arial"/>
              </a:rPr>
              <a:t> is </a:t>
            </a:r>
            <a:r>
              <a:rPr sz="2800" b="1" spc="-5" dirty="0">
                <a:latin typeface="Arial"/>
                <a:cs typeface="Arial"/>
              </a:rPr>
              <a:t>obtained</a:t>
            </a:r>
            <a:r>
              <a:rPr sz="2800" b="1" spc="-10" dirty="0">
                <a:latin typeface="Arial"/>
                <a:cs typeface="Arial"/>
              </a:rPr>
              <a:t> on</a:t>
            </a:r>
            <a:r>
              <a:rPr sz="2800" b="1" dirty="0">
                <a:latin typeface="Arial"/>
                <a:cs typeface="Arial"/>
              </a:rPr>
              <a:t> </a:t>
            </a:r>
            <a:r>
              <a:rPr sz="2800" b="1" spc="-10" dirty="0">
                <a:latin typeface="Arial"/>
                <a:cs typeface="Arial"/>
              </a:rPr>
              <a:t>plane	</a:t>
            </a:r>
            <a:r>
              <a:rPr sz="2800" b="1" spc="-5" dirty="0">
                <a:latin typeface="Arial"/>
                <a:cs typeface="Arial"/>
              </a:rPr>
              <a:t>inclined</a:t>
            </a:r>
            <a:r>
              <a:rPr sz="2800" b="1" spc="-85" dirty="0">
                <a:latin typeface="Arial"/>
                <a:cs typeface="Arial"/>
              </a:rPr>
              <a:t> </a:t>
            </a:r>
            <a:r>
              <a:rPr sz="2800" b="1" spc="-5" dirty="0">
                <a:latin typeface="Arial"/>
                <a:cs typeface="Arial"/>
              </a:rPr>
              <a:t>to </a:t>
            </a:r>
            <a:r>
              <a:rPr sz="2800" b="1" spc="-760" dirty="0">
                <a:latin typeface="Arial"/>
                <a:cs typeface="Arial"/>
              </a:rPr>
              <a:t> </a:t>
            </a:r>
            <a:r>
              <a:rPr sz="2800" b="1" dirty="0">
                <a:latin typeface="Arial"/>
                <a:cs typeface="Arial"/>
              </a:rPr>
              <a:t>ll</a:t>
            </a:r>
            <a:r>
              <a:rPr sz="2800" b="1" spc="-5" dirty="0">
                <a:latin typeface="Arial"/>
                <a:cs typeface="Arial"/>
              </a:rPr>
              <a:t> the three principal </a:t>
            </a:r>
            <a:r>
              <a:rPr sz="2800" b="1" spc="-10" dirty="0">
                <a:latin typeface="Arial"/>
                <a:cs typeface="Arial"/>
              </a:rPr>
              <a:t>planes,</a:t>
            </a:r>
            <a:r>
              <a:rPr sz="2800" b="1" spc="10" dirty="0">
                <a:latin typeface="Arial"/>
                <a:cs typeface="Arial"/>
              </a:rPr>
              <a:t> </a:t>
            </a:r>
            <a:r>
              <a:rPr sz="2800" b="1" spc="-10" dirty="0">
                <a:latin typeface="Arial"/>
                <a:cs typeface="Arial"/>
              </a:rPr>
              <a:t>then</a:t>
            </a:r>
            <a:r>
              <a:rPr sz="2800" b="1" spc="-5" dirty="0">
                <a:latin typeface="Arial"/>
                <a:cs typeface="Arial"/>
              </a:rPr>
              <a:t> </a:t>
            </a:r>
            <a:r>
              <a:rPr sz="2800" b="1" dirty="0">
                <a:latin typeface="Arial"/>
                <a:cs typeface="Arial"/>
              </a:rPr>
              <a:t>It</a:t>
            </a:r>
            <a:r>
              <a:rPr sz="2800" b="1" spc="-10" dirty="0">
                <a:latin typeface="Arial"/>
                <a:cs typeface="Arial"/>
              </a:rPr>
              <a:t> </a:t>
            </a:r>
            <a:r>
              <a:rPr sz="2800" b="1" dirty="0">
                <a:latin typeface="Arial"/>
                <a:cs typeface="Arial"/>
              </a:rPr>
              <a:t>is </a:t>
            </a:r>
            <a:r>
              <a:rPr sz="2800" b="1" spc="-5" dirty="0">
                <a:latin typeface="Arial"/>
                <a:cs typeface="Arial"/>
              </a:rPr>
              <a:t>called</a:t>
            </a:r>
            <a:endParaRPr sz="2800" dirty="0">
              <a:latin typeface="Arial"/>
              <a:cs typeface="Arial"/>
            </a:endParaRPr>
          </a:p>
          <a:p>
            <a:pPr marL="12700">
              <a:lnSpc>
                <a:spcPct val="100000"/>
              </a:lnSpc>
              <a:spcBef>
                <a:spcPts val="1680"/>
              </a:spcBef>
            </a:pPr>
            <a:r>
              <a:rPr sz="2800" b="1" spc="-5" dirty="0">
                <a:latin typeface="Arial"/>
                <a:cs typeface="Arial"/>
              </a:rPr>
              <a:t>Axonometric</a:t>
            </a:r>
            <a:r>
              <a:rPr sz="2800" b="1" spc="-55" dirty="0">
                <a:latin typeface="Arial"/>
                <a:cs typeface="Arial"/>
              </a:rPr>
              <a:t> </a:t>
            </a:r>
            <a:r>
              <a:rPr sz="2800" b="1" spc="-5" dirty="0">
                <a:latin typeface="Arial"/>
                <a:cs typeface="Arial"/>
              </a:rPr>
              <a:t>projection.</a:t>
            </a:r>
            <a:endParaRPr sz="2800" dirty="0">
              <a:latin typeface="Arial"/>
              <a:cs typeface="Arial"/>
            </a:endParaRPr>
          </a:p>
          <a:p>
            <a:pPr marL="111125" marR="2635250" indent="115570">
              <a:lnSpc>
                <a:spcPct val="150000"/>
              </a:lnSpc>
            </a:pPr>
            <a:r>
              <a:rPr sz="2800" b="1" u="heavy" spc="-15" dirty="0">
                <a:uFill>
                  <a:solidFill>
                    <a:srgbClr val="000000"/>
                  </a:solidFill>
                </a:uFill>
                <a:latin typeface="Arial"/>
                <a:cs typeface="Arial"/>
              </a:rPr>
              <a:t>ypes </a:t>
            </a:r>
            <a:r>
              <a:rPr sz="2800" b="1" u="heavy" spc="-5" dirty="0">
                <a:uFill>
                  <a:solidFill>
                    <a:srgbClr val="000000"/>
                  </a:solidFill>
                </a:uFill>
                <a:latin typeface="Arial"/>
                <a:cs typeface="Arial"/>
              </a:rPr>
              <a:t>of Axonometric projection: </a:t>
            </a:r>
            <a:r>
              <a:rPr sz="2800" b="1" spc="-765" dirty="0">
                <a:latin typeface="Arial"/>
                <a:cs typeface="Arial"/>
              </a:rPr>
              <a:t> </a:t>
            </a:r>
            <a:r>
              <a:rPr sz="2800" b="1" spc="-5" dirty="0">
                <a:latin typeface="Arial"/>
                <a:cs typeface="Arial"/>
              </a:rPr>
              <a:t>sometric</a:t>
            </a:r>
            <a:endParaRPr sz="2800" dirty="0">
              <a:latin typeface="Arial"/>
              <a:cs typeface="Arial"/>
            </a:endParaRPr>
          </a:p>
          <a:p>
            <a:pPr marL="227329" marR="6770370" indent="-215265">
              <a:lnSpc>
                <a:spcPts val="5040"/>
              </a:lnSpc>
              <a:spcBef>
                <a:spcPts val="235"/>
              </a:spcBef>
            </a:pPr>
            <a:r>
              <a:rPr sz="2800" b="1" spc="-5" dirty="0">
                <a:latin typeface="Arial"/>
                <a:cs typeface="Arial"/>
              </a:rPr>
              <a:t>Dimetric </a:t>
            </a:r>
            <a:r>
              <a:rPr sz="2800" b="1" spc="-765" dirty="0">
                <a:latin typeface="Arial"/>
                <a:cs typeface="Arial"/>
              </a:rPr>
              <a:t> </a:t>
            </a:r>
            <a:r>
              <a:rPr sz="2800" b="1" spc="-5" dirty="0">
                <a:latin typeface="Arial"/>
                <a:cs typeface="Arial"/>
              </a:rPr>
              <a:t>r</a:t>
            </a:r>
            <a:r>
              <a:rPr sz="2800" b="1" dirty="0">
                <a:latin typeface="Arial"/>
                <a:cs typeface="Arial"/>
              </a:rPr>
              <a:t>i</a:t>
            </a:r>
            <a:r>
              <a:rPr sz="2800" b="1" spc="-5" dirty="0">
                <a:latin typeface="Arial"/>
                <a:cs typeface="Arial"/>
              </a:rPr>
              <a:t>met</a:t>
            </a:r>
            <a:r>
              <a:rPr sz="2800" b="1" spc="5" dirty="0">
                <a:latin typeface="Arial"/>
                <a:cs typeface="Arial"/>
              </a:rPr>
              <a:t>r</a:t>
            </a:r>
            <a:r>
              <a:rPr sz="2800" b="1" dirty="0">
                <a:latin typeface="Arial"/>
                <a:cs typeface="Arial"/>
              </a:rPr>
              <a:t>ic</a:t>
            </a:r>
            <a:endParaRPr sz="28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3679" y="0"/>
            <a:ext cx="8914765" cy="3862070"/>
          </a:xfrm>
          <a:prstGeom prst="rect">
            <a:avLst/>
          </a:prstGeom>
        </p:spPr>
        <p:txBody>
          <a:bodyPr vert="horz" wrap="square" lIns="0" tIns="224790" rIns="0" bIns="0" rtlCol="0">
            <a:spAutoFit/>
          </a:bodyPr>
          <a:lstStyle/>
          <a:p>
            <a:pPr marL="12700">
              <a:lnSpc>
                <a:spcPct val="100000"/>
              </a:lnSpc>
              <a:spcBef>
                <a:spcPts val="1770"/>
              </a:spcBef>
            </a:pPr>
            <a:r>
              <a:rPr sz="2800" b="1" spc="-5" dirty="0">
                <a:latin typeface="Arial"/>
                <a:cs typeface="Arial"/>
              </a:rPr>
              <a:t>Isometric</a:t>
            </a:r>
            <a:r>
              <a:rPr sz="2800" b="1" spc="-45" dirty="0">
                <a:latin typeface="Arial"/>
                <a:cs typeface="Arial"/>
              </a:rPr>
              <a:t> </a:t>
            </a:r>
            <a:r>
              <a:rPr sz="2800" b="1" spc="-5" dirty="0">
                <a:latin typeface="Arial"/>
                <a:cs typeface="Arial"/>
              </a:rPr>
              <a:t>Projection</a:t>
            </a:r>
            <a:r>
              <a:rPr sz="2800" b="1" spc="-35" dirty="0">
                <a:latin typeface="Arial"/>
                <a:cs typeface="Arial"/>
              </a:rPr>
              <a:t> </a:t>
            </a:r>
            <a:r>
              <a:rPr sz="2800" b="1" dirty="0">
                <a:latin typeface="Arial"/>
                <a:cs typeface="Arial"/>
              </a:rPr>
              <a:t>:</a:t>
            </a:r>
            <a:endParaRPr sz="2800">
              <a:latin typeface="Arial"/>
              <a:cs typeface="Arial"/>
            </a:endParaRPr>
          </a:p>
          <a:p>
            <a:pPr marL="12700" marR="582930">
              <a:lnSpc>
                <a:spcPts val="5040"/>
              </a:lnSpc>
              <a:spcBef>
                <a:spcPts val="434"/>
              </a:spcBef>
            </a:pPr>
            <a:r>
              <a:rPr sz="2800" b="1" spc="-15" dirty="0">
                <a:latin typeface="Arial"/>
                <a:cs typeface="Arial"/>
              </a:rPr>
              <a:t>The </a:t>
            </a:r>
            <a:r>
              <a:rPr sz="2800" b="1" spc="-5" dirty="0">
                <a:latin typeface="Arial"/>
                <a:cs typeface="Arial"/>
              </a:rPr>
              <a:t>projection </a:t>
            </a:r>
            <a:r>
              <a:rPr sz="2800" b="1" dirty="0">
                <a:latin typeface="Arial"/>
                <a:cs typeface="Arial"/>
              </a:rPr>
              <a:t>is </a:t>
            </a:r>
            <a:r>
              <a:rPr sz="2800" b="1" spc="-10" dirty="0">
                <a:latin typeface="Arial"/>
                <a:cs typeface="Arial"/>
              </a:rPr>
              <a:t>obtained on </a:t>
            </a:r>
            <a:r>
              <a:rPr sz="2800" b="1" dirty="0">
                <a:latin typeface="Arial"/>
                <a:cs typeface="Arial"/>
              </a:rPr>
              <a:t>a </a:t>
            </a:r>
            <a:r>
              <a:rPr sz="2800" b="1" spc="-5" dirty="0">
                <a:latin typeface="Arial"/>
                <a:cs typeface="Arial"/>
              </a:rPr>
              <a:t>plane which </a:t>
            </a:r>
            <a:r>
              <a:rPr sz="2800" b="1" dirty="0">
                <a:latin typeface="Arial"/>
                <a:cs typeface="Arial"/>
              </a:rPr>
              <a:t>is </a:t>
            </a:r>
            <a:r>
              <a:rPr sz="2800" b="1" spc="5" dirty="0">
                <a:latin typeface="Arial"/>
                <a:cs typeface="Arial"/>
              </a:rPr>
              <a:t> </a:t>
            </a:r>
            <a:r>
              <a:rPr sz="2800" b="1" spc="-5" dirty="0">
                <a:latin typeface="Arial"/>
                <a:cs typeface="Arial"/>
              </a:rPr>
              <a:t>equally</a:t>
            </a:r>
            <a:r>
              <a:rPr sz="2800" b="1" spc="-45" dirty="0">
                <a:latin typeface="Arial"/>
                <a:cs typeface="Arial"/>
              </a:rPr>
              <a:t> </a:t>
            </a:r>
            <a:r>
              <a:rPr sz="2800" b="1" spc="-5" dirty="0">
                <a:latin typeface="Arial"/>
                <a:cs typeface="Arial"/>
              </a:rPr>
              <a:t>inclined</a:t>
            </a:r>
            <a:r>
              <a:rPr sz="2800" b="1" spc="-15" dirty="0">
                <a:latin typeface="Arial"/>
                <a:cs typeface="Arial"/>
              </a:rPr>
              <a:t> </a:t>
            </a:r>
            <a:r>
              <a:rPr sz="2800" b="1" dirty="0">
                <a:latin typeface="Arial"/>
                <a:cs typeface="Arial"/>
              </a:rPr>
              <a:t>to</a:t>
            </a:r>
            <a:r>
              <a:rPr sz="2800" b="1" spc="-15" dirty="0">
                <a:latin typeface="Arial"/>
                <a:cs typeface="Arial"/>
              </a:rPr>
              <a:t> </a:t>
            </a:r>
            <a:r>
              <a:rPr sz="2800" b="1" spc="-5" dirty="0">
                <a:latin typeface="Arial"/>
                <a:cs typeface="Arial"/>
              </a:rPr>
              <a:t>all</a:t>
            </a:r>
            <a:r>
              <a:rPr sz="2800" b="1" dirty="0">
                <a:latin typeface="Arial"/>
                <a:cs typeface="Arial"/>
              </a:rPr>
              <a:t> </a:t>
            </a:r>
            <a:r>
              <a:rPr sz="2800" b="1" spc="-5" dirty="0">
                <a:latin typeface="Arial"/>
                <a:cs typeface="Arial"/>
              </a:rPr>
              <a:t>the three</a:t>
            </a:r>
            <a:r>
              <a:rPr sz="2800" b="1" spc="-10" dirty="0">
                <a:latin typeface="Arial"/>
                <a:cs typeface="Arial"/>
              </a:rPr>
              <a:t> </a:t>
            </a:r>
            <a:r>
              <a:rPr sz="2800" b="1" spc="-5" dirty="0">
                <a:latin typeface="Arial"/>
                <a:cs typeface="Arial"/>
              </a:rPr>
              <a:t>principal</a:t>
            </a:r>
            <a:r>
              <a:rPr sz="2800" b="1" dirty="0">
                <a:latin typeface="Arial"/>
                <a:cs typeface="Arial"/>
              </a:rPr>
              <a:t> </a:t>
            </a:r>
            <a:r>
              <a:rPr sz="2800" b="1" spc="-10" dirty="0">
                <a:latin typeface="Arial"/>
                <a:cs typeface="Arial"/>
              </a:rPr>
              <a:t>planes.</a:t>
            </a:r>
            <a:endParaRPr sz="2800">
              <a:latin typeface="Arial"/>
              <a:cs typeface="Arial"/>
            </a:endParaRPr>
          </a:p>
          <a:p>
            <a:pPr marL="12700" marR="156845">
              <a:lnSpc>
                <a:spcPts val="5030"/>
              </a:lnSpc>
              <a:spcBef>
                <a:spcPts val="10"/>
              </a:spcBef>
            </a:pPr>
            <a:r>
              <a:rPr sz="2800" b="1" spc="-5" dirty="0">
                <a:latin typeface="Arial"/>
                <a:cs typeface="Arial"/>
              </a:rPr>
              <a:t>Isometric Projections and Isometric drawings are </a:t>
            </a:r>
            <a:r>
              <a:rPr sz="2800" b="1" dirty="0">
                <a:latin typeface="Arial"/>
                <a:cs typeface="Arial"/>
              </a:rPr>
              <a:t> </a:t>
            </a:r>
            <a:r>
              <a:rPr sz="2800" b="1" spc="-5" dirty="0">
                <a:latin typeface="Arial"/>
                <a:cs typeface="Arial"/>
              </a:rPr>
              <a:t>represented</a:t>
            </a:r>
            <a:r>
              <a:rPr sz="2800" b="1" spc="-20" dirty="0">
                <a:latin typeface="Arial"/>
                <a:cs typeface="Arial"/>
              </a:rPr>
              <a:t> </a:t>
            </a:r>
            <a:r>
              <a:rPr sz="2800" b="1" spc="-10" dirty="0">
                <a:latin typeface="Arial"/>
                <a:cs typeface="Arial"/>
              </a:rPr>
              <a:t>on </a:t>
            </a:r>
            <a:r>
              <a:rPr sz="2800" b="1" spc="-5" dirty="0">
                <a:latin typeface="Arial"/>
                <a:cs typeface="Arial"/>
              </a:rPr>
              <a:t>the</a:t>
            </a:r>
            <a:r>
              <a:rPr sz="2800" b="1" spc="-10" dirty="0">
                <a:latin typeface="Arial"/>
                <a:cs typeface="Arial"/>
              </a:rPr>
              <a:t> </a:t>
            </a:r>
            <a:r>
              <a:rPr sz="2800" b="1" spc="-5" dirty="0">
                <a:latin typeface="Arial"/>
                <a:cs typeface="Arial"/>
              </a:rPr>
              <a:t>plane</a:t>
            </a:r>
            <a:r>
              <a:rPr sz="2800" b="1" spc="-10" dirty="0">
                <a:latin typeface="Arial"/>
                <a:cs typeface="Arial"/>
              </a:rPr>
              <a:t> paper</a:t>
            </a:r>
            <a:r>
              <a:rPr sz="2800" b="1" dirty="0">
                <a:latin typeface="Arial"/>
                <a:cs typeface="Arial"/>
              </a:rPr>
              <a:t> </a:t>
            </a:r>
            <a:r>
              <a:rPr sz="2800" b="1" spc="-10" dirty="0">
                <a:latin typeface="Arial"/>
                <a:cs typeface="Arial"/>
              </a:rPr>
              <a:t>or </a:t>
            </a:r>
            <a:r>
              <a:rPr sz="2800" b="1" spc="-5" dirty="0">
                <a:latin typeface="Arial"/>
                <a:cs typeface="Arial"/>
              </a:rPr>
              <a:t>sheet</a:t>
            </a:r>
            <a:r>
              <a:rPr sz="2800" b="1" spc="-10" dirty="0">
                <a:latin typeface="Arial"/>
                <a:cs typeface="Arial"/>
              </a:rPr>
              <a:t> </a:t>
            </a:r>
            <a:r>
              <a:rPr sz="2800" b="1" spc="-5" dirty="0">
                <a:latin typeface="Arial"/>
                <a:cs typeface="Arial"/>
              </a:rPr>
              <a:t>by</a:t>
            </a:r>
            <a:r>
              <a:rPr sz="2800" b="1" spc="-45" dirty="0">
                <a:latin typeface="Arial"/>
                <a:cs typeface="Arial"/>
              </a:rPr>
              <a:t> </a:t>
            </a:r>
            <a:r>
              <a:rPr sz="2800" b="1" spc="-5" dirty="0">
                <a:latin typeface="Arial"/>
                <a:cs typeface="Arial"/>
              </a:rPr>
              <a:t>drawing</a:t>
            </a:r>
            <a:endParaRPr sz="2800">
              <a:latin typeface="Arial"/>
              <a:cs typeface="Arial"/>
            </a:endParaRPr>
          </a:p>
          <a:p>
            <a:pPr marL="12700">
              <a:lnSpc>
                <a:spcPct val="100000"/>
              </a:lnSpc>
              <a:spcBef>
                <a:spcPts val="1235"/>
              </a:spcBef>
            </a:pPr>
            <a:r>
              <a:rPr sz="2800" b="1" spc="-5" dirty="0">
                <a:latin typeface="Arial"/>
                <a:cs typeface="Arial"/>
              </a:rPr>
              <a:t>isometric</a:t>
            </a:r>
            <a:r>
              <a:rPr sz="2800" b="1" spc="-10" dirty="0">
                <a:latin typeface="Arial"/>
                <a:cs typeface="Arial"/>
              </a:rPr>
              <a:t> </a:t>
            </a:r>
            <a:r>
              <a:rPr sz="2800" b="1" dirty="0">
                <a:latin typeface="Arial"/>
                <a:cs typeface="Arial"/>
              </a:rPr>
              <a:t>axes,</a:t>
            </a:r>
            <a:r>
              <a:rPr sz="2800" b="1" spc="-10" dirty="0">
                <a:latin typeface="Arial"/>
                <a:cs typeface="Arial"/>
              </a:rPr>
              <a:t> </a:t>
            </a:r>
            <a:r>
              <a:rPr sz="2800" b="1" spc="-5" dirty="0">
                <a:latin typeface="Arial"/>
                <a:cs typeface="Arial"/>
              </a:rPr>
              <a:t>isometric lines</a:t>
            </a:r>
            <a:r>
              <a:rPr sz="2800" b="1" spc="15" dirty="0">
                <a:latin typeface="Arial"/>
                <a:cs typeface="Arial"/>
              </a:rPr>
              <a:t> </a:t>
            </a:r>
            <a:r>
              <a:rPr sz="2800" b="1" spc="-5" dirty="0">
                <a:latin typeface="Arial"/>
                <a:cs typeface="Arial"/>
              </a:rPr>
              <a:t>and</a:t>
            </a:r>
            <a:r>
              <a:rPr sz="2800" b="1" spc="-15" dirty="0">
                <a:latin typeface="Arial"/>
                <a:cs typeface="Arial"/>
              </a:rPr>
              <a:t> </a:t>
            </a:r>
            <a:r>
              <a:rPr sz="2800" b="1" spc="-5" dirty="0">
                <a:latin typeface="Arial"/>
                <a:cs typeface="Arial"/>
              </a:rPr>
              <a:t>isometric </a:t>
            </a:r>
            <a:r>
              <a:rPr sz="2800" b="1" spc="-10" dirty="0">
                <a:latin typeface="Arial"/>
                <a:cs typeface="Arial"/>
              </a:rPr>
              <a:t>planes.</a:t>
            </a:r>
            <a:endParaRPr sz="28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0190" y="690880"/>
            <a:ext cx="2749550" cy="0"/>
          </a:xfrm>
          <a:custGeom>
            <a:avLst/>
            <a:gdLst/>
            <a:ahLst/>
            <a:cxnLst/>
            <a:rect l="l" t="t" r="r" b="b"/>
            <a:pathLst>
              <a:path w="2749550">
                <a:moveTo>
                  <a:pt x="0" y="0"/>
                </a:moveTo>
                <a:lnTo>
                  <a:pt x="2749550" y="0"/>
                </a:lnTo>
              </a:path>
            </a:pathLst>
          </a:custGeom>
          <a:ln w="19050">
            <a:solidFill>
              <a:srgbClr val="000000"/>
            </a:solidFill>
          </a:ln>
        </p:spPr>
        <p:txBody>
          <a:bodyPr wrap="square" lIns="0" tIns="0" rIns="0" bIns="0" rtlCol="0"/>
          <a:lstStyle/>
          <a:p>
            <a:endParaRPr/>
          </a:p>
        </p:txBody>
      </p:sp>
      <p:sp>
        <p:nvSpPr>
          <p:cNvPr id="3" name="object 3"/>
          <p:cNvSpPr txBox="1"/>
          <p:nvPr/>
        </p:nvSpPr>
        <p:spPr>
          <a:xfrm>
            <a:off x="76200" y="0"/>
            <a:ext cx="8903970" cy="6423660"/>
          </a:xfrm>
          <a:prstGeom prst="rect">
            <a:avLst/>
          </a:prstGeom>
        </p:spPr>
        <p:txBody>
          <a:bodyPr vert="horz" wrap="square" lIns="0" tIns="119380" rIns="0" bIns="0" rtlCol="0">
            <a:spAutoFit/>
          </a:bodyPr>
          <a:lstStyle/>
          <a:p>
            <a:pPr marL="12700">
              <a:lnSpc>
                <a:spcPct val="100000"/>
              </a:lnSpc>
              <a:spcBef>
                <a:spcPts val="940"/>
              </a:spcBef>
            </a:pPr>
            <a:r>
              <a:rPr sz="2800" b="1" spc="-5" dirty="0">
                <a:latin typeface="Arial"/>
                <a:cs typeface="Arial"/>
              </a:rPr>
              <a:t>Isometric</a:t>
            </a:r>
            <a:r>
              <a:rPr sz="2800" b="1" spc="-40" dirty="0">
                <a:latin typeface="Arial"/>
                <a:cs typeface="Arial"/>
              </a:rPr>
              <a:t> </a:t>
            </a:r>
            <a:r>
              <a:rPr sz="2800" b="1" spc="-10" dirty="0">
                <a:latin typeface="Arial"/>
                <a:cs typeface="Arial"/>
              </a:rPr>
              <a:t>Axes</a:t>
            </a:r>
            <a:r>
              <a:rPr sz="2800" b="1" spc="-35" dirty="0">
                <a:latin typeface="Arial"/>
                <a:cs typeface="Arial"/>
              </a:rPr>
              <a:t> </a:t>
            </a:r>
            <a:r>
              <a:rPr sz="2800" b="1" dirty="0">
                <a:latin typeface="Arial"/>
                <a:cs typeface="Arial"/>
              </a:rPr>
              <a:t>:</a:t>
            </a:r>
            <a:endParaRPr sz="2800" dirty="0">
              <a:latin typeface="Arial"/>
              <a:cs typeface="Arial"/>
            </a:endParaRPr>
          </a:p>
          <a:p>
            <a:pPr marL="12700" marR="328295">
              <a:lnSpc>
                <a:spcPct val="124900"/>
              </a:lnSpc>
            </a:pPr>
            <a:r>
              <a:rPr sz="2800" b="1" spc="-10" dirty="0">
                <a:latin typeface="Arial"/>
                <a:cs typeface="Arial"/>
              </a:rPr>
              <a:t>The </a:t>
            </a:r>
            <a:r>
              <a:rPr sz="2800" b="1" spc="-5" dirty="0">
                <a:latin typeface="Arial"/>
                <a:cs typeface="Arial"/>
              </a:rPr>
              <a:t>three lines CB,CD and CG meeting at the </a:t>
            </a:r>
            <a:r>
              <a:rPr sz="2800" b="1" spc="-10" dirty="0">
                <a:latin typeface="Arial"/>
                <a:cs typeface="Arial"/>
              </a:rPr>
              <a:t>point </a:t>
            </a:r>
            <a:r>
              <a:rPr sz="2800" b="1" spc="-765" dirty="0">
                <a:latin typeface="Arial"/>
                <a:cs typeface="Arial"/>
              </a:rPr>
              <a:t> </a:t>
            </a:r>
            <a:r>
              <a:rPr sz="2800" b="1" dirty="0">
                <a:latin typeface="Arial"/>
                <a:cs typeface="Arial"/>
              </a:rPr>
              <a:t>C </a:t>
            </a:r>
            <a:r>
              <a:rPr sz="2800" b="1" spc="-5" dirty="0">
                <a:latin typeface="Arial"/>
                <a:cs typeface="Arial"/>
              </a:rPr>
              <a:t>and making </a:t>
            </a:r>
            <a:r>
              <a:rPr sz="2800" b="1" spc="-10" dirty="0">
                <a:latin typeface="Arial"/>
                <a:cs typeface="Arial"/>
              </a:rPr>
              <a:t>angle </a:t>
            </a:r>
            <a:r>
              <a:rPr sz="2800" b="1" spc="-5" dirty="0">
                <a:latin typeface="Arial"/>
                <a:cs typeface="Arial"/>
              </a:rPr>
              <a:t>of 120 </a:t>
            </a:r>
            <a:r>
              <a:rPr sz="2800" b="1" spc="-10" dirty="0">
                <a:latin typeface="Arial"/>
                <a:cs typeface="Arial"/>
              </a:rPr>
              <a:t>degree </a:t>
            </a:r>
            <a:r>
              <a:rPr sz="2800" b="1" dirty="0">
                <a:latin typeface="Arial"/>
                <a:cs typeface="Arial"/>
              </a:rPr>
              <a:t>with </a:t>
            </a:r>
            <a:r>
              <a:rPr sz="2800" b="1" spc="-5" dirty="0">
                <a:latin typeface="Arial"/>
                <a:cs typeface="Arial"/>
              </a:rPr>
              <a:t>each </a:t>
            </a:r>
            <a:r>
              <a:rPr sz="2800" b="1" spc="-10" dirty="0">
                <a:latin typeface="Arial"/>
                <a:cs typeface="Arial"/>
              </a:rPr>
              <a:t>other </a:t>
            </a:r>
            <a:r>
              <a:rPr sz="2800" b="1" spc="-5" dirty="0">
                <a:latin typeface="Arial"/>
                <a:cs typeface="Arial"/>
              </a:rPr>
              <a:t> are</a:t>
            </a:r>
            <a:r>
              <a:rPr sz="2800" b="1" spc="-10" dirty="0">
                <a:latin typeface="Arial"/>
                <a:cs typeface="Arial"/>
              </a:rPr>
              <a:t> </a:t>
            </a:r>
            <a:r>
              <a:rPr sz="2800" b="1" spc="-5" dirty="0">
                <a:latin typeface="Arial"/>
                <a:cs typeface="Arial"/>
              </a:rPr>
              <a:t>called isometric axes.</a:t>
            </a:r>
            <a:endParaRPr sz="2800" dirty="0">
              <a:latin typeface="Arial"/>
              <a:cs typeface="Arial"/>
            </a:endParaRPr>
          </a:p>
          <a:p>
            <a:pPr marL="12700">
              <a:lnSpc>
                <a:spcPct val="100000"/>
              </a:lnSpc>
              <a:spcBef>
                <a:spcPts val="840"/>
              </a:spcBef>
            </a:pPr>
            <a:r>
              <a:rPr sz="2800" b="1" u="heavy" spc="-5" dirty="0">
                <a:uFill>
                  <a:solidFill>
                    <a:srgbClr val="000000"/>
                  </a:solidFill>
                </a:uFill>
                <a:latin typeface="Arial"/>
                <a:cs typeface="Arial"/>
              </a:rPr>
              <a:t>Isometric</a:t>
            </a:r>
            <a:r>
              <a:rPr sz="2800" b="1" u="heavy" spc="-85" dirty="0">
                <a:uFill>
                  <a:solidFill>
                    <a:srgbClr val="000000"/>
                  </a:solidFill>
                </a:uFill>
                <a:latin typeface="Arial"/>
                <a:cs typeface="Arial"/>
              </a:rPr>
              <a:t> </a:t>
            </a:r>
            <a:r>
              <a:rPr sz="2800" b="1" u="heavy" spc="-5" dirty="0">
                <a:uFill>
                  <a:solidFill>
                    <a:srgbClr val="000000"/>
                  </a:solidFill>
                </a:uFill>
                <a:latin typeface="Arial"/>
                <a:cs typeface="Arial"/>
              </a:rPr>
              <a:t>lines:</a:t>
            </a:r>
            <a:endParaRPr sz="2800" dirty="0">
              <a:latin typeface="Arial"/>
              <a:cs typeface="Arial"/>
            </a:endParaRPr>
          </a:p>
          <a:p>
            <a:pPr marL="12700" marR="1258570">
              <a:lnSpc>
                <a:spcPct val="125000"/>
              </a:lnSpc>
            </a:pPr>
            <a:r>
              <a:rPr sz="2800" b="1" spc="-10" dirty="0">
                <a:latin typeface="Arial"/>
                <a:cs typeface="Arial"/>
              </a:rPr>
              <a:t>The </a:t>
            </a:r>
            <a:r>
              <a:rPr sz="2800" b="1" spc="-5" dirty="0">
                <a:latin typeface="Arial"/>
                <a:cs typeface="Arial"/>
              </a:rPr>
              <a:t>lines parallel to isometric axes are </a:t>
            </a:r>
            <a:r>
              <a:rPr sz="2800" b="1" dirty="0">
                <a:latin typeface="Arial"/>
                <a:cs typeface="Arial"/>
              </a:rPr>
              <a:t>called </a:t>
            </a:r>
            <a:r>
              <a:rPr sz="2800" b="1" spc="-765" dirty="0">
                <a:latin typeface="Arial"/>
                <a:cs typeface="Arial"/>
              </a:rPr>
              <a:t> </a:t>
            </a:r>
            <a:r>
              <a:rPr sz="2800" b="1" spc="-5" dirty="0">
                <a:latin typeface="Arial"/>
                <a:cs typeface="Arial"/>
              </a:rPr>
              <a:t>isometric</a:t>
            </a:r>
            <a:r>
              <a:rPr sz="2800" b="1" spc="-10" dirty="0">
                <a:latin typeface="Arial"/>
                <a:cs typeface="Arial"/>
              </a:rPr>
              <a:t> </a:t>
            </a:r>
            <a:r>
              <a:rPr sz="2800" b="1" spc="-5" dirty="0">
                <a:latin typeface="Arial"/>
                <a:cs typeface="Arial"/>
              </a:rPr>
              <a:t>lines.</a:t>
            </a:r>
            <a:endParaRPr sz="2800" dirty="0">
              <a:latin typeface="Arial"/>
              <a:cs typeface="Arial"/>
            </a:endParaRPr>
          </a:p>
          <a:p>
            <a:pPr marL="12700">
              <a:lnSpc>
                <a:spcPct val="100000"/>
              </a:lnSpc>
              <a:spcBef>
                <a:spcPts val="830"/>
              </a:spcBef>
            </a:pPr>
            <a:r>
              <a:rPr sz="2800" b="1" u="heavy" spc="-5" dirty="0">
                <a:uFill>
                  <a:solidFill>
                    <a:srgbClr val="000000"/>
                  </a:solidFill>
                </a:uFill>
                <a:latin typeface="Arial"/>
                <a:cs typeface="Arial"/>
              </a:rPr>
              <a:t>Isometric</a:t>
            </a:r>
            <a:r>
              <a:rPr sz="2800" b="1" u="heavy" spc="-60" dirty="0">
                <a:uFill>
                  <a:solidFill>
                    <a:srgbClr val="000000"/>
                  </a:solidFill>
                </a:uFill>
                <a:latin typeface="Arial"/>
                <a:cs typeface="Arial"/>
              </a:rPr>
              <a:t> </a:t>
            </a:r>
            <a:r>
              <a:rPr sz="2800" b="1" u="heavy" spc="-10" dirty="0">
                <a:uFill>
                  <a:solidFill>
                    <a:srgbClr val="000000"/>
                  </a:solidFill>
                </a:uFill>
                <a:latin typeface="Arial"/>
                <a:cs typeface="Arial"/>
              </a:rPr>
              <a:t>planes:</a:t>
            </a:r>
            <a:endParaRPr sz="2800" dirty="0">
              <a:latin typeface="Arial"/>
              <a:cs typeface="Arial"/>
            </a:endParaRPr>
          </a:p>
          <a:p>
            <a:pPr marL="12700" marR="280035">
              <a:lnSpc>
                <a:spcPct val="125000"/>
              </a:lnSpc>
            </a:pPr>
            <a:r>
              <a:rPr sz="2800" b="1" spc="-10" dirty="0">
                <a:latin typeface="Arial"/>
                <a:cs typeface="Arial"/>
              </a:rPr>
              <a:t>The </a:t>
            </a:r>
            <a:r>
              <a:rPr sz="2800" b="1" spc="-5" dirty="0">
                <a:latin typeface="Arial"/>
                <a:cs typeface="Arial"/>
              </a:rPr>
              <a:t>planes represented </a:t>
            </a:r>
            <a:r>
              <a:rPr sz="2800" b="1" spc="-10" dirty="0">
                <a:latin typeface="Arial"/>
                <a:cs typeface="Arial"/>
              </a:rPr>
              <a:t>by </a:t>
            </a:r>
            <a:r>
              <a:rPr sz="2800" b="1" spc="-5" dirty="0">
                <a:latin typeface="Arial"/>
                <a:cs typeface="Arial"/>
              </a:rPr>
              <a:t>faces </a:t>
            </a:r>
            <a:r>
              <a:rPr sz="2800" b="1" spc="-10" dirty="0">
                <a:latin typeface="Arial"/>
                <a:cs typeface="Arial"/>
              </a:rPr>
              <a:t>of </a:t>
            </a:r>
            <a:r>
              <a:rPr sz="2800" b="1" spc="-5" dirty="0">
                <a:latin typeface="Arial"/>
                <a:cs typeface="Arial"/>
              </a:rPr>
              <a:t>cube are called </a:t>
            </a:r>
            <a:r>
              <a:rPr sz="2800" b="1" spc="-765" dirty="0">
                <a:latin typeface="Arial"/>
                <a:cs typeface="Arial"/>
              </a:rPr>
              <a:t> </a:t>
            </a:r>
            <a:r>
              <a:rPr sz="2800" b="1" spc="-5" dirty="0">
                <a:latin typeface="Arial"/>
                <a:cs typeface="Arial"/>
              </a:rPr>
              <a:t>isometric</a:t>
            </a:r>
            <a:r>
              <a:rPr sz="2800" b="1" spc="-10" dirty="0">
                <a:latin typeface="Arial"/>
                <a:cs typeface="Arial"/>
              </a:rPr>
              <a:t> planes.</a:t>
            </a:r>
            <a:endParaRPr sz="2800" dirty="0">
              <a:latin typeface="Arial"/>
              <a:cs typeface="Arial"/>
            </a:endParaRPr>
          </a:p>
          <a:p>
            <a:pPr marL="12700" marR="5080">
              <a:lnSpc>
                <a:spcPct val="125000"/>
              </a:lnSpc>
            </a:pPr>
            <a:r>
              <a:rPr sz="2800" b="1" spc="-5" dirty="0">
                <a:latin typeface="Arial"/>
                <a:cs typeface="Arial"/>
              </a:rPr>
              <a:t>Similarly any planes parallel </a:t>
            </a:r>
            <a:r>
              <a:rPr sz="2800" b="1" dirty="0">
                <a:latin typeface="Arial"/>
                <a:cs typeface="Arial"/>
              </a:rPr>
              <a:t>to </a:t>
            </a:r>
            <a:r>
              <a:rPr sz="2800" b="1" spc="-5" dirty="0">
                <a:latin typeface="Arial"/>
                <a:cs typeface="Arial"/>
              </a:rPr>
              <a:t>these planes are also </a:t>
            </a:r>
            <a:r>
              <a:rPr sz="2800" b="1" spc="-765" dirty="0">
                <a:latin typeface="Arial"/>
                <a:cs typeface="Arial"/>
              </a:rPr>
              <a:t> </a:t>
            </a:r>
            <a:r>
              <a:rPr sz="2800" b="1" spc="-5" dirty="0">
                <a:latin typeface="Arial"/>
                <a:cs typeface="Arial"/>
              </a:rPr>
              <a:t>called isometric planes.</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2409" y="660399"/>
            <a:ext cx="8413115" cy="3757929"/>
          </a:xfrm>
          <a:prstGeom prst="rect">
            <a:avLst/>
          </a:prstGeom>
        </p:spPr>
        <p:txBody>
          <a:bodyPr vert="horz" wrap="square" lIns="0" tIns="119380" rIns="0" bIns="0" rtlCol="0">
            <a:spAutoFit/>
          </a:bodyPr>
          <a:lstStyle/>
          <a:p>
            <a:pPr marL="12700">
              <a:lnSpc>
                <a:spcPct val="100000"/>
              </a:lnSpc>
              <a:spcBef>
                <a:spcPts val="940"/>
              </a:spcBef>
            </a:pPr>
            <a:r>
              <a:rPr sz="2800" b="1" u="heavy" spc="-5" dirty="0">
                <a:uFill>
                  <a:solidFill>
                    <a:srgbClr val="000000"/>
                  </a:solidFill>
                </a:uFill>
                <a:latin typeface="Arial"/>
                <a:cs typeface="Arial"/>
              </a:rPr>
              <a:t>Isometric</a:t>
            </a:r>
            <a:r>
              <a:rPr sz="2800" b="1" u="heavy" spc="-15" dirty="0">
                <a:uFill>
                  <a:solidFill>
                    <a:srgbClr val="000000"/>
                  </a:solidFill>
                </a:uFill>
                <a:latin typeface="Arial"/>
                <a:cs typeface="Arial"/>
              </a:rPr>
              <a:t> </a:t>
            </a:r>
            <a:r>
              <a:rPr sz="2800" b="1" u="heavy" spc="-5" dirty="0">
                <a:uFill>
                  <a:solidFill>
                    <a:srgbClr val="000000"/>
                  </a:solidFill>
                </a:uFill>
                <a:latin typeface="Arial"/>
                <a:cs typeface="Arial"/>
              </a:rPr>
              <a:t>drawing</a:t>
            </a:r>
            <a:r>
              <a:rPr sz="2800" b="1" u="heavy" spc="-25" dirty="0">
                <a:uFill>
                  <a:solidFill>
                    <a:srgbClr val="000000"/>
                  </a:solidFill>
                </a:uFill>
                <a:latin typeface="Arial"/>
                <a:cs typeface="Arial"/>
              </a:rPr>
              <a:t> </a:t>
            </a:r>
            <a:r>
              <a:rPr sz="2800" b="1" u="heavy" spc="-5" dirty="0">
                <a:uFill>
                  <a:solidFill>
                    <a:srgbClr val="000000"/>
                  </a:solidFill>
                </a:uFill>
                <a:latin typeface="Arial"/>
                <a:cs typeface="Arial"/>
              </a:rPr>
              <a:t>or</a:t>
            </a:r>
            <a:r>
              <a:rPr sz="2800" b="1" u="heavy" spc="-15" dirty="0">
                <a:uFill>
                  <a:solidFill>
                    <a:srgbClr val="000000"/>
                  </a:solidFill>
                </a:uFill>
                <a:latin typeface="Arial"/>
                <a:cs typeface="Arial"/>
              </a:rPr>
              <a:t> </a:t>
            </a:r>
            <a:r>
              <a:rPr sz="2800" b="1" u="heavy" spc="-5" dirty="0">
                <a:uFill>
                  <a:solidFill>
                    <a:srgbClr val="000000"/>
                  </a:solidFill>
                </a:uFill>
                <a:latin typeface="Arial"/>
                <a:cs typeface="Arial"/>
              </a:rPr>
              <a:t>isometric</a:t>
            </a:r>
            <a:r>
              <a:rPr sz="2800" b="1" u="heavy" spc="-10" dirty="0">
                <a:uFill>
                  <a:solidFill>
                    <a:srgbClr val="000000"/>
                  </a:solidFill>
                </a:uFill>
                <a:latin typeface="Arial"/>
                <a:cs typeface="Arial"/>
              </a:rPr>
              <a:t> </a:t>
            </a:r>
            <a:r>
              <a:rPr sz="2800" b="1" u="heavy" spc="-5" dirty="0">
                <a:uFill>
                  <a:solidFill>
                    <a:srgbClr val="000000"/>
                  </a:solidFill>
                </a:uFill>
                <a:latin typeface="Arial"/>
                <a:cs typeface="Arial"/>
              </a:rPr>
              <a:t>view:</a:t>
            </a:r>
            <a:endParaRPr sz="2800">
              <a:latin typeface="Arial"/>
              <a:cs typeface="Arial"/>
            </a:endParaRPr>
          </a:p>
          <a:p>
            <a:pPr marL="12700" marR="196215">
              <a:lnSpc>
                <a:spcPct val="125000"/>
              </a:lnSpc>
            </a:pPr>
            <a:r>
              <a:rPr sz="2800" b="1" spc="-10" dirty="0">
                <a:latin typeface="Arial"/>
                <a:cs typeface="Arial"/>
              </a:rPr>
              <a:t>The </a:t>
            </a:r>
            <a:r>
              <a:rPr sz="2800" b="1" spc="-5" dirty="0">
                <a:latin typeface="Arial"/>
                <a:cs typeface="Arial"/>
              </a:rPr>
              <a:t>pictorial view drawn </a:t>
            </a:r>
            <a:r>
              <a:rPr sz="2800" b="1" dirty="0">
                <a:latin typeface="Arial"/>
                <a:cs typeface="Arial"/>
              </a:rPr>
              <a:t>with </a:t>
            </a:r>
            <a:r>
              <a:rPr sz="2800" b="1" spc="-5" dirty="0">
                <a:latin typeface="Arial"/>
                <a:cs typeface="Arial"/>
              </a:rPr>
              <a:t>true scale </a:t>
            </a:r>
            <a:r>
              <a:rPr sz="2800" b="1" dirty="0">
                <a:latin typeface="Arial"/>
                <a:cs typeface="Arial"/>
              </a:rPr>
              <a:t>is </a:t>
            </a:r>
            <a:r>
              <a:rPr sz="2800" b="1" spc="-5" dirty="0">
                <a:latin typeface="Arial"/>
                <a:cs typeface="Arial"/>
              </a:rPr>
              <a:t>called </a:t>
            </a:r>
            <a:r>
              <a:rPr sz="2800" b="1" spc="-765" dirty="0">
                <a:latin typeface="Arial"/>
                <a:cs typeface="Arial"/>
              </a:rPr>
              <a:t> </a:t>
            </a:r>
            <a:r>
              <a:rPr sz="2800" b="1" spc="-5" dirty="0">
                <a:latin typeface="Arial"/>
                <a:cs typeface="Arial"/>
              </a:rPr>
              <a:t>Isometric</a:t>
            </a:r>
            <a:r>
              <a:rPr sz="2800" b="1" spc="-10" dirty="0">
                <a:latin typeface="Arial"/>
                <a:cs typeface="Arial"/>
              </a:rPr>
              <a:t> </a:t>
            </a:r>
            <a:r>
              <a:rPr sz="2800" b="1" spc="-5" dirty="0">
                <a:latin typeface="Arial"/>
                <a:cs typeface="Arial"/>
              </a:rPr>
              <a:t>drawing</a:t>
            </a:r>
            <a:r>
              <a:rPr sz="2800" b="1" spc="-15" dirty="0">
                <a:latin typeface="Arial"/>
                <a:cs typeface="Arial"/>
              </a:rPr>
              <a:t> </a:t>
            </a:r>
            <a:r>
              <a:rPr sz="2800" b="1" spc="-5" dirty="0">
                <a:latin typeface="Arial"/>
                <a:cs typeface="Arial"/>
              </a:rPr>
              <a:t>or isometric</a:t>
            </a:r>
            <a:r>
              <a:rPr sz="2800" b="1" spc="-10" dirty="0">
                <a:latin typeface="Arial"/>
                <a:cs typeface="Arial"/>
              </a:rPr>
              <a:t> </a:t>
            </a:r>
            <a:r>
              <a:rPr sz="2800" b="1" spc="-5" dirty="0">
                <a:latin typeface="Arial"/>
                <a:cs typeface="Arial"/>
              </a:rPr>
              <a:t>view.</a:t>
            </a:r>
            <a:endParaRPr sz="2800">
              <a:latin typeface="Arial"/>
              <a:cs typeface="Arial"/>
            </a:endParaRPr>
          </a:p>
          <a:p>
            <a:pPr>
              <a:lnSpc>
                <a:spcPct val="100000"/>
              </a:lnSpc>
              <a:spcBef>
                <a:spcPts val="35"/>
              </a:spcBef>
            </a:pPr>
            <a:endParaRPr sz="4350">
              <a:latin typeface="Arial"/>
              <a:cs typeface="Arial"/>
            </a:endParaRPr>
          </a:p>
          <a:p>
            <a:pPr marL="12700">
              <a:lnSpc>
                <a:spcPct val="100000"/>
              </a:lnSpc>
            </a:pPr>
            <a:r>
              <a:rPr sz="2800" b="1" u="heavy" spc="-5" dirty="0">
                <a:uFill>
                  <a:solidFill>
                    <a:srgbClr val="000000"/>
                  </a:solidFill>
                </a:uFill>
                <a:latin typeface="Arial"/>
                <a:cs typeface="Arial"/>
              </a:rPr>
              <a:t>Isometric</a:t>
            </a:r>
            <a:r>
              <a:rPr sz="2800" b="1" u="heavy" spc="-20" dirty="0">
                <a:uFill>
                  <a:solidFill>
                    <a:srgbClr val="000000"/>
                  </a:solidFill>
                </a:uFill>
                <a:latin typeface="Arial"/>
                <a:cs typeface="Arial"/>
              </a:rPr>
              <a:t> </a:t>
            </a:r>
            <a:r>
              <a:rPr sz="2800" b="1" u="heavy" spc="-10" dirty="0">
                <a:uFill>
                  <a:solidFill>
                    <a:srgbClr val="000000"/>
                  </a:solidFill>
                </a:uFill>
                <a:latin typeface="Arial"/>
                <a:cs typeface="Arial"/>
              </a:rPr>
              <a:t>projection:</a:t>
            </a:r>
            <a:endParaRPr sz="2800">
              <a:latin typeface="Arial"/>
              <a:cs typeface="Arial"/>
            </a:endParaRPr>
          </a:p>
          <a:p>
            <a:pPr marL="12700" marR="5080">
              <a:lnSpc>
                <a:spcPts val="4200"/>
              </a:lnSpc>
              <a:spcBef>
                <a:spcPts val="90"/>
              </a:spcBef>
            </a:pPr>
            <a:r>
              <a:rPr sz="2800" b="1" spc="-10" dirty="0">
                <a:latin typeface="Arial"/>
                <a:cs typeface="Arial"/>
              </a:rPr>
              <a:t>The </a:t>
            </a:r>
            <a:r>
              <a:rPr sz="2800" b="1" spc="-5" dirty="0">
                <a:latin typeface="Arial"/>
                <a:cs typeface="Arial"/>
              </a:rPr>
              <a:t>pictorial view drawn </a:t>
            </a:r>
            <a:r>
              <a:rPr sz="2800" b="1" dirty="0">
                <a:latin typeface="Arial"/>
                <a:cs typeface="Arial"/>
              </a:rPr>
              <a:t>with </a:t>
            </a:r>
            <a:r>
              <a:rPr sz="2800" b="1" spc="-10" dirty="0">
                <a:latin typeface="Arial"/>
                <a:cs typeface="Arial"/>
              </a:rPr>
              <a:t>the </a:t>
            </a:r>
            <a:r>
              <a:rPr sz="2800" b="1" spc="-5" dirty="0">
                <a:latin typeface="Arial"/>
                <a:cs typeface="Arial"/>
              </a:rPr>
              <a:t>use </a:t>
            </a:r>
            <a:r>
              <a:rPr sz="2800" b="1" spc="-10" dirty="0">
                <a:latin typeface="Arial"/>
                <a:cs typeface="Arial"/>
              </a:rPr>
              <a:t>of </a:t>
            </a:r>
            <a:r>
              <a:rPr sz="2800" b="1" spc="-5" dirty="0">
                <a:latin typeface="Arial"/>
                <a:cs typeface="Arial"/>
              </a:rPr>
              <a:t>isometric </a:t>
            </a:r>
            <a:r>
              <a:rPr sz="2800" b="1" spc="-765" dirty="0">
                <a:latin typeface="Arial"/>
                <a:cs typeface="Arial"/>
              </a:rPr>
              <a:t> </a:t>
            </a:r>
            <a:r>
              <a:rPr sz="2800" b="1" spc="-5" dirty="0">
                <a:latin typeface="Arial"/>
                <a:cs typeface="Arial"/>
              </a:rPr>
              <a:t>scale</a:t>
            </a:r>
            <a:r>
              <a:rPr sz="2800" b="1" spc="-10" dirty="0">
                <a:latin typeface="Arial"/>
                <a:cs typeface="Arial"/>
              </a:rPr>
              <a:t> </a:t>
            </a:r>
            <a:r>
              <a:rPr sz="2800" b="1" dirty="0">
                <a:latin typeface="Arial"/>
                <a:cs typeface="Arial"/>
              </a:rPr>
              <a:t>is</a:t>
            </a:r>
            <a:r>
              <a:rPr sz="2800" b="1" spc="-5" dirty="0">
                <a:latin typeface="Arial"/>
                <a:cs typeface="Arial"/>
              </a:rPr>
              <a:t> called</a:t>
            </a:r>
            <a:r>
              <a:rPr sz="2800" b="1" spc="-10" dirty="0">
                <a:latin typeface="Arial"/>
                <a:cs typeface="Arial"/>
              </a:rPr>
              <a:t> </a:t>
            </a:r>
            <a:r>
              <a:rPr sz="2800" b="1" spc="-5" dirty="0">
                <a:latin typeface="Arial"/>
                <a:cs typeface="Arial"/>
              </a:rPr>
              <a:t>Isometric </a:t>
            </a:r>
            <a:r>
              <a:rPr sz="2800" b="1" spc="-10" dirty="0">
                <a:latin typeface="Arial"/>
                <a:cs typeface="Arial"/>
              </a:rPr>
              <a:t>projection.</a:t>
            </a:r>
            <a:endParaRPr sz="280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443</Words>
  <Application>Microsoft Office PowerPoint</Application>
  <PresentationFormat>On-screen Show (4:3)</PresentationFormat>
  <Paragraphs>49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UI Gothic</vt:lpstr>
      <vt:lpstr>Arial</vt:lpstr>
      <vt:lpstr>Century Gothic</vt:lpstr>
      <vt:lpstr>Constantia</vt:lpstr>
      <vt:lpstr>Trebuchet MS</vt:lpstr>
      <vt:lpstr>Wingdings 3</vt:lpstr>
      <vt:lpstr>Ion</vt:lpstr>
      <vt:lpstr>PowerPoint Presentation</vt:lpstr>
      <vt:lpstr>PowerPoint Presentation</vt:lpstr>
      <vt:lpstr>But pictorial view does not show the true shape  and size of any principal surface of An object and  it does not show the hidden portions. Pictorial projections are easy to imagine so these  are used in sales literature.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 Dept.</dc:creator>
  <cp:lastModifiedBy>Civil</cp:lastModifiedBy>
  <cp:revision>3</cp:revision>
  <dcterms:created xsi:type="dcterms:W3CDTF">2022-02-14T14:01:47Z</dcterms:created>
  <dcterms:modified xsi:type="dcterms:W3CDTF">2022-09-07T09:54:40Z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2012-11-19T00:00:00Z</vt:filetime>
  </property>
  <property fmtid="{D5CDD505-2E9C-101B-9397-08002B2CF9AE}" pid="3" name="Creator">
    <vt:lpwstr>Impress</vt:lpwstr>
  </property>
  <property fmtid="{D5CDD505-2E9C-101B-9397-08002B2CF9AE}" pid="4" name="LastSaved">
    <vt:filetime>2012-11-19T00:00:00Z</vt:filetime>
  </property>
</Properties>
</file>