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2" r:id="rId7"/>
    <p:sldId id="263" r:id="rId8"/>
    <p:sldId id="264" r:id="rId9"/>
    <p:sldId id="261" r:id="rId10"/>
    <p:sldId id="266" r:id="rId11"/>
    <p:sldId id="265"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AFB"/>
    <a:srgbClr val="08385D"/>
    <a:srgbClr val="48C0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F9498-A3AA-414C-AC8D-4527E72DC0FD}" type="datetimeFigureOut">
              <a:rPr lang="en-IN" smtClean="0"/>
              <a:t>21-01-2022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C357F-F6D2-4B68-ADD9-81D545DC659D}" type="slidenum">
              <a:rPr lang="en-IN" smtClean="0"/>
              <a:t>‹#›</a:t>
            </a:fld>
            <a:endParaRPr lang="en-IN"/>
          </a:p>
        </p:txBody>
      </p:sp>
    </p:spTree>
    <p:extLst>
      <p:ext uri="{BB962C8B-B14F-4D97-AF65-F5344CB8AC3E}">
        <p14:creationId xmlns:p14="http://schemas.microsoft.com/office/powerpoint/2010/main" val="59300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BC46-E9D4-4439-98D9-01ECA0E227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732E2BD-83A1-4A34-9F36-58EB5C3EC0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05E0BC0-622C-409A-AAF8-0FFE82E890AB}"/>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5" name="Footer Placeholder 4">
            <a:extLst>
              <a:ext uri="{FF2B5EF4-FFF2-40B4-BE49-F238E27FC236}">
                <a16:creationId xmlns:a16="http://schemas.microsoft.com/office/drawing/2014/main" id="{A182900B-E26D-4FB3-8A5E-9EEB8344CD2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18A5B9-16B8-4E61-9B38-52C1C5705844}"/>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1366776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64E5A-521F-40AF-A981-3BDEBFE33DB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CDA564B-C5DD-44DE-93D9-8B1CF8A6A4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107FD05-9D2D-4FD4-B668-7EE1B2257137}"/>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5" name="Footer Placeholder 4">
            <a:extLst>
              <a:ext uri="{FF2B5EF4-FFF2-40B4-BE49-F238E27FC236}">
                <a16:creationId xmlns:a16="http://schemas.microsoft.com/office/drawing/2014/main" id="{409831E9-B389-4836-9242-C09D6C63A65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CB0787A-39A4-4BEA-9EAE-647CA08D18D9}"/>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971646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A8EA48-FC7E-4AAA-9A3D-7F65B3930E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CF89776-C0D8-497C-8773-C0AD4857C2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2615D62-F0BA-421E-B8E1-B612F475C349}"/>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5" name="Footer Placeholder 4">
            <a:extLst>
              <a:ext uri="{FF2B5EF4-FFF2-40B4-BE49-F238E27FC236}">
                <a16:creationId xmlns:a16="http://schemas.microsoft.com/office/drawing/2014/main" id="{26429FDD-A06F-4511-B0E5-8BBCC6AC545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55E443B-DB11-47D5-914A-CB85112B1B6D}"/>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317223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D45C-1427-4F7C-B32F-AB8F0F8F1E9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F70045B-1D8F-4ADE-A60E-8247BA0F9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7B04D37-854B-4A1E-8F82-D9BAC7A8E670}"/>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5" name="Footer Placeholder 4">
            <a:extLst>
              <a:ext uri="{FF2B5EF4-FFF2-40B4-BE49-F238E27FC236}">
                <a16:creationId xmlns:a16="http://schemas.microsoft.com/office/drawing/2014/main" id="{935B1AE9-5A95-4D29-A486-BC8394D4D82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6122B26-3B67-456B-B777-FC7F779A6FBB}"/>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420958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4A1A-A1D0-44FD-AB42-421F460A0E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4C2DF4C-8377-442D-8E04-C7C869EB18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495287-3612-431B-AEB3-CB57301B44EB}"/>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5" name="Footer Placeholder 4">
            <a:extLst>
              <a:ext uri="{FF2B5EF4-FFF2-40B4-BE49-F238E27FC236}">
                <a16:creationId xmlns:a16="http://schemas.microsoft.com/office/drawing/2014/main" id="{84289B98-D836-4270-9DC5-C395EC4B9B6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691CABB-05FA-4F49-9E2B-966DB608C174}"/>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9702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BB624-6B1A-4E50-AEA7-21EE706310C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63EA049-E430-4EED-8721-93B17CF5C5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A25EFA5-8AEB-4DEA-8889-ED2AC7C6E5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65EE723-427C-4445-8694-9966BC14A92E}"/>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6" name="Footer Placeholder 5">
            <a:extLst>
              <a:ext uri="{FF2B5EF4-FFF2-40B4-BE49-F238E27FC236}">
                <a16:creationId xmlns:a16="http://schemas.microsoft.com/office/drawing/2014/main" id="{635BAA02-7643-4C22-AEE9-414F64429BD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470233A-7EA4-4B9C-9DE6-94DD4B4F9834}"/>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337123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CD70F-AB7A-40E6-85E5-8C3297315D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B2BB321-3FBD-403B-95BA-6EA1FC63CE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6378FB-B2AA-4215-A8D7-8D1A1FB57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8A5E45C-7F4D-44DB-A731-317BC52A0E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75806-5344-4DBE-95E4-B04ACC47D4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E87B024-8BC3-49A7-A9AF-7CA2236A014C}"/>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8" name="Footer Placeholder 7">
            <a:extLst>
              <a:ext uri="{FF2B5EF4-FFF2-40B4-BE49-F238E27FC236}">
                <a16:creationId xmlns:a16="http://schemas.microsoft.com/office/drawing/2014/main" id="{C73BBB49-C766-42CF-9DB9-9BD2E8ECB45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193354F-5872-4518-8F4E-41D28C1FE0D5}"/>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167945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7802-93FA-4535-BD03-3A6EF3DC125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72795D6-0337-4E0F-9C8F-C7BF7984B7A1}"/>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4" name="Footer Placeholder 3">
            <a:extLst>
              <a:ext uri="{FF2B5EF4-FFF2-40B4-BE49-F238E27FC236}">
                <a16:creationId xmlns:a16="http://schemas.microsoft.com/office/drawing/2014/main" id="{5991CF07-F981-4E87-A083-EE136AC1CE5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C3B0061-1D7B-4ECB-9B16-6A341F472E1B}"/>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1638221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11D56A-C360-45BF-9AA0-141266D3C354}"/>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3" name="Footer Placeholder 2">
            <a:extLst>
              <a:ext uri="{FF2B5EF4-FFF2-40B4-BE49-F238E27FC236}">
                <a16:creationId xmlns:a16="http://schemas.microsoft.com/office/drawing/2014/main" id="{8552AE8B-7492-449D-ABC6-B7B1DCD64D5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0DA3BE4-4B8D-4041-889E-ED7B0C0321BA}"/>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100172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155E-6FFC-4DC3-8608-C26D9F295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802F7A9-0566-4AF2-BD8B-44401042B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9F45DCB-E1AB-449C-B7A7-C618D88FE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2C8B7-CBEA-419B-8F29-FBB770B37AB3}"/>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6" name="Footer Placeholder 5">
            <a:extLst>
              <a:ext uri="{FF2B5EF4-FFF2-40B4-BE49-F238E27FC236}">
                <a16:creationId xmlns:a16="http://schemas.microsoft.com/office/drawing/2014/main" id="{C9F5A268-6A56-4479-9B07-B842F45E4D4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5E84BC6-4531-443E-B7B9-222CCF5A5A0D}"/>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384364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72729-F082-48F5-B01B-25EB136D8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32BF4AB-ABEF-455D-B62F-2711B84555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FD59875-83AE-43FB-86AE-4181DC8EE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2854B5-A67D-4A0E-95F9-04D95462AEE1}"/>
              </a:ext>
            </a:extLst>
          </p:cNvPr>
          <p:cNvSpPr>
            <a:spLocks noGrp="1"/>
          </p:cNvSpPr>
          <p:nvPr>
            <p:ph type="dt" sz="half" idx="10"/>
          </p:nvPr>
        </p:nvSpPr>
        <p:spPr/>
        <p:txBody>
          <a:bodyPr/>
          <a:lstStyle/>
          <a:p>
            <a:fld id="{11B8B4CC-C851-41E9-B972-CCA1D56F32E1}" type="datetimeFigureOut">
              <a:rPr lang="en-IN" smtClean="0"/>
              <a:t>21-01-2022</a:t>
            </a:fld>
            <a:endParaRPr lang="en-IN"/>
          </a:p>
        </p:txBody>
      </p:sp>
      <p:sp>
        <p:nvSpPr>
          <p:cNvPr id="6" name="Footer Placeholder 5">
            <a:extLst>
              <a:ext uri="{FF2B5EF4-FFF2-40B4-BE49-F238E27FC236}">
                <a16:creationId xmlns:a16="http://schemas.microsoft.com/office/drawing/2014/main" id="{03922E28-2DB4-4233-AFC1-8F226280B96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8EEC6B0-03B8-436D-8072-2296ACD8E953}"/>
              </a:ext>
            </a:extLst>
          </p:cNvPr>
          <p:cNvSpPr>
            <a:spLocks noGrp="1"/>
          </p:cNvSpPr>
          <p:nvPr>
            <p:ph type="sldNum" sz="quarter" idx="12"/>
          </p:nvPr>
        </p:nvSpPr>
        <p:spPr/>
        <p:txBody>
          <a:bodyPr/>
          <a:lstStyle/>
          <a:p>
            <a:fld id="{64490A02-9BB9-4050-ABC5-E8B252F6B9C2}" type="slidenum">
              <a:rPr lang="en-IN" smtClean="0"/>
              <a:t>‹#›</a:t>
            </a:fld>
            <a:endParaRPr lang="en-IN"/>
          </a:p>
        </p:txBody>
      </p:sp>
    </p:spTree>
    <p:extLst>
      <p:ext uri="{BB962C8B-B14F-4D97-AF65-F5344CB8AC3E}">
        <p14:creationId xmlns:p14="http://schemas.microsoft.com/office/powerpoint/2010/main" val="1054064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E02F2C-95F2-42A5-A54B-F757DB0801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B07A9F4-8B5D-4E4B-A089-40D7D94536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B59071E-5C9A-4139-9334-59BD026EAC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8B4CC-C851-41E9-B972-CCA1D56F32E1}" type="datetimeFigureOut">
              <a:rPr lang="en-IN" smtClean="0"/>
              <a:t>21-01-2022</a:t>
            </a:fld>
            <a:endParaRPr lang="en-IN"/>
          </a:p>
        </p:txBody>
      </p:sp>
      <p:sp>
        <p:nvSpPr>
          <p:cNvPr id="5" name="Footer Placeholder 4">
            <a:extLst>
              <a:ext uri="{FF2B5EF4-FFF2-40B4-BE49-F238E27FC236}">
                <a16:creationId xmlns:a16="http://schemas.microsoft.com/office/drawing/2014/main" id="{0940822C-E8DD-4774-9F44-1008CA730D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A47BF93-34B5-4873-A18E-42839D79A0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90A02-9BB9-4050-ABC5-E8B252F6B9C2}" type="slidenum">
              <a:rPr lang="en-IN" smtClean="0"/>
              <a:t>‹#›</a:t>
            </a:fld>
            <a:endParaRPr lang="en-IN"/>
          </a:p>
        </p:txBody>
      </p:sp>
    </p:spTree>
    <p:extLst>
      <p:ext uri="{BB962C8B-B14F-4D97-AF65-F5344CB8AC3E}">
        <p14:creationId xmlns:p14="http://schemas.microsoft.com/office/powerpoint/2010/main" val="205852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BB034C-CEE3-4D4E-9C63-9B7879DC2525}"/>
              </a:ext>
            </a:extLst>
          </p:cNvPr>
          <p:cNvSpPr txBox="1"/>
          <p:nvPr/>
        </p:nvSpPr>
        <p:spPr>
          <a:xfrm>
            <a:off x="277091" y="3105834"/>
            <a:ext cx="12192000" cy="646331"/>
          </a:xfrm>
          <a:prstGeom prst="rect">
            <a:avLst/>
          </a:prstGeom>
          <a:noFill/>
        </p:spPr>
        <p:txBody>
          <a:bodyPr wrap="square" rtlCol="0">
            <a:spAutoFit/>
          </a:bodyPr>
          <a:lstStyle/>
          <a:p>
            <a:pPr algn="ctr"/>
            <a:r>
              <a:rPr lang="en-US" sz="3600" b="1" dirty="0">
                <a:latin typeface="Century Gothic" panose="020B0502020202020204" pitchFamily="34" charset="0"/>
              </a:rPr>
              <a:t>GIS &amp; REMOTE SENSING </a:t>
            </a:r>
            <a:endParaRPr lang="en-IN" sz="3600" b="1" dirty="0">
              <a:latin typeface="Century Gothic" panose="020B0502020202020204" pitchFamily="34" charset="0"/>
            </a:endParaRPr>
          </a:p>
        </p:txBody>
      </p:sp>
      <p:sp>
        <p:nvSpPr>
          <p:cNvPr id="7" name="TextBox 3">
            <a:extLst>
              <a:ext uri="{FF2B5EF4-FFF2-40B4-BE49-F238E27FC236}">
                <a16:creationId xmlns:a16="http://schemas.microsoft.com/office/drawing/2014/main" id="{59466FAC-1EB1-44CC-911C-A962BD573F92}"/>
              </a:ext>
            </a:extLst>
          </p:cNvPr>
          <p:cNvSpPr txBox="1">
            <a:spLocks noChangeArrowheads="1"/>
          </p:cNvSpPr>
          <p:nvPr/>
        </p:nvSpPr>
        <p:spPr bwMode="auto">
          <a:xfrm>
            <a:off x="442913" y="5486400"/>
            <a:ext cx="7945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Century Gothic" panose="020B0502020202020204" pitchFamily="34" charset="0"/>
            </a:endParaRPr>
          </a:p>
          <a:p>
            <a:pPr eaLnBrk="1" hangingPunct="1">
              <a:spcBef>
                <a:spcPct val="0"/>
              </a:spcBef>
              <a:buFontTx/>
              <a:buNone/>
            </a:pPr>
            <a:r>
              <a:rPr lang="en-US" altLang="en-US" sz="1800" dirty="0">
                <a:latin typeface="Century Gothic" panose="020B0502020202020204" pitchFamily="34" charset="0"/>
              </a:rPr>
              <a:t>Subject: GIS Studio</a:t>
            </a:r>
          </a:p>
          <a:p>
            <a:pPr eaLnBrk="1" hangingPunct="1">
              <a:spcBef>
                <a:spcPct val="0"/>
              </a:spcBef>
              <a:buFontTx/>
              <a:buNone/>
            </a:pPr>
            <a:r>
              <a:rPr lang="en-US" altLang="en-US" sz="1800" dirty="0">
                <a:latin typeface="Century Gothic" panose="020B0502020202020204" pitchFamily="34" charset="0"/>
              </a:rPr>
              <a:t>Topic: Introduction to GIS</a:t>
            </a:r>
          </a:p>
          <a:p>
            <a:pPr eaLnBrk="1" hangingPunct="1">
              <a:spcBef>
                <a:spcPct val="0"/>
              </a:spcBef>
              <a:buFontTx/>
              <a:buNone/>
            </a:pPr>
            <a:r>
              <a:rPr lang="en-US" altLang="en-US" sz="1800" dirty="0">
                <a:latin typeface="Century Gothic" panose="020B0502020202020204" pitchFamily="34" charset="0"/>
              </a:rPr>
              <a:t>Presented by: Pallavi Tiwari</a:t>
            </a:r>
          </a:p>
        </p:txBody>
      </p:sp>
      <p:pic>
        <p:nvPicPr>
          <p:cNvPr id="8" name="Picture 7">
            <a:extLst>
              <a:ext uri="{FF2B5EF4-FFF2-40B4-BE49-F238E27FC236}">
                <a16:creationId xmlns:a16="http://schemas.microsoft.com/office/drawing/2014/main" id="{F5C58DD9-B58B-420E-A376-DC1176235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368" y="138546"/>
            <a:ext cx="1651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226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B96283-99A6-436D-8282-7AEB9A5FB9FA}"/>
              </a:ext>
            </a:extLst>
          </p:cNvPr>
          <p:cNvSpPr txBox="1"/>
          <p:nvPr/>
        </p:nvSpPr>
        <p:spPr>
          <a:xfrm>
            <a:off x="228600" y="1555173"/>
            <a:ext cx="2708564" cy="4247317"/>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entury Gothic" panose="020B0502020202020204" pitchFamily="34" charset="0"/>
              </a:rPr>
              <a:t>Aid and Development </a:t>
            </a:r>
          </a:p>
          <a:p>
            <a:pPr marL="342900" indent="-342900">
              <a:buFont typeface="Arial" panose="020B0604020202020204" pitchFamily="34" charset="0"/>
              <a:buChar char="•"/>
            </a:pPr>
            <a:r>
              <a:rPr lang="en-US" dirty="0">
                <a:latin typeface="Century Gothic" panose="020B0502020202020204" pitchFamily="34" charset="0"/>
              </a:rPr>
              <a:t>Business </a:t>
            </a:r>
          </a:p>
          <a:p>
            <a:pPr marL="342900" indent="-342900">
              <a:buFont typeface="Arial" panose="020B0604020202020204" pitchFamily="34" charset="0"/>
              <a:buChar char="•"/>
            </a:pPr>
            <a:r>
              <a:rPr lang="en-US" dirty="0">
                <a:latin typeface="Century Gothic" panose="020B0502020202020204" pitchFamily="34" charset="0"/>
              </a:rPr>
              <a:t>Defense and Intelligence </a:t>
            </a:r>
          </a:p>
          <a:p>
            <a:pPr marL="342900" indent="-342900">
              <a:buFont typeface="Arial" panose="020B0604020202020204" pitchFamily="34" charset="0"/>
              <a:buChar char="•"/>
            </a:pPr>
            <a:r>
              <a:rPr lang="en-US" dirty="0">
                <a:latin typeface="Century Gothic" panose="020B0502020202020204" pitchFamily="34" charset="0"/>
              </a:rPr>
              <a:t>Education </a:t>
            </a:r>
          </a:p>
          <a:p>
            <a:pPr marL="342900" indent="-342900">
              <a:buFont typeface="Arial" panose="020B0604020202020204" pitchFamily="34" charset="0"/>
              <a:buChar char="•"/>
            </a:pPr>
            <a:r>
              <a:rPr lang="en-US" dirty="0">
                <a:latin typeface="Century Gothic" panose="020B0502020202020204" pitchFamily="34" charset="0"/>
              </a:rPr>
              <a:t>Government </a:t>
            </a:r>
          </a:p>
          <a:p>
            <a:pPr marL="342900" indent="-342900">
              <a:buFont typeface="Arial" panose="020B0604020202020204" pitchFamily="34" charset="0"/>
              <a:buChar char="•"/>
            </a:pPr>
            <a:r>
              <a:rPr lang="en-US" dirty="0">
                <a:latin typeface="Century Gothic" panose="020B0502020202020204" pitchFamily="34" charset="0"/>
              </a:rPr>
              <a:t>Health and Human services </a:t>
            </a:r>
          </a:p>
          <a:p>
            <a:pPr marL="342900" indent="-342900">
              <a:buFont typeface="Arial" panose="020B0604020202020204" pitchFamily="34" charset="0"/>
              <a:buChar char="•"/>
            </a:pPr>
            <a:r>
              <a:rPr lang="en-US" dirty="0">
                <a:latin typeface="Century Gothic" panose="020B0502020202020204" pitchFamily="34" charset="0"/>
              </a:rPr>
              <a:t>Natural Resources </a:t>
            </a:r>
          </a:p>
          <a:p>
            <a:pPr marL="342900" indent="-342900">
              <a:buFont typeface="Arial" panose="020B0604020202020204" pitchFamily="34" charset="0"/>
              <a:buChar char="•"/>
            </a:pPr>
            <a:r>
              <a:rPr lang="en-US" dirty="0">
                <a:latin typeface="Century Gothic" panose="020B0502020202020204" pitchFamily="34" charset="0"/>
              </a:rPr>
              <a:t>Public safety </a:t>
            </a:r>
          </a:p>
          <a:p>
            <a:pPr marL="342900" indent="-342900">
              <a:buFont typeface="Arial" panose="020B0604020202020204" pitchFamily="34" charset="0"/>
              <a:buChar char="•"/>
            </a:pPr>
            <a:r>
              <a:rPr lang="en-US" dirty="0">
                <a:latin typeface="Century Gothic" panose="020B0502020202020204" pitchFamily="34" charset="0"/>
              </a:rPr>
              <a:t>Transportation </a:t>
            </a:r>
          </a:p>
          <a:p>
            <a:pPr marL="342900" indent="-342900">
              <a:buFont typeface="Arial" panose="020B0604020202020204" pitchFamily="34" charset="0"/>
              <a:buChar char="•"/>
            </a:pPr>
            <a:r>
              <a:rPr lang="en-US" dirty="0">
                <a:latin typeface="Century Gothic" panose="020B0502020202020204" pitchFamily="34" charset="0"/>
              </a:rPr>
              <a:t>Utilities and communications </a:t>
            </a:r>
          </a:p>
          <a:p>
            <a:endParaRPr lang="en-IN" dirty="0">
              <a:latin typeface="Century Gothic" panose="020B0502020202020204" pitchFamily="34" charset="0"/>
            </a:endParaRPr>
          </a:p>
        </p:txBody>
      </p:sp>
      <p:pic>
        <p:nvPicPr>
          <p:cNvPr id="5122" name="Picture 2" descr="Image result for locations vector gif&quot;">
            <a:extLst>
              <a:ext uri="{FF2B5EF4-FFF2-40B4-BE49-F238E27FC236}">
                <a16:creationId xmlns:a16="http://schemas.microsoft.com/office/drawing/2014/main" id="{E9A9504E-D269-4A4E-AB62-A457887359D7}"/>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51C1DE-73CD-43D1-9E40-076905B93240}"/>
              </a:ext>
            </a:extLst>
          </p:cNvPr>
          <p:cNvSpPr txBox="1"/>
          <p:nvPr/>
        </p:nvSpPr>
        <p:spPr>
          <a:xfrm>
            <a:off x="439914" y="343111"/>
            <a:ext cx="12192000" cy="523220"/>
          </a:xfrm>
          <a:prstGeom prst="rect">
            <a:avLst/>
          </a:prstGeom>
          <a:noFill/>
        </p:spPr>
        <p:txBody>
          <a:bodyPr wrap="square" rtlCol="0">
            <a:spAutoFit/>
          </a:bodyPr>
          <a:lstStyle/>
          <a:p>
            <a:r>
              <a:rPr lang="en-US" sz="2800" b="1" dirty="0">
                <a:latin typeface="Century Gothic" panose="020B0502020202020204" pitchFamily="34" charset="0"/>
              </a:rPr>
              <a:t>APPLICATIONS OF GIS </a:t>
            </a:r>
            <a:endParaRPr lang="en-IN" sz="2800" b="1" dirty="0">
              <a:latin typeface="Century Gothic" panose="020B0502020202020204" pitchFamily="34" charset="0"/>
            </a:endParaRPr>
          </a:p>
        </p:txBody>
      </p:sp>
    </p:spTree>
    <p:extLst>
      <p:ext uri="{BB962C8B-B14F-4D97-AF65-F5344CB8AC3E}">
        <p14:creationId xmlns:p14="http://schemas.microsoft.com/office/powerpoint/2010/main" val="2091237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IFFERENT USES OF gis&quot;">
            <a:extLst>
              <a:ext uri="{FF2B5EF4-FFF2-40B4-BE49-F238E27FC236}">
                <a16:creationId xmlns:a16="http://schemas.microsoft.com/office/drawing/2014/main" id="{399AC042-DFBD-4E38-BAF8-66897AA87A2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6786" y="0"/>
            <a:ext cx="114784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2905C6-6FD0-4FA4-9BBF-F274E6772C25}"/>
              </a:ext>
            </a:extLst>
          </p:cNvPr>
          <p:cNvSpPr txBox="1"/>
          <p:nvPr/>
        </p:nvSpPr>
        <p:spPr>
          <a:xfrm>
            <a:off x="356786" y="176856"/>
            <a:ext cx="12192000" cy="523220"/>
          </a:xfrm>
          <a:prstGeom prst="rect">
            <a:avLst/>
          </a:prstGeom>
          <a:noFill/>
        </p:spPr>
        <p:txBody>
          <a:bodyPr wrap="square" rtlCol="0">
            <a:spAutoFit/>
          </a:bodyPr>
          <a:lstStyle/>
          <a:p>
            <a:r>
              <a:rPr lang="en-US" sz="2800" b="1" dirty="0">
                <a:latin typeface="Century Gothic" panose="020B0502020202020204" pitchFamily="34" charset="0"/>
              </a:rPr>
              <a:t>APPLICATIONS OF GIS </a:t>
            </a:r>
            <a:endParaRPr lang="en-IN" sz="2800" b="1" dirty="0">
              <a:latin typeface="Century Gothic" panose="020B0502020202020204" pitchFamily="34" charset="0"/>
            </a:endParaRPr>
          </a:p>
        </p:txBody>
      </p:sp>
    </p:spTree>
    <p:extLst>
      <p:ext uri="{BB962C8B-B14F-4D97-AF65-F5344CB8AC3E}">
        <p14:creationId xmlns:p14="http://schemas.microsoft.com/office/powerpoint/2010/main" val="418182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a:extLst>
              <a:ext uri="{FF2B5EF4-FFF2-40B4-BE49-F238E27FC236}">
                <a16:creationId xmlns:a16="http://schemas.microsoft.com/office/drawing/2014/main" id="{5492A89A-5A8E-4329-BEAE-5D61DFF29D29}"/>
              </a:ext>
            </a:extLst>
          </p:cNvPr>
          <p:cNvGrpSpPr>
            <a:grpSpLocks/>
          </p:cNvGrpSpPr>
          <p:nvPr/>
        </p:nvGrpSpPr>
        <p:grpSpPr bwMode="auto">
          <a:xfrm>
            <a:off x="1790700" y="2436018"/>
            <a:ext cx="8610600" cy="1985963"/>
            <a:chOff x="228600" y="228600"/>
            <a:chExt cx="8610600" cy="1985665"/>
          </a:xfrm>
        </p:grpSpPr>
        <p:sp>
          <p:nvSpPr>
            <p:cNvPr id="3" name="Oval 2">
              <a:extLst>
                <a:ext uri="{FF2B5EF4-FFF2-40B4-BE49-F238E27FC236}">
                  <a16:creationId xmlns:a16="http://schemas.microsoft.com/office/drawing/2014/main" id="{5C05883F-143B-41FE-A49A-995E573758AE}"/>
                </a:ext>
              </a:extLst>
            </p:cNvPr>
            <p:cNvSpPr/>
            <p:nvPr/>
          </p:nvSpPr>
          <p:spPr>
            <a:xfrm>
              <a:off x="228600" y="228600"/>
              <a:ext cx="1524000" cy="137139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b="1" dirty="0">
                  <a:latin typeface="Century Gothic" panose="020B0502020202020204" pitchFamily="34" charset="0"/>
                  <a:cs typeface="Arial" pitchFamily="34" charset="0"/>
                </a:rPr>
                <a:t>REAL WORLD</a:t>
              </a:r>
            </a:p>
          </p:txBody>
        </p:sp>
        <p:sp>
          <p:nvSpPr>
            <p:cNvPr id="4" name="Rectangle 3">
              <a:extLst>
                <a:ext uri="{FF2B5EF4-FFF2-40B4-BE49-F238E27FC236}">
                  <a16:creationId xmlns:a16="http://schemas.microsoft.com/office/drawing/2014/main" id="{6C95DE6E-C4C7-4BAD-A4A8-F87F4147BB7A}"/>
                </a:ext>
              </a:extLst>
            </p:cNvPr>
            <p:cNvSpPr/>
            <p:nvPr/>
          </p:nvSpPr>
          <p:spPr>
            <a:xfrm>
              <a:off x="2514600" y="685731"/>
              <a:ext cx="1036638" cy="639667"/>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b="1" dirty="0">
                  <a:latin typeface="Century Gothic" panose="020B0502020202020204" pitchFamily="34" charset="0"/>
                  <a:cs typeface="Arial" pitchFamily="34" charset="0"/>
                </a:rPr>
                <a:t>DATA</a:t>
              </a:r>
            </a:p>
          </p:txBody>
        </p:sp>
        <p:sp>
          <p:nvSpPr>
            <p:cNvPr id="5" name="Rectangle 4">
              <a:extLst>
                <a:ext uri="{FF2B5EF4-FFF2-40B4-BE49-F238E27FC236}">
                  <a16:creationId xmlns:a16="http://schemas.microsoft.com/office/drawing/2014/main" id="{250D961B-A959-4465-90FA-4A81B35CF1A3}"/>
                </a:ext>
              </a:extLst>
            </p:cNvPr>
            <p:cNvSpPr/>
            <p:nvPr/>
          </p:nvSpPr>
          <p:spPr>
            <a:xfrm>
              <a:off x="4419600" y="685731"/>
              <a:ext cx="1920875" cy="639667"/>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b="1" dirty="0">
                  <a:latin typeface="Century Gothic" panose="020B0502020202020204" pitchFamily="34" charset="0"/>
                  <a:cs typeface="Arial" pitchFamily="34" charset="0"/>
                </a:rPr>
                <a:t>INFORMATION </a:t>
              </a:r>
            </a:p>
          </p:txBody>
        </p:sp>
        <p:sp>
          <p:nvSpPr>
            <p:cNvPr id="6" name="Rectangle 5">
              <a:extLst>
                <a:ext uri="{FF2B5EF4-FFF2-40B4-BE49-F238E27FC236}">
                  <a16:creationId xmlns:a16="http://schemas.microsoft.com/office/drawing/2014/main" id="{9FFD4767-038F-479A-84CE-C14A5776556F}"/>
                </a:ext>
              </a:extLst>
            </p:cNvPr>
            <p:cNvSpPr/>
            <p:nvPr/>
          </p:nvSpPr>
          <p:spPr>
            <a:xfrm>
              <a:off x="7467600" y="685731"/>
              <a:ext cx="1371600" cy="639667"/>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b="1" dirty="0">
                  <a:latin typeface="Century Gothic" panose="020B0502020202020204" pitchFamily="34" charset="0"/>
                  <a:cs typeface="Arial" pitchFamily="34" charset="0"/>
                </a:rPr>
                <a:t>DECISION </a:t>
              </a:r>
            </a:p>
            <a:p>
              <a:pPr algn="ctr" fontAlgn="auto">
                <a:spcBef>
                  <a:spcPts val="0"/>
                </a:spcBef>
                <a:spcAft>
                  <a:spcPts val="0"/>
                </a:spcAft>
                <a:defRPr/>
              </a:pPr>
              <a:r>
                <a:rPr lang="en-US" b="1" dirty="0">
                  <a:latin typeface="Century Gothic" panose="020B0502020202020204" pitchFamily="34" charset="0"/>
                  <a:cs typeface="Arial" pitchFamily="34" charset="0"/>
                </a:rPr>
                <a:t>MAKING</a:t>
              </a:r>
            </a:p>
          </p:txBody>
        </p:sp>
        <p:cxnSp>
          <p:nvCxnSpPr>
            <p:cNvPr id="7" name="Straight Arrow Connector 6">
              <a:extLst>
                <a:ext uri="{FF2B5EF4-FFF2-40B4-BE49-F238E27FC236}">
                  <a16:creationId xmlns:a16="http://schemas.microsoft.com/office/drawing/2014/main" id="{CB94A4CD-E5D2-46EB-89FC-D505D6B53244}"/>
                </a:ext>
              </a:extLst>
            </p:cNvPr>
            <p:cNvCxnSpPr>
              <a:stCxn id="3" idx="6"/>
              <a:endCxn id="4" idx="1"/>
            </p:cNvCxnSpPr>
            <p:nvPr/>
          </p:nvCxnSpPr>
          <p:spPr>
            <a:xfrm>
              <a:off x="1752600" y="914297"/>
              <a:ext cx="762000" cy="0"/>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64D1E936-5512-4B2C-9F8C-F50C4DEBEA74}"/>
                </a:ext>
              </a:extLst>
            </p:cNvPr>
            <p:cNvCxnSpPr/>
            <p:nvPr/>
          </p:nvCxnSpPr>
          <p:spPr>
            <a:xfrm>
              <a:off x="3581400" y="990486"/>
              <a:ext cx="822325" cy="0"/>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2AAA7B27-4D68-4283-A951-8D77BD6864F0}"/>
                </a:ext>
              </a:extLst>
            </p:cNvPr>
            <p:cNvCxnSpPr/>
            <p:nvPr/>
          </p:nvCxnSpPr>
          <p:spPr>
            <a:xfrm>
              <a:off x="6324600" y="990486"/>
              <a:ext cx="1096963" cy="0"/>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18A86B04-F410-49CA-8AC7-4E9CBCAADC3A}"/>
                </a:ext>
              </a:extLst>
            </p:cNvPr>
            <p:cNvSpPr txBox="1"/>
            <p:nvPr/>
          </p:nvSpPr>
          <p:spPr>
            <a:xfrm>
              <a:off x="2209800" y="1752600"/>
              <a:ext cx="4572000" cy="461665"/>
            </a:xfrm>
            <a:prstGeom prst="rect">
              <a:avLst/>
            </a:prstGeom>
            <a:noFill/>
          </p:spPr>
          <p:txBody>
            <a:bodyPr>
              <a:spAutoFit/>
            </a:bodyPr>
            <a:lstStyle/>
            <a:p>
              <a:pPr fontAlgn="auto">
                <a:spcBef>
                  <a:spcPts val="0"/>
                </a:spcBef>
                <a:spcAft>
                  <a:spcPts val="0"/>
                </a:spcAft>
                <a:defRPr/>
              </a:pPr>
              <a:r>
                <a:rPr lang="en-US" sz="2400" b="1" dirty="0">
                  <a:ln w="1905"/>
                  <a:effectLst>
                    <a:innerShdw blurRad="69850" dist="43180" dir="5400000">
                      <a:srgbClr val="000000">
                        <a:alpha val="65000"/>
                      </a:srgbClr>
                    </a:innerShdw>
                  </a:effectLst>
                  <a:latin typeface="Century Gothic" panose="020B0502020202020204" pitchFamily="34" charset="0"/>
                  <a:cs typeface="Arial" pitchFamily="34" charset="0"/>
                </a:rPr>
                <a:t>Decision making through GIS</a:t>
              </a:r>
            </a:p>
          </p:txBody>
        </p:sp>
        <p:sp>
          <p:nvSpPr>
            <p:cNvPr id="11" name="TextBox 12">
              <a:extLst>
                <a:ext uri="{FF2B5EF4-FFF2-40B4-BE49-F238E27FC236}">
                  <a16:creationId xmlns:a16="http://schemas.microsoft.com/office/drawing/2014/main" id="{7E0B6D56-AC94-4EE2-9472-1D763D27C503}"/>
                </a:ext>
              </a:extLst>
            </p:cNvPr>
            <p:cNvSpPr txBox="1">
              <a:spLocks noChangeArrowheads="1"/>
            </p:cNvSpPr>
            <p:nvPr/>
          </p:nvSpPr>
          <p:spPr bwMode="auto">
            <a:xfrm>
              <a:off x="1676400" y="60662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i="1">
                  <a:latin typeface="Century Gothic" panose="020B0502020202020204" pitchFamily="34" charset="0"/>
                  <a:cs typeface="Arial" panose="020B0604020202020204" pitchFamily="34" charset="0"/>
                </a:rPr>
                <a:t>Observe</a:t>
              </a:r>
            </a:p>
          </p:txBody>
        </p:sp>
        <p:sp>
          <p:nvSpPr>
            <p:cNvPr id="12" name="TextBox 14">
              <a:extLst>
                <a:ext uri="{FF2B5EF4-FFF2-40B4-BE49-F238E27FC236}">
                  <a16:creationId xmlns:a16="http://schemas.microsoft.com/office/drawing/2014/main" id="{232E2A2A-9ECE-4A95-BE33-DFE576FD7F9D}"/>
                </a:ext>
              </a:extLst>
            </p:cNvPr>
            <p:cNvSpPr txBox="1">
              <a:spLocks noChangeArrowheads="1"/>
            </p:cNvSpPr>
            <p:nvPr/>
          </p:nvSpPr>
          <p:spPr bwMode="auto">
            <a:xfrm>
              <a:off x="3505200" y="68282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i="1">
                  <a:latin typeface="Century Gothic" panose="020B0502020202020204" pitchFamily="34" charset="0"/>
                  <a:cs typeface="Arial" panose="020B0604020202020204" pitchFamily="34" charset="0"/>
                </a:rPr>
                <a:t>Process /</a:t>
              </a:r>
            </a:p>
          </p:txBody>
        </p:sp>
        <p:sp>
          <p:nvSpPr>
            <p:cNvPr id="13" name="TextBox 15">
              <a:extLst>
                <a:ext uri="{FF2B5EF4-FFF2-40B4-BE49-F238E27FC236}">
                  <a16:creationId xmlns:a16="http://schemas.microsoft.com/office/drawing/2014/main" id="{DE32A7A6-1291-470E-A33A-0983B1A4EDC5}"/>
                </a:ext>
              </a:extLst>
            </p:cNvPr>
            <p:cNvSpPr txBox="1">
              <a:spLocks noChangeArrowheads="1"/>
            </p:cNvSpPr>
            <p:nvPr/>
          </p:nvSpPr>
          <p:spPr bwMode="auto">
            <a:xfrm>
              <a:off x="6400800" y="685800"/>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i="1">
                  <a:latin typeface="Century Gothic" panose="020B0502020202020204" pitchFamily="34" charset="0"/>
                  <a:cs typeface="Arial" panose="020B0604020202020204" pitchFamily="34" charset="0"/>
                </a:rPr>
                <a:t>Interpret</a:t>
              </a:r>
            </a:p>
          </p:txBody>
        </p:sp>
        <p:sp>
          <p:nvSpPr>
            <p:cNvPr id="14" name="TextBox 16">
              <a:extLst>
                <a:ext uri="{FF2B5EF4-FFF2-40B4-BE49-F238E27FC236}">
                  <a16:creationId xmlns:a16="http://schemas.microsoft.com/office/drawing/2014/main" id="{8C72B2AE-5C30-4F9E-9BBF-AC77425EE22A}"/>
                </a:ext>
              </a:extLst>
            </p:cNvPr>
            <p:cNvSpPr txBox="1">
              <a:spLocks noChangeArrowheads="1"/>
            </p:cNvSpPr>
            <p:nvPr/>
          </p:nvSpPr>
          <p:spPr bwMode="auto">
            <a:xfrm>
              <a:off x="3733800" y="9906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i="1">
                  <a:latin typeface="Century Gothic" panose="020B0502020202020204" pitchFamily="34" charset="0"/>
                  <a:cs typeface="Arial" panose="020B0604020202020204" pitchFamily="34" charset="0"/>
                </a:rPr>
                <a:t>Filter</a:t>
              </a:r>
            </a:p>
          </p:txBody>
        </p:sp>
      </p:grpSp>
    </p:spTree>
    <p:extLst>
      <p:ext uri="{BB962C8B-B14F-4D97-AF65-F5344CB8AC3E}">
        <p14:creationId xmlns:p14="http://schemas.microsoft.com/office/powerpoint/2010/main" val="2138607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A1814CAC-3E69-4E5E-AC65-25CD0FE67D12}"/>
              </a:ext>
            </a:extLst>
          </p:cNvPr>
          <p:cNvSpPr txBox="1">
            <a:spLocks noChangeArrowheads="1"/>
          </p:cNvSpPr>
          <p:nvPr/>
        </p:nvSpPr>
        <p:spPr bwMode="auto">
          <a:xfrm>
            <a:off x="573563" y="3257550"/>
            <a:ext cx="11154229"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dirty="0">
                <a:latin typeface="Century Gothic" panose="020B0502020202020204" pitchFamily="34" charset="0"/>
              </a:rPr>
              <a:t>A GIS is a computer-based system that provides the following four sets of capabilities to</a:t>
            </a:r>
          </a:p>
          <a:p>
            <a:pPr algn="just" eaLnBrk="1" hangingPunct="1"/>
            <a:r>
              <a:rPr lang="en-US" altLang="en-US" sz="2400" dirty="0">
                <a:latin typeface="Century Gothic" panose="020B0502020202020204" pitchFamily="34" charset="0"/>
              </a:rPr>
              <a:t>handle </a:t>
            </a:r>
            <a:r>
              <a:rPr lang="en-US" altLang="en-US" sz="2400" dirty="0">
                <a:solidFill>
                  <a:srgbClr val="C00000"/>
                </a:solidFill>
                <a:latin typeface="Century Gothic" panose="020B0502020202020204" pitchFamily="34" charset="0"/>
              </a:rPr>
              <a:t>geo-referenced </a:t>
            </a:r>
            <a:r>
              <a:rPr lang="en-US" altLang="en-US" sz="2400" dirty="0">
                <a:latin typeface="Century Gothic" panose="020B0502020202020204" pitchFamily="34" charset="0"/>
              </a:rPr>
              <a:t>data:</a:t>
            </a:r>
          </a:p>
          <a:p>
            <a:pPr algn="just" eaLnBrk="1" hangingPunct="1">
              <a:buFont typeface="Wingdings" panose="05000000000000000000" pitchFamily="2" charset="2"/>
              <a:buChar char="ü"/>
            </a:pPr>
            <a:r>
              <a:rPr lang="en-US" altLang="en-US" sz="2400" dirty="0">
                <a:latin typeface="Century Gothic" panose="020B0502020202020204" pitchFamily="34" charset="0"/>
              </a:rPr>
              <a:t> </a:t>
            </a:r>
            <a:r>
              <a:rPr lang="en-US" altLang="en-US" sz="2000" b="1" dirty="0">
                <a:latin typeface="Century Gothic" panose="020B0502020202020204" pitchFamily="34" charset="0"/>
              </a:rPr>
              <a:t>Input</a:t>
            </a:r>
          </a:p>
          <a:p>
            <a:pPr algn="just" eaLnBrk="1" hangingPunct="1">
              <a:buFont typeface="Wingdings" panose="05000000000000000000" pitchFamily="2" charset="2"/>
              <a:buChar char="ü"/>
            </a:pPr>
            <a:r>
              <a:rPr lang="en-US" altLang="en-US" sz="2000" b="1" dirty="0">
                <a:latin typeface="Century Gothic" panose="020B0502020202020204" pitchFamily="34" charset="0"/>
              </a:rPr>
              <a:t> data management (data storage and retrieval)</a:t>
            </a:r>
          </a:p>
          <a:p>
            <a:pPr algn="just" eaLnBrk="1" hangingPunct="1">
              <a:buFont typeface="Wingdings" panose="05000000000000000000" pitchFamily="2" charset="2"/>
              <a:buChar char="ü"/>
            </a:pPr>
            <a:r>
              <a:rPr lang="en-US" altLang="en-US" sz="2000" b="1" dirty="0">
                <a:latin typeface="Century Gothic" panose="020B0502020202020204" pitchFamily="34" charset="0"/>
              </a:rPr>
              <a:t> manipulation and analysis</a:t>
            </a:r>
          </a:p>
          <a:p>
            <a:pPr algn="just" eaLnBrk="1" hangingPunct="1">
              <a:buFont typeface="Wingdings" panose="05000000000000000000" pitchFamily="2" charset="2"/>
              <a:buChar char="ü"/>
            </a:pPr>
            <a:r>
              <a:rPr lang="en-US" altLang="en-US" sz="2000" b="1" dirty="0">
                <a:latin typeface="Century Gothic" panose="020B0502020202020204" pitchFamily="34" charset="0"/>
              </a:rPr>
              <a:t> Output</a:t>
            </a:r>
            <a:r>
              <a:rPr lang="en-US" altLang="en-US" sz="2000" b="1" i="1" dirty="0">
                <a:latin typeface="Century Gothic" panose="020B0502020202020204" pitchFamily="34" charset="0"/>
              </a:rPr>
              <a:t>.</a:t>
            </a:r>
          </a:p>
          <a:p>
            <a:pPr algn="r" eaLnBrk="1" hangingPunct="1"/>
            <a:r>
              <a:rPr lang="en-US" altLang="en-US" sz="2000" i="1" dirty="0">
                <a:latin typeface="Century Gothic" panose="020B0502020202020204" pitchFamily="34" charset="0"/>
              </a:rPr>
              <a:t> </a:t>
            </a:r>
            <a:r>
              <a:rPr lang="en-US" altLang="en-US" sz="2000" b="1" i="1" dirty="0">
                <a:latin typeface="Century Gothic" panose="020B0502020202020204" pitchFamily="34" charset="0"/>
              </a:rPr>
              <a:t>(</a:t>
            </a:r>
            <a:r>
              <a:rPr lang="en-US" altLang="en-US" sz="2000" b="1" i="1" dirty="0" err="1">
                <a:latin typeface="Century Gothic" panose="020B0502020202020204" pitchFamily="34" charset="0"/>
              </a:rPr>
              <a:t>Aronoff</a:t>
            </a:r>
            <a:r>
              <a:rPr lang="en-US" altLang="en-US" sz="2000" b="1" i="1" dirty="0">
                <a:latin typeface="Century Gothic" panose="020B0502020202020204" pitchFamily="34" charset="0"/>
              </a:rPr>
              <a:t>, 1989)</a:t>
            </a:r>
          </a:p>
          <a:p>
            <a:pPr algn="just" eaLnBrk="1" hangingPunct="1"/>
            <a:endParaRPr lang="en-US" altLang="en-US" sz="2400" i="1" dirty="0">
              <a:latin typeface="Century Gothic" panose="020B0502020202020204" pitchFamily="34" charset="0"/>
            </a:endParaRPr>
          </a:p>
          <a:p>
            <a:pPr algn="just" eaLnBrk="1" hangingPunct="1"/>
            <a:endParaRPr lang="en-US" altLang="en-US" sz="2400" dirty="0">
              <a:latin typeface="Century Gothic" panose="020B0502020202020204" pitchFamily="34" charset="0"/>
            </a:endParaRPr>
          </a:p>
        </p:txBody>
      </p:sp>
      <p:sp>
        <p:nvSpPr>
          <p:cNvPr id="3" name="TextBox 7">
            <a:extLst>
              <a:ext uri="{FF2B5EF4-FFF2-40B4-BE49-F238E27FC236}">
                <a16:creationId xmlns:a16="http://schemas.microsoft.com/office/drawing/2014/main" id="{C4684A61-24B7-4D30-9E43-713B3AE7A7A9}"/>
              </a:ext>
            </a:extLst>
          </p:cNvPr>
          <p:cNvSpPr txBox="1">
            <a:spLocks noChangeArrowheads="1"/>
          </p:cNvSpPr>
          <p:nvPr/>
        </p:nvSpPr>
        <p:spPr bwMode="auto">
          <a:xfrm>
            <a:off x="464208" y="1485900"/>
            <a:ext cx="1126358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dirty="0">
                <a:latin typeface="Century Gothic" panose="020B0502020202020204" pitchFamily="34" charset="0"/>
              </a:rPr>
              <a:t>“A computer - assisted system for the </a:t>
            </a:r>
            <a:r>
              <a:rPr lang="en-US" altLang="en-US" sz="2400" dirty="0">
                <a:solidFill>
                  <a:srgbClr val="0000FF"/>
                </a:solidFill>
                <a:latin typeface="Century Gothic" panose="020B0502020202020204" pitchFamily="34" charset="0"/>
              </a:rPr>
              <a:t>capture, storage retrieval, analysis</a:t>
            </a:r>
            <a:r>
              <a:rPr lang="en-US" altLang="en-US" sz="2400" dirty="0">
                <a:latin typeface="Century Gothic" panose="020B0502020202020204" pitchFamily="34" charset="0"/>
              </a:rPr>
              <a:t> and </a:t>
            </a:r>
            <a:r>
              <a:rPr lang="en-US" altLang="en-US" sz="2400" dirty="0">
                <a:solidFill>
                  <a:srgbClr val="0000FF"/>
                </a:solidFill>
                <a:latin typeface="Century Gothic" panose="020B0502020202020204" pitchFamily="34" charset="0"/>
              </a:rPr>
              <a:t>display</a:t>
            </a:r>
            <a:r>
              <a:rPr lang="en-US" altLang="en-US" sz="2400" dirty="0">
                <a:latin typeface="Century Gothic" panose="020B0502020202020204" pitchFamily="34" charset="0"/>
              </a:rPr>
              <a:t> of </a:t>
            </a:r>
            <a:r>
              <a:rPr lang="en-US" altLang="en-US" sz="2400" dirty="0">
                <a:solidFill>
                  <a:srgbClr val="C00000"/>
                </a:solidFill>
                <a:latin typeface="Century Gothic" panose="020B0502020202020204" pitchFamily="34" charset="0"/>
              </a:rPr>
              <a:t>spatial data</a:t>
            </a:r>
            <a:r>
              <a:rPr lang="en-US" altLang="en-US" sz="2400" dirty="0">
                <a:latin typeface="Century Gothic" panose="020B0502020202020204" pitchFamily="34" charset="0"/>
              </a:rPr>
              <a:t>, within a particular Organization”.                     </a:t>
            </a:r>
          </a:p>
          <a:p>
            <a:pPr algn="r" eaLnBrk="1" hangingPunct="1"/>
            <a:r>
              <a:rPr lang="en-US" altLang="en-US" sz="2000" b="1" i="1" dirty="0">
                <a:latin typeface="Century Gothic" panose="020B0502020202020204" pitchFamily="34" charset="0"/>
              </a:rPr>
              <a:t>(Clarke, 1986)</a:t>
            </a:r>
          </a:p>
        </p:txBody>
      </p:sp>
      <p:sp>
        <p:nvSpPr>
          <p:cNvPr id="4" name="TextBox 3">
            <a:extLst>
              <a:ext uri="{FF2B5EF4-FFF2-40B4-BE49-F238E27FC236}">
                <a16:creationId xmlns:a16="http://schemas.microsoft.com/office/drawing/2014/main" id="{11CBAC95-0DD9-482E-8EF2-4E67ABDA75A8}"/>
              </a:ext>
            </a:extLst>
          </p:cNvPr>
          <p:cNvSpPr txBox="1"/>
          <p:nvPr/>
        </p:nvSpPr>
        <p:spPr>
          <a:xfrm>
            <a:off x="573563" y="275771"/>
            <a:ext cx="8744608" cy="523220"/>
          </a:xfrm>
          <a:prstGeom prst="rect">
            <a:avLst/>
          </a:prstGeom>
          <a:noFill/>
        </p:spPr>
        <p:txBody>
          <a:bodyPr wrap="square" rtlCol="0">
            <a:spAutoFit/>
          </a:bodyPr>
          <a:lstStyle/>
          <a:p>
            <a:r>
              <a:rPr lang="en-US" sz="2800" b="1" dirty="0">
                <a:latin typeface="Century Gothic" panose="020B0502020202020204" pitchFamily="34" charset="0"/>
              </a:rPr>
              <a:t>GEOGRAPHIC INFORMATION SYSTEM (GIS)</a:t>
            </a:r>
            <a:endParaRPr lang="en-IN" sz="2800" b="1" dirty="0">
              <a:latin typeface="Century Gothic" panose="020B0502020202020204" pitchFamily="34" charset="0"/>
            </a:endParaRPr>
          </a:p>
        </p:txBody>
      </p:sp>
    </p:spTree>
    <p:extLst>
      <p:ext uri="{BB962C8B-B14F-4D97-AF65-F5344CB8AC3E}">
        <p14:creationId xmlns:p14="http://schemas.microsoft.com/office/powerpoint/2010/main" val="1461082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11E2F-DF09-4700-9073-308317DE45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0" y="571500"/>
            <a:ext cx="7620000" cy="5715000"/>
          </a:xfrm>
          <a:prstGeom prst="rect">
            <a:avLst/>
          </a:prstGeom>
        </p:spPr>
      </p:pic>
      <p:sp>
        <p:nvSpPr>
          <p:cNvPr id="6" name="TextBox 5">
            <a:extLst>
              <a:ext uri="{FF2B5EF4-FFF2-40B4-BE49-F238E27FC236}">
                <a16:creationId xmlns:a16="http://schemas.microsoft.com/office/drawing/2014/main" id="{611DC941-3A36-4ADF-A15E-96F53F7A8781}"/>
              </a:ext>
            </a:extLst>
          </p:cNvPr>
          <p:cNvSpPr txBox="1"/>
          <p:nvPr/>
        </p:nvSpPr>
        <p:spPr>
          <a:xfrm>
            <a:off x="323683" y="2477797"/>
            <a:ext cx="8744608" cy="400110"/>
          </a:xfrm>
          <a:prstGeom prst="rect">
            <a:avLst/>
          </a:prstGeom>
          <a:noFill/>
        </p:spPr>
        <p:txBody>
          <a:bodyPr wrap="square" rtlCol="0">
            <a:spAutoFit/>
          </a:bodyPr>
          <a:lstStyle/>
          <a:p>
            <a:r>
              <a:rPr lang="en-US" sz="2000" b="1" dirty="0">
                <a:latin typeface="Century Gothic" panose="020B0502020202020204" pitchFamily="34" charset="0"/>
              </a:rPr>
              <a:t>GEOGRAPHIC INFORMATION </a:t>
            </a:r>
            <a:r>
              <a:rPr lang="en-US" sz="2000" dirty="0">
                <a:latin typeface="Century Gothic" panose="020B0502020202020204" pitchFamily="34" charset="0"/>
              </a:rPr>
              <a:t>SYSTEM</a:t>
            </a:r>
            <a:endParaRPr lang="en-IN" sz="2000" dirty="0">
              <a:latin typeface="Century Gothic" panose="020B0502020202020204" pitchFamily="34" charset="0"/>
            </a:endParaRPr>
          </a:p>
        </p:txBody>
      </p:sp>
      <p:sp>
        <p:nvSpPr>
          <p:cNvPr id="7" name="Rectangle 6">
            <a:extLst>
              <a:ext uri="{FF2B5EF4-FFF2-40B4-BE49-F238E27FC236}">
                <a16:creationId xmlns:a16="http://schemas.microsoft.com/office/drawing/2014/main" id="{1C25B661-35C1-4E49-AF1B-B5EBA5164793}"/>
              </a:ext>
            </a:extLst>
          </p:cNvPr>
          <p:cNvSpPr/>
          <p:nvPr/>
        </p:nvSpPr>
        <p:spPr>
          <a:xfrm>
            <a:off x="323683" y="2477797"/>
            <a:ext cx="3632075" cy="4001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entury Gothic" panose="020B0502020202020204" pitchFamily="34" charset="0"/>
            </a:endParaRPr>
          </a:p>
        </p:txBody>
      </p:sp>
      <p:sp>
        <p:nvSpPr>
          <p:cNvPr id="10" name="Arrow: Right 9">
            <a:extLst>
              <a:ext uri="{FF2B5EF4-FFF2-40B4-BE49-F238E27FC236}">
                <a16:creationId xmlns:a16="http://schemas.microsoft.com/office/drawing/2014/main" id="{08836025-D3F3-4CA8-A8C7-387A60D756FA}"/>
              </a:ext>
            </a:extLst>
          </p:cNvPr>
          <p:cNvSpPr/>
          <p:nvPr/>
        </p:nvSpPr>
        <p:spPr>
          <a:xfrm rot="5400000">
            <a:off x="1996330" y="2936813"/>
            <a:ext cx="522514" cy="40011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entury Gothic" panose="020B0502020202020204" pitchFamily="34" charset="0"/>
            </a:endParaRPr>
          </a:p>
        </p:txBody>
      </p:sp>
      <p:sp>
        <p:nvSpPr>
          <p:cNvPr id="11" name="TextBox 10">
            <a:extLst>
              <a:ext uri="{FF2B5EF4-FFF2-40B4-BE49-F238E27FC236}">
                <a16:creationId xmlns:a16="http://schemas.microsoft.com/office/drawing/2014/main" id="{C461584C-2EE2-4E80-A24C-A7BC83C3ED8D}"/>
              </a:ext>
            </a:extLst>
          </p:cNvPr>
          <p:cNvSpPr txBox="1"/>
          <p:nvPr/>
        </p:nvSpPr>
        <p:spPr>
          <a:xfrm>
            <a:off x="323683" y="3633498"/>
            <a:ext cx="3632075" cy="646331"/>
          </a:xfrm>
          <a:prstGeom prst="rect">
            <a:avLst/>
          </a:prstGeom>
          <a:noFill/>
        </p:spPr>
        <p:txBody>
          <a:bodyPr wrap="square" rtlCol="0">
            <a:spAutoFit/>
          </a:bodyPr>
          <a:lstStyle/>
          <a:p>
            <a:pPr algn="ctr"/>
            <a:r>
              <a:rPr lang="en-US" dirty="0">
                <a:latin typeface="Century Gothic" panose="020B0502020202020204" pitchFamily="34" charset="0"/>
              </a:rPr>
              <a:t>Information about the positions on the earths surface. </a:t>
            </a:r>
            <a:endParaRPr lang="en-IN" dirty="0">
              <a:latin typeface="Century Gothic" panose="020B0502020202020204" pitchFamily="34" charset="0"/>
            </a:endParaRPr>
          </a:p>
        </p:txBody>
      </p:sp>
    </p:spTree>
    <p:extLst>
      <p:ext uri="{BB962C8B-B14F-4D97-AF65-F5344CB8AC3E}">
        <p14:creationId xmlns:p14="http://schemas.microsoft.com/office/powerpoint/2010/main" val="346341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1" presetClass="entr" presetSubtype="0" fill="hold" grpId="0" nodeType="withEffect">
                                  <p:stCondLst>
                                    <p:cond delay="6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C7DAB-B27A-4DA2-A079-AD054A7A69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948931" cy="5211698"/>
          </a:xfrm>
          <a:prstGeom prst="rect">
            <a:avLst/>
          </a:prstGeom>
        </p:spPr>
      </p:pic>
      <p:sp>
        <p:nvSpPr>
          <p:cNvPr id="2" name="TextBox 1">
            <a:extLst>
              <a:ext uri="{FF2B5EF4-FFF2-40B4-BE49-F238E27FC236}">
                <a16:creationId xmlns:a16="http://schemas.microsoft.com/office/drawing/2014/main" id="{F3A942DD-D9E9-4C35-8683-A9D5B169CC55}"/>
              </a:ext>
            </a:extLst>
          </p:cNvPr>
          <p:cNvSpPr txBox="1"/>
          <p:nvPr/>
        </p:nvSpPr>
        <p:spPr>
          <a:xfrm>
            <a:off x="385676" y="456346"/>
            <a:ext cx="10990080" cy="369332"/>
          </a:xfrm>
          <a:prstGeom prst="rect">
            <a:avLst/>
          </a:prstGeom>
          <a:noFill/>
        </p:spPr>
        <p:txBody>
          <a:bodyPr wrap="square" rtlCol="0">
            <a:spAutoFit/>
          </a:bodyPr>
          <a:lstStyle/>
          <a:p>
            <a:pPr algn="ctr"/>
            <a:r>
              <a:rPr lang="en-US" dirty="0">
                <a:latin typeface="Century Gothic" panose="020B0502020202020204" pitchFamily="34" charset="0"/>
              </a:rPr>
              <a:t>Information about the </a:t>
            </a:r>
            <a:r>
              <a:rPr lang="en-US" b="1" dirty="0">
                <a:latin typeface="Century Gothic" panose="020B0502020202020204" pitchFamily="34" charset="0"/>
              </a:rPr>
              <a:t>positions</a:t>
            </a:r>
            <a:r>
              <a:rPr lang="en-US" dirty="0">
                <a:latin typeface="Century Gothic" panose="020B0502020202020204" pitchFamily="34" charset="0"/>
              </a:rPr>
              <a:t> on the earths surface. </a:t>
            </a:r>
            <a:endParaRPr lang="en-IN" dirty="0">
              <a:latin typeface="Century Gothic" panose="020B0502020202020204" pitchFamily="34" charset="0"/>
            </a:endParaRPr>
          </a:p>
        </p:txBody>
      </p:sp>
      <p:pic>
        <p:nvPicPr>
          <p:cNvPr id="10" name="Picture 9">
            <a:extLst>
              <a:ext uri="{FF2B5EF4-FFF2-40B4-BE49-F238E27FC236}">
                <a16:creationId xmlns:a16="http://schemas.microsoft.com/office/drawing/2014/main" id="{201131A8-0C5B-4221-ACDE-067B0578CE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414" t="3233" r="13636" b="68081"/>
          <a:stretch/>
        </p:blipFill>
        <p:spPr>
          <a:xfrm>
            <a:off x="5181600" y="2445327"/>
            <a:ext cx="5140036" cy="1967345"/>
          </a:xfrm>
          <a:prstGeom prst="rect">
            <a:avLst/>
          </a:prstGeom>
        </p:spPr>
      </p:pic>
      <p:sp>
        <p:nvSpPr>
          <p:cNvPr id="11" name="TextBox 10">
            <a:extLst>
              <a:ext uri="{FF2B5EF4-FFF2-40B4-BE49-F238E27FC236}">
                <a16:creationId xmlns:a16="http://schemas.microsoft.com/office/drawing/2014/main" id="{EEAF9786-E0E6-4836-A699-7289F0D4BDF7}"/>
              </a:ext>
            </a:extLst>
          </p:cNvPr>
          <p:cNvSpPr txBox="1"/>
          <p:nvPr/>
        </p:nvSpPr>
        <p:spPr>
          <a:xfrm>
            <a:off x="1593273" y="5211698"/>
            <a:ext cx="3588327" cy="369332"/>
          </a:xfrm>
          <a:prstGeom prst="rect">
            <a:avLst/>
          </a:prstGeom>
          <a:noFill/>
        </p:spPr>
        <p:txBody>
          <a:bodyPr wrap="square" rtlCol="0">
            <a:spAutoFit/>
          </a:bodyPr>
          <a:lstStyle/>
          <a:p>
            <a:pPr algn="ctr"/>
            <a:r>
              <a:rPr lang="en-US" b="1" dirty="0">
                <a:latin typeface="Century Gothic" panose="020B0502020202020204" pitchFamily="34" charset="0"/>
              </a:rPr>
              <a:t>SPATIAL DATA </a:t>
            </a:r>
            <a:endParaRPr lang="en-IN" b="1" dirty="0">
              <a:latin typeface="Century Gothic" panose="020B0502020202020204" pitchFamily="34" charset="0"/>
            </a:endParaRPr>
          </a:p>
        </p:txBody>
      </p:sp>
      <p:sp>
        <p:nvSpPr>
          <p:cNvPr id="12" name="TextBox 11">
            <a:extLst>
              <a:ext uri="{FF2B5EF4-FFF2-40B4-BE49-F238E27FC236}">
                <a16:creationId xmlns:a16="http://schemas.microsoft.com/office/drawing/2014/main" id="{A40D9A81-C78D-4917-B715-022FADC4E46E}"/>
              </a:ext>
            </a:extLst>
          </p:cNvPr>
          <p:cNvSpPr txBox="1"/>
          <p:nvPr/>
        </p:nvSpPr>
        <p:spPr>
          <a:xfrm>
            <a:off x="5957454" y="5179432"/>
            <a:ext cx="3588327" cy="646331"/>
          </a:xfrm>
          <a:prstGeom prst="rect">
            <a:avLst/>
          </a:prstGeom>
          <a:noFill/>
        </p:spPr>
        <p:txBody>
          <a:bodyPr wrap="square" rtlCol="0">
            <a:spAutoFit/>
          </a:bodyPr>
          <a:lstStyle/>
          <a:p>
            <a:pPr algn="ctr"/>
            <a:r>
              <a:rPr lang="en-US" b="1" dirty="0">
                <a:latin typeface="Century Gothic" panose="020B0502020202020204" pitchFamily="34" charset="0"/>
              </a:rPr>
              <a:t>NON - SPATIAL DATA OR ATTRIBUTES  </a:t>
            </a:r>
            <a:endParaRPr lang="en-IN" b="1" dirty="0">
              <a:latin typeface="Century Gothic" panose="020B0502020202020204" pitchFamily="34" charset="0"/>
            </a:endParaRPr>
          </a:p>
        </p:txBody>
      </p:sp>
    </p:spTree>
    <p:extLst>
      <p:ext uri="{BB962C8B-B14F-4D97-AF65-F5344CB8AC3E}">
        <p14:creationId xmlns:p14="http://schemas.microsoft.com/office/powerpoint/2010/main" val="9445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20A5F5-C7BD-486A-B866-8AA001AE1F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508" y="2404070"/>
            <a:ext cx="1605907" cy="1565259"/>
          </a:xfrm>
          <a:prstGeom prst="rect">
            <a:avLst/>
          </a:prstGeom>
        </p:spPr>
      </p:pic>
      <p:pic>
        <p:nvPicPr>
          <p:cNvPr id="5" name="Picture 4">
            <a:extLst>
              <a:ext uri="{FF2B5EF4-FFF2-40B4-BE49-F238E27FC236}">
                <a16:creationId xmlns:a16="http://schemas.microsoft.com/office/drawing/2014/main" id="{8BF52F53-2D56-4293-9626-15900EC250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9959" y="2332762"/>
            <a:ext cx="1759019" cy="1714495"/>
          </a:xfrm>
          <a:prstGeom prst="rect">
            <a:avLst/>
          </a:prstGeom>
        </p:spPr>
      </p:pic>
      <p:pic>
        <p:nvPicPr>
          <p:cNvPr id="7" name="Picture 6">
            <a:extLst>
              <a:ext uri="{FF2B5EF4-FFF2-40B4-BE49-F238E27FC236}">
                <a16:creationId xmlns:a16="http://schemas.microsoft.com/office/drawing/2014/main" id="{C4DE8AF9-25B1-4C76-B541-17FE7001D5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6290" y="2404070"/>
            <a:ext cx="1759019" cy="1714495"/>
          </a:xfrm>
          <a:prstGeom prst="rect">
            <a:avLst/>
          </a:prstGeom>
        </p:spPr>
      </p:pic>
      <p:pic>
        <p:nvPicPr>
          <p:cNvPr id="9" name="Picture 8">
            <a:extLst>
              <a:ext uri="{FF2B5EF4-FFF2-40B4-BE49-F238E27FC236}">
                <a16:creationId xmlns:a16="http://schemas.microsoft.com/office/drawing/2014/main" id="{B623C654-8B58-4A49-A56E-97238DF82E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3347" y="2332762"/>
            <a:ext cx="1822983" cy="1776840"/>
          </a:xfrm>
          <a:prstGeom prst="rect">
            <a:avLst/>
          </a:prstGeom>
        </p:spPr>
      </p:pic>
      <p:pic>
        <p:nvPicPr>
          <p:cNvPr id="10" name="Picture 9">
            <a:extLst>
              <a:ext uri="{FF2B5EF4-FFF2-40B4-BE49-F238E27FC236}">
                <a16:creationId xmlns:a16="http://schemas.microsoft.com/office/drawing/2014/main" id="{80C458C7-8061-43B3-8069-0EEFD88A464E}"/>
              </a:ext>
            </a:extLst>
          </p:cNvPr>
          <p:cNvPicPr>
            <a:picLocks noChangeAspect="1"/>
          </p:cNvPicPr>
          <p:nvPr/>
        </p:nvPicPr>
        <p:blipFill>
          <a:blip r:embed="rId6"/>
          <a:stretch>
            <a:fillRect/>
          </a:stretch>
        </p:blipFill>
        <p:spPr>
          <a:xfrm>
            <a:off x="9650345" y="2416190"/>
            <a:ext cx="1889268" cy="1764720"/>
          </a:xfrm>
          <a:prstGeom prst="rect">
            <a:avLst/>
          </a:prstGeom>
        </p:spPr>
      </p:pic>
      <p:sp>
        <p:nvSpPr>
          <p:cNvPr id="11" name="TextBox 10">
            <a:extLst>
              <a:ext uri="{FF2B5EF4-FFF2-40B4-BE49-F238E27FC236}">
                <a16:creationId xmlns:a16="http://schemas.microsoft.com/office/drawing/2014/main" id="{2728261A-FBCB-471A-9076-08DB82CA8EE9}"/>
              </a:ext>
            </a:extLst>
          </p:cNvPr>
          <p:cNvSpPr txBox="1"/>
          <p:nvPr/>
        </p:nvSpPr>
        <p:spPr>
          <a:xfrm>
            <a:off x="-316616" y="235527"/>
            <a:ext cx="12508616" cy="461665"/>
          </a:xfrm>
          <a:prstGeom prst="rect">
            <a:avLst/>
          </a:prstGeom>
          <a:noFill/>
        </p:spPr>
        <p:txBody>
          <a:bodyPr wrap="square" rtlCol="0">
            <a:spAutoFit/>
          </a:bodyPr>
          <a:lstStyle/>
          <a:p>
            <a:pPr algn="ctr"/>
            <a:r>
              <a:rPr lang="en-US" sz="2400" b="1" dirty="0">
                <a:latin typeface="Century Gothic" panose="020B0502020202020204" pitchFamily="34" charset="0"/>
              </a:rPr>
              <a:t>COMPONENTS OF GIS</a:t>
            </a:r>
            <a:endParaRPr lang="en-IN" sz="2400" b="1" dirty="0">
              <a:latin typeface="Century Gothic" panose="020B0502020202020204" pitchFamily="34" charset="0"/>
            </a:endParaRPr>
          </a:p>
        </p:txBody>
      </p:sp>
      <p:sp>
        <p:nvSpPr>
          <p:cNvPr id="12" name="TextBox 11">
            <a:extLst>
              <a:ext uri="{FF2B5EF4-FFF2-40B4-BE49-F238E27FC236}">
                <a16:creationId xmlns:a16="http://schemas.microsoft.com/office/drawing/2014/main" id="{662C6569-E6D9-4A6C-8A68-C37F657E5ACF}"/>
              </a:ext>
            </a:extLst>
          </p:cNvPr>
          <p:cNvSpPr txBox="1"/>
          <p:nvPr/>
        </p:nvSpPr>
        <p:spPr>
          <a:xfrm>
            <a:off x="518836" y="4047257"/>
            <a:ext cx="1943812" cy="369332"/>
          </a:xfrm>
          <a:prstGeom prst="rect">
            <a:avLst/>
          </a:prstGeom>
          <a:noFill/>
        </p:spPr>
        <p:txBody>
          <a:bodyPr wrap="square" rtlCol="0">
            <a:spAutoFit/>
          </a:bodyPr>
          <a:lstStyle/>
          <a:p>
            <a:pPr algn="ctr"/>
            <a:r>
              <a:rPr lang="en-US" dirty="0">
                <a:latin typeface="Century Gothic" panose="020B0502020202020204" pitchFamily="34" charset="0"/>
              </a:rPr>
              <a:t>Hardware</a:t>
            </a:r>
            <a:endParaRPr lang="en-IN" dirty="0">
              <a:latin typeface="Century Gothic" panose="020B0502020202020204" pitchFamily="34" charset="0"/>
            </a:endParaRPr>
          </a:p>
        </p:txBody>
      </p:sp>
      <p:sp>
        <p:nvSpPr>
          <p:cNvPr id="13" name="TextBox 12">
            <a:extLst>
              <a:ext uri="{FF2B5EF4-FFF2-40B4-BE49-F238E27FC236}">
                <a16:creationId xmlns:a16="http://schemas.microsoft.com/office/drawing/2014/main" id="{284B74E9-2E07-4CD8-8459-4F5826B51314}"/>
              </a:ext>
            </a:extLst>
          </p:cNvPr>
          <p:cNvSpPr txBox="1"/>
          <p:nvPr/>
        </p:nvSpPr>
        <p:spPr>
          <a:xfrm>
            <a:off x="2815224" y="4047257"/>
            <a:ext cx="1943812" cy="369332"/>
          </a:xfrm>
          <a:prstGeom prst="rect">
            <a:avLst/>
          </a:prstGeom>
          <a:noFill/>
        </p:spPr>
        <p:txBody>
          <a:bodyPr wrap="square" rtlCol="0">
            <a:spAutoFit/>
          </a:bodyPr>
          <a:lstStyle/>
          <a:p>
            <a:pPr algn="ctr"/>
            <a:r>
              <a:rPr lang="en-US" dirty="0">
                <a:latin typeface="Century Gothic" panose="020B0502020202020204" pitchFamily="34" charset="0"/>
              </a:rPr>
              <a:t>Software</a:t>
            </a:r>
            <a:endParaRPr lang="en-IN" dirty="0">
              <a:latin typeface="Century Gothic" panose="020B0502020202020204" pitchFamily="34" charset="0"/>
            </a:endParaRPr>
          </a:p>
        </p:txBody>
      </p:sp>
      <p:sp>
        <p:nvSpPr>
          <p:cNvPr id="14" name="TextBox 13">
            <a:extLst>
              <a:ext uri="{FF2B5EF4-FFF2-40B4-BE49-F238E27FC236}">
                <a16:creationId xmlns:a16="http://schemas.microsoft.com/office/drawing/2014/main" id="{7FFB94AA-EFAE-4C2C-8DC1-9ECBC2CD880D}"/>
              </a:ext>
            </a:extLst>
          </p:cNvPr>
          <p:cNvSpPr txBox="1"/>
          <p:nvPr/>
        </p:nvSpPr>
        <p:spPr>
          <a:xfrm>
            <a:off x="4993843" y="4047257"/>
            <a:ext cx="1943812" cy="369332"/>
          </a:xfrm>
          <a:prstGeom prst="rect">
            <a:avLst/>
          </a:prstGeom>
          <a:noFill/>
        </p:spPr>
        <p:txBody>
          <a:bodyPr wrap="square" rtlCol="0">
            <a:spAutoFit/>
          </a:bodyPr>
          <a:lstStyle/>
          <a:p>
            <a:pPr algn="ctr"/>
            <a:r>
              <a:rPr lang="en-US" dirty="0">
                <a:latin typeface="Century Gothic" panose="020B0502020202020204" pitchFamily="34" charset="0"/>
              </a:rPr>
              <a:t>Data</a:t>
            </a:r>
            <a:endParaRPr lang="en-IN" dirty="0">
              <a:latin typeface="Century Gothic" panose="020B0502020202020204" pitchFamily="34" charset="0"/>
            </a:endParaRPr>
          </a:p>
        </p:txBody>
      </p:sp>
      <p:sp>
        <p:nvSpPr>
          <p:cNvPr id="15" name="TextBox 14">
            <a:extLst>
              <a:ext uri="{FF2B5EF4-FFF2-40B4-BE49-F238E27FC236}">
                <a16:creationId xmlns:a16="http://schemas.microsoft.com/office/drawing/2014/main" id="{327361E8-261D-4C91-B17D-728B68E0AA08}"/>
              </a:ext>
            </a:extLst>
          </p:cNvPr>
          <p:cNvSpPr txBox="1"/>
          <p:nvPr/>
        </p:nvSpPr>
        <p:spPr>
          <a:xfrm>
            <a:off x="7290233" y="4077000"/>
            <a:ext cx="1943812" cy="369332"/>
          </a:xfrm>
          <a:prstGeom prst="rect">
            <a:avLst/>
          </a:prstGeom>
          <a:noFill/>
        </p:spPr>
        <p:txBody>
          <a:bodyPr wrap="square" rtlCol="0">
            <a:spAutoFit/>
          </a:bodyPr>
          <a:lstStyle/>
          <a:p>
            <a:pPr algn="ctr"/>
            <a:r>
              <a:rPr lang="en-US" dirty="0">
                <a:latin typeface="Century Gothic" panose="020B0502020202020204" pitchFamily="34" charset="0"/>
              </a:rPr>
              <a:t>People</a:t>
            </a:r>
            <a:endParaRPr lang="en-IN" dirty="0">
              <a:latin typeface="Century Gothic" panose="020B0502020202020204" pitchFamily="34" charset="0"/>
            </a:endParaRPr>
          </a:p>
        </p:txBody>
      </p:sp>
      <p:sp>
        <p:nvSpPr>
          <p:cNvPr id="16" name="TextBox 15">
            <a:extLst>
              <a:ext uri="{FF2B5EF4-FFF2-40B4-BE49-F238E27FC236}">
                <a16:creationId xmlns:a16="http://schemas.microsoft.com/office/drawing/2014/main" id="{D4F0D114-14B9-48A9-9FD2-34D124D1026E}"/>
              </a:ext>
            </a:extLst>
          </p:cNvPr>
          <p:cNvSpPr txBox="1"/>
          <p:nvPr/>
        </p:nvSpPr>
        <p:spPr>
          <a:xfrm>
            <a:off x="9468852" y="4077000"/>
            <a:ext cx="1943812" cy="369332"/>
          </a:xfrm>
          <a:prstGeom prst="rect">
            <a:avLst/>
          </a:prstGeom>
          <a:noFill/>
        </p:spPr>
        <p:txBody>
          <a:bodyPr wrap="square" rtlCol="0">
            <a:spAutoFit/>
          </a:bodyPr>
          <a:lstStyle/>
          <a:p>
            <a:pPr algn="ctr"/>
            <a:r>
              <a:rPr lang="en-US" dirty="0">
                <a:latin typeface="Century Gothic" panose="020B0502020202020204" pitchFamily="34" charset="0"/>
              </a:rPr>
              <a:t>Method</a:t>
            </a:r>
            <a:endParaRPr lang="en-IN" dirty="0">
              <a:latin typeface="Century Gothic" panose="020B0502020202020204" pitchFamily="34" charset="0"/>
            </a:endParaRPr>
          </a:p>
        </p:txBody>
      </p:sp>
      <p:sp>
        <p:nvSpPr>
          <p:cNvPr id="17" name="TextBox 16">
            <a:extLst>
              <a:ext uri="{FF2B5EF4-FFF2-40B4-BE49-F238E27FC236}">
                <a16:creationId xmlns:a16="http://schemas.microsoft.com/office/drawing/2014/main" id="{E0A5D014-0D1F-4879-8123-EF113CE743CB}"/>
              </a:ext>
            </a:extLst>
          </p:cNvPr>
          <p:cNvSpPr txBox="1"/>
          <p:nvPr/>
        </p:nvSpPr>
        <p:spPr>
          <a:xfrm>
            <a:off x="539435" y="4798121"/>
            <a:ext cx="10912728" cy="646331"/>
          </a:xfrm>
          <a:prstGeom prst="rect">
            <a:avLst/>
          </a:prstGeom>
          <a:noFill/>
        </p:spPr>
        <p:txBody>
          <a:bodyPr wrap="square" rtlCol="0">
            <a:spAutoFit/>
          </a:bodyPr>
          <a:lstStyle/>
          <a:p>
            <a:r>
              <a:rPr lang="en-US" dirty="0">
                <a:latin typeface="Century Gothic" panose="020B0502020202020204" pitchFamily="34" charset="0"/>
              </a:rPr>
              <a:t>GIS system needs trained manpower to plan, implement and operate the system and make decisions on the basis of output. </a:t>
            </a:r>
            <a:endParaRPr lang="en-IN" dirty="0">
              <a:latin typeface="Century Gothic" panose="020B0502020202020204" pitchFamily="34" charset="0"/>
            </a:endParaRPr>
          </a:p>
        </p:txBody>
      </p:sp>
      <p:sp>
        <p:nvSpPr>
          <p:cNvPr id="18" name="Rectangle 17">
            <a:extLst>
              <a:ext uri="{FF2B5EF4-FFF2-40B4-BE49-F238E27FC236}">
                <a16:creationId xmlns:a16="http://schemas.microsoft.com/office/drawing/2014/main" id="{7908BCB1-0C47-45F2-9077-981A3FA68A3D}"/>
              </a:ext>
            </a:extLst>
          </p:cNvPr>
          <p:cNvSpPr/>
          <p:nvPr/>
        </p:nvSpPr>
        <p:spPr>
          <a:xfrm>
            <a:off x="484909" y="4808679"/>
            <a:ext cx="11506349" cy="1200329"/>
          </a:xfrm>
          <a:prstGeom prst="rect">
            <a:avLst/>
          </a:prstGeom>
        </p:spPr>
        <p:txBody>
          <a:bodyPr wrap="square">
            <a:spAutoFit/>
          </a:bodyPr>
          <a:lstStyle/>
          <a:p>
            <a:r>
              <a:rPr lang="en-US" dirty="0">
                <a:latin typeface="Century Gothic" panose="020B0502020202020204" pitchFamily="34" charset="0"/>
              </a:rPr>
              <a:t>The hardware component includes high speed processor, sufficient memory capacity to store large. amount of data, high speed processor, sufficient memory capacity to store large amount of data, high resolution color graphic screen data input and output devices such as scanners, digitizers, printers and plotters. </a:t>
            </a:r>
          </a:p>
        </p:txBody>
      </p:sp>
      <p:sp>
        <p:nvSpPr>
          <p:cNvPr id="19" name="Rectangle 18">
            <a:extLst>
              <a:ext uri="{FF2B5EF4-FFF2-40B4-BE49-F238E27FC236}">
                <a16:creationId xmlns:a16="http://schemas.microsoft.com/office/drawing/2014/main" id="{0B3FCB3B-C203-4A05-88AF-912C847F7342}"/>
              </a:ext>
            </a:extLst>
          </p:cNvPr>
          <p:cNvSpPr/>
          <p:nvPr/>
        </p:nvSpPr>
        <p:spPr>
          <a:xfrm>
            <a:off x="487105" y="4803400"/>
            <a:ext cx="11017388" cy="369332"/>
          </a:xfrm>
          <a:prstGeom prst="rect">
            <a:avLst/>
          </a:prstGeom>
        </p:spPr>
        <p:txBody>
          <a:bodyPr wrap="square">
            <a:spAutoFit/>
          </a:bodyPr>
          <a:lstStyle/>
          <a:p>
            <a:r>
              <a:rPr lang="en-US" dirty="0">
                <a:latin typeface="Century Gothic" panose="020B0502020202020204" pitchFamily="34" charset="0"/>
              </a:rPr>
              <a:t>The specialized software is required to handle the spatial operations. </a:t>
            </a:r>
          </a:p>
        </p:txBody>
      </p:sp>
      <p:sp>
        <p:nvSpPr>
          <p:cNvPr id="20" name="Rectangle 19">
            <a:extLst>
              <a:ext uri="{FF2B5EF4-FFF2-40B4-BE49-F238E27FC236}">
                <a16:creationId xmlns:a16="http://schemas.microsoft.com/office/drawing/2014/main" id="{0237D4FC-DB5D-42CE-B272-FF36A78F76F9}"/>
              </a:ext>
            </a:extLst>
          </p:cNvPr>
          <p:cNvSpPr/>
          <p:nvPr/>
        </p:nvSpPr>
        <p:spPr>
          <a:xfrm>
            <a:off x="502970" y="4803400"/>
            <a:ext cx="11186059" cy="1200329"/>
          </a:xfrm>
          <a:prstGeom prst="rect">
            <a:avLst/>
          </a:prstGeom>
        </p:spPr>
        <p:txBody>
          <a:bodyPr wrap="square">
            <a:spAutoFit/>
          </a:bodyPr>
          <a:lstStyle/>
          <a:p>
            <a:r>
              <a:rPr lang="en-US" dirty="0">
                <a:latin typeface="Century Gothic" panose="020B0502020202020204" pitchFamily="34" charset="0"/>
              </a:rPr>
              <a:t>The availability of spatial data is another essential component of GIS on which whole superstructure exists. The quality of results and output depends upon the reliable data in the GIS system. Data input and updating are frequently the most expensive and time-consuming part of any GIS project and their importance and complexity should not be underestimated. </a:t>
            </a:r>
            <a:endParaRPr lang="en-IN" dirty="0">
              <a:latin typeface="Century Gothic" panose="020B0502020202020204" pitchFamily="34" charset="0"/>
            </a:endParaRPr>
          </a:p>
        </p:txBody>
      </p:sp>
      <p:sp>
        <p:nvSpPr>
          <p:cNvPr id="21" name="TextBox 20">
            <a:extLst>
              <a:ext uri="{FF2B5EF4-FFF2-40B4-BE49-F238E27FC236}">
                <a16:creationId xmlns:a16="http://schemas.microsoft.com/office/drawing/2014/main" id="{EF96F6C9-CB25-4015-B51C-AF9E8C936B60}"/>
              </a:ext>
            </a:extLst>
          </p:cNvPr>
          <p:cNvSpPr txBox="1"/>
          <p:nvPr/>
        </p:nvSpPr>
        <p:spPr>
          <a:xfrm>
            <a:off x="539435" y="4804410"/>
            <a:ext cx="11000178" cy="646331"/>
          </a:xfrm>
          <a:prstGeom prst="rect">
            <a:avLst/>
          </a:prstGeom>
          <a:noFill/>
        </p:spPr>
        <p:txBody>
          <a:bodyPr wrap="square" rtlCol="0">
            <a:spAutoFit/>
          </a:bodyPr>
          <a:lstStyle/>
          <a:p>
            <a:r>
              <a:rPr lang="en-US" dirty="0">
                <a:latin typeface="Century Gothic" panose="020B0502020202020204" pitchFamily="34" charset="0"/>
              </a:rPr>
              <a:t>Different results can be achieved using different methods thus what method is used for what type of work is important</a:t>
            </a:r>
            <a:endParaRPr lang="en-IN" dirty="0">
              <a:latin typeface="Century Gothic" panose="020B0502020202020204" pitchFamily="34" charset="0"/>
            </a:endParaRPr>
          </a:p>
        </p:txBody>
      </p:sp>
      <p:sp>
        <p:nvSpPr>
          <p:cNvPr id="22" name="TextBox 21">
            <a:extLst>
              <a:ext uri="{FF2B5EF4-FFF2-40B4-BE49-F238E27FC236}">
                <a16:creationId xmlns:a16="http://schemas.microsoft.com/office/drawing/2014/main" id="{C16F88C1-6BD1-4B08-82D9-D39A7C77F045}"/>
              </a:ext>
            </a:extLst>
          </p:cNvPr>
          <p:cNvSpPr txBox="1"/>
          <p:nvPr/>
        </p:nvSpPr>
        <p:spPr>
          <a:xfrm>
            <a:off x="1219551" y="4893150"/>
            <a:ext cx="9639946" cy="923330"/>
          </a:xfrm>
          <a:prstGeom prst="rect">
            <a:avLst/>
          </a:prstGeom>
          <a:noFill/>
        </p:spPr>
        <p:txBody>
          <a:bodyPr wrap="square" rtlCol="0">
            <a:spAutoFit/>
          </a:bodyPr>
          <a:lstStyle/>
          <a:p>
            <a:pPr algn="ctr"/>
            <a:r>
              <a:rPr lang="en-US" dirty="0">
                <a:latin typeface="Century Gothic" panose="020B0502020202020204" pitchFamily="34" charset="0"/>
              </a:rPr>
              <a:t>For all these components to work together capital is needed. Initially, the hardware and software were very costly that required heavy capital but with the advancement of technology the cost has come down considerably.</a:t>
            </a:r>
            <a:endParaRPr lang="en-IN" dirty="0">
              <a:latin typeface="Century Gothic" panose="020B0502020202020204" pitchFamily="34" charset="0"/>
            </a:endParaRPr>
          </a:p>
        </p:txBody>
      </p:sp>
    </p:spTree>
    <p:extLst>
      <p:ext uri="{BB962C8B-B14F-4D97-AF65-F5344CB8AC3E}">
        <p14:creationId xmlns:p14="http://schemas.microsoft.com/office/powerpoint/2010/main" val="10783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7" grpId="1"/>
      <p:bldP spid="18" grpId="0"/>
      <p:bldP spid="18" grpId="1"/>
      <p:bldP spid="19" grpId="0"/>
      <p:bldP spid="19" grpId="1"/>
      <p:bldP spid="20" grpId="0"/>
      <p:bldP spid="20" grpId="1"/>
      <p:bldP spid="21" grpId="0"/>
      <p:bldP spid="21" grpId="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E849C2-CCB2-41D5-B94E-D4B83290A542}"/>
              </a:ext>
            </a:extLst>
          </p:cNvPr>
          <p:cNvSpPr/>
          <p:nvPr/>
        </p:nvSpPr>
        <p:spPr>
          <a:xfrm>
            <a:off x="477864" y="366623"/>
            <a:ext cx="11236271" cy="6124754"/>
          </a:xfrm>
          <a:prstGeom prst="rect">
            <a:avLst/>
          </a:prstGeom>
        </p:spPr>
        <p:txBody>
          <a:bodyPr wrap="square">
            <a:spAutoFit/>
          </a:bodyPr>
          <a:lstStyle/>
          <a:p>
            <a:r>
              <a:rPr lang="en-US" sz="3200" b="1" dirty="0">
                <a:latin typeface="Century Gothic" panose="020B0502020202020204" pitchFamily="34" charset="0"/>
              </a:rPr>
              <a:t>GIS Functions</a:t>
            </a:r>
          </a:p>
          <a:p>
            <a:pPr marL="285750" indent="-285750">
              <a:buFont typeface="Arial" panose="020B0604020202020204" pitchFamily="34" charset="0"/>
              <a:buChar char="•"/>
            </a:pPr>
            <a:endParaRPr lang="en-US" b="1" dirty="0">
              <a:latin typeface="Century Gothic" panose="020B0502020202020204" pitchFamily="34" charset="0"/>
            </a:endParaRPr>
          </a:p>
          <a:p>
            <a:pPr marL="285750" indent="-285750">
              <a:buFont typeface="Arial" panose="020B0604020202020204" pitchFamily="34" charset="0"/>
              <a:buChar char="•"/>
            </a:pPr>
            <a:r>
              <a:rPr lang="en-US" b="1" dirty="0">
                <a:latin typeface="Century Gothic" panose="020B0502020202020204" pitchFamily="34" charset="0"/>
              </a:rPr>
              <a:t>Data Capture</a:t>
            </a:r>
          </a:p>
          <a:p>
            <a:r>
              <a:rPr lang="en-US" dirty="0">
                <a:latin typeface="Century Gothic" panose="020B0502020202020204" pitchFamily="34" charset="0"/>
              </a:rPr>
              <a:t>The input of data into a GIS can be achieved through many different methods of gathering. For example, aerial photography, scanning, digitizing, GPS or global positioning system is just a few of the ways a GIS user could obtain data.</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b="1" dirty="0">
                <a:latin typeface="Century Gothic" panose="020B0502020202020204" pitchFamily="34" charset="0"/>
              </a:rPr>
              <a:t>Data Storage</a:t>
            </a:r>
          </a:p>
          <a:p>
            <a:r>
              <a:rPr lang="en-US" dirty="0">
                <a:latin typeface="Century Gothic" panose="020B0502020202020204" pitchFamily="34" charset="0"/>
              </a:rPr>
              <a:t>Some data is stored such as a map in a drawer, while others, such as digital data, can be as a hardcopy, stored on CD or on your hard drive.</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b="1" dirty="0">
                <a:latin typeface="Century Gothic" panose="020B0502020202020204" pitchFamily="34" charset="0"/>
              </a:rPr>
              <a:t>Data Manipulation</a:t>
            </a:r>
          </a:p>
          <a:p>
            <a:r>
              <a:rPr lang="en-US" dirty="0">
                <a:latin typeface="Century Gothic" panose="020B0502020202020204" pitchFamily="34" charset="0"/>
              </a:rPr>
              <a:t>The digital geographical data can be edited, this allows for many attribute to be added, edited, or deleted to the specification of the project.</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b="1" dirty="0">
                <a:latin typeface="Century Gothic" panose="020B0502020202020204" pitchFamily="34" charset="0"/>
              </a:rPr>
              <a:t>Query And Analysis</a:t>
            </a:r>
          </a:p>
          <a:p>
            <a:r>
              <a:rPr lang="en-US" dirty="0">
                <a:latin typeface="Century Gothic" panose="020B0502020202020204" pitchFamily="34" charset="0"/>
              </a:rPr>
              <a:t>GIS was used widely in decision making process for the new commission districts. We use population data to help establish an equal representation of population to area for each district.</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b="1" dirty="0">
                <a:latin typeface="Century Gothic" panose="020B0502020202020204" pitchFamily="34" charset="0"/>
              </a:rPr>
              <a:t>Visualization</a:t>
            </a:r>
          </a:p>
          <a:p>
            <a:r>
              <a:rPr lang="en-US" dirty="0">
                <a:latin typeface="Century Gothic" panose="020B0502020202020204" pitchFamily="34" charset="0"/>
              </a:rPr>
              <a:t>This represents the ability to display your data, your maps, and information. </a:t>
            </a:r>
            <a:endParaRPr lang="en-IN" dirty="0">
              <a:latin typeface="Century Gothic" panose="020B0502020202020204" pitchFamily="34" charset="0"/>
            </a:endParaRPr>
          </a:p>
        </p:txBody>
      </p:sp>
    </p:spTree>
    <p:extLst>
      <p:ext uri="{BB962C8B-B14F-4D97-AF65-F5344CB8AC3E}">
        <p14:creationId xmlns:p14="http://schemas.microsoft.com/office/powerpoint/2010/main" val="2090269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DRMCRD Introduction">
            <a:hlinkClick r:id="" action="ppaction://media"/>
            <a:extLst>
              <a:ext uri="{FF2B5EF4-FFF2-40B4-BE49-F238E27FC236}">
                <a16:creationId xmlns:a16="http://schemas.microsoft.com/office/drawing/2014/main" id="{02E050BC-4482-4E25-BD44-C8D18897C7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5198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EAFB"/>
        </a:solidFill>
        <a:effectLst/>
      </p:bgPr>
    </p:bg>
    <p:spTree>
      <p:nvGrpSpPr>
        <p:cNvPr id="1" name=""/>
        <p:cNvGrpSpPr/>
        <p:nvPr/>
      </p:nvGrpSpPr>
      <p:grpSpPr>
        <a:xfrm>
          <a:off x="0" y="0"/>
          <a:ext cx="0" cy="0"/>
          <a:chOff x="0" y="0"/>
          <a:chExt cx="0" cy="0"/>
        </a:xfrm>
      </p:grpSpPr>
      <p:pic>
        <p:nvPicPr>
          <p:cNvPr id="3" name="Urban STeP (English Version) SPA Delhi">
            <a:hlinkClick r:id="" action="ppaction://media"/>
            <a:extLst>
              <a:ext uri="{FF2B5EF4-FFF2-40B4-BE49-F238E27FC236}">
                <a16:creationId xmlns:a16="http://schemas.microsoft.com/office/drawing/2014/main" id="{FCBE5803-65CB-4940-8900-62214270A5D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721" t="24633" r="9618" b="6869"/>
          <a:stretch>
            <a:fillRect/>
          </a:stretch>
        </p:blipFill>
        <p:spPr>
          <a:xfrm>
            <a:off x="697424" y="765984"/>
            <a:ext cx="10321871" cy="4697563"/>
          </a:xfrm>
          <a:prstGeom prst="rect">
            <a:avLst/>
          </a:prstGeom>
        </p:spPr>
      </p:pic>
      <p:sp>
        <p:nvSpPr>
          <p:cNvPr id="2" name="Rectangle 1">
            <a:extLst>
              <a:ext uri="{FF2B5EF4-FFF2-40B4-BE49-F238E27FC236}">
                <a16:creationId xmlns:a16="http://schemas.microsoft.com/office/drawing/2014/main" id="{6B55EBD7-5B99-4011-B9E4-2F3DE7377043}"/>
              </a:ext>
            </a:extLst>
          </p:cNvPr>
          <p:cNvSpPr/>
          <p:nvPr/>
        </p:nvSpPr>
        <p:spPr>
          <a:xfrm>
            <a:off x="3283528" y="5643658"/>
            <a:ext cx="6943240" cy="923330"/>
          </a:xfrm>
          <a:prstGeom prst="rect">
            <a:avLst/>
          </a:prstGeom>
        </p:spPr>
        <p:txBody>
          <a:bodyPr wrap="square">
            <a:spAutoFit/>
          </a:bodyPr>
          <a:lstStyle/>
          <a:p>
            <a:r>
              <a:rPr lang="en-US" b="1" dirty="0">
                <a:latin typeface="Century Gothic" panose="020B0502020202020204" pitchFamily="34" charset="0"/>
              </a:rPr>
              <a:t>Geographic data = Representation of reality </a:t>
            </a:r>
          </a:p>
          <a:p>
            <a:r>
              <a:rPr lang="en-US" dirty="0">
                <a:latin typeface="Century Gothic" panose="020B0502020202020204" pitchFamily="34" charset="0"/>
              </a:rPr>
              <a:t>GIS utilizes a layer approach. Each layer only includes information about one type of phenomenon.</a:t>
            </a:r>
          </a:p>
        </p:txBody>
      </p:sp>
    </p:spTree>
    <p:extLst>
      <p:ext uri="{BB962C8B-B14F-4D97-AF65-F5344CB8AC3E}">
        <p14:creationId xmlns:p14="http://schemas.microsoft.com/office/powerpoint/2010/main" val="27256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7FDF5D-2641-4604-B720-BAEA2853957C}"/>
              </a:ext>
            </a:extLst>
          </p:cNvPr>
          <p:cNvSpPr/>
          <p:nvPr/>
        </p:nvSpPr>
        <p:spPr>
          <a:xfrm>
            <a:off x="640596" y="366623"/>
            <a:ext cx="10910807" cy="6124754"/>
          </a:xfrm>
          <a:prstGeom prst="rect">
            <a:avLst/>
          </a:prstGeom>
        </p:spPr>
        <p:txBody>
          <a:bodyPr wrap="square">
            <a:spAutoFit/>
          </a:bodyPr>
          <a:lstStyle/>
          <a:p>
            <a:r>
              <a:rPr lang="en-US" sz="3200" b="1" dirty="0">
                <a:latin typeface="Century Gothic" panose="020B0502020202020204" pitchFamily="34" charset="0"/>
              </a:rPr>
              <a:t>GIS applications</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1. </a:t>
            </a:r>
            <a:r>
              <a:rPr lang="en-US" b="1" dirty="0">
                <a:latin typeface="Century Gothic" panose="020B0502020202020204" pitchFamily="34" charset="0"/>
              </a:rPr>
              <a:t>MAPPING LOCATIONS</a:t>
            </a:r>
            <a:r>
              <a:rPr lang="en-US" dirty="0">
                <a:latin typeface="Century Gothic" panose="020B0502020202020204" pitchFamily="34" charset="0"/>
              </a:rPr>
              <a:t>: GIS can be used to map locations. GIS allows the creation of maps through automated mapping, data capture, and surveying analysis tools. </a:t>
            </a:r>
          </a:p>
          <a:p>
            <a:endParaRPr lang="en-US" dirty="0">
              <a:latin typeface="Century Gothic" panose="020B0502020202020204" pitchFamily="34" charset="0"/>
            </a:endParaRPr>
          </a:p>
          <a:p>
            <a:r>
              <a:rPr lang="en-US" dirty="0">
                <a:latin typeface="Century Gothic" panose="020B0502020202020204" pitchFamily="34" charset="0"/>
              </a:rPr>
              <a:t>2. </a:t>
            </a:r>
            <a:r>
              <a:rPr lang="en-US" b="1" dirty="0">
                <a:latin typeface="Century Gothic" panose="020B0502020202020204" pitchFamily="34" charset="0"/>
              </a:rPr>
              <a:t>MAPPING QUANTITIES</a:t>
            </a:r>
            <a:r>
              <a:rPr lang="en-US" dirty="0">
                <a:latin typeface="Century Gothic" panose="020B0502020202020204" pitchFamily="34" charset="0"/>
              </a:rPr>
              <a:t>: People map quantities, like where the most and least are, to find places that meet their criteria and take action, or to see the relationships between places. This gives an additional level of information beyond simply mapping the locations of features.</a:t>
            </a:r>
          </a:p>
          <a:p>
            <a:endParaRPr lang="en-US" dirty="0">
              <a:latin typeface="Century Gothic" panose="020B0502020202020204" pitchFamily="34" charset="0"/>
            </a:endParaRPr>
          </a:p>
          <a:p>
            <a:r>
              <a:rPr lang="en-US" dirty="0">
                <a:latin typeface="Century Gothic" panose="020B0502020202020204" pitchFamily="34" charset="0"/>
              </a:rPr>
              <a:t>3. </a:t>
            </a:r>
            <a:r>
              <a:rPr lang="en-US" b="1" dirty="0">
                <a:latin typeface="Century Gothic" panose="020B0502020202020204" pitchFamily="34" charset="0"/>
              </a:rPr>
              <a:t>MAPPING DENSITIES</a:t>
            </a:r>
            <a:r>
              <a:rPr lang="en-US" dirty="0">
                <a:latin typeface="Century Gothic" panose="020B0502020202020204" pitchFamily="34" charset="0"/>
              </a:rPr>
              <a:t>: While you can see concentrations by simply mapping the locations of features, in areas with many features it may be difficult to see which areas have a higher concentration than others. A density map lets you measure the number of features using a uniform areal unit, such as acres or square miles, so you can clearly see the distribution.</a:t>
            </a:r>
          </a:p>
          <a:p>
            <a:endParaRPr lang="en-US" dirty="0">
              <a:latin typeface="Century Gothic" panose="020B0502020202020204" pitchFamily="34" charset="0"/>
            </a:endParaRPr>
          </a:p>
          <a:p>
            <a:r>
              <a:rPr lang="en-US" dirty="0">
                <a:latin typeface="Century Gothic" panose="020B0502020202020204" pitchFamily="34" charset="0"/>
              </a:rPr>
              <a:t>4. </a:t>
            </a:r>
            <a:r>
              <a:rPr lang="en-US" b="1" dirty="0">
                <a:latin typeface="Century Gothic" panose="020B0502020202020204" pitchFamily="34" charset="0"/>
              </a:rPr>
              <a:t>FINDING DISTANCES</a:t>
            </a:r>
            <a:r>
              <a:rPr lang="en-US" dirty="0">
                <a:latin typeface="Century Gothic" panose="020B0502020202020204" pitchFamily="34" charset="0"/>
              </a:rPr>
              <a:t>: GIS can be used to find out what's occurring within a set distance of a feature.</a:t>
            </a:r>
          </a:p>
          <a:p>
            <a:endParaRPr lang="en-US" dirty="0">
              <a:latin typeface="Century Gothic" panose="020B0502020202020204" pitchFamily="34" charset="0"/>
            </a:endParaRPr>
          </a:p>
          <a:p>
            <a:r>
              <a:rPr lang="en-US" dirty="0">
                <a:latin typeface="Century Gothic" panose="020B0502020202020204" pitchFamily="34" charset="0"/>
              </a:rPr>
              <a:t>5. </a:t>
            </a:r>
            <a:r>
              <a:rPr lang="en-US" b="1" dirty="0">
                <a:latin typeface="Century Gothic" panose="020B0502020202020204" pitchFamily="34" charset="0"/>
              </a:rPr>
              <a:t>MAPPING AND MONITORING CHANGE: </a:t>
            </a:r>
            <a:r>
              <a:rPr lang="en-US" dirty="0">
                <a:latin typeface="Century Gothic" panose="020B0502020202020204" pitchFamily="34" charset="0"/>
              </a:rPr>
              <a:t>GIS can be used to map the change in an area to anticipate future conditions, decide on a course of action, or to evaluate the results of an action or policy.</a:t>
            </a:r>
          </a:p>
        </p:txBody>
      </p:sp>
    </p:spTree>
    <p:extLst>
      <p:ext uri="{BB962C8B-B14F-4D97-AF65-F5344CB8AC3E}">
        <p14:creationId xmlns:p14="http://schemas.microsoft.com/office/powerpoint/2010/main" val="1107104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785</Words>
  <Application>Microsoft Office PowerPoint</Application>
  <PresentationFormat>Widescreen</PresentationFormat>
  <Paragraphs>84</Paragraphs>
  <Slides>12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Pallavi Tiwari</dc:creator>
  <cp:lastModifiedBy>Pallavi Tiwari</cp:lastModifiedBy>
  <cp:revision>25</cp:revision>
  <dcterms:created xsi:type="dcterms:W3CDTF">2020-01-17T14:25:40Z</dcterms:created>
  <dcterms:modified xsi:type="dcterms:W3CDTF">2022-01-21T09:43:40Z</dcterms:modified>
</cp:coreProperties>
</file>